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Lst>
  <p:sldSz cy="5143500" cx="9144000"/>
  <p:notesSz cx="6858000" cy="9144000"/>
  <p:embeddedFontLst>
    <p:embeddedFont>
      <p:font typeface="Roboto"/>
      <p:regular r:id="rId148"/>
      <p:bold r:id="rId149"/>
      <p:italic r:id="rId150"/>
      <p:boldItalic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font" Target="fonts/Roboto-italic.fntdata"/><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Roboto-bold.fntdata"/><Relationship Id="rId4" Type="http://schemas.openxmlformats.org/officeDocument/2006/relationships/slideMaster" Target="slideMasters/slideMaster1.xml"/><Relationship Id="rId148" Type="http://schemas.openxmlformats.org/officeDocument/2006/relationships/font" Target="fonts/Roboto-regular.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 Id="rId151"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1e6c0265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1e6c0265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837f2696b0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37f2696b0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837f2696b0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837f2696b0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837f2696b0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837f2696b0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837f2696b0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837f2696b0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837f2696b0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837f2696b0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837f2696b0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837f2696b0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837f2696b0_4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37f2696b0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71a5c859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71a5c859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71a5c8596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71a5c8596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71a5c8596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71a5c8596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1e6c0265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1e6c0265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71cdf590a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71cdf590a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71cdf590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71cdf590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1cdf590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1cdf590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71cdf590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71cdf590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71a5c859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1a5c859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71a5c859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71a5c859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837f2696b0_4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837f2696b0_4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837f2696b0_4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837f2696b0_4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837f2696b0_4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837f2696b0_4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71a5c8596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71a5c8596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1e6c026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1e6c026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1a5c8596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1a5c8596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837f2696b0_4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837f2696b0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71a5c8596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71a5c8596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837f2696b0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837f2696b0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71a5c859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71a5c859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837f2696b0_4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837f2696b0_4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837f2696b0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837f2696b0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71a5c8596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71a5c8596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837f2696b0_4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837f2696b0_4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71a5c8596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71a5c8596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1e6c0265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e6c026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837f2696b0_4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837f2696b0_4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71a5c8596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71a5c8596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837f2696b0_4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837f2696b0_4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71a5c8596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71a5c8596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71a5c859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71a5c859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837f2696b0_4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837f2696b0_4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1a5c8596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1a5c8596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71a5c8596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71a5c8596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71a5c8596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71a5c8596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733d2d1f60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733d2d1f60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1e6c0265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1e6c0265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837f2696b0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837f2696b0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746499e33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746499e33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a8268a34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a8268a34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f4bcf32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f4bcf32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232fb212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232fb212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1a5c859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1a5c859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1a5c8596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1a5c8596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1e6c026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1e6c026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28213d0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28213d0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232fb21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32fb21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1e6c0265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e6c0265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232fb212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232fb212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232fb2125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232fb2125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232fb2125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232fb2125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232fb212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232fb212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232fb212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232fb212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232fb212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32fb212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232fb2125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232fb2125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232fb2125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232fb2125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228213d0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228213d0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232fb2125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232fb212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232fb2125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232fb2125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232fb2125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232fb2125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232fb2125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232fb2125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232fb2125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232fb2125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232fb2125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232fb2125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232fb2125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232fb2125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1eb9c80c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1eb9c80c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232fb2125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232fb2125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f4bcf32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f4bcf32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37f2696b0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37f2696b0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232fb2125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232fb2125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232fb2125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232fb2125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232fb2125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232fb2125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232fb2125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232fb2125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232fb2125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232fb2125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232fb2125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232fb2125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232fb2125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232fb2125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232fb2125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232fb2125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232fb2125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232fb2125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f4bcf32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f4bcf32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228213d0c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28213d0c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1eb9c80c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1eb9c80c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f4bcf32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f4bcf32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f4bcf328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f4bcf32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f4bcf32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f4bcf32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f4bcf32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f4bcf32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f4bcf328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f4bcf328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71ede67e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1ede67e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f4bcf328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f4bcf328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7f4bcf328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f4bcf328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1a5c859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1a5c859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228213d0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228213d0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f4bcf32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f4bcf32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7238817f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238817f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7f4bcf328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f4bcf328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238817f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238817f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238817f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238817f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f4bcf328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f4bcf328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7238817f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238817f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f4bcf328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f4bcf328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7238817f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238817f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7238817f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7238817f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f4bcf32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4bcf32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238817f6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238817f6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238817f6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238817f6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238817f6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238817f6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1a5c8596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1a5c8596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1ede67e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1ede67e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1a5c8596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1a5c8596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71a5c8596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1a5c8596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71a5c8596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1a5c8596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71ede67e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71ede67e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1a5c8596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1a5c8596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1e6c0265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1e6c0265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1a5c859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1a5c859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73488222a8_2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3488222a8_2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73488222a8_2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488222a8_2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7f4bcf32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f4bcf32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1ede67e6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1ede67e6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1ede67e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1ede67e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71ede67e6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71ede67e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71ede67e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1ede67e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1ede67e6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1ede67e6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71ede67e6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1ede67e6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1e6c026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1e6c026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1ede67e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1ede67e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71ede67e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1ede67e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1ede67e6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1ede67e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71ede67e6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71ede67e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71ede67e6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71ede67e6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1ede67e6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1ede67e6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1a5c859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1a5c859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837f2696b0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37f2696b0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837f2696b0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837f2696b0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837f2696b0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837f2696b0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hyperlink" Target="https://stackoverflow.com/questions/6600868/set-default-value-of-javascript-object-attribut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8.xml"/><Relationship Id="rId3" Type="http://schemas.openxmlformats.org/officeDocument/2006/relationships/hyperlink" Target="https://developer.mozilla.org/en-US/docs/Web/JavaScript/Reference/Statements/try...catch"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scotch.io/tutorials/understanding-scope-in-javascript#toc-lexical-scop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eveloper.mozilla.org/en-US/docs/Web/JavaScript/Reference/Statements/le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mailto:daniyalnagori@yahoo.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457200" lvl="0" marL="0" rtl="0" algn="l">
              <a:spcBef>
                <a:spcPts val="0"/>
              </a:spcBef>
              <a:spcAft>
                <a:spcPts val="0"/>
              </a:spcAft>
              <a:buNone/>
            </a:pPr>
            <a:r>
              <a:rPr lang="en"/>
              <a:t>ADVANCED JAVASCRIPT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22" name="Google Shape;122;p22"/>
          <p:cNvSpPr txBox="1"/>
          <p:nvPr>
            <p:ph idx="1" type="body"/>
          </p:nvPr>
        </p:nvSpPr>
        <p:spPr>
          <a:xfrm>
            <a:off x="471900" y="2254750"/>
            <a:ext cx="8222100" cy="2163300"/>
          </a:xfrm>
          <a:prstGeom prst="rect">
            <a:avLst/>
          </a:prstGeom>
        </p:spPr>
        <p:txBody>
          <a:bodyPr anchorCtr="0" anchor="t" bIns="91425" lIns="91425" spcFirstLastPara="1" rIns="91425" wrap="square" tIns="91425">
            <a:noAutofit/>
          </a:bodyPr>
          <a:lstStyle/>
          <a:p>
            <a:pPr indent="-342900" lvl="0" marL="457200" rtl="0" algn="l">
              <a:lnSpc>
                <a:spcPct val="158000"/>
              </a:lnSpc>
              <a:spcBef>
                <a:spcPts val="3200"/>
              </a:spcBef>
              <a:spcAft>
                <a:spcPts val="0"/>
              </a:spcAft>
              <a:buClr>
                <a:srgbClr val="000000"/>
              </a:buClr>
              <a:buSzPts val="1800"/>
              <a:buFont typeface="Arial"/>
              <a:buChar char="●"/>
            </a:pPr>
            <a:r>
              <a:rPr lang="en">
                <a:solidFill>
                  <a:srgbClr val="000000"/>
                </a:solidFill>
                <a:latin typeface="Arial"/>
                <a:ea typeface="Arial"/>
                <a:cs typeface="Arial"/>
                <a:sym typeface="Arial"/>
              </a:rPr>
              <a:t>In JavaScript, a valid string can be: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Three ways to define string.</a:t>
            </a:r>
            <a:endParaRPr>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Single quote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Double quote</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Backtics (Template literals) will cover in next topic</a:t>
            </a:r>
            <a:endParaRPr sz="1800">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Constructor</a:t>
            </a:r>
            <a:endParaRPr sz="3200"/>
          </a:p>
        </p:txBody>
      </p:sp>
      <p:sp>
        <p:nvSpPr>
          <p:cNvPr id="666" name="Google Shape;666;p112"/>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let defaultVal = " default value"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name</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age</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address</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func</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586C0"/>
                </a:solidFill>
                <a:highlight>
                  <a:srgbClr val="1E1E1E"/>
                </a:highlight>
                <a:latin typeface="Courier New"/>
                <a:ea typeface="Courier New"/>
                <a:cs typeface="Courier New"/>
                <a:sym typeface="Courier New"/>
              </a:rPr>
              <a:t>return</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569CD6"/>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569CD6"/>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 dummy text`</a:t>
            </a:r>
            <a:endParaRPr sz="14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 </a:t>
            </a:r>
            <a:r>
              <a:rPr lang="en" sz="1400">
                <a:solidFill>
                  <a:srgbClr val="B5CEA8"/>
                </a:solidFill>
                <a:highlight>
                  <a:srgbClr val="1E1E1E"/>
                </a:highlight>
                <a:latin typeface="Courier New"/>
                <a:ea typeface="Courier New"/>
                <a:cs typeface="Courier New"/>
                <a:sym typeface="Courier New"/>
              </a:rPr>
              <a:t>20</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'karachi...'</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func</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672" name="Google Shape;672;p11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JavaScript class is a type of function. Classes are declared with the class keyword. We will use function expression syntax to initialize a function and class expression syntax to initialize a class. We can access the [[Prototype]] of an object using the Object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Class</a:t>
            </a:r>
            <a:endParaRPr sz="3200"/>
          </a:p>
        </p:txBody>
      </p:sp>
      <p:sp>
        <p:nvSpPr>
          <p:cNvPr id="678" name="Google Shape;678;p114"/>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Students2</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"constructor running"</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mohsin</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Students2</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mohsin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Class</a:t>
            </a:r>
            <a:endParaRPr sz="3200"/>
          </a:p>
        </p:txBody>
      </p:sp>
      <p:sp>
        <p:nvSpPr>
          <p:cNvPr id="684" name="Google Shape;684;p115"/>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Students3</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"constructor running"</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let faraz = new Students3()</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faraz</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Students3</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'faraz'</a:t>
            </a:r>
            <a:r>
              <a:rPr lang="en" sz="1400">
                <a:solidFill>
                  <a:srgbClr val="D4D4D4"/>
                </a:solidFill>
                <a:highlight>
                  <a:srgbClr val="1E1E1E"/>
                </a:highlight>
                <a:latin typeface="Courier New"/>
                <a:ea typeface="Courier New"/>
                <a:cs typeface="Courier New"/>
                <a:sym typeface="Courier New"/>
              </a:rPr>
              <a:t>, </a:t>
            </a:r>
            <a:r>
              <a:rPr lang="en" sz="1400">
                <a:solidFill>
                  <a:srgbClr val="B5CEA8"/>
                </a:solidFill>
                <a:highlight>
                  <a:srgbClr val="1E1E1E"/>
                </a:highlight>
                <a:latin typeface="Courier New"/>
                <a:ea typeface="Courier New"/>
                <a:cs typeface="Courier New"/>
                <a:sym typeface="Courier New"/>
              </a:rPr>
              <a:t>22</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4EC9B0"/>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faraz</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Class</a:t>
            </a:r>
            <a:endParaRPr sz="3200"/>
          </a:p>
        </p:txBody>
      </p:sp>
      <p:sp>
        <p:nvSpPr>
          <p:cNvPr id="690" name="Google Shape;690;p116"/>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Students4</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name</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age</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address</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val</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"aaa"</a:t>
            </a:r>
            <a:endParaRPr sz="14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mehran</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Students4</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'mehran'</a:t>
            </a:r>
            <a:r>
              <a:rPr lang="en" sz="1400">
                <a:solidFill>
                  <a:srgbClr val="D4D4D4"/>
                </a:solidFill>
                <a:highlight>
                  <a:srgbClr val="1E1E1E"/>
                </a:highlight>
                <a:latin typeface="Courier New"/>
                <a:ea typeface="Courier New"/>
                <a:cs typeface="Courier New"/>
                <a:sym typeface="Courier New"/>
              </a:rPr>
              <a:t>, </a:t>
            </a:r>
            <a:r>
              <a:rPr lang="en" sz="1400">
                <a:solidFill>
                  <a:srgbClr val="B5CEA8"/>
                </a:solidFill>
                <a:highlight>
                  <a:srgbClr val="1E1E1E"/>
                </a:highlight>
                <a:latin typeface="Courier New"/>
                <a:ea typeface="Courier New"/>
                <a:cs typeface="Courier New"/>
                <a:sym typeface="Courier New"/>
              </a:rPr>
              <a:t>20</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mehran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Class</a:t>
            </a:r>
            <a:endParaRPr sz="3200"/>
          </a:p>
        </p:txBody>
      </p:sp>
      <p:sp>
        <p:nvSpPr>
          <p:cNvPr id="696" name="Google Shape;696;p117"/>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Parent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name</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Child</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extends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Parent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name1</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super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name1</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_child</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Child</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"ameen"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_child</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Class</a:t>
            </a:r>
            <a:endParaRPr sz="3200"/>
          </a:p>
        </p:txBody>
      </p:sp>
      <p:sp>
        <p:nvSpPr>
          <p:cNvPr id="702" name="Google Shape;702;p118"/>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Parent</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age</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"name"</a:t>
            </a:r>
            <a:endParaRPr sz="14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"Address........"</a:t>
            </a:r>
            <a:endParaRPr sz="14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class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Child1</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extends</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Parent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super</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_child1</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Child1</a:t>
            </a:r>
            <a:r>
              <a:rPr lang="en" sz="1400">
                <a:solidFill>
                  <a:srgbClr val="D4D4D4"/>
                </a:solidFill>
                <a:highlight>
                  <a:srgbClr val="1E1E1E"/>
                </a:highlight>
                <a:latin typeface="Courier New"/>
                <a:ea typeface="Courier New"/>
                <a:cs typeface="Courier New"/>
                <a:sym typeface="Courier New"/>
              </a:rPr>
              <a:t>(</a:t>
            </a:r>
            <a:r>
              <a:rPr lang="en" sz="1400">
                <a:solidFill>
                  <a:srgbClr val="B5CEA8"/>
                </a:solidFill>
                <a:highlight>
                  <a:srgbClr val="1E1E1E"/>
                </a:highlight>
                <a:latin typeface="Courier New"/>
                <a:ea typeface="Courier New"/>
                <a:cs typeface="Courier New"/>
                <a:sym typeface="Courier New"/>
              </a:rPr>
              <a:t>50</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_child1</a:t>
            </a:r>
            <a:r>
              <a:rPr lang="en" sz="1400">
                <a:solidFill>
                  <a:srgbClr val="D4D4D4"/>
                </a:solidFill>
                <a:highlight>
                  <a:srgbClr val="1E1E1E"/>
                </a:highlight>
                <a:latin typeface="Courier New"/>
                <a:ea typeface="Courier New"/>
                <a:cs typeface="Courier New"/>
                <a:sym typeface="Courier New"/>
              </a:rPr>
              <a:t>)</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of loop</a:t>
            </a:r>
            <a:endParaRPr/>
          </a:p>
        </p:txBody>
      </p:sp>
      <p:sp>
        <p:nvSpPr>
          <p:cNvPr id="708" name="Google Shape;708;p1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 array1 = ['a', 'b', 'c'];</a:t>
            </a:r>
            <a:endParaRPr/>
          </a:p>
          <a:p>
            <a:pPr indent="0" lvl="0" marL="0" rtl="0" algn="l">
              <a:spcBef>
                <a:spcPts val="1600"/>
              </a:spcBef>
              <a:spcAft>
                <a:spcPts val="0"/>
              </a:spcAft>
              <a:buNone/>
            </a:pPr>
            <a:r>
              <a:rPr lang="en"/>
              <a:t>for (const element of array1) {</a:t>
            </a:r>
            <a:br>
              <a:rPr lang="en"/>
            </a:br>
            <a:r>
              <a:rPr lang="en"/>
              <a:t>  console.log(element);</a:t>
            </a:r>
            <a:br>
              <a:rPr lang="en"/>
            </a:br>
            <a:r>
              <a:rPr lang="en"/>
              <a:t>}</a:t>
            </a:r>
            <a:endParaRPr/>
          </a:p>
          <a:p>
            <a:pPr indent="0" lvl="0" marL="0" rtl="0" algn="l">
              <a:spcBef>
                <a:spcPts val="1600"/>
              </a:spcBef>
              <a:spcAft>
                <a:spcPts val="1600"/>
              </a:spcAft>
              <a:buNone/>
            </a:pPr>
            <a:r>
              <a:rPr lang="en"/>
              <a:t>// expected output: "a"</a:t>
            </a:r>
            <a:br>
              <a:rPr lang="en"/>
            </a:br>
            <a:r>
              <a:rPr lang="en"/>
              <a:t>// expected output: "b"</a:t>
            </a:r>
            <a:br>
              <a:rPr lang="en"/>
            </a:br>
            <a:r>
              <a:rPr lang="en"/>
              <a:t>// expected output: "c"</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in Loop</a:t>
            </a:r>
            <a:endParaRPr/>
          </a:p>
        </p:txBody>
      </p:sp>
      <p:sp>
        <p:nvSpPr>
          <p:cNvPr id="714" name="Google Shape;714;p1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en">
                <a:solidFill>
                  <a:srgbClr val="000000"/>
                </a:solidFill>
                <a:highlight>
                  <a:srgbClr val="FFFFFF"/>
                </a:highlight>
              </a:rPr>
              <a:t>The JavaScript for...in statement loops through the properties of an object.</a:t>
            </a:r>
            <a:endParaRPr>
              <a:solidFill>
                <a:srgbClr val="000000"/>
              </a:solidFill>
              <a:highlight>
                <a:srgbClr val="FFFFFF"/>
              </a:highlight>
            </a:endParaRPr>
          </a:p>
          <a:p>
            <a:pPr indent="0" lvl="0" marL="0" rtl="0" algn="l">
              <a:spcBef>
                <a:spcPts val="1400"/>
              </a:spcBef>
              <a:spcAft>
                <a:spcPts val="0"/>
              </a:spcAft>
              <a:buNone/>
            </a:pPr>
            <a:r>
              <a:rPr b="1" lang="en" sz="1400">
                <a:solidFill>
                  <a:srgbClr val="000000"/>
                </a:solidFill>
                <a:highlight>
                  <a:srgbClr val="FFFFFF"/>
                </a:highlight>
                <a:latin typeface="Verdana"/>
                <a:ea typeface="Verdana"/>
                <a:cs typeface="Verdana"/>
                <a:sym typeface="Verdana"/>
              </a:rPr>
              <a:t>Looping through the properties of an object:</a:t>
            </a:r>
            <a:endParaRPr b="1" sz="1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br>
              <a:rPr lang="en" sz="1150">
                <a:solidFill>
                  <a:schemeClr val="dk1"/>
                </a:solidFill>
                <a:highlight>
                  <a:srgbClr val="FFFFFF"/>
                </a:highlight>
                <a:latin typeface="Verdana"/>
                <a:ea typeface="Verdana"/>
                <a:cs typeface="Verdana"/>
                <a:sym typeface="Verdana"/>
              </a:rPr>
            </a:br>
            <a:r>
              <a:rPr lang="en" sz="1300">
                <a:solidFill>
                  <a:srgbClr val="000000"/>
                </a:solidFill>
                <a:highlight>
                  <a:srgbClr val="FFFFFF"/>
                </a:highlight>
                <a:latin typeface="Arial"/>
                <a:ea typeface="Arial"/>
                <a:cs typeface="Arial"/>
                <a:sym typeface="Arial"/>
              </a:rPr>
              <a:t>var company = {name: 'Panacloud', employee: 200};</a:t>
            </a:r>
            <a:endParaRPr sz="1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000000"/>
                </a:solidFill>
                <a:highlight>
                  <a:srgbClr val="FFFFFF"/>
                </a:highlight>
                <a:latin typeface="Arial"/>
                <a:ea typeface="Arial"/>
                <a:cs typeface="Arial"/>
                <a:sym typeface="Arial"/>
              </a:rPr>
              <a:t>var txt = '';</a:t>
            </a:r>
            <a:endParaRPr sz="1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000000"/>
                </a:solidFill>
                <a:highlight>
                  <a:srgbClr val="FFFFFF"/>
                </a:highlight>
                <a:latin typeface="Arial"/>
                <a:ea typeface="Arial"/>
                <a:cs typeface="Arial"/>
                <a:sym typeface="Arial"/>
              </a:rPr>
              <a:t>for (i in company){</a:t>
            </a:r>
            <a:endParaRPr sz="1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000000"/>
                </a:solidFill>
                <a:highlight>
                  <a:srgbClr val="FFFFFF"/>
                </a:highlight>
                <a:latin typeface="Arial"/>
                <a:ea typeface="Arial"/>
                <a:cs typeface="Arial"/>
                <a:sym typeface="Arial"/>
              </a:rPr>
              <a:t>    // console.log(company[i]);</a:t>
            </a:r>
            <a:endParaRPr sz="1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000000"/>
                </a:solidFill>
                <a:highlight>
                  <a:srgbClr val="FFFFFF"/>
                </a:highlight>
                <a:latin typeface="Arial"/>
                <a:ea typeface="Arial"/>
                <a:cs typeface="Arial"/>
                <a:sym typeface="Arial"/>
              </a:rPr>
              <a:t>    txt += company[i] + ' '; </a:t>
            </a:r>
            <a:endParaRPr sz="1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000000"/>
                </a:solidFill>
                <a:highlight>
                  <a:srgbClr val="FFFFFF"/>
                </a:highlight>
                <a:latin typeface="Arial"/>
                <a:ea typeface="Arial"/>
                <a:cs typeface="Arial"/>
                <a:sym typeface="Arial"/>
              </a:rPr>
              <a:t>console.log(txt);</a:t>
            </a:r>
            <a:endParaRPr sz="13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Closures</a:t>
            </a:r>
            <a:endParaRPr/>
          </a:p>
        </p:txBody>
      </p:sp>
      <p:sp>
        <p:nvSpPr>
          <p:cNvPr id="720" name="Google Shape;720;p1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FF"/>
                </a:solidFill>
                <a:highlight>
                  <a:srgbClr val="FFFFFF"/>
                </a:highlight>
              </a:rPr>
              <a:t>function</a:t>
            </a:r>
            <a:r>
              <a:rPr lang="en" sz="1300">
                <a:solidFill>
                  <a:srgbClr val="000000"/>
                </a:solidFill>
                <a:highlight>
                  <a:srgbClr val="FFFFFF"/>
                </a:highlight>
              </a:rPr>
              <a:t> company(){</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a:t>
            </a:r>
            <a:r>
              <a:rPr lang="en" sz="1300">
                <a:solidFill>
                  <a:srgbClr val="0000FF"/>
                </a:solidFill>
                <a:highlight>
                  <a:srgbClr val="FFFFFF"/>
                </a:highlight>
              </a:rPr>
              <a:t>var</a:t>
            </a:r>
            <a:r>
              <a:rPr lang="en" sz="1300">
                <a:solidFill>
                  <a:srgbClr val="000000"/>
                </a:solidFill>
                <a:highlight>
                  <a:srgbClr val="FFFFFF"/>
                </a:highlight>
              </a:rPr>
              <a:t> myName = </a:t>
            </a:r>
            <a:r>
              <a:rPr lang="en" sz="1300">
                <a:solidFill>
                  <a:srgbClr val="A31515"/>
                </a:solidFill>
                <a:highlight>
                  <a:srgbClr val="FFFFFF"/>
                </a:highlight>
              </a:rPr>
              <a:t>"daniyal"</a:t>
            </a:r>
            <a:r>
              <a:rPr lang="en" sz="1300">
                <a:solidFill>
                  <a:srgbClr val="000000"/>
                </a:solidFill>
                <a:highlight>
                  <a:srgbClr val="FFFFFF"/>
                </a:highlight>
              </a:rPr>
              <a:t>;</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console.log(</a:t>
            </a:r>
            <a:r>
              <a:rPr lang="en" sz="1300">
                <a:solidFill>
                  <a:srgbClr val="A31515"/>
                </a:solidFill>
                <a:highlight>
                  <a:srgbClr val="FFFFFF"/>
                </a:highlight>
              </a:rPr>
              <a:t>'company'</a:t>
            </a:r>
            <a:r>
              <a:rPr lang="en" sz="1300">
                <a:solidFill>
                  <a:srgbClr val="000000"/>
                </a:solidFill>
                <a:highlight>
                  <a:srgbClr val="FFFFFF"/>
                </a:highlight>
              </a:rPr>
              <a:t>,myName);</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a:t>
            </a:r>
            <a:r>
              <a:rPr lang="en" sz="1300">
                <a:solidFill>
                  <a:srgbClr val="0000FF"/>
                </a:solidFill>
                <a:highlight>
                  <a:srgbClr val="FFFFFF"/>
                </a:highlight>
              </a:rPr>
              <a:t>function</a:t>
            </a:r>
            <a:r>
              <a:rPr lang="en" sz="1300">
                <a:solidFill>
                  <a:srgbClr val="000000"/>
                </a:solidFill>
                <a:highlight>
                  <a:srgbClr val="FFFFFF"/>
                </a:highlight>
              </a:rPr>
              <a:t> employee(){</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console.log(</a:t>
            </a:r>
            <a:r>
              <a:rPr lang="en" sz="1300">
                <a:solidFill>
                  <a:srgbClr val="A31515"/>
                </a:solidFill>
                <a:highlight>
                  <a:srgbClr val="FFFFFF"/>
                </a:highlight>
              </a:rPr>
              <a:t>'employee'</a:t>
            </a:r>
            <a:r>
              <a:rPr lang="en" sz="1300">
                <a:solidFill>
                  <a:srgbClr val="000000"/>
                </a:solidFill>
                <a:highlight>
                  <a:srgbClr val="FFFFFF"/>
                </a:highlight>
              </a:rPr>
              <a:t>,myName);</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employee()</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 company()</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569CD6"/>
              </a:solidFill>
              <a:highlight>
                <a:srgbClr val="1E1E1E"/>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28" name="Google Shape;128;p23"/>
          <p:cNvSpPr txBox="1"/>
          <p:nvPr>
            <p:ph idx="1" type="body"/>
          </p:nvPr>
        </p:nvSpPr>
        <p:spPr>
          <a:xfrm>
            <a:off x="471900" y="2089100"/>
            <a:ext cx="8222100" cy="2117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Example:</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console.log(</a:t>
            </a:r>
            <a:r>
              <a:rPr lang="en">
                <a:solidFill>
                  <a:srgbClr val="A31515"/>
                </a:solidFill>
                <a:latin typeface="Arial"/>
                <a:ea typeface="Arial"/>
                <a:cs typeface="Arial"/>
                <a:sym typeface="Arial"/>
              </a:rPr>
              <a:t>"Hello Developers"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console.log(</a:t>
            </a:r>
            <a:r>
              <a:rPr lang="en">
                <a:solidFill>
                  <a:srgbClr val="A31515"/>
                </a:solidFill>
                <a:latin typeface="Arial"/>
                <a:ea typeface="Arial"/>
                <a:cs typeface="Arial"/>
                <a:sym typeface="Arial"/>
              </a:rPr>
              <a:t>'Hello Developers'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console.log(</a:t>
            </a:r>
            <a:r>
              <a:rPr lang="en">
                <a:solidFill>
                  <a:srgbClr val="A31515"/>
                </a:solidFill>
                <a:latin typeface="Arial"/>
                <a:ea typeface="Arial"/>
                <a:cs typeface="Arial"/>
                <a:sym typeface="Arial"/>
              </a:rPr>
              <a:t>'Hello \n Developers'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All the above statements will log valid strings in the console.</a:t>
            </a:r>
            <a:endParaRPr>
              <a:solidFill>
                <a:srgbClr val="000000"/>
              </a:solidFill>
              <a:latin typeface="Arial"/>
              <a:ea typeface="Arial"/>
              <a:cs typeface="Arial"/>
              <a:sym typeface="Arial"/>
            </a:endParaRPr>
          </a:p>
          <a:p>
            <a:pPr indent="0" lvl="0" marL="0" rtl="0" algn="l">
              <a:lnSpc>
                <a:spcPct val="135714"/>
              </a:lnSpc>
              <a:spcBef>
                <a:spcPts val="16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Closures</a:t>
            </a:r>
            <a:endParaRPr/>
          </a:p>
        </p:txBody>
      </p:sp>
      <p:sp>
        <p:nvSpPr>
          <p:cNvPr id="726" name="Google Shape;726;p1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00"/>
                </a:solidFill>
                <a:highlight>
                  <a:srgbClr val="FFFFFF"/>
                </a:highlight>
              </a:rPr>
              <a:t> </a:t>
            </a:r>
            <a:r>
              <a:rPr lang="en" sz="1200">
                <a:solidFill>
                  <a:srgbClr val="0000FF"/>
                </a:solidFill>
                <a:highlight>
                  <a:srgbClr val="FFFFFF"/>
                </a:highlight>
              </a:rPr>
              <a:t>function</a:t>
            </a:r>
            <a:r>
              <a:rPr lang="en" sz="1200">
                <a:solidFill>
                  <a:srgbClr val="000000"/>
                </a:solidFill>
                <a:highlight>
                  <a:srgbClr val="FFFFFF"/>
                </a:highlight>
              </a:rPr>
              <a:t> company(name){</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r>
              <a:rPr lang="en" sz="1200">
                <a:solidFill>
                  <a:srgbClr val="0000FF"/>
                </a:solidFill>
                <a:highlight>
                  <a:srgbClr val="FFFFFF"/>
                </a:highlight>
              </a:rPr>
              <a:t>var</a:t>
            </a:r>
            <a:r>
              <a:rPr lang="en" sz="1200">
                <a:solidFill>
                  <a:srgbClr val="000000"/>
                </a:solidFill>
                <a:highlight>
                  <a:srgbClr val="FFFFFF"/>
                </a:highlight>
              </a:rPr>
              <a:t> companyName = name;</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r>
              <a:rPr lang="en" sz="1200">
                <a:solidFill>
                  <a:srgbClr val="0000FF"/>
                </a:solidFill>
                <a:highlight>
                  <a:srgbClr val="FFFFFF"/>
                </a:highlight>
              </a:rPr>
              <a:t>return</a:t>
            </a:r>
            <a:r>
              <a:rPr lang="en" sz="1200">
                <a:solidFill>
                  <a:srgbClr val="000000"/>
                </a:solidFill>
                <a:highlight>
                  <a:srgbClr val="FFFFFF"/>
                </a:highlight>
              </a:rPr>
              <a:t> </a:t>
            </a:r>
            <a:r>
              <a:rPr lang="en" sz="1200">
                <a:solidFill>
                  <a:srgbClr val="0000FF"/>
                </a:solidFill>
                <a:highlight>
                  <a:srgbClr val="FFFFFF"/>
                </a:highlight>
              </a:rPr>
              <a:t>function</a:t>
            </a:r>
            <a:r>
              <a:rPr lang="en" sz="1200">
                <a:solidFill>
                  <a:srgbClr val="000000"/>
                </a:solidFill>
                <a:highlight>
                  <a:srgbClr val="FFFFFF"/>
                </a:highlight>
              </a:rPr>
              <a:t> employee(number){</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console.log(companyName + </a:t>
            </a:r>
            <a:r>
              <a:rPr lang="en" sz="1200">
                <a:solidFill>
                  <a:srgbClr val="A31515"/>
                </a:solidFill>
                <a:highlight>
                  <a:srgbClr val="FFFFFF"/>
                </a:highlight>
              </a:rPr>
              <a:t>' has '</a:t>
            </a:r>
            <a:r>
              <a:rPr lang="en" sz="1200">
                <a:solidFill>
                  <a:srgbClr val="000000"/>
                </a:solidFill>
                <a:highlight>
                  <a:srgbClr val="FFFFFF"/>
                </a:highlight>
              </a:rPr>
              <a:t> + number + </a:t>
            </a:r>
            <a:r>
              <a:rPr lang="en" sz="1200">
                <a:solidFill>
                  <a:srgbClr val="A31515"/>
                </a:solidFill>
                <a:highlight>
                  <a:srgbClr val="FFFFFF"/>
                </a:highlight>
              </a:rPr>
              <a:t>' employees'</a:t>
            </a:r>
            <a:r>
              <a:rPr lang="en" sz="1200">
                <a:solidFill>
                  <a:srgbClr val="000000"/>
                </a:solidFill>
                <a:highlight>
                  <a:srgbClr val="FFFFFF"/>
                </a:highlight>
              </a:rPr>
              <a:t>)</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r>
              <a:rPr lang="en" sz="1200">
                <a:solidFill>
                  <a:srgbClr val="0000FF"/>
                </a:solidFill>
                <a:highlight>
                  <a:srgbClr val="FFFFFF"/>
                </a:highlight>
              </a:rPr>
              <a:t>return</a:t>
            </a:r>
            <a:r>
              <a:rPr lang="en" sz="1200">
                <a:solidFill>
                  <a:srgbClr val="000000"/>
                </a:solidFill>
                <a:highlight>
                  <a:srgbClr val="FFFFFF"/>
                </a:highlight>
              </a:rPr>
              <a:t> companyName + </a:t>
            </a:r>
            <a:r>
              <a:rPr lang="en" sz="1200">
                <a:solidFill>
                  <a:srgbClr val="A31515"/>
                </a:solidFill>
                <a:highlight>
                  <a:srgbClr val="FFFFFF"/>
                </a:highlight>
              </a:rPr>
              <a:t>' has '</a:t>
            </a:r>
            <a:r>
              <a:rPr lang="en" sz="1200">
                <a:solidFill>
                  <a:srgbClr val="000000"/>
                </a:solidFill>
                <a:highlight>
                  <a:srgbClr val="FFFFFF"/>
                </a:highlight>
              </a:rPr>
              <a:t> + number + </a:t>
            </a:r>
            <a:r>
              <a:rPr lang="en" sz="1200">
                <a:solidFill>
                  <a:srgbClr val="A31515"/>
                </a:solidFill>
                <a:highlight>
                  <a:srgbClr val="FFFFFF"/>
                </a:highlight>
              </a:rPr>
              <a:t>' employees'</a:t>
            </a:r>
            <a:r>
              <a:rPr lang="en" sz="1200">
                <a:solidFill>
                  <a:srgbClr val="000000"/>
                </a:solidFill>
                <a:highlight>
                  <a:srgbClr val="FFFFFF"/>
                </a:highlight>
              </a:rPr>
              <a:t>;</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r>
              <a:rPr lang="en" sz="1200">
                <a:solidFill>
                  <a:srgbClr val="0000FF"/>
                </a:solidFill>
                <a:highlight>
                  <a:srgbClr val="FFFFFF"/>
                </a:highlight>
              </a:rPr>
              <a:t>const</a:t>
            </a:r>
            <a:r>
              <a:rPr lang="en" sz="1200">
                <a:solidFill>
                  <a:srgbClr val="000000"/>
                </a:solidFill>
                <a:highlight>
                  <a:srgbClr val="FFFFFF"/>
                </a:highlight>
              </a:rPr>
              <a:t> employee = company(</a:t>
            </a:r>
            <a:r>
              <a:rPr lang="en" sz="1200">
                <a:solidFill>
                  <a:srgbClr val="A31515"/>
                </a:solidFill>
                <a:highlight>
                  <a:srgbClr val="FFFFFF"/>
                </a:highlight>
              </a:rPr>
              <a:t>'panacloud'</a:t>
            </a:r>
            <a:r>
              <a:rPr lang="en" sz="1200">
                <a:solidFill>
                  <a:srgbClr val="000000"/>
                </a:solidFill>
                <a:highlight>
                  <a:srgbClr val="FFFFFF"/>
                </a:highlight>
              </a:rPr>
              <a:t>);</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a:t>
            </a:r>
            <a:r>
              <a:rPr lang="en" sz="1200">
                <a:solidFill>
                  <a:srgbClr val="0000FF"/>
                </a:solidFill>
                <a:highlight>
                  <a:srgbClr val="FFFFFF"/>
                </a:highlight>
              </a:rPr>
              <a:t>const</a:t>
            </a:r>
            <a:r>
              <a:rPr lang="en" sz="1200">
                <a:solidFill>
                  <a:srgbClr val="000000"/>
                </a:solidFill>
                <a:highlight>
                  <a:srgbClr val="FFFFFF"/>
                </a:highlight>
              </a:rPr>
              <a:t> employee1 = company(</a:t>
            </a:r>
            <a:r>
              <a:rPr lang="en" sz="1200">
                <a:solidFill>
                  <a:srgbClr val="A31515"/>
                </a:solidFill>
                <a:highlight>
                  <a:srgbClr val="FFFFFF"/>
                </a:highlight>
              </a:rPr>
              <a:t>'prostack'</a:t>
            </a:r>
            <a:r>
              <a:rPr lang="en" sz="1200">
                <a:solidFill>
                  <a:srgbClr val="000000"/>
                </a:solidFill>
                <a:highlight>
                  <a:srgbClr val="FFFFFF"/>
                </a:highlight>
              </a:rPr>
              <a:t>);</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employee(</a:t>
            </a:r>
            <a:r>
              <a:rPr lang="en" sz="1200">
                <a:solidFill>
                  <a:srgbClr val="09885A"/>
                </a:solidFill>
                <a:highlight>
                  <a:srgbClr val="FFFFFF"/>
                </a:highlight>
              </a:rPr>
              <a:t>2</a:t>
            </a:r>
            <a:r>
              <a:rPr lang="en" sz="1200">
                <a:solidFill>
                  <a:srgbClr val="000000"/>
                </a:solidFill>
                <a:highlight>
                  <a:srgbClr val="FFFFFF"/>
                </a:highlight>
              </a:rPr>
              <a:t>);</a:t>
            </a:r>
            <a:endParaRPr sz="1200">
              <a:solidFill>
                <a:srgbClr val="000000"/>
              </a:solidFill>
              <a:highlight>
                <a:srgbClr val="FFFFFF"/>
              </a:highlight>
            </a:endParaRPr>
          </a:p>
          <a:p>
            <a:pPr indent="0" lvl="0" marL="0" rtl="0" algn="l">
              <a:lnSpc>
                <a:spcPct val="135714"/>
              </a:lnSpc>
              <a:spcBef>
                <a:spcPts val="0"/>
              </a:spcBef>
              <a:spcAft>
                <a:spcPts val="0"/>
              </a:spcAft>
              <a:buNone/>
            </a:pPr>
            <a:r>
              <a:rPr lang="en" sz="1200">
                <a:solidFill>
                  <a:srgbClr val="000000"/>
                </a:solidFill>
                <a:highlight>
                  <a:srgbClr val="FFFFFF"/>
                </a:highlight>
              </a:rPr>
              <a:t> employee1(</a:t>
            </a:r>
            <a:r>
              <a:rPr lang="en" sz="1200">
                <a:solidFill>
                  <a:srgbClr val="09885A"/>
                </a:solidFill>
                <a:highlight>
                  <a:srgbClr val="FFFFFF"/>
                </a:highlight>
              </a:rPr>
              <a:t>4</a:t>
            </a:r>
            <a:r>
              <a:rPr lang="en" sz="1200">
                <a:solidFill>
                  <a:srgbClr val="000000"/>
                </a:solidFill>
                <a:highlight>
                  <a:srgbClr val="FFFFFF"/>
                </a:highlight>
              </a:rPr>
              <a:t>)</a:t>
            </a:r>
            <a:endParaRPr sz="1200">
              <a:solidFill>
                <a:srgbClr val="000000"/>
              </a:solidFill>
              <a:highlight>
                <a:srgbClr val="FFFFFF"/>
              </a:highlight>
            </a:endParaRPr>
          </a:p>
          <a:p>
            <a:pPr indent="0" lvl="0" marL="0" rtl="0" algn="l">
              <a:spcBef>
                <a:spcPts val="0"/>
              </a:spcBef>
              <a:spcAft>
                <a:spcPts val="1600"/>
              </a:spcAft>
              <a:buNone/>
            </a:pPr>
            <a:r>
              <a:rPr lang="en" sz="1200">
                <a:solidFill>
                  <a:srgbClr val="000000"/>
                </a:solidFill>
                <a:highlight>
                  <a:srgbClr val="FFFFFF"/>
                </a:highlight>
              </a:rPr>
              <a:t> </a:t>
            </a:r>
            <a:endParaRPr sz="1200">
              <a:solidFill>
                <a:srgbClr val="569CD6"/>
              </a:solidFill>
              <a:highlight>
                <a:srgbClr val="1E1E1E"/>
              </a:highlight>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Closures</a:t>
            </a:r>
            <a:endParaRPr/>
          </a:p>
        </p:txBody>
      </p:sp>
      <p:sp>
        <p:nvSpPr>
          <p:cNvPr id="732" name="Google Shape;732;p1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sportsGame(name){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let</a:t>
            </a:r>
            <a:r>
              <a:rPr lang="en" sz="1400">
                <a:solidFill>
                  <a:srgbClr val="000000"/>
                </a:solidFill>
                <a:highlight>
                  <a:srgbClr val="FFFFFF"/>
                </a:highlight>
                <a:latin typeface="Arial"/>
                <a:ea typeface="Arial"/>
                <a:cs typeface="Arial"/>
                <a:sym typeface="Arial"/>
              </a:rPr>
              <a:t> score = </a:t>
            </a:r>
            <a:r>
              <a:rPr lang="en" sz="1400">
                <a:solidFill>
                  <a:srgbClr val="09885A"/>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return</a:t>
            </a: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abc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console.log(score++);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game = sportsGame(</a:t>
            </a:r>
            <a:r>
              <a:rPr lang="en" sz="1400">
                <a:solidFill>
                  <a:srgbClr val="A31515"/>
                </a:solidFill>
                <a:highlight>
                  <a:srgbClr val="FFFFFF"/>
                </a:highlight>
                <a:latin typeface="Arial"/>
                <a:ea typeface="Arial"/>
                <a:cs typeface="Arial"/>
                <a:sym typeface="Arial"/>
              </a:rPr>
              <a:t>'hockey'</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game1 = sportsGame(</a:t>
            </a:r>
            <a:r>
              <a:rPr lang="en" sz="1400">
                <a:solidFill>
                  <a:srgbClr val="A31515"/>
                </a:solidFill>
                <a:highlight>
                  <a:srgbClr val="FFFFFF"/>
                </a:highlight>
                <a:latin typeface="Arial"/>
                <a:ea typeface="Arial"/>
                <a:cs typeface="Arial"/>
                <a:sym typeface="Arial"/>
              </a:rPr>
              <a:t>'cricket'</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game();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game1();</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0000FF"/>
              </a:solidFill>
              <a:highlight>
                <a:srgbClr val="FFFFFF"/>
              </a:highlight>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Closures</a:t>
            </a:r>
            <a:endParaRPr/>
          </a:p>
        </p:txBody>
      </p:sp>
      <p:sp>
        <p:nvSpPr>
          <p:cNvPr id="738" name="Google Shape;738;p1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myScore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score = </a:t>
            </a:r>
            <a:r>
              <a:rPr lang="en" sz="1400">
                <a:solidFill>
                  <a:srgbClr val="09885A"/>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abc(){</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console.log(score++);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abc();</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myScore();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569CD6"/>
              </a:solidFill>
              <a:highlight>
                <a:srgbClr val="1E1E1E"/>
              </a:highlight>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Closures</a:t>
            </a:r>
            <a:endParaRPr/>
          </a:p>
        </p:txBody>
      </p:sp>
      <p:sp>
        <p:nvSpPr>
          <p:cNvPr id="744" name="Google Shape;744;p1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myScore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score = </a:t>
            </a:r>
            <a:r>
              <a:rPr lang="en" sz="1400">
                <a:solidFill>
                  <a:srgbClr val="09885A"/>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return</a:t>
            </a: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abc(){</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console.log(score++);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abc = myScore();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AB0D90"/>
              </a:solidFill>
              <a:highlight>
                <a:srgbClr val="FFFFFF"/>
              </a:highlight>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Objects.keys</a:t>
            </a:r>
            <a:endParaRPr/>
          </a:p>
        </p:txBody>
      </p:sp>
      <p:sp>
        <p:nvSpPr>
          <p:cNvPr id="750" name="Google Shape;750;p1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obj = {</a:t>
            </a:r>
            <a:endParaRPr/>
          </a:p>
          <a:p>
            <a:pPr indent="0" lvl="0" marL="0" rtl="0" algn="l">
              <a:spcBef>
                <a:spcPts val="1600"/>
              </a:spcBef>
              <a:spcAft>
                <a:spcPts val="0"/>
              </a:spcAft>
              <a:buNone/>
            </a:pPr>
            <a:r>
              <a:rPr lang="en"/>
              <a:t>    name: 'Krunal',</a:t>
            </a:r>
            <a:endParaRPr/>
          </a:p>
          <a:p>
            <a:pPr indent="0" lvl="0" marL="0" rtl="0" algn="l">
              <a:spcBef>
                <a:spcPts val="1600"/>
              </a:spcBef>
              <a:spcAft>
                <a:spcPts val="0"/>
              </a:spcAft>
              <a:buNone/>
            </a:pPr>
            <a:r>
              <a:rPr lang="en"/>
              <a:t>    education: 'IT Engineer'</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rPr lang="en"/>
              <a:t>console.log(Object.keys(obj)); // ["name", "education"]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Object.assign</a:t>
            </a:r>
            <a:endParaRPr/>
          </a:p>
        </p:txBody>
      </p:sp>
      <p:sp>
        <p:nvSpPr>
          <p:cNvPr id="756" name="Google Shape;756;p127"/>
          <p:cNvSpPr txBox="1"/>
          <p:nvPr>
            <p:ph idx="4294967295" type="body"/>
          </p:nvPr>
        </p:nvSpPr>
        <p:spPr>
          <a:xfrm>
            <a:off x="471900" y="776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 target = { a: 1, b: 2 };</a:t>
            </a:r>
            <a:endParaRPr/>
          </a:p>
          <a:p>
            <a:pPr indent="0" lvl="0" marL="0" rtl="0" algn="l">
              <a:spcBef>
                <a:spcPts val="1600"/>
              </a:spcBef>
              <a:spcAft>
                <a:spcPts val="0"/>
              </a:spcAft>
              <a:buNone/>
            </a:pPr>
            <a:r>
              <a:rPr lang="en"/>
              <a:t>const source = { b: 4, c: 5 };</a:t>
            </a:r>
            <a:endParaRPr/>
          </a:p>
          <a:p>
            <a:pPr indent="0" lvl="0" marL="0" rtl="0" algn="l">
              <a:spcBef>
                <a:spcPts val="1600"/>
              </a:spcBef>
              <a:spcAft>
                <a:spcPts val="0"/>
              </a:spcAft>
              <a:buNone/>
            </a:pPr>
            <a:r>
              <a:rPr lang="en"/>
              <a:t>const returnedTarget = Object.assign(target, source);</a:t>
            </a:r>
            <a:endParaRPr/>
          </a:p>
          <a:p>
            <a:pPr indent="0" lvl="0" marL="0" rtl="0" algn="l">
              <a:spcBef>
                <a:spcPts val="1600"/>
              </a:spcBef>
              <a:spcAft>
                <a:spcPts val="0"/>
              </a:spcAft>
              <a:buNone/>
            </a:pPr>
            <a:r>
              <a:rPr lang="en"/>
              <a:t>console.log(target);</a:t>
            </a:r>
            <a:br>
              <a:rPr lang="en"/>
            </a:br>
            <a:r>
              <a:rPr lang="en"/>
              <a:t>// expected output: Object { a: 1, b: 4, c: 5 }</a:t>
            </a:r>
            <a:endParaRPr/>
          </a:p>
          <a:p>
            <a:pPr indent="0" lvl="0" marL="0" rtl="0" algn="l">
              <a:spcBef>
                <a:spcPts val="1600"/>
              </a:spcBef>
              <a:spcAft>
                <a:spcPts val="0"/>
              </a:spcAft>
              <a:buNone/>
            </a:pPr>
            <a:r>
              <a:rPr lang="en"/>
              <a:t>console.log(source);</a:t>
            </a:r>
            <a:br>
              <a:rPr lang="en"/>
            </a:br>
            <a:r>
              <a:rPr lang="en"/>
              <a:t>// expected output: Object { b: 4, c: 5 }</a:t>
            </a:r>
            <a:endParaRPr/>
          </a:p>
          <a:p>
            <a:pPr indent="0" lvl="0" marL="0" rtl="0" algn="l">
              <a:spcBef>
                <a:spcPts val="1600"/>
              </a:spcBef>
              <a:spcAft>
                <a:spcPts val="0"/>
              </a:spcAft>
              <a:buNone/>
            </a:pPr>
            <a:r>
              <a:rPr lang="en"/>
              <a:t>console.log(returnedTarget);</a:t>
            </a:r>
            <a:br>
              <a:rPr lang="en"/>
            </a:br>
            <a:r>
              <a:rPr lang="en"/>
              <a:t>// expected output: Object { a: 1, b: 4, c: 5 }</a:t>
            </a:r>
            <a:endParaRPr/>
          </a:p>
          <a:p>
            <a:pPr indent="0" lvl="0" marL="0" rtl="0" algn="l">
              <a:spcBef>
                <a:spcPts val="1600"/>
              </a:spcBef>
              <a:spcAft>
                <a:spcPts val="16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Object.assign</a:t>
            </a:r>
            <a:endParaRPr/>
          </a:p>
        </p:txBody>
      </p:sp>
      <p:sp>
        <p:nvSpPr>
          <p:cNvPr id="762" name="Google Shape;762;p128"/>
          <p:cNvSpPr txBox="1"/>
          <p:nvPr>
            <p:ph idx="4294967295" type="body"/>
          </p:nvPr>
        </p:nvSpPr>
        <p:spPr>
          <a:xfrm>
            <a:off x="471900" y="776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 obj = { a: 1 };</a:t>
            </a:r>
            <a:endParaRPr/>
          </a:p>
          <a:p>
            <a:pPr indent="0" lvl="0" marL="0" rtl="0" algn="l">
              <a:spcBef>
                <a:spcPts val="1600"/>
              </a:spcBef>
              <a:spcAft>
                <a:spcPts val="0"/>
              </a:spcAft>
              <a:buNone/>
            </a:pPr>
            <a:r>
              <a:rPr lang="en"/>
              <a:t>const copy = Object.assign({}, obj);</a:t>
            </a:r>
            <a:endParaRPr/>
          </a:p>
          <a:p>
            <a:pPr indent="0" lvl="0" marL="0" rtl="0" algn="l">
              <a:spcBef>
                <a:spcPts val="1600"/>
              </a:spcBef>
              <a:spcAft>
                <a:spcPts val="0"/>
              </a:spcAft>
              <a:buNone/>
            </a:pPr>
            <a:r>
              <a:rPr lang="en"/>
              <a:t>console.log(copy); // { a: 1 }</a:t>
            </a:r>
            <a:br>
              <a:rPr lang="en"/>
            </a:br>
            <a:endParaRPr/>
          </a:p>
          <a:p>
            <a:pPr indent="0" lvl="0" marL="0" rtl="0" algn="l">
              <a:spcBef>
                <a:spcPts val="1600"/>
              </a:spcBef>
              <a:spcAft>
                <a:spcPts val="0"/>
              </a:spcAft>
              <a:buNone/>
            </a:pPr>
            <a:r>
              <a:rPr lang="en"/>
              <a:t>// by spread operator</a:t>
            </a:r>
            <a:br>
              <a:rPr lang="en"/>
            </a:br>
            <a:r>
              <a:rPr lang="en"/>
              <a:t>const obj = { a: 1 };</a:t>
            </a:r>
            <a:endParaRPr/>
          </a:p>
          <a:p>
            <a:pPr indent="0" lvl="0" marL="0" rtl="0" algn="l">
              <a:spcBef>
                <a:spcPts val="1600"/>
              </a:spcBef>
              <a:spcAft>
                <a:spcPts val="0"/>
              </a:spcAft>
              <a:buNone/>
            </a:pPr>
            <a:r>
              <a:rPr lang="en"/>
              <a:t>const copy = {...obj};</a:t>
            </a:r>
            <a:endParaRPr/>
          </a:p>
          <a:p>
            <a:pPr indent="0" lvl="0" marL="0" rtl="0" algn="l">
              <a:spcBef>
                <a:spcPts val="1600"/>
              </a:spcBef>
              <a:spcAft>
                <a:spcPts val="1600"/>
              </a:spcAft>
              <a:buNone/>
            </a:pPr>
            <a:r>
              <a:rPr lang="en"/>
              <a:t>console.log(copy); // { a: 1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Object.value</a:t>
            </a:r>
            <a:endParaRPr/>
          </a:p>
        </p:txBody>
      </p:sp>
      <p:sp>
        <p:nvSpPr>
          <p:cNvPr id="768" name="Google Shape;768;p1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Javascript Object values() is an inbuilt function that returns the array of the given Object’s enumerable property values. The ordering of the properties is the same as that given by the Object manually is the loop is applied to the properties.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Object.value</a:t>
            </a:r>
            <a:endParaRPr/>
          </a:p>
        </p:txBody>
      </p:sp>
      <p:sp>
        <p:nvSpPr>
          <p:cNvPr id="774" name="Google Shape;774;p1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 object1 = {</a:t>
            </a:r>
            <a:br>
              <a:rPr lang="en"/>
            </a:br>
            <a:r>
              <a:rPr lang="en"/>
              <a:t>  a: 'somestring',</a:t>
            </a:r>
            <a:br>
              <a:rPr lang="en"/>
            </a:br>
            <a:r>
              <a:rPr lang="en"/>
              <a:t>  b: 42,</a:t>
            </a:r>
            <a:br>
              <a:rPr lang="en"/>
            </a:br>
            <a:r>
              <a:rPr lang="en"/>
              <a:t>  c: false</a:t>
            </a:r>
            <a:br>
              <a:rPr lang="en"/>
            </a:br>
            <a:r>
              <a:rPr lang="en"/>
              <a:t>};</a:t>
            </a:r>
            <a:endParaRPr/>
          </a:p>
          <a:p>
            <a:pPr indent="0" lvl="0" marL="0" rtl="0" algn="l">
              <a:spcBef>
                <a:spcPts val="1600"/>
              </a:spcBef>
              <a:spcAft>
                <a:spcPts val="1600"/>
              </a:spcAft>
              <a:buNone/>
            </a:pPr>
            <a:r>
              <a:rPr lang="en"/>
              <a:t>console.log(Object.values(object1));</a:t>
            </a:r>
            <a:br>
              <a:rPr lang="en"/>
            </a:br>
            <a:r>
              <a:rPr lang="en"/>
              <a:t>// expected output: Array ["somestring", 42, false]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78" name="Shape 778"/>
        <p:cNvGrpSpPr/>
        <p:nvPr/>
      </p:nvGrpSpPr>
      <p:grpSpPr>
        <a:xfrm>
          <a:off x="0" y="0"/>
          <a:ext cx="0" cy="0"/>
          <a:chOff x="0" y="0"/>
          <a:chExt cx="0" cy="0"/>
        </a:xfrm>
      </p:grpSpPr>
      <p:sp>
        <p:nvSpPr>
          <p:cNvPr id="779" name="Google Shape;779;p1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Default Values</a:t>
            </a:r>
            <a:endParaRPr/>
          </a:p>
        </p:txBody>
      </p:sp>
      <p:sp>
        <p:nvSpPr>
          <p:cNvPr id="780" name="Google Shape;780;p1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var handler = {</a:t>
            </a:r>
            <a:br>
              <a:rPr lang="en"/>
            </a:br>
            <a:r>
              <a:rPr lang="en"/>
              <a:t>  get: function(target, name) {</a:t>
            </a:r>
            <a:br>
              <a:rPr lang="en"/>
            </a:br>
            <a:r>
              <a:rPr lang="en"/>
              <a:t>    return target.hasOwnProperty(name) ? target[name] : 42;</a:t>
            </a:r>
            <a:br>
              <a:rPr lang="en"/>
            </a:br>
            <a:r>
              <a:rPr lang="en"/>
              <a:t>  }</a:t>
            </a:r>
            <a:br>
              <a:rPr lang="en"/>
            </a:br>
            <a:r>
              <a:rPr lang="en"/>
              <a:t>};</a:t>
            </a:r>
            <a:br>
              <a:rPr lang="en"/>
            </a:br>
            <a:r>
              <a:rPr lang="en"/>
              <a:t>var p = new Proxy({}, handler);</a:t>
            </a:r>
            <a:br>
              <a:rPr lang="en"/>
            </a:br>
            <a:r>
              <a:rPr lang="en"/>
              <a:t>p.answerToTheUltimateQuestionOfLife; //=&gt; 42</a:t>
            </a:r>
            <a:endParaRPr/>
          </a:p>
        </p:txBody>
      </p:sp>
      <p:sp>
        <p:nvSpPr>
          <p:cNvPr id="781" name="Google Shape;781;p131"/>
          <p:cNvSpPr txBox="1"/>
          <p:nvPr>
            <p:ph idx="1" type="body"/>
          </p:nvPr>
        </p:nvSpPr>
        <p:spPr>
          <a:xfrm>
            <a:off x="35175" y="4771175"/>
            <a:ext cx="9144000" cy="410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500"/>
              <a:t>S</a:t>
            </a:r>
            <a:r>
              <a:rPr lang="en" sz="1500"/>
              <a:t>ource</a:t>
            </a:r>
            <a:r>
              <a:rPr lang="en" sz="1500"/>
              <a:t>: </a:t>
            </a:r>
            <a:r>
              <a:rPr lang="en" sz="1500" u="sng">
                <a:solidFill>
                  <a:schemeClr val="hlink"/>
                </a:solidFill>
                <a:latin typeface="Arial"/>
                <a:ea typeface="Arial"/>
                <a:cs typeface="Arial"/>
                <a:sym typeface="Arial"/>
                <a:hlinkClick r:id="rId3"/>
              </a:rPr>
              <a:t>https://stackoverflow.com/questions/6600868/set-default-value-of-javascript-object-attributes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Arial"/>
                <a:ea typeface="Arial"/>
                <a:cs typeface="Arial"/>
                <a:sym typeface="Arial"/>
              </a:rPr>
              <a:t>More Ways to Create a String Literal</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FF"/>
                </a:solidFill>
                <a:latin typeface="Arial"/>
                <a:ea typeface="Arial"/>
                <a:cs typeface="Arial"/>
                <a:sym typeface="Arial"/>
              </a:rPr>
              <a:t>var</a:t>
            </a:r>
            <a:r>
              <a:rPr lang="en">
                <a:solidFill>
                  <a:srgbClr val="000000"/>
                </a:solidFill>
                <a:latin typeface="Arial"/>
                <a:ea typeface="Arial"/>
                <a:cs typeface="Arial"/>
                <a:sym typeface="Arial"/>
              </a:rPr>
              <a:t> str1 = </a:t>
            </a:r>
            <a:r>
              <a:rPr lang="en">
                <a:solidFill>
                  <a:srgbClr val="A31515"/>
                </a:solidFill>
                <a:latin typeface="Arial"/>
                <a:ea typeface="Arial"/>
                <a:cs typeface="Arial"/>
                <a:sym typeface="Arial"/>
              </a:rPr>
              <a:t>"Hello"</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console.log(str1);</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8000"/>
                </a:solidFill>
                <a:latin typeface="Arial"/>
                <a:ea typeface="Arial"/>
                <a:cs typeface="Arial"/>
                <a:sym typeface="Arial"/>
              </a:rPr>
              <a:t>// Output:  Hello</a:t>
            </a:r>
            <a:endParaRPr>
              <a:solidFill>
                <a:srgbClr val="008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8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FF"/>
                </a:solidFill>
                <a:latin typeface="Arial"/>
                <a:ea typeface="Arial"/>
                <a:cs typeface="Arial"/>
                <a:sym typeface="Arial"/>
              </a:rPr>
              <a:t>var</a:t>
            </a:r>
            <a:r>
              <a:rPr lang="en">
                <a:solidFill>
                  <a:srgbClr val="000000"/>
                </a:solidFill>
                <a:latin typeface="Arial"/>
                <a:ea typeface="Arial"/>
                <a:cs typeface="Arial"/>
                <a:sym typeface="Arial"/>
              </a:rPr>
              <a:t> str2 = String(</a:t>
            </a:r>
            <a:r>
              <a:rPr lang="en">
                <a:solidFill>
                  <a:srgbClr val="A31515"/>
                </a:solidFill>
                <a:latin typeface="Arial"/>
                <a:ea typeface="Arial"/>
                <a:cs typeface="Arial"/>
                <a:sym typeface="Arial"/>
              </a:rPr>
              <a:t>"Hello"</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console.log(str2);</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8000"/>
                </a:solidFill>
                <a:latin typeface="Arial"/>
                <a:ea typeface="Arial"/>
                <a:cs typeface="Arial"/>
                <a:sym typeface="Arial"/>
              </a:rPr>
              <a:t>// Output: Hello</a:t>
            </a:r>
            <a:endParaRPr>
              <a:solidFill>
                <a:srgbClr val="008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a:t>
            </a:r>
            <a:endParaRPr/>
          </a:p>
        </p:txBody>
      </p:sp>
      <p:sp>
        <p:nvSpPr>
          <p:cNvPr id="787" name="Google Shape;787;p1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Set objects are collections of values. You can iterate through the elements of a set in insertion order. A value in the Set may only occur once; it is unique in the Set's collection.</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Set</a:t>
            </a:r>
            <a:endParaRPr/>
          </a:p>
        </p:txBody>
      </p:sp>
      <p:sp>
        <p:nvSpPr>
          <p:cNvPr id="793" name="Google Shape;793;p133"/>
          <p:cNvSpPr txBox="1"/>
          <p:nvPr>
            <p:ph idx="4294967295" type="body"/>
          </p:nvPr>
        </p:nvSpPr>
        <p:spPr>
          <a:xfrm>
            <a:off x="471900" y="6998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 mySet = new Set()</a:t>
            </a:r>
            <a:br>
              <a:rPr lang="en"/>
            </a:br>
            <a:r>
              <a:rPr lang="en"/>
              <a:t>mySet.add(1)           // Set [ 1 ]</a:t>
            </a:r>
            <a:br>
              <a:rPr lang="en"/>
            </a:br>
            <a:r>
              <a:rPr lang="en"/>
              <a:t>mySet.add(5)           // Set [ 1, 5 ]</a:t>
            </a:r>
            <a:br>
              <a:rPr lang="en"/>
            </a:br>
            <a:r>
              <a:rPr lang="en"/>
              <a:t>mySet.add(5)           // Set [ 1, 5 ]</a:t>
            </a:r>
            <a:br>
              <a:rPr lang="en"/>
            </a:br>
            <a:r>
              <a:rPr lang="en"/>
              <a:t>mySet.add('some text') // Set [ 1, 5, 'some text' ]</a:t>
            </a:r>
            <a:br>
              <a:rPr lang="en"/>
            </a:br>
            <a:r>
              <a:rPr lang="en"/>
              <a:t>let o = {a: 1, b: 2}</a:t>
            </a:r>
            <a:br>
              <a:rPr lang="en"/>
            </a:br>
            <a:r>
              <a:rPr lang="en"/>
              <a:t>mySet.add(o)</a:t>
            </a:r>
            <a:br>
              <a:rPr lang="en"/>
            </a:br>
            <a:r>
              <a:rPr lang="en"/>
              <a:t>mySet.add({a: 1, b: 2})   // o is referencing a different object, so this is okay</a:t>
            </a:r>
            <a:br>
              <a:rPr lang="en"/>
            </a:br>
            <a:r>
              <a:rPr lang="en"/>
              <a:t>mySet.has(1)              // true</a:t>
            </a:r>
            <a:br>
              <a:rPr lang="en"/>
            </a:br>
            <a:r>
              <a:rPr lang="en"/>
              <a:t>mySet.has(3)              // false, since 3 has not been added to the set</a:t>
            </a:r>
            <a:br>
              <a:rPr lang="en"/>
            </a:br>
            <a:r>
              <a:rPr lang="en"/>
              <a:t>mySet.has(5)              // true</a:t>
            </a:r>
            <a:br>
              <a:rPr lang="en"/>
            </a:br>
            <a:r>
              <a:rPr lang="en"/>
              <a:t>mySet.has(Math.sqrt(25))  // true</a:t>
            </a:r>
            <a:br>
              <a:rPr lang="en"/>
            </a:br>
            <a:r>
              <a:rPr lang="en"/>
              <a:t>mySet.has('Some Text'.toLowerCase()) // true</a:t>
            </a:r>
            <a:br>
              <a:rPr lang="en"/>
            </a:br>
            <a:r>
              <a:rPr lang="en"/>
              <a:t>mySet.has(o)       // true</a:t>
            </a:r>
            <a:br>
              <a:rPr lang="en"/>
            </a:br>
            <a:r>
              <a:rPr lang="en"/>
              <a:t>mySet.size         // 5</a:t>
            </a:r>
            <a:br>
              <a:rPr lang="en"/>
            </a:br>
            <a:r>
              <a:rPr lang="en"/>
              <a:t>mySet.delete(5)    // removes 5 from the set</a:t>
            </a:r>
            <a:br>
              <a:rPr lang="en"/>
            </a:br>
            <a:r>
              <a:rPr lang="en"/>
              <a:t>mySet.has(5)       // false, 5 has been removed</a:t>
            </a:r>
            <a:br>
              <a:rPr lang="en"/>
            </a:br>
            <a:r>
              <a:rPr lang="en"/>
              <a:t>m</a:t>
            </a:r>
            <a:r>
              <a:rPr lang="en"/>
              <a:t>ySet.size         // 4, since we just removed one value</a:t>
            </a:r>
            <a:br>
              <a:rPr lang="en"/>
            </a:br>
            <a:r>
              <a:rPr lang="en"/>
              <a:t>console.log(mySet)</a:t>
            </a:r>
            <a:br>
              <a:rPr lang="en"/>
            </a:br>
            <a:r>
              <a:rPr lang="en"/>
              <a:t>// logs Set(4) [ 1, "some text", {…}, {…} ] in Firefox</a:t>
            </a:r>
            <a:br>
              <a:rPr lang="en"/>
            </a:br>
            <a:r>
              <a:rPr lang="en"/>
              <a:t>// logs Set(4) { 1, "some text", {…}, {…} } in Chrome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 Storage</a:t>
            </a:r>
            <a:endParaRPr/>
          </a:p>
        </p:txBody>
      </p:sp>
      <p:sp>
        <p:nvSpPr>
          <p:cNvPr id="799" name="Google Shape;799;p1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Store</a:t>
            </a:r>
            <a:endParaRPr/>
          </a:p>
          <a:p>
            <a:pPr indent="0" lvl="0" marL="0" rtl="0" algn="l">
              <a:spcBef>
                <a:spcPts val="1600"/>
              </a:spcBef>
              <a:spcAft>
                <a:spcPts val="0"/>
              </a:spcAft>
              <a:buNone/>
            </a:pPr>
            <a:r>
              <a:rPr lang="en"/>
              <a:t>localStorage.setItem("name", "ameen");</a:t>
            </a:r>
            <a:endParaRPr/>
          </a:p>
          <a:p>
            <a:pPr indent="0" lvl="0" marL="0" rtl="0" algn="l">
              <a:spcBef>
                <a:spcPts val="1600"/>
              </a:spcBef>
              <a:spcAft>
                <a:spcPts val="0"/>
              </a:spcAft>
              <a:buNone/>
            </a:pPr>
            <a:r>
              <a:rPr lang="en"/>
              <a:t>// Retrieve</a:t>
            </a:r>
            <a:endParaRPr/>
          </a:p>
          <a:p>
            <a:pPr indent="0" lvl="0" marL="0" rtl="0" algn="l">
              <a:spcBef>
                <a:spcPts val="1600"/>
              </a:spcBef>
              <a:spcAft>
                <a:spcPts val="1600"/>
              </a:spcAft>
              <a:buNone/>
            </a:pPr>
            <a:r>
              <a:rPr lang="en"/>
              <a:t>Let ele = document.querySelector(".result") </a:t>
            </a:r>
            <a:br>
              <a:rPr lang="en"/>
            </a:br>
            <a:r>
              <a:rPr lang="en"/>
              <a:t>ele.innerText </a:t>
            </a:r>
            <a:r>
              <a:rPr lang="en"/>
              <a:t>= localStorage.getItem("lastname");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 Storage</a:t>
            </a:r>
            <a:endParaRPr/>
          </a:p>
        </p:txBody>
      </p:sp>
      <p:sp>
        <p:nvSpPr>
          <p:cNvPr id="805" name="Google Shape;805;p1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localStorage.removeItem('myCat');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Clear all items</a:t>
            </a:r>
            <a:endParaRPr/>
          </a:p>
          <a:p>
            <a:pPr indent="0" lvl="0" marL="0" rtl="0" algn="l">
              <a:spcBef>
                <a:spcPts val="1600"/>
              </a:spcBef>
              <a:spcAft>
                <a:spcPts val="1600"/>
              </a:spcAft>
              <a:buNone/>
            </a:pPr>
            <a:r>
              <a:rPr lang="en"/>
              <a:t>localStorage.clear();</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Session Storage</a:t>
            </a:r>
            <a:endParaRPr/>
          </a:p>
        </p:txBody>
      </p:sp>
      <p:sp>
        <p:nvSpPr>
          <p:cNvPr id="811" name="Google Shape;811;p1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Save data to sessionStorage</a:t>
            </a:r>
            <a:endParaRPr/>
          </a:p>
          <a:p>
            <a:pPr indent="0" lvl="0" marL="0" rtl="0" algn="l">
              <a:spcBef>
                <a:spcPts val="1600"/>
              </a:spcBef>
              <a:spcAft>
                <a:spcPts val="0"/>
              </a:spcAft>
              <a:buNone/>
            </a:pPr>
            <a:r>
              <a:rPr lang="en"/>
              <a:t>sessionStorage.setItem('key', 'value');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Get saved data from sessionStorage</a:t>
            </a:r>
            <a:endParaRPr/>
          </a:p>
          <a:p>
            <a:pPr indent="0" lvl="0" marL="0" rtl="0" algn="l">
              <a:spcBef>
                <a:spcPts val="1600"/>
              </a:spcBef>
              <a:spcAft>
                <a:spcPts val="1600"/>
              </a:spcAft>
              <a:buNone/>
            </a:pPr>
            <a:r>
              <a:rPr lang="en"/>
              <a:t>let data = sessionStorage.getItem('key');</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Session Storage</a:t>
            </a:r>
            <a:endParaRPr/>
          </a:p>
        </p:txBody>
      </p:sp>
      <p:sp>
        <p:nvSpPr>
          <p:cNvPr id="817" name="Google Shape;817;p1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Remove saved data from sessionStorage</a:t>
            </a:r>
            <a:endParaRPr/>
          </a:p>
          <a:p>
            <a:pPr indent="0" lvl="0" marL="0" rtl="0" algn="l">
              <a:spcBef>
                <a:spcPts val="1600"/>
              </a:spcBef>
              <a:spcAft>
                <a:spcPts val="0"/>
              </a:spcAft>
              <a:buNone/>
            </a:pPr>
            <a:r>
              <a:rPr lang="en"/>
              <a:t>sessionStorage.removeItem('key');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Remove all saved data from sessionStorage</a:t>
            </a:r>
            <a:endParaRPr/>
          </a:p>
          <a:p>
            <a:pPr indent="0" lvl="0" marL="0" rtl="0" algn="l">
              <a:spcBef>
                <a:spcPts val="1600"/>
              </a:spcBef>
              <a:spcAft>
                <a:spcPts val="1600"/>
              </a:spcAft>
              <a:buNone/>
            </a:pPr>
            <a:r>
              <a:rPr lang="en"/>
              <a:t>sessionStorage.clear();</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Session Storage</a:t>
            </a:r>
            <a:endParaRPr/>
          </a:p>
        </p:txBody>
      </p:sp>
      <p:sp>
        <p:nvSpPr>
          <p:cNvPr id="823" name="Google Shape;823;p138"/>
          <p:cNvSpPr txBox="1"/>
          <p:nvPr>
            <p:ph idx="4294967295" type="body"/>
          </p:nvPr>
        </p:nvSpPr>
        <p:spPr>
          <a:xfrm>
            <a:off x="471900" y="1004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field = document.getElementById("field");</a:t>
            </a:r>
            <a:endParaRPr/>
          </a:p>
          <a:p>
            <a:pPr indent="0" lvl="0" marL="0" rtl="0" algn="l">
              <a:spcBef>
                <a:spcPts val="1600"/>
              </a:spcBef>
              <a:spcAft>
                <a:spcPts val="0"/>
              </a:spcAft>
              <a:buNone/>
            </a:pPr>
            <a:r>
              <a:rPr lang="en"/>
              <a:t>if (sessionStorage.getItem("autosave")) {</a:t>
            </a:r>
            <a:endParaRPr/>
          </a:p>
          <a:p>
            <a:pPr indent="0" lvl="0" marL="0" rtl="0" algn="l">
              <a:spcBef>
                <a:spcPts val="1600"/>
              </a:spcBef>
              <a:spcAft>
                <a:spcPts val="0"/>
              </a:spcAft>
              <a:buNone/>
            </a:pPr>
            <a:r>
              <a:rPr lang="en"/>
              <a:t>  field.value = sessionStorage.getItem("autosave");</a:t>
            </a:r>
            <a:endParaRPr/>
          </a:p>
          <a:p>
            <a:pPr indent="0" lvl="0" marL="0" rtl="0" algn="l">
              <a:spcBef>
                <a:spcPts val="1600"/>
              </a:spcBef>
              <a:spcAft>
                <a:spcPts val="0"/>
              </a:spcAft>
              <a:buNone/>
            </a:pPr>
            <a:r>
              <a:rPr lang="en"/>
              <a:t>}</a:t>
            </a:r>
            <a:endParaRPr/>
          </a:p>
          <a:p>
            <a:pPr indent="0" lvl="0" marL="0" rtl="0" algn="l">
              <a:spcBef>
                <a:spcPts val="1600"/>
              </a:spcBef>
              <a:spcAft>
                <a:spcPts val="0"/>
              </a:spcAft>
              <a:buNone/>
            </a:pPr>
            <a:r>
              <a:rPr lang="en"/>
              <a:t>field.addEventListener("change", function() {</a:t>
            </a:r>
            <a:endParaRPr/>
          </a:p>
          <a:p>
            <a:pPr indent="0" lvl="0" marL="0" rtl="0" algn="l">
              <a:spcBef>
                <a:spcPts val="1600"/>
              </a:spcBef>
              <a:spcAft>
                <a:spcPts val="0"/>
              </a:spcAft>
              <a:buNone/>
            </a:pPr>
            <a:r>
              <a:rPr lang="en"/>
              <a:t> sessionStorage.setItem("autosave", field.value);</a:t>
            </a:r>
            <a:endParaRPr/>
          </a:p>
          <a:p>
            <a:pPr indent="0" lvl="0" marL="0" rtl="0" algn="l">
              <a:spcBef>
                <a:spcPts val="1600"/>
              </a:spcBef>
              <a:spcAft>
                <a:spcPts val="1600"/>
              </a:spcAft>
              <a:buNone/>
            </a:pPr>
            <a:r>
              <a:rPr lang="en"/>
              <a: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TRY, CATCH, THROW</a:t>
            </a:r>
            <a:endParaRPr/>
          </a:p>
        </p:txBody>
      </p:sp>
      <p:sp>
        <p:nvSpPr>
          <p:cNvPr id="829" name="Google Shape;829;p1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TRY, CATCH, THROW</a:t>
            </a:r>
            <a:endParaRPr/>
          </a:p>
        </p:txBody>
      </p:sp>
      <p:sp>
        <p:nvSpPr>
          <p:cNvPr id="835" name="Google Shape;835;p140"/>
          <p:cNvSpPr txBox="1"/>
          <p:nvPr>
            <p:ph idx="4294967295" type="body"/>
          </p:nvPr>
        </p:nvSpPr>
        <p:spPr>
          <a:xfrm>
            <a:off x="471900" y="9284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t>function nonExistentFunction(){</a:t>
            </a:r>
            <a:br>
              <a:rPr lang="en"/>
            </a:br>
            <a:r>
              <a:rPr lang="en"/>
              <a:t>// console.log("ss")</a:t>
            </a:r>
            <a:br>
              <a:rPr lang="en"/>
            </a:br>
            <a:r>
              <a:rPr lang="en"/>
              <a:t>// }</a:t>
            </a:r>
            <a:br>
              <a:rPr lang="en"/>
            </a:br>
            <a:r>
              <a:rPr lang="en"/>
              <a:t>try {</a:t>
            </a:r>
            <a:br>
              <a:rPr lang="en"/>
            </a:br>
            <a:r>
              <a:rPr lang="en"/>
              <a:t>  nonExistentFunction();</a:t>
            </a:r>
            <a:br>
              <a:rPr lang="en"/>
            </a:br>
            <a:r>
              <a:rPr lang="en"/>
              <a:t>}</a:t>
            </a:r>
            <a:br>
              <a:rPr lang="en"/>
            </a:br>
            <a:r>
              <a:rPr lang="en"/>
              <a:t>catch(error) {</a:t>
            </a:r>
            <a:br>
              <a:rPr lang="en"/>
            </a:br>
            <a:r>
              <a:rPr lang="en"/>
              <a:t>  console.error(error);</a:t>
            </a:r>
            <a:br>
              <a:rPr lang="en"/>
            </a:br>
            <a:r>
              <a:rPr lang="en"/>
              <a:t>  // expected output: ReferenceError: nonExistentFunction is not defined</a:t>
            </a:r>
            <a:br>
              <a:rPr lang="en"/>
            </a:br>
            <a:r>
              <a:rPr lang="en"/>
              <a:t>  // Note - error messages will vary depending on browser</a:t>
            </a:r>
            <a:br>
              <a:rPr lang="en"/>
            </a:br>
            <a:r>
              <a:rPr lang="en"/>
              <a:t>}</a:t>
            </a:r>
            <a:endParaRPr/>
          </a:p>
        </p:txBody>
      </p:sp>
      <p:sp>
        <p:nvSpPr>
          <p:cNvPr id="836" name="Google Shape;836;p140"/>
          <p:cNvSpPr txBox="1"/>
          <p:nvPr>
            <p:ph idx="4294967295" type="body"/>
          </p:nvPr>
        </p:nvSpPr>
        <p:spPr>
          <a:xfrm>
            <a:off x="35175" y="4771175"/>
            <a:ext cx="9144000" cy="410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1500"/>
              <a:t>Source: </a:t>
            </a:r>
            <a:r>
              <a:rPr lang="en" sz="1500" u="sng">
                <a:solidFill>
                  <a:schemeClr val="hlink"/>
                </a:solidFill>
                <a:hlinkClick r:id="rId3"/>
              </a:rPr>
              <a:t>https://developer.mozilla.org/en-US/docs/Web/JavaScript/Reference/Statements/try...catch</a:t>
            </a:r>
            <a:endParaRPr sz="150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Operator (Ternary)</a:t>
            </a:r>
            <a:endParaRPr/>
          </a:p>
        </p:txBody>
      </p:sp>
      <p:sp>
        <p:nvSpPr>
          <p:cNvPr id="842" name="Google Shape;842;p1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conditional (ternary) operator is the only JavaScript operator that takes three operands: a condition followed by a question mark (?), then an expression to execute if the condition is truthy followed by a colon (:), and finally the expression to execute if the condition is falsy. This operator is frequently used as a shortcut for the if statement.</a:t>
            </a:r>
            <a:endParaRPr/>
          </a:p>
          <a:p>
            <a:pPr indent="0" lvl="0" marL="0" rtl="0" algn="l">
              <a:spcBef>
                <a:spcPts val="1600"/>
              </a:spcBef>
              <a:spcAft>
                <a:spcPts val="1600"/>
              </a:spcAft>
              <a:buNone/>
            </a:pPr>
            <a:r>
              <a:rPr lang="en">
                <a:solidFill>
                  <a:srgbClr val="000000"/>
                </a:solidFill>
              </a:rPr>
              <a:t>condition ? exprIfTrue : exprIfFalse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40" name="Google Shape;140;p25"/>
          <p:cNvSpPr txBox="1"/>
          <p:nvPr>
            <p:ph idx="1" type="body"/>
          </p:nvPr>
        </p:nvSpPr>
        <p:spPr>
          <a:xfrm>
            <a:off x="471900" y="18428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Arial"/>
                <a:ea typeface="Arial"/>
                <a:cs typeface="Arial"/>
                <a:sym typeface="Arial"/>
              </a:rPr>
              <a:t>One More Interesting Thing to Know</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FF"/>
                </a:solidFill>
                <a:latin typeface="Arial"/>
                <a:ea typeface="Arial"/>
                <a:cs typeface="Arial"/>
                <a:sym typeface="Arial"/>
              </a:rPr>
              <a:t>var</a:t>
            </a:r>
            <a:r>
              <a:rPr lang="en">
                <a:solidFill>
                  <a:srgbClr val="000000"/>
                </a:solidFill>
                <a:latin typeface="Arial"/>
                <a:ea typeface="Arial"/>
                <a:cs typeface="Arial"/>
                <a:sym typeface="Arial"/>
              </a:rPr>
              <a:t> str1 = </a:t>
            </a:r>
            <a:r>
              <a:rPr lang="en">
                <a:solidFill>
                  <a:srgbClr val="A31515"/>
                </a:solidFill>
                <a:latin typeface="Arial"/>
                <a:ea typeface="Arial"/>
                <a:cs typeface="Arial"/>
                <a:sym typeface="Arial"/>
              </a:rPr>
              <a:t>"Hi"</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console.log(str1); </a:t>
            </a:r>
            <a:r>
              <a:rPr lang="en">
                <a:solidFill>
                  <a:srgbClr val="008000"/>
                </a:solidFill>
                <a:latin typeface="Arial"/>
                <a:ea typeface="Arial"/>
                <a:cs typeface="Arial"/>
                <a:sym typeface="Arial"/>
              </a:rPr>
              <a:t>// logs "Hi"</a:t>
            </a:r>
            <a:endParaRPr>
              <a:solidFill>
                <a:srgbClr val="008000"/>
              </a:solidFill>
              <a:latin typeface="Arial"/>
              <a:ea typeface="Arial"/>
              <a:cs typeface="Arial"/>
              <a:sym typeface="Arial"/>
            </a:endParaRPr>
          </a:p>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console.log(str1.valueOf()); </a:t>
            </a:r>
            <a:r>
              <a:rPr lang="en">
                <a:solidFill>
                  <a:srgbClr val="008000"/>
                </a:solidFill>
                <a:latin typeface="Arial"/>
                <a:ea typeface="Arial"/>
                <a:cs typeface="Arial"/>
                <a:sym typeface="Arial"/>
              </a:rPr>
              <a:t>// logs "Hi"</a:t>
            </a:r>
            <a:endParaRPr>
              <a:solidFill>
                <a:srgbClr val="008000"/>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008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Did you notice, we called valueOf()</a:t>
            </a:r>
            <a:r>
              <a:rPr b="1" lang="en">
                <a:solidFill>
                  <a:srgbClr val="000000"/>
                </a:solidFill>
                <a:latin typeface="Arial"/>
                <a:ea typeface="Arial"/>
                <a:cs typeface="Arial"/>
                <a:sym typeface="Arial"/>
              </a:rPr>
              <a:t> </a:t>
            </a:r>
            <a:r>
              <a:rPr lang="en">
                <a:solidFill>
                  <a:srgbClr val="000000"/>
                </a:solidFill>
                <a:latin typeface="Arial"/>
                <a:ea typeface="Arial"/>
                <a:cs typeface="Arial"/>
                <a:sym typeface="Arial"/>
              </a:rPr>
              <a:t>on the str1</a:t>
            </a:r>
            <a:r>
              <a:rPr b="1" lang="en">
                <a:solidFill>
                  <a:srgbClr val="000000"/>
                </a:solidFill>
                <a:latin typeface="Arial"/>
                <a:ea typeface="Arial"/>
                <a:cs typeface="Arial"/>
                <a:sym typeface="Arial"/>
              </a:rPr>
              <a:t> </a:t>
            </a:r>
            <a:r>
              <a:rPr lang="en">
                <a:solidFill>
                  <a:srgbClr val="000000"/>
                </a:solidFill>
                <a:latin typeface="Arial"/>
                <a:ea typeface="Arial"/>
                <a:cs typeface="Arial"/>
                <a:sym typeface="Arial"/>
              </a:rPr>
              <a:t>and we assigned it a primitive value as i mentioned above primitive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Can you identify from where we get the valueOf() function, despite it being a primitive value assigned to str1?</a:t>
            </a:r>
            <a:endParaRPr>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Conditional Operator (Ternary)</a:t>
            </a:r>
            <a:endParaRPr/>
          </a:p>
        </p:txBody>
      </p:sp>
      <p:sp>
        <p:nvSpPr>
          <p:cNvPr id="848" name="Google Shape;848;p142"/>
          <p:cNvSpPr txBox="1"/>
          <p:nvPr>
            <p:ph idx="4294967295" type="body"/>
          </p:nvPr>
        </p:nvSpPr>
        <p:spPr>
          <a:xfrm>
            <a:off x="471900" y="1157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getFee(isMember) {</a:t>
            </a:r>
            <a:br>
              <a:rPr lang="en"/>
            </a:br>
            <a:r>
              <a:rPr lang="en"/>
              <a:t>  return (isMember ? '$2.00' : '$10.00');</a:t>
            </a:r>
            <a:br>
              <a:rPr lang="en"/>
            </a:br>
            <a:r>
              <a:rPr lang="en"/>
              <a:t>}</a:t>
            </a:r>
            <a:br>
              <a:rPr lang="en"/>
            </a:br>
            <a:r>
              <a:rPr lang="en"/>
              <a:t>console.log(getFee(true));</a:t>
            </a:r>
            <a:br>
              <a:rPr lang="en"/>
            </a:br>
            <a:r>
              <a:rPr lang="en"/>
              <a:t>// expected output: "$2.00"</a:t>
            </a:r>
            <a:endParaRPr/>
          </a:p>
          <a:p>
            <a:pPr indent="0" lvl="0" marL="0" rtl="0" algn="l">
              <a:spcBef>
                <a:spcPts val="1600"/>
              </a:spcBef>
              <a:spcAft>
                <a:spcPts val="0"/>
              </a:spcAft>
              <a:buNone/>
            </a:pPr>
            <a:r>
              <a:rPr lang="en"/>
              <a:t>console.log(getFee(false));</a:t>
            </a:r>
            <a:br>
              <a:rPr lang="en"/>
            </a:br>
            <a:r>
              <a:rPr lang="en"/>
              <a:t>// expected output: "$10.00"</a:t>
            </a:r>
            <a:endParaRPr/>
          </a:p>
          <a:p>
            <a:pPr indent="0" lvl="0" marL="0" rtl="0" algn="l">
              <a:spcBef>
                <a:spcPts val="1600"/>
              </a:spcBef>
              <a:spcAft>
                <a:spcPts val="1600"/>
              </a:spcAft>
              <a:buNone/>
            </a:pPr>
            <a:r>
              <a:rPr lang="en"/>
              <a:t>console.log(getFee(1));</a:t>
            </a:r>
            <a:br>
              <a:rPr lang="en"/>
            </a:br>
            <a:r>
              <a:rPr lang="en"/>
              <a:t>// expected output: "$2.00"</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 Circuit Evaluation (&amp;&amp; ||)</a:t>
            </a:r>
            <a:endParaRPr/>
          </a:p>
        </p:txBody>
      </p:sp>
      <p:sp>
        <p:nvSpPr>
          <p:cNvPr id="854" name="Google Shape;854;p1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Logical operators are typically used with Boolean (logical) values. When they are, they return a Boolean value. However, the &amp;&amp; and || operators actually return the value of one of the specified operands, so if these operators are used with non-Boolean values, they will return a non-Boolean value.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4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Short Circuit Evaluation (&amp;&amp; ||)</a:t>
            </a:r>
            <a:endParaRPr/>
          </a:p>
        </p:txBody>
      </p:sp>
      <p:sp>
        <p:nvSpPr>
          <p:cNvPr id="860" name="Google Shape;860;p144"/>
          <p:cNvSpPr txBox="1"/>
          <p:nvPr>
            <p:ph idx="4294967295" type="body"/>
          </p:nvPr>
        </p:nvSpPr>
        <p:spPr>
          <a:xfrm>
            <a:off x="471900" y="1157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 a = 3;</a:t>
            </a:r>
            <a:br>
              <a:rPr lang="en"/>
            </a:br>
            <a:r>
              <a:rPr lang="en"/>
              <a:t>const b = -2;</a:t>
            </a:r>
            <a:endParaRPr/>
          </a:p>
          <a:p>
            <a:pPr indent="0" lvl="0" marL="0" rtl="0" algn="l">
              <a:spcBef>
                <a:spcPts val="1600"/>
              </a:spcBef>
              <a:spcAft>
                <a:spcPts val="0"/>
              </a:spcAft>
              <a:buNone/>
            </a:pPr>
            <a:r>
              <a:rPr lang="en"/>
              <a:t>console.log(a &gt; 0 &amp;&amp; b &gt; 0);</a:t>
            </a:r>
            <a:br>
              <a:rPr lang="en"/>
            </a:br>
            <a:r>
              <a:rPr lang="en"/>
              <a:t>// expected output: fals</a:t>
            </a:r>
            <a:r>
              <a:rPr lang="en"/>
              <a:t>e</a:t>
            </a:r>
            <a:endParaRPr/>
          </a:p>
          <a:p>
            <a:pPr indent="0" lvl="0" marL="0" rtl="0" algn="l">
              <a:spcBef>
                <a:spcPts val="1600"/>
              </a:spcBef>
              <a:spcAft>
                <a:spcPts val="0"/>
              </a:spcAft>
              <a:buNone/>
            </a:pPr>
            <a:r>
              <a:rPr lang="en"/>
              <a:t>console.log(a &gt; 0 || b &gt; 0);</a:t>
            </a:r>
            <a:br>
              <a:rPr lang="en"/>
            </a:br>
            <a:r>
              <a:rPr lang="en"/>
              <a:t>// expected output: true</a:t>
            </a:r>
            <a:endParaRPr/>
          </a:p>
          <a:p>
            <a:pPr indent="0" lvl="0" marL="0" rtl="0" algn="l">
              <a:spcBef>
                <a:spcPts val="1600"/>
              </a:spcBef>
              <a:spcAft>
                <a:spcPts val="1600"/>
              </a:spcAft>
              <a:buNone/>
            </a:pPr>
            <a:r>
              <a:rPr lang="en"/>
              <a:t>console.log(!(a &gt; 0 || b &gt; 0));</a:t>
            </a:r>
            <a:br>
              <a:rPr lang="en"/>
            </a:br>
            <a:r>
              <a:rPr lang="en"/>
              <a:t>// expected output: false</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Async JS (promises, async/await, callbacks)</a:t>
            </a:r>
            <a:endParaRPr/>
          </a:p>
        </p:txBody>
      </p:sp>
      <p:sp>
        <p:nvSpPr>
          <p:cNvPr id="866" name="Google Shape;866;p1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ARROW FUNCTIONS</a:t>
            </a:r>
            <a:endParaRPr/>
          </a:p>
        </p:txBody>
      </p:sp>
      <p:sp>
        <p:nvSpPr>
          <p:cNvPr id="872" name="Google Shape;872;p14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Arrow functions were introduced in ES6.</a:t>
            </a:r>
            <a:br>
              <a:rPr lang="en"/>
            </a:br>
            <a:r>
              <a:rPr lang="en"/>
              <a:t>Arrow functions allow us to write shorter function syntax:</a:t>
            </a:r>
            <a:br>
              <a:rPr lang="en"/>
            </a:br>
            <a:br>
              <a:rPr lang="en"/>
            </a:br>
            <a:r>
              <a:rPr lang="en"/>
              <a:t>hello = () =&gt; "Hello World!";</a:t>
            </a:r>
            <a:endParaRPr/>
          </a:p>
          <a:p>
            <a:pPr indent="0" lvl="0" marL="0" rtl="0" algn="l">
              <a:spcBef>
                <a:spcPts val="1600"/>
              </a:spcBef>
              <a:spcAft>
                <a:spcPts val="16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ARROW FUNCTIONS</a:t>
            </a:r>
            <a:endParaRPr/>
          </a:p>
        </p:txBody>
      </p:sp>
      <p:sp>
        <p:nvSpPr>
          <p:cNvPr id="878" name="Google Shape;878;p14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ES5</a:t>
            </a:r>
            <a:endParaRPr/>
          </a:p>
          <a:p>
            <a:pPr indent="0" lvl="0" marL="0" rtl="0" algn="l">
              <a:spcBef>
                <a:spcPts val="1600"/>
              </a:spcBef>
              <a:spcAft>
                <a:spcPts val="0"/>
              </a:spcAft>
              <a:buNone/>
            </a:pPr>
            <a:r>
              <a:rPr lang="en"/>
              <a:t>var multiplyES5 = function(x, y) {</a:t>
            </a:r>
            <a:br>
              <a:rPr lang="en"/>
            </a:br>
            <a:r>
              <a:rPr lang="en"/>
              <a:t>  return x * y;</a:t>
            </a:r>
            <a:br>
              <a:rPr lang="en"/>
            </a:br>
            <a:r>
              <a:rPr lang="en"/>
              <a:t>};</a:t>
            </a:r>
            <a:endParaRPr/>
          </a:p>
          <a:p>
            <a:pPr indent="0" lvl="0" marL="0" rtl="0" algn="l">
              <a:spcBef>
                <a:spcPts val="1600"/>
              </a:spcBef>
              <a:spcAft>
                <a:spcPts val="0"/>
              </a:spcAft>
              <a:buNone/>
            </a:pPr>
            <a:r>
              <a:rPr lang="en"/>
              <a:t>// ES6</a:t>
            </a:r>
            <a:endParaRPr/>
          </a:p>
          <a:p>
            <a:pPr indent="0" lvl="0" marL="0" rtl="0" algn="l">
              <a:spcBef>
                <a:spcPts val="1600"/>
              </a:spcBef>
              <a:spcAft>
                <a:spcPts val="1600"/>
              </a:spcAft>
              <a:buNone/>
            </a:pPr>
            <a:r>
              <a:rPr lang="en"/>
              <a:t>const multiplyES6 = (x, y) =&gt; { return x * y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884" name="Google Shape;884;p14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module is just a file. One script is one module.</a:t>
            </a:r>
            <a:endParaRPr/>
          </a:p>
          <a:p>
            <a:pPr indent="0" lvl="0" marL="0" rtl="0" algn="l">
              <a:spcBef>
                <a:spcPts val="1600"/>
              </a:spcBef>
              <a:spcAft>
                <a:spcPts val="0"/>
              </a:spcAft>
              <a:buNone/>
            </a:pPr>
            <a:r>
              <a:rPr lang="en"/>
              <a:t>Modules can load each other and use special directives </a:t>
            </a:r>
            <a:r>
              <a:rPr b="1" lang="en"/>
              <a:t>export</a:t>
            </a:r>
            <a:r>
              <a:rPr lang="en"/>
              <a:t> and </a:t>
            </a:r>
            <a:r>
              <a:rPr b="1" lang="en"/>
              <a:t>import</a:t>
            </a:r>
            <a:r>
              <a:rPr lang="en"/>
              <a:t> to interchange functionality, call functions of one module from another one:</a:t>
            </a:r>
            <a:endParaRPr/>
          </a:p>
          <a:p>
            <a:pPr indent="0" lvl="0" marL="0" rtl="0" algn="l">
              <a:spcBef>
                <a:spcPts val="1600"/>
              </a:spcBef>
              <a:spcAft>
                <a:spcPts val="0"/>
              </a:spcAft>
              <a:buNone/>
            </a:pPr>
            <a:r>
              <a:rPr lang="en"/>
              <a:t>export keyword labels variables and functions that should be accessible from outside the current module.</a:t>
            </a:r>
            <a:endParaRPr/>
          </a:p>
          <a:p>
            <a:pPr indent="0" lvl="0" marL="0" rtl="0" algn="l">
              <a:spcBef>
                <a:spcPts val="1600"/>
              </a:spcBef>
              <a:spcAft>
                <a:spcPts val="1600"/>
              </a:spcAft>
              <a:buNone/>
            </a:pPr>
            <a:r>
              <a:rPr lang="en"/>
              <a:t>import allows the import of functionality from other modules.</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Generator Functions</a:t>
            </a:r>
            <a:endParaRPr/>
          </a:p>
        </p:txBody>
      </p:sp>
      <p:sp>
        <p:nvSpPr>
          <p:cNvPr id="890" name="Google Shape;890;p14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896" name="Google Shape;896;p15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btn.addEventListener('click', function() {</a:t>
            </a:r>
            <a:br>
              <a:rPr lang="en"/>
            </a:br>
            <a:r>
              <a:rPr lang="en"/>
              <a:t>  console.log(“ “)</a:t>
            </a:r>
            <a:br>
              <a:rPr lang="en"/>
            </a:br>
            <a:r>
              <a:rPr lang="en"/>
              <a:t>});</a:t>
            </a:r>
            <a:endParaRPr/>
          </a:p>
          <a:p>
            <a:pPr indent="0" lvl="0" marL="0" rtl="0" algn="l">
              <a:spcBef>
                <a:spcPts val="1600"/>
              </a:spcBef>
              <a:spcAft>
                <a:spcPts val="1600"/>
              </a:spcAft>
              <a:buNone/>
            </a:pPr>
            <a:r>
              <a:rPr lang="en"/>
              <a:t>const btn = document.querySelector('button');</a:t>
            </a:r>
            <a:br>
              <a:rPr lang="en"/>
            </a:br>
            <a:r>
              <a:rPr lang="en"/>
              <a:t>btn.onclick = function() {</a:t>
            </a:r>
            <a:br>
              <a:rPr lang="en"/>
            </a:br>
            <a:r>
              <a:rPr lang="en"/>
              <a:t>  console.log(“ “)</a:t>
            </a:r>
            <a:br>
              <a:rPr lang="en"/>
            </a:br>
            <a:r>
              <a:rPr lang="en"/>
              <a: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 (Built In)</a:t>
            </a:r>
            <a:endParaRPr/>
          </a:p>
        </p:txBody>
      </p:sp>
      <p:sp>
        <p:nvSpPr>
          <p:cNvPr id="902" name="Google Shape;902;p15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Math.round()</a:t>
            </a:r>
            <a:br>
              <a:rPr lang="en" sz="1400"/>
            </a:br>
            <a:r>
              <a:rPr lang="en" sz="1400"/>
              <a:t>Math.random()</a:t>
            </a:r>
            <a:br>
              <a:rPr lang="en" sz="1400"/>
            </a:br>
            <a:r>
              <a:rPr lang="en" sz="1400"/>
              <a:t>Math.max</a:t>
            </a:r>
            <a:br>
              <a:rPr lang="en" sz="1400"/>
            </a:br>
            <a:r>
              <a:rPr lang="en" sz="1400"/>
              <a:t>Math.floor()</a:t>
            </a:r>
            <a:br>
              <a:rPr lang="en" sz="1400"/>
            </a:br>
            <a:r>
              <a:rPr lang="en" sz="1400"/>
              <a:t>Math.ceil()</a:t>
            </a:r>
            <a:br>
              <a:rPr lang="en" sz="1400"/>
            </a:br>
            <a:r>
              <a:rPr lang="en" sz="1400"/>
              <a:t>ParsrFloat()</a:t>
            </a:r>
            <a:br>
              <a:rPr lang="en" sz="1400"/>
            </a:br>
            <a:r>
              <a:rPr lang="en" sz="1400"/>
              <a:t>Date()</a:t>
            </a:r>
            <a:br>
              <a:rPr lang="en" sz="1400"/>
            </a:br>
            <a:r>
              <a:rPr lang="en" sz="1400"/>
              <a:t>ScrollTo()</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46" name="Google Shape;14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50">
                <a:solidFill>
                  <a:srgbClr val="000000"/>
                </a:solidFill>
                <a:latin typeface="Arial"/>
                <a:ea typeface="Arial"/>
                <a:cs typeface="Arial"/>
                <a:sym typeface="Arial"/>
              </a:rPr>
              <a:t>Reason</a:t>
            </a:r>
            <a:endParaRPr b="1" sz="1950">
              <a:solidFill>
                <a:srgbClr val="000000"/>
              </a:solidFill>
              <a:latin typeface="Arial"/>
              <a:ea typeface="Arial"/>
              <a:cs typeface="Arial"/>
              <a:sym typeface="Arial"/>
            </a:endParaRPr>
          </a:p>
          <a:p>
            <a:pPr indent="0" lvl="0" marL="0" rtl="0" algn="l">
              <a:lnSpc>
                <a:spcPct val="158000"/>
              </a:lnSpc>
              <a:spcBef>
                <a:spcPts val="1400"/>
              </a:spcBef>
              <a:spcAft>
                <a:spcPts val="0"/>
              </a:spcAft>
              <a:buNone/>
            </a:pPr>
            <a:r>
              <a:rPr lang="en" sz="1600">
                <a:solidFill>
                  <a:srgbClr val="000000"/>
                </a:solidFill>
                <a:latin typeface="Arial"/>
                <a:ea typeface="Arial"/>
                <a:cs typeface="Arial"/>
                <a:sym typeface="Arial"/>
              </a:rPr>
              <a:t>For statements of assigning primitive values to a variable like</a:t>
            </a:r>
            <a:endParaRPr sz="16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rPr lang="en" sz="1400">
                <a:solidFill>
                  <a:srgbClr val="0000FF"/>
                </a:solidFill>
                <a:latin typeface="Arial"/>
                <a:ea typeface="Arial"/>
                <a:cs typeface="Arial"/>
                <a:sym typeface="Arial"/>
              </a:rPr>
              <a:t>var</a:t>
            </a:r>
            <a:r>
              <a:rPr lang="en" sz="1400">
                <a:solidFill>
                  <a:srgbClr val="000000"/>
                </a:solidFill>
                <a:latin typeface="Arial"/>
                <a:ea typeface="Arial"/>
                <a:cs typeface="Arial"/>
                <a:sym typeface="Arial"/>
              </a:rPr>
              <a:t> str1 = </a:t>
            </a:r>
            <a:r>
              <a:rPr lang="en" sz="1400">
                <a:solidFill>
                  <a:srgbClr val="A31515"/>
                </a:solidFill>
                <a:latin typeface="Arial"/>
                <a:ea typeface="Arial"/>
                <a:cs typeface="Arial"/>
                <a:sym typeface="Arial"/>
              </a:rPr>
              <a:t>"Hi"</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00000"/>
              </a:lnSpc>
              <a:spcBef>
                <a:spcPts val="100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Java</a:t>
            </a:r>
            <a:r>
              <a:rPr lang="en" sz="1600">
                <a:solidFill>
                  <a:srgbClr val="000000"/>
                </a:solidFill>
                <a:latin typeface="Arial"/>
                <a:ea typeface="Arial"/>
                <a:cs typeface="Arial"/>
                <a:sym typeface="Arial"/>
              </a:rPr>
              <a:t>S</a:t>
            </a:r>
            <a:r>
              <a:rPr lang="en" sz="1600">
                <a:solidFill>
                  <a:srgbClr val="000000"/>
                </a:solidFill>
                <a:latin typeface="Arial"/>
                <a:ea typeface="Arial"/>
                <a:cs typeface="Arial"/>
                <a:sym typeface="Arial"/>
              </a:rPr>
              <a:t>cript will internally create the variable using:</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String(</a:t>
            </a:r>
            <a:r>
              <a:rPr lang="en" sz="1400">
                <a:solidFill>
                  <a:srgbClr val="A31515"/>
                </a:solidFill>
                <a:latin typeface="Arial"/>
                <a:ea typeface="Arial"/>
                <a:cs typeface="Arial"/>
                <a:sym typeface="Arial"/>
              </a:rPr>
              <a:t>"Hi"</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rPr lang="en" sz="1600">
                <a:solidFill>
                  <a:srgbClr val="000000"/>
                </a:solidFill>
                <a:latin typeface="Arial"/>
                <a:ea typeface="Arial"/>
                <a:cs typeface="Arial"/>
                <a:sym typeface="Arial"/>
              </a:rPr>
              <a:t>As a result, we have all the available functions of the </a:t>
            </a:r>
            <a:r>
              <a:rPr lang="en" sz="1200">
                <a:solidFill>
                  <a:srgbClr val="000000"/>
                </a:solidFill>
                <a:latin typeface="Arial"/>
                <a:ea typeface="Arial"/>
                <a:cs typeface="Arial"/>
                <a:sym typeface="Arial"/>
              </a:rPr>
              <a:t>String</a:t>
            </a:r>
            <a:r>
              <a:rPr b="1"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wrapper object.</a:t>
            </a:r>
            <a:endParaRPr>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 (Built In)</a:t>
            </a:r>
            <a:endParaRPr/>
          </a:p>
        </p:txBody>
      </p:sp>
      <p:sp>
        <p:nvSpPr>
          <p:cNvPr id="908" name="Google Shape;908;p15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element.scrollTo({</a:t>
            </a:r>
            <a:endParaRPr sz="1400"/>
          </a:p>
          <a:p>
            <a:pPr indent="0" lvl="0" marL="0" rtl="0" algn="l">
              <a:spcBef>
                <a:spcPts val="1600"/>
              </a:spcBef>
              <a:spcAft>
                <a:spcPts val="0"/>
              </a:spcAft>
              <a:buNone/>
            </a:pPr>
            <a:r>
              <a:rPr lang="en" sz="1400"/>
              <a:t>  top: 100,</a:t>
            </a:r>
            <a:endParaRPr sz="1400"/>
          </a:p>
          <a:p>
            <a:pPr indent="0" lvl="0" marL="0" rtl="0" algn="l">
              <a:spcBef>
                <a:spcPts val="1600"/>
              </a:spcBef>
              <a:spcAft>
                <a:spcPts val="0"/>
              </a:spcAft>
              <a:buNone/>
            </a:pPr>
            <a:r>
              <a:rPr lang="en" sz="1400"/>
              <a:t>  left: 100,</a:t>
            </a:r>
            <a:endParaRPr sz="1400"/>
          </a:p>
          <a:p>
            <a:pPr indent="0" lvl="0" marL="0" rtl="0" algn="l">
              <a:spcBef>
                <a:spcPts val="1600"/>
              </a:spcBef>
              <a:spcAft>
                <a:spcPts val="0"/>
              </a:spcAft>
              <a:buNone/>
            </a:pPr>
            <a:r>
              <a:rPr lang="en" sz="1400"/>
              <a:t>  behavior: 'smooth'</a:t>
            </a:r>
            <a:endParaRPr sz="1400"/>
          </a:p>
          <a:p>
            <a:pPr indent="0" lvl="0" marL="0" rtl="0" algn="l">
              <a:spcBef>
                <a:spcPts val="1600"/>
              </a:spcBef>
              <a:spcAft>
                <a:spcPts val="1600"/>
              </a:spcAft>
              <a:buNone/>
            </a:pPr>
            <a:r>
              <a:rPr lang="en" sz="1400"/>
              <a:t>});</a:t>
            </a:r>
            <a:endParaRPr sz="140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a:t>
            </a:r>
            <a:endParaRPr/>
          </a:p>
        </p:txBody>
      </p:sp>
      <p:sp>
        <p:nvSpPr>
          <p:cNvPr id="914" name="Google Shape;914;p15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a:t>
            </a:r>
            <a:endParaRPr/>
          </a:p>
        </p:txBody>
      </p:sp>
      <p:sp>
        <p:nvSpPr>
          <p:cNvPr id="920" name="Google Shape;920;p15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152400" marR="152400" rtl="0" algn="l">
              <a:spcBef>
                <a:spcPts val="0"/>
              </a:spcBef>
              <a:spcAft>
                <a:spcPts val="0"/>
              </a:spcAft>
              <a:buNone/>
            </a:pPr>
            <a:r>
              <a:rPr b="1" lang="en" sz="1200">
                <a:solidFill>
                  <a:srgbClr val="202124"/>
                </a:solidFill>
                <a:highlight>
                  <a:srgbClr val="FFFFFF"/>
                </a:highlight>
                <a:latin typeface="Arial"/>
                <a:ea typeface="Arial"/>
                <a:cs typeface="Arial"/>
                <a:sym typeface="Arial"/>
              </a:rPr>
              <a:t>Array</a:t>
            </a:r>
            <a:r>
              <a:rPr lang="en" sz="1200">
                <a:solidFill>
                  <a:srgbClr val="202124"/>
                </a:solidFill>
                <a:highlight>
                  <a:srgbClr val="FFFFFF"/>
                </a:highlight>
                <a:latin typeface="Arial"/>
                <a:ea typeface="Arial"/>
                <a:cs typeface="Arial"/>
                <a:sym typeface="Arial"/>
              </a:rPr>
              <a:t> is a single variable that is used to store different elements. ... Unlike most languages where </a:t>
            </a:r>
            <a:r>
              <a:rPr b="1" lang="en" sz="1200">
                <a:solidFill>
                  <a:srgbClr val="202124"/>
                </a:solidFill>
                <a:highlight>
                  <a:srgbClr val="FFFFFF"/>
                </a:highlight>
                <a:latin typeface="Arial"/>
                <a:ea typeface="Arial"/>
                <a:cs typeface="Arial"/>
                <a:sym typeface="Arial"/>
              </a:rPr>
              <a:t>array</a:t>
            </a:r>
            <a:r>
              <a:rPr lang="en" sz="1200">
                <a:solidFill>
                  <a:srgbClr val="202124"/>
                </a:solidFill>
                <a:highlight>
                  <a:srgbClr val="FFFFFF"/>
                </a:highlight>
                <a:latin typeface="Arial"/>
                <a:ea typeface="Arial"/>
                <a:cs typeface="Arial"/>
                <a:sym typeface="Arial"/>
              </a:rPr>
              <a:t> is a reference to the multiple variable, In </a:t>
            </a:r>
            <a:r>
              <a:rPr b="1" lang="en" sz="1200">
                <a:solidFill>
                  <a:srgbClr val="202124"/>
                </a:solidFill>
                <a:highlight>
                  <a:srgbClr val="FFFFFF"/>
                </a:highlight>
                <a:latin typeface="Arial"/>
                <a:ea typeface="Arial"/>
                <a:cs typeface="Arial"/>
                <a:sym typeface="Arial"/>
              </a:rPr>
              <a:t>JavaScript array</a:t>
            </a:r>
            <a:r>
              <a:rPr lang="en" sz="1200">
                <a:solidFill>
                  <a:srgbClr val="202124"/>
                </a:solidFill>
                <a:highlight>
                  <a:srgbClr val="FFFFFF"/>
                </a:highlight>
                <a:latin typeface="Arial"/>
                <a:ea typeface="Arial"/>
                <a:cs typeface="Arial"/>
                <a:sym typeface="Arial"/>
              </a:rPr>
              <a:t> is a single variable that stores multiple elements.</a:t>
            </a:r>
            <a:endParaRPr sz="1200">
              <a:solidFill>
                <a:srgbClr val="202124"/>
              </a:solidFill>
              <a:highlight>
                <a:srgbClr val="FFFFFF"/>
              </a:highlight>
              <a:latin typeface="Arial"/>
              <a:ea typeface="Arial"/>
              <a:cs typeface="Arial"/>
              <a:sym typeface="Arial"/>
            </a:endParaRPr>
          </a:p>
          <a:p>
            <a:pPr indent="0" lvl="0" marL="152400" marR="152400" rtl="0" algn="l">
              <a:spcBef>
                <a:spcPts val="0"/>
              </a:spcBef>
              <a:spcAft>
                <a:spcPts val="0"/>
              </a:spcAft>
              <a:buNone/>
            </a:pPr>
            <a:r>
              <a:t/>
            </a:r>
            <a:endParaRPr sz="1200">
              <a:solidFill>
                <a:srgbClr val="202124"/>
              </a:solidFill>
              <a:highlight>
                <a:srgbClr val="FFFFFF"/>
              </a:highlight>
              <a:latin typeface="Arial"/>
              <a:ea typeface="Arial"/>
              <a:cs typeface="Arial"/>
              <a:sym typeface="Arial"/>
            </a:endParaRPr>
          </a:p>
          <a:p>
            <a:pPr indent="0" lvl="0" marL="114300" marR="114300" rtl="0" algn="l">
              <a:spcBef>
                <a:spcPts val="1800"/>
              </a:spcBef>
              <a:spcAft>
                <a:spcPts val="1800"/>
              </a:spcAft>
              <a:buNone/>
            </a:pPr>
            <a:r>
              <a:rPr lang="en" sz="1150">
                <a:solidFill>
                  <a:srgbClr val="0000CD"/>
                </a:solidFill>
                <a:highlight>
                  <a:srgbClr val="FFFFFF"/>
                </a:highlight>
                <a:latin typeface="Courier New"/>
                <a:ea typeface="Courier New"/>
                <a:cs typeface="Courier New"/>
                <a:sym typeface="Courier New"/>
              </a:rPr>
              <a:t>var</a:t>
            </a:r>
            <a:r>
              <a:rPr lang="en" sz="1150">
                <a:solidFill>
                  <a:srgbClr val="000000"/>
                </a:solidFill>
                <a:highlight>
                  <a:srgbClr val="FFFFFF"/>
                </a:highlight>
                <a:latin typeface="Courier New"/>
                <a:ea typeface="Courier New"/>
                <a:cs typeface="Courier New"/>
                <a:sym typeface="Courier New"/>
              </a:rPr>
              <a:t> cars = [</a:t>
            </a:r>
            <a:r>
              <a:rPr lang="en" sz="1150">
                <a:solidFill>
                  <a:srgbClr val="A52A2A"/>
                </a:solidFill>
                <a:highlight>
                  <a:srgbClr val="FFFFFF"/>
                </a:highlight>
                <a:latin typeface="Courier New"/>
                <a:ea typeface="Courier New"/>
                <a:cs typeface="Courier New"/>
                <a:sym typeface="Courier New"/>
              </a:rPr>
              <a:t>"Saab"</a:t>
            </a:r>
            <a:r>
              <a:rPr lang="en" sz="1150">
                <a:solidFill>
                  <a:srgbClr val="000000"/>
                </a:solidFill>
                <a:highlight>
                  <a:srgbClr val="FFFFFF"/>
                </a:highlight>
                <a:latin typeface="Courier New"/>
                <a:ea typeface="Courier New"/>
                <a:cs typeface="Courier New"/>
                <a:sym typeface="Courier New"/>
              </a:rPr>
              <a:t>, </a:t>
            </a:r>
            <a:r>
              <a:rPr lang="en" sz="1150">
                <a:solidFill>
                  <a:srgbClr val="A52A2A"/>
                </a:solidFill>
                <a:highlight>
                  <a:srgbClr val="FFFFFF"/>
                </a:highlight>
                <a:latin typeface="Courier New"/>
                <a:ea typeface="Courier New"/>
                <a:cs typeface="Courier New"/>
                <a:sym typeface="Courier New"/>
              </a:rPr>
              <a:t>"Volvo"</a:t>
            </a:r>
            <a:r>
              <a:rPr lang="en" sz="1150">
                <a:solidFill>
                  <a:srgbClr val="000000"/>
                </a:solidFill>
                <a:highlight>
                  <a:srgbClr val="FFFFFF"/>
                </a:highlight>
                <a:latin typeface="Courier New"/>
                <a:ea typeface="Courier New"/>
                <a:cs typeface="Courier New"/>
                <a:sym typeface="Courier New"/>
              </a:rPr>
              <a:t>, </a:t>
            </a:r>
            <a:r>
              <a:rPr lang="en" sz="1150">
                <a:solidFill>
                  <a:srgbClr val="A52A2A"/>
                </a:solidFill>
                <a:highlight>
                  <a:srgbClr val="FFFFFF"/>
                </a:highlight>
                <a:latin typeface="Courier New"/>
                <a:ea typeface="Courier New"/>
                <a:cs typeface="Courier New"/>
                <a:sym typeface="Courier New"/>
              </a:rPr>
              <a:t>"BMW"</a:t>
            </a:r>
            <a:r>
              <a:rPr lang="en"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52" name="Google Shape;152;p27"/>
          <p:cNvSpPr txBox="1"/>
          <p:nvPr>
            <p:ph idx="1" type="body"/>
          </p:nvPr>
        </p:nvSpPr>
        <p:spPr>
          <a:xfrm>
            <a:off x="471900" y="2417175"/>
            <a:ext cx="8222100" cy="189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Arial"/>
                <a:ea typeface="Arial"/>
                <a:cs typeface="Arial"/>
                <a:sym typeface="Arial"/>
              </a:rPr>
              <a:t>Problems with string?</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Problem appears when you try to create a multi line template and trying to concatenate variables and expressions , and then add a quote inside string so you need to alternate between single and double quotes that all problems solved, </a:t>
            </a:r>
            <a:r>
              <a:rPr b="1" lang="en">
                <a:solidFill>
                  <a:srgbClr val="000000"/>
                </a:solidFill>
                <a:latin typeface="Arial"/>
                <a:ea typeface="Arial"/>
                <a:cs typeface="Arial"/>
                <a:sym typeface="Arial"/>
              </a:rPr>
              <a:t>ES6</a:t>
            </a:r>
            <a:r>
              <a:rPr lang="en">
                <a:solidFill>
                  <a:srgbClr val="000000"/>
                </a:solidFill>
                <a:latin typeface="Arial"/>
                <a:ea typeface="Arial"/>
                <a:cs typeface="Arial"/>
                <a:sym typeface="Arial"/>
              </a:rPr>
              <a:t> came with a great Solution to save you, Welcome </a:t>
            </a:r>
            <a:r>
              <a:rPr b="1" lang="en">
                <a:solidFill>
                  <a:srgbClr val="000000"/>
                </a:solidFill>
                <a:latin typeface="Arial"/>
                <a:ea typeface="Arial"/>
                <a:cs typeface="Arial"/>
                <a:sym typeface="Arial"/>
              </a:rPr>
              <a:t>Template Literals.</a:t>
            </a:r>
            <a:endParaRPr b="1">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800"/>
              <a:t>Template Literals</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Template Literals</a:t>
            </a:r>
            <a:endParaRPr/>
          </a:p>
        </p:txBody>
      </p:sp>
      <p:sp>
        <p:nvSpPr>
          <p:cNvPr id="163" name="Google Shape;163;p29"/>
          <p:cNvSpPr txBox="1"/>
          <p:nvPr>
            <p:ph idx="1" type="body"/>
          </p:nvPr>
        </p:nvSpPr>
        <p:spPr>
          <a:xfrm>
            <a:off x="471900" y="2373875"/>
            <a:ext cx="8222100" cy="22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5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b="1" sz="15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Template Literals</a:t>
            </a:r>
            <a:endParaRPr/>
          </a:p>
        </p:txBody>
      </p:sp>
      <p:sp>
        <p:nvSpPr>
          <p:cNvPr id="169" name="Google Shape;169;p30"/>
          <p:cNvSpPr txBox="1"/>
          <p:nvPr>
            <p:ph idx="1" type="body"/>
          </p:nvPr>
        </p:nvSpPr>
        <p:spPr>
          <a:xfrm>
            <a:off x="406950" y="2341375"/>
            <a:ext cx="8222100" cy="2710200"/>
          </a:xfrm>
          <a:prstGeom prst="rect">
            <a:avLst/>
          </a:prstGeom>
        </p:spPr>
        <p:txBody>
          <a:bodyPr anchorCtr="0" anchor="t" bIns="91425" lIns="91425" spcFirstLastPara="1" rIns="91425" wrap="square" tIns="91425">
            <a:noAutofit/>
          </a:bodyPr>
          <a:lstStyle/>
          <a:p>
            <a:pPr indent="0" lvl="0" marL="0" rtl="0" algn="l">
              <a:lnSpc>
                <a:spcPct val="118000"/>
              </a:lnSpc>
              <a:spcBef>
                <a:spcPts val="0"/>
              </a:spcBef>
              <a:spcAft>
                <a:spcPts val="0"/>
              </a:spcAft>
              <a:buClr>
                <a:schemeClr val="dk1"/>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0" rtl="0" algn="l">
              <a:lnSpc>
                <a:spcPct val="118000"/>
              </a:lnSpc>
              <a:spcBef>
                <a:spcPts val="2900"/>
              </a:spcBef>
              <a:spcAft>
                <a:spcPts val="0"/>
              </a:spcAft>
              <a:buClr>
                <a:schemeClr val="dk1"/>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It uses a `backticks` to write string within it.</a:t>
            </a:r>
            <a:endParaRPr sz="1400">
              <a:solidFill>
                <a:srgbClr val="000000"/>
              </a:solidFill>
              <a:latin typeface="Arial"/>
              <a:ea typeface="Arial"/>
              <a:cs typeface="Arial"/>
              <a:sym typeface="Arial"/>
            </a:endParaRPr>
          </a:p>
          <a:p>
            <a:pPr indent="0" lvl="0" marL="0" rtl="0" algn="l">
              <a:lnSpc>
                <a:spcPct val="135714"/>
              </a:lnSpc>
              <a:spcBef>
                <a:spcPts val="1600"/>
              </a:spcBef>
              <a:spcAft>
                <a:spcPts val="0"/>
              </a:spcAft>
              <a:buNone/>
            </a:pPr>
            <a:r>
              <a:t/>
            </a:r>
            <a:endParaRPr sz="10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Template Literals</a:t>
            </a:r>
            <a:endParaRPr/>
          </a:p>
        </p:txBody>
      </p:sp>
      <p:sp>
        <p:nvSpPr>
          <p:cNvPr id="175" name="Google Shape;175;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EXAMPLE</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lnSpc>
                <a:spcPct val="135714"/>
              </a:lnSpc>
              <a:spcBef>
                <a:spcPts val="1600"/>
              </a:spcBef>
              <a:spcAft>
                <a:spcPts val="0"/>
              </a:spcAft>
              <a:buNone/>
            </a:pPr>
            <a:r>
              <a:rPr lang="en">
                <a:solidFill>
                  <a:srgbClr val="0000FF"/>
                </a:solidFill>
                <a:latin typeface="Arial"/>
                <a:ea typeface="Arial"/>
                <a:cs typeface="Arial"/>
                <a:sym typeface="Arial"/>
              </a:rPr>
              <a:t>var</a:t>
            </a:r>
            <a:r>
              <a:rPr lang="en">
                <a:solidFill>
                  <a:srgbClr val="000000"/>
                </a:solidFill>
                <a:latin typeface="Arial"/>
                <a:ea typeface="Arial"/>
                <a:cs typeface="Arial"/>
                <a:sym typeface="Arial"/>
              </a:rPr>
              <a:t> template = </a:t>
            </a:r>
            <a:r>
              <a:rPr lang="en">
                <a:solidFill>
                  <a:srgbClr val="A31515"/>
                </a:solidFill>
                <a:latin typeface="Arial"/>
                <a:ea typeface="Arial"/>
                <a:cs typeface="Arial"/>
                <a:sym typeface="Arial"/>
              </a:rPr>
              <a:t>`Hello from "template literals" article , check previous one 'arrow functions'.`</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Arial"/>
                <a:ea typeface="Arial"/>
                <a:cs typeface="Arial"/>
                <a:sym typeface="Arial"/>
              </a:rPr>
              <a:t>console.log(template) </a:t>
            </a:r>
            <a:r>
              <a:rPr lang="en">
                <a:solidFill>
                  <a:srgbClr val="008000"/>
                </a:solidFill>
                <a:latin typeface="Arial"/>
                <a:ea typeface="Arial"/>
                <a:cs typeface="Arial"/>
                <a:sym typeface="Arial"/>
              </a:rPr>
              <a:t>// Hello from "template literals" article , check previous one 'arrow functions'.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800"/>
              <a:t>TOPICS</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Template Literals</a:t>
            </a:r>
            <a:endParaRPr/>
          </a:p>
        </p:txBody>
      </p:sp>
      <p:sp>
        <p:nvSpPr>
          <p:cNvPr id="181" name="Google Shape;181;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a:solidFill>
                  <a:srgbClr val="000000"/>
                </a:solidFill>
                <a:latin typeface="Arial"/>
                <a:ea typeface="Arial"/>
                <a:cs typeface="Arial"/>
                <a:sym typeface="Arial"/>
              </a:rPr>
              <a:t>Multiline Strings</a:t>
            </a:r>
            <a:endParaRPr b="1">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a:solidFill>
                  <a:srgbClr val="000000"/>
                </a:solidFill>
                <a:latin typeface="Georgia"/>
                <a:ea typeface="Georgia"/>
                <a:cs typeface="Georgia"/>
                <a:sym typeface="Georgia"/>
              </a:rPr>
              <a:t>Another great feature of template strings is that we can have strings with multiple lines for better code readability.</a:t>
            </a:r>
            <a:endParaRPr>
              <a:solidFill>
                <a:srgbClr val="000000"/>
              </a:solidFill>
              <a:latin typeface="Georgia"/>
              <a:ea typeface="Georgia"/>
              <a:cs typeface="Georgia"/>
              <a:sym typeface="Georgia"/>
            </a:endParaRPr>
          </a:p>
          <a:p>
            <a:pPr indent="0" lvl="0" marL="0" rtl="0" algn="l">
              <a:lnSpc>
                <a:spcPct val="135714"/>
              </a:lnSpc>
              <a:spcBef>
                <a:spcPts val="0"/>
              </a:spcBef>
              <a:spcAft>
                <a:spcPts val="0"/>
              </a:spcAft>
              <a:buNone/>
            </a:pPr>
            <a:r>
              <a:t/>
            </a:r>
            <a:endParaRPr b="1">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Template Literals</a:t>
            </a:r>
            <a:endParaRPr/>
          </a:p>
        </p:txBody>
      </p:sp>
      <p:sp>
        <p:nvSpPr>
          <p:cNvPr id="187" name="Google Shape;187;p33"/>
          <p:cNvSpPr txBox="1"/>
          <p:nvPr>
            <p:ph idx="1" type="body"/>
          </p:nvPr>
        </p:nvSpPr>
        <p:spPr>
          <a:xfrm>
            <a:off x="460950" y="1754025"/>
            <a:ext cx="8222100" cy="1689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a:solidFill>
                  <a:srgbClr val="000000"/>
                </a:solidFill>
                <a:latin typeface="Georgia"/>
                <a:ea typeface="Georgia"/>
                <a:cs typeface="Georgia"/>
                <a:sym typeface="Georgia"/>
              </a:rPr>
              <a:t>Example:</a:t>
            </a:r>
            <a:endParaRPr b="1">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latin typeface="Arial"/>
                <a:ea typeface="Arial"/>
                <a:cs typeface="Arial"/>
                <a:sym typeface="Arial"/>
              </a:rPr>
              <a:t>  </a:t>
            </a:r>
            <a:r>
              <a:rPr lang="en" sz="1400">
                <a:solidFill>
                  <a:srgbClr val="0000FF"/>
                </a:solidFill>
                <a:latin typeface="Arial"/>
                <a:ea typeface="Arial"/>
                <a:cs typeface="Arial"/>
                <a:sym typeface="Arial"/>
              </a:rPr>
              <a:t>const</a:t>
            </a:r>
            <a:r>
              <a:rPr lang="en" sz="1400">
                <a:solidFill>
                  <a:srgbClr val="000000"/>
                </a:solidFill>
                <a:latin typeface="Arial"/>
                <a:ea typeface="Arial"/>
                <a:cs typeface="Arial"/>
                <a:sym typeface="Arial"/>
              </a:rPr>
              <a:t> longString = </a:t>
            </a:r>
            <a:r>
              <a:rPr lang="en" sz="1400">
                <a:solidFill>
                  <a:srgbClr val="A31515"/>
                </a:solidFill>
                <a:latin typeface="Arial"/>
                <a:ea typeface="Arial"/>
                <a:cs typeface="Arial"/>
                <a:sym typeface="Arial"/>
              </a:rPr>
              <a:t>`Lorem ipsum, dolor sit amet consectetur adipisicing elit.</a:t>
            </a:r>
            <a:endParaRPr sz="1400">
              <a:solidFill>
                <a:srgbClr val="A31515"/>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A31515"/>
                </a:solidFill>
                <a:latin typeface="Arial"/>
                <a:ea typeface="Arial"/>
                <a:cs typeface="Arial"/>
                <a:sym typeface="Arial"/>
              </a:rPr>
              <a:t>  	Excepturi laboriosam minus laudantium. Illum rem cupiditate quisquam,</a:t>
            </a:r>
            <a:endParaRPr sz="1400">
              <a:solidFill>
                <a:srgbClr val="A31515"/>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A31515"/>
                </a:solidFill>
                <a:latin typeface="Arial"/>
                <a:ea typeface="Arial"/>
                <a:cs typeface="Arial"/>
                <a:sym typeface="Arial"/>
              </a:rPr>
              <a:t> 	modi optio dolorem veritatis aliquam eius nam soluta.</a:t>
            </a:r>
            <a:endParaRPr sz="1400">
              <a:solidFill>
                <a:srgbClr val="A31515"/>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A31515"/>
                </a:solidFill>
                <a:latin typeface="Arial"/>
                <a:ea typeface="Arial"/>
                <a:cs typeface="Arial"/>
                <a:sym typeface="Arial"/>
              </a:rPr>
              <a:t>  	Dolorem adipisci natus voluptas laborum dolorum?`</a:t>
            </a:r>
            <a:endParaRPr sz="1400">
              <a:solidFill>
                <a:srgbClr val="A31515"/>
              </a:solidFill>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A31515"/>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FF00"/>
                </a:solidFill>
                <a:latin typeface="Arial"/>
                <a:ea typeface="Arial"/>
                <a:cs typeface="Arial"/>
                <a:sym typeface="Arial"/>
              </a:rPr>
              <a:t>// </a:t>
            </a:r>
            <a:r>
              <a:rPr lang="en" sz="1400">
                <a:solidFill>
                  <a:schemeClr val="accent2"/>
                </a:solidFill>
                <a:latin typeface="Arial"/>
                <a:ea typeface="Arial"/>
                <a:cs typeface="Arial"/>
                <a:sym typeface="Arial"/>
              </a:rPr>
              <a:t>Output</a:t>
            </a:r>
            <a:r>
              <a:rPr lang="en" sz="1400">
                <a:solidFill>
                  <a:srgbClr val="000000"/>
                </a:solidFill>
                <a:latin typeface="Arial"/>
                <a:ea typeface="Arial"/>
                <a:cs typeface="Arial"/>
                <a:sym typeface="Arial"/>
              </a:rPr>
              <a:t>  "Lorem ipsum, dolor sit amet consectetur adipisicing elit.</a:t>
            </a:r>
            <a:endParaRPr sz="14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latin typeface="Arial"/>
                <a:ea typeface="Arial"/>
                <a:cs typeface="Arial"/>
                <a:sym typeface="Arial"/>
              </a:rPr>
              <a:t>  	Excepturi laboriosam minus laudantium. Illum rem cupiditate quisquam,</a:t>
            </a:r>
            <a:endParaRPr sz="14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latin typeface="Arial"/>
                <a:ea typeface="Arial"/>
                <a:cs typeface="Arial"/>
                <a:sym typeface="Arial"/>
              </a:rPr>
              <a:t> 	modi optio dolorem veritatis aliquam eius nam soluta.</a:t>
            </a:r>
            <a:endParaRPr sz="14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latin typeface="Arial"/>
                <a:ea typeface="Arial"/>
                <a:cs typeface="Arial"/>
                <a:sym typeface="Arial"/>
              </a:rPr>
              <a:t>  	Dolorem adipisci natus voluptas laborum dolorum?"</a:t>
            </a:r>
            <a:endParaRPr sz="1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800"/>
              <a:t>Comments</a:t>
            </a:r>
            <a:endParaRPr sz="4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198" name="Google Shape;198;p35"/>
          <p:cNvSpPr txBox="1"/>
          <p:nvPr>
            <p:ph idx="1" type="body"/>
          </p:nvPr>
        </p:nvSpPr>
        <p:spPr>
          <a:xfrm>
            <a:off x="460950" y="1994750"/>
            <a:ext cx="8222100" cy="3034500"/>
          </a:xfrm>
          <a:prstGeom prst="rect">
            <a:avLst/>
          </a:prstGeom>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We normally use </a:t>
            </a:r>
            <a:r>
              <a:rPr b="1" lang="en">
                <a:solidFill>
                  <a:srgbClr val="000000"/>
                </a:solidFill>
                <a:latin typeface="Arial"/>
                <a:ea typeface="Arial"/>
                <a:cs typeface="Arial"/>
                <a:sym typeface="Arial"/>
              </a:rPr>
              <a:t>Comments</a:t>
            </a:r>
            <a:r>
              <a:rPr lang="en">
                <a:solidFill>
                  <a:srgbClr val="000000"/>
                </a:solidFill>
                <a:latin typeface="Arial"/>
                <a:ea typeface="Arial"/>
                <a:cs typeface="Arial"/>
                <a:sym typeface="Arial"/>
              </a:rPr>
              <a:t> to describe how and why the code works.</a:t>
            </a:r>
            <a:endParaRPr>
              <a:solidFill>
                <a:srgbClr val="000000"/>
              </a:solidFill>
              <a:latin typeface="Arial"/>
              <a:ea typeface="Arial"/>
              <a:cs typeface="Arial"/>
              <a:sym typeface="Arial"/>
            </a:endParaRPr>
          </a:p>
          <a:p>
            <a:pPr indent="-342900" lvl="0" marL="457200" rtl="0" algn="l">
              <a:lnSpc>
                <a:spcPct val="135714"/>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Comments are used to add annotation, hints, suggestions, or warnings to JavaScript code.</a:t>
            </a:r>
            <a:endParaRPr>
              <a:solidFill>
                <a:srgbClr val="000000"/>
              </a:solidFill>
              <a:latin typeface="Arial"/>
              <a:ea typeface="Arial"/>
              <a:cs typeface="Arial"/>
              <a:sym typeface="Arial"/>
            </a:endParaRPr>
          </a:p>
          <a:p>
            <a:pPr indent="-342900" lvl="0" marL="457200" rtl="0" algn="l">
              <a:lnSpc>
                <a:spcPct val="135714"/>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This can make it easier to read and understand. </a:t>
            </a:r>
            <a:endParaRPr>
              <a:solidFill>
                <a:srgbClr val="000000"/>
              </a:solidFill>
              <a:latin typeface="Arial"/>
              <a:ea typeface="Arial"/>
              <a:cs typeface="Arial"/>
              <a:sym typeface="Arial"/>
            </a:endParaRPr>
          </a:p>
          <a:p>
            <a:pPr indent="-342900" lvl="0" marL="457200" rtl="0" algn="l">
              <a:lnSpc>
                <a:spcPct val="135714"/>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They can also be used to disable code to prevent it from being executed.</a:t>
            </a:r>
            <a:endParaRPr>
              <a:solidFill>
                <a:srgbClr val="000000"/>
              </a:solidFill>
              <a:latin typeface="Arial"/>
              <a:ea typeface="Arial"/>
              <a:cs typeface="Arial"/>
              <a:sym typeface="Arial"/>
            </a:endParaRPr>
          </a:p>
          <a:p>
            <a:pPr indent="-342900" lvl="0" marL="457200" rtl="0" algn="l">
              <a:lnSpc>
                <a:spcPct val="135714"/>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This can be a valuable debugging tool.</a:t>
            </a:r>
            <a:endParaRPr>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490250" y="488250"/>
            <a:ext cx="6721500" cy="4090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800"/>
              <a:t>JavaScript has two long-standing ways to add comments to code.</a:t>
            </a:r>
            <a:endParaRPr sz="3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209" name="Google Shape;209;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2200">
              <a:solidFill>
                <a:srgbClr val="000000"/>
              </a:solidFill>
              <a:latin typeface="Arial"/>
              <a:ea typeface="Arial"/>
              <a:cs typeface="Arial"/>
              <a:sym typeface="Arial"/>
            </a:endParaRPr>
          </a:p>
          <a:p>
            <a:pPr indent="0" lvl="0" marL="0" rtl="0" algn="l">
              <a:lnSpc>
                <a:spcPct val="100000"/>
              </a:lnSpc>
              <a:spcBef>
                <a:spcPts val="1000"/>
              </a:spcBef>
              <a:spcAft>
                <a:spcPts val="1000"/>
              </a:spcAft>
              <a:buNone/>
            </a:pPr>
            <a:r>
              <a:rPr lang="en" sz="2200">
                <a:solidFill>
                  <a:srgbClr val="000000"/>
                </a:solidFill>
                <a:latin typeface="Arial"/>
                <a:ea typeface="Arial"/>
                <a:cs typeface="Arial"/>
                <a:sym typeface="Arial"/>
              </a:rPr>
              <a:t>Comments can be single-line: starting with // </a:t>
            </a:r>
            <a:endParaRPr sz="2200">
              <a:solidFill>
                <a:srgbClr val="000000"/>
              </a:solidFill>
              <a:latin typeface="Arial"/>
              <a:ea typeface="Arial"/>
              <a:cs typeface="Arial"/>
              <a:sym typeface="Arial"/>
            </a:endParaRPr>
          </a:p>
        </p:txBody>
      </p:sp>
      <p:sp>
        <p:nvSpPr>
          <p:cNvPr id="210" name="Google Shape;210;p37"/>
          <p:cNvSpPr txBox="1"/>
          <p:nvPr>
            <p:ph idx="1" type="body"/>
          </p:nvPr>
        </p:nvSpPr>
        <p:spPr>
          <a:xfrm>
            <a:off x="471900" y="3205300"/>
            <a:ext cx="8222100" cy="10287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generate user ticket</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triggerEvent</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param</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C586C0"/>
                </a:solidFill>
                <a:highlight>
                  <a:srgbClr val="1E1E1E"/>
                </a:highlight>
                <a:latin typeface="Courier New"/>
                <a:ea typeface="Courier New"/>
                <a:cs typeface="Courier New"/>
                <a:sym typeface="Courier New"/>
              </a:rPr>
              <a:t>return</a:t>
            </a:r>
            <a:r>
              <a:rPr lang="en" sz="1400">
                <a:solidFill>
                  <a:srgbClr val="D4D4D4"/>
                </a:solidFill>
                <a:highlight>
                  <a:srgbClr val="1E1E1E"/>
                </a:highlight>
                <a:latin typeface="Courier New"/>
                <a:ea typeface="Courier New"/>
                <a:cs typeface="Courier New"/>
                <a:sym typeface="Courier New"/>
              </a:rPr>
              <a:t> ...</a:t>
            </a:r>
            <a:endParaRPr sz="1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216" name="Google Shape;216;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br>
              <a:rPr lang="en" sz="2400">
                <a:solidFill>
                  <a:srgbClr val="000000"/>
                </a:solidFill>
                <a:latin typeface="Arial"/>
                <a:ea typeface="Arial"/>
                <a:cs typeface="Arial"/>
                <a:sym typeface="Arial"/>
              </a:rPr>
            </a:br>
            <a:r>
              <a:rPr lang="en" sz="2400">
                <a:solidFill>
                  <a:srgbClr val="000000"/>
                </a:solidFill>
                <a:latin typeface="Arial"/>
                <a:ea typeface="Arial"/>
                <a:cs typeface="Arial"/>
                <a:sym typeface="Arial"/>
              </a:rPr>
              <a:t>and multiline: /* ... */</a:t>
            </a:r>
            <a:endParaRPr sz="2400">
              <a:solidFill>
                <a:srgbClr val="000000"/>
              </a:solidFill>
              <a:latin typeface="Arial"/>
              <a:ea typeface="Arial"/>
              <a:cs typeface="Arial"/>
              <a:sym typeface="Arial"/>
            </a:endParaRPr>
          </a:p>
        </p:txBody>
      </p:sp>
      <p:sp>
        <p:nvSpPr>
          <p:cNvPr id="217" name="Google Shape;217;p38"/>
          <p:cNvSpPr txBox="1"/>
          <p:nvPr>
            <p:ph idx="1" type="body"/>
          </p:nvPr>
        </p:nvSpPr>
        <p:spPr>
          <a:xfrm>
            <a:off x="471900" y="3281500"/>
            <a:ext cx="8222100" cy="11763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generate user ticket</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function triggerEvent(param){</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return ...</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800"/>
              <a:t>SCOPE</a:t>
            </a:r>
            <a:endParaRPr sz="4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228" name="Google Shape;228;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400"/>
              </a:spcBef>
              <a:spcAft>
                <a:spcPts val="0"/>
              </a:spcAft>
              <a:buClr>
                <a:srgbClr val="000000"/>
              </a:buClr>
              <a:buSzPts val="1800"/>
              <a:buFont typeface="Arial"/>
              <a:buChar char="●"/>
            </a:pPr>
            <a:r>
              <a:rPr b="1" lang="en">
                <a:solidFill>
                  <a:srgbClr val="000000"/>
                </a:solidFill>
                <a:latin typeface="Arial"/>
                <a:ea typeface="Arial"/>
                <a:cs typeface="Arial"/>
                <a:sym typeface="Arial"/>
              </a:rPr>
              <a:t>Scope</a:t>
            </a:r>
            <a:r>
              <a:rPr lang="en">
                <a:solidFill>
                  <a:srgbClr val="000000"/>
                </a:solidFill>
                <a:latin typeface="Arial"/>
                <a:ea typeface="Arial"/>
                <a:cs typeface="Arial"/>
                <a:sym typeface="Arial"/>
              </a:rPr>
              <a:t> is a feature of javascript.</a:t>
            </a:r>
            <a:endParaRPr>
              <a:solidFill>
                <a:srgbClr val="000000"/>
              </a:solidFill>
              <a:latin typeface="Arial"/>
              <a:ea typeface="Arial"/>
              <a:cs typeface="Arial"/>
              <a:sym typeface="Arial"/>
            </a:endParaRPr>
          </a:p>
          <a:p>
            <a:pPr indent="-342900" lvl="0" marL="457200" rtl="0" algn="l">
              <a:lnSpc>
                <a:spcPct val="100000"/>
              </a:lnSpc>
              <a:spcBef>
                <a:spcPts val="1000"/>
              </a:spcBef>
              <a:spcAft>
                <a:spcPts val="0"/>
              </a:spcAft>
              <a:buClr>
                <a:srgbClr val="000000"/>
              </a:buClr>
              <a:buSzPts val="1800"/>
              <a:buFont typeface="Arial"/>
              <a:buChar char="●"/>
            </a:pPr>
            <a:r>
              <a:rPr b="1" lang="en">
                <a:solidFill>
                  <a:srgbClr val="000000"/>
                </a:solidFill>
                <a:latin typeface="Arial"/>
                <a:ea typeface="Arial"/>
                <a:cs typeface="Arial"/>
                <a:sym typeface="Arial"/>
              </a:rPr>
              <a:t>Scope in JavaScript</a:t>
            </a:r>
            <a:r>
              <a:rPr lang="en">
                <a:solidFill>
                  <a:srgbClr val="000000"/>
                </a:solidFill>
                <a:latin typeface="Arial"/>
                <a:ea typeface="Arial"/>
                <a:cs typeface="Arial"/>
                <a:sym typeface="Arial"/>
              </a:rPr>
              <a:t> refers to the current context of code.</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Scope determines the visibility of variables, functions and other resources areas in your code stack.</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In the JavaScript language there are two types of scopes:</a:t>
            </a:r>
            <a:endParaRPr>
              <a:solidFill>
                <a:srgbClr val="000000"/>
              </a:solidFill>
              <a:latin typeface="Arial"/>
              <a:ea typeface="Arial"/>
              <a:cs typeface="Arial"/>
              <a:sym typeface="Arial"/>
            </a:endParaRPr>
          </a:p>
          <a:p>
            <a:pPr indent="-317500" lvl="1" marL="914400" rtl="0" algn="l">
              <a:lnSpc>
                <a:spcPct val="100000"/>
              </a:lnSpc>
              <a:spcBef>
                <a:spcPts val="1400"/>
              </a:spcBef>
              <a:spcAft>
                <a:spcPts val="0"/>
              </a:spcAft>
              <a:buClr>
                <a:srgbClr val="000000"/>
              </a:buClr>
              <a:buSzPts val="1400"/>
              <a:buFont typeface="Arial"/>
              <a:buChar char="○"/>
            </a:pPr>
            <a:r>
              <a:rPr lang="en">
                <a:solidFill>
                  <a:srgbClr val="000000"/>
                </a:solidFill>
                <a:latin typeface="Arial"/>
                <a:ea typeface="Arial"/>
                <a:cs typeface="Arial"/>
                <a:sym typeface="Arial"/>
              </a:rPr>
              <a:t>Global Scope</a:t>
            </a:r>
            <a:endParaRPr>
              <a:solidFill>
                <a:srgbClr val="000000"/>
              </a:solidFill>
              <a:latin typeface="Arial"/>
              <a:ea typeface="Arial"/>
              <a:cs typeface="Arial"/>
              <a:sym typeface="Arial"/>
            </a:endParaRPr>
          </a:p>
          <a:p>
            <a:pPr indent="-317500" lvl="1" marL="914400" rtl="0" algn="l">
              <a:lnSpc>
                <a:spcPct val="100000"/>
              </a:lnSpc>
              <a:spcBef>
                <a:spcPts val="1400"/>
              </a:spcBef>
              <a:spcAft>
                <a:spcPts val="1000"/>
              </a:spcAft>
              <a:buClr>
                <a:srgbClr val="000000"/>
              </a:buClr>
              <a:buSzPts val="1400"/>
              <a:buFont typeface="Arial"/>
              <a:buChar char="○"/>
            </a:pPr>
            <a:r>
              <a:rPr lang="en">
                <a:solidFill>
                  <a:srgbClr val="000000"/>
                </a:solidFill>
                <a:latin typeface="Arial"/>
                <a:ea typeface="Arial"/>
                <a:cs typeface="Arial"/>
                <a:sym typeface="Arial"/>
              </a:rPr>
              <a:t>Local Scope</a:t>
            </a:r>
            <a:endParaRPr>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800"/>
              <a:t>Global Scope</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TOPICS</a:t>
            </a:r>
            <a:endParaRPr sz="3000"/>
          </a:p>
        </p:txBody>
      </p:sp>
      <p:sp>
        <p:nvSpPr>
          <p:cNvPr id="78" name="Google Shape;78;p15"/>
          <p:cNvSpPr txBox="1"/>
          <p:nvPr>
            <p:ph idx="1" type="body"/>
          </p:nvPr>
        </p:nvSpPr>
        <p:spPr>
          <a:xfrm>
            <a:off x="471900" y="2223875"/>
            <a:ext cx="39999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String</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Template Literals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Comments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Scopes</a:t>
            </a:r>
            <a:endParaRPr sz="2400">
              <a:solidFill>
                <a:srgbClr val="000000"/>
              </a:solidFill>
              <a:latin typeface="Arial"/>
              <a:ea typeface="Arial"/>
              <a:cs typeface="Arial"/>
              <a:sym typeface="Arial"/>
            </a:endParaRPr>
          </a:p>
        </p:txBody>
      </p:sp>
      <p:sp>
        <p:nvSpPr>
          <p:cNvPr id="79" name="Google Shape;79;p15"/>
          <p:cNvSpPr txBox="1"/>
          <p:nvPr>
            <p:ph idx="2" type="body"/>
          </p:nvPr>
        </p:nvSpPr>
        <p:spPr>
          <a:xfrm>
            <a:off x="4694250" y="2223875"/>
            <a:ext cx="39999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Hoisting</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Let Var Const</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DOM</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Events</a:t>
            </a:r>
            <a:endParaRPr sz="24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Scope</a:t>
            </a:r>
            <a:endParaRPr/>
          </a:p>
        </p:txBody>
      </p:sp>
      <p:sp>
        <p:nvSpPr>
          <p:cNvPr id="239" name="Google Shape;239;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When you start writing JavaScript in a document</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you are already in the Global scope.</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There is only one Global scope throughout a JavaScript document.</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1000"/>
              </a:spcAft>
              <a:buClr>
                <a:srgbClr val="000000"/>
              </a:buClr>
              <a:buSzPts val="1800"/>
              <a:buFont typeface="Arial"/>
              <a:buChar char="●"/>
            </a:pPr>
            <a:r>
              <a:rPr lang="en">
                <a:solidFill>
                  <a:srgbClr val="000000"/>
                </a:solidFill>
                <a:latin typeface="Arial"/>
                <a:ea typeface="Arial"/>
                <a:cs typeface="Arial"/>
                <a:sym typeface="Arial"/>
              </a:rPr>
              <a:t>A variable is in the Global scope if it's defined outside of a function.</a:t>
            </a:r>
            <a:endParaRPr>
              <a:solidFill>
                <a:srgbClr val="000000"/>
              </a:solidFill>
              <a:latin typeface="Arial"/>
              <a:ea typeface="Arial"/>
              <a:cs typeface="Arial"/>
              <a:sym typeface="Arial"/>
            </a:endParaRPr>
          </a:p>
        </p:txBody>
      </p:sp>
      <p:sp>
        <p:nvSpPr>
          <p:cNvPr id="240" name="Google Shape;240;p42"/>
          <p:cNvSpPr txBox="1"/>
          <p:nvPr>
            <p:ph idx="1" type="body"/>
          </p:nvPr>
        </p:nvSpPr>
        <p:spPr>
          <a:xfrm>
            <a:off x="471900" y="3814900"/>
            <a:ext cx="8222100" cy="11763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the scope is by default global</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'Daniyal Nagori'</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Global Scope</a:t>
            </a:r>
            <a:endParaRPr/>
          </a:p>
        </p:txBody>
      </p:sp>
      <p:sp>
        <p:nvSpPr>
          <p:cNvPr id="246" name="Google Shape;246;p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1000"/>
              </a:spcAft>
              <a:buNone/>
            </a:pPr>
            <a:r>
              <a:t/>
            </a:r>
            <a:endParaRPr>
              <a:solidFill>
                <a:srgbClr val="000000"/>
              </a:solidFill>
              <a:latin typeface="Arial"/>
              <a:ea typeface="Arial"/>
              <a:cs typeface="Arial"/>
              <a:sym typeface="Arial"/>
            </a:endParaRPr>
          </a:p>
        </p:txBody>
      </p:sp>
      <p:sp>
        <p:nvSpPr>
          <p:cNvPr id="247" name="Google Shape;247;p43"/>
          <p:cNvSpPr txBox="1"/>
          <p:nvPr>
            <p:ph idx="1" type="body"/>
          </p:nvPr>
        </p:nvSpPr>
        <p:spPr>
          <a:xfrm>
            <a:off x="227400" y="1919075"/>
            <a:ext cx="8662500" cy="30720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'John'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'Ameen Alam'</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func1</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'userName' is accessible here and everywhere else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CDCAA"/>
                </a:solidFill>
                <a:highlight>
                  <a:srgbClr val="1E1E1E"/>
                </a:highlight>
                <a:latin typeface="Courier New"/>
                <a:ea typeface="Courier New"/>
                <a:cs typeface="Courier New"/>
                <a:sym typeface="Courier New"/>
              </a:rPr>
              <a:t>func1</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'Ameen Alam'</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800"/>
              <a:t>Local Scope</a:t>
            </a:r>
            <a:endParaRPr sz="3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Local Scope</a:t>
            </a:r>
            <a:endParaRPr/>
          </a:p>
        </p:txBody>
      </p:sp>
      <p:sp>
        <p:nvSpPr>
          <p:cNvPr id="258" name="Google Shape;258;p4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Local variables are those declared inside of a block.</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If variables defined inside a function are in the local scope.</a:t>
            </a:r>
            <a:endParaRPr>
              <a:solidFill>
                <a:srgbClr val="000000"/>
              </a:solidFill>
              <a:latin typeface="Arial"/>
              <a:ea typeface="Arial"/>
              <a:cs typeface="Arial"/>
              <a:sym typeface="Arial"/>
            </a:endParaRPr>
          </a:p>
          <a:p>
            <a:pPr indent="-342900" lvl="0" marL="457200" rtl="0" algn="l">
              <a:lnSpc>
                <a:spcPct val="100000"/>
              </a:lnSpc>
              <a:spcBef>
                <a:spcPts val="1000"/>
              </a:spcBef>
              <a:spcAft>
                <a:spcPts val="0"/>
              </a:spcAft>
              <a:buClr>
                <a:srgbClr val="000000"/>
              </a:buClr>
              <a:buSzPts val="1800"/>
              <a:buFont typeface="Arial"/>
              <a:buChar char="●"/>
            </a:pPr>
            <a:r>
              <a:rPr lang="en">
                <a:solidFill>
                  <a:srgbClr val="000000"/>
                </a:solidFill>
                <a:latin typeface="Arial"/>
                <a:ea typeface="Arial"/>
                <a:cs typeface="Arial"/>
                <a:sym typeface="Arial"/>
              </a:rPr>
              <a:t>JavaScript has function scope: Each function creates a new scope.</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1000"/>
              </a:spcAft>
              <a:buClr>
                <a:srgbClr val="000000"/>
              </a:buClr>
              <a:buSzPts val="1800"/>
              <a:buFont typeface="Arial"/>
              <a:buChar char="●"/>
            </a:pPr>
            <a:r>
              <a:t/>
            </a:r>
            <a:endParaRPr>
              <a:solidFill>
                <a:srgbClr val="000000"/>
              </a:solidFill>
              <a:latin typeface="Arial"/>
              <a:ea typeface="Arial"/>
              <a:cs typeface="Arial"/>
              <a:sym typeface="Arial"/>
            </a:endParaRPr>
          </a:p>
        </p:txBody>
      </p:sp>
      <p:sp>
        <p:nvSpPr>
          <p:cNvPr id="259" name="Google Shape;259;p45"/>
          <p:cNvSpPr txBox="1"/>
          <p:nvPr>
            <p:ph idx="1" type="body"/>
          </p:nvPr>
        </p:nvSpPr>
        <p:spPr>
          <a:xfrm>
            <a:off x="227400" y="3287100"/>
            <a:ext cx="8662500" cy="17037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Global Scope</a:t>
            </a:r>
            <a:endParaRPr sz="14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func1</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Local Scope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Global Scope</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Local Scope</a:t>
            </a:r>
            <a:endParaRPr sz="2800"/>
          </a:p>
        </p:txBody>
      </p:sp>
      <p:sp>
        <p:nvSpPr>
          <p:cNvPr id="265" name="Google Shape;265;p46"/>
          <p:cNvSpPr txBox="1"/>
          <p:nvPr>
            <p:ph idx="4294967295"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highlight>
                  <a:schemeClr val="lt1"/>
                </a:highlight>
                <a:latin typeface="Arial"/>
                <a:ea typeface="Arial"/>
                <a:cs typeface="Arial"/>
                <a:sym typeface="Arial"/>
              </a:rPr>
              <a:t>Local variables are those declared inside of a block.</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1000"/>
              </a:spcAft>
              <a:buClr>
                <a:srgbClr val="000000"/>
              </a:buClr>
              <a:buSzPts val="1800"/>
              <a:buFont typeface="Arial"/>
              <a:buChar char="●"/>
            </a:pPr>
            <a:r>
              <a:rPr lang="en">
                <a:solidFill>
                  <a:srgbClr val="000000"/>
                </a:solidFill>
                <a:latin typeface="Arial"/>
                <a:ea typeface="Arial"/>
                <a:cs typeface="Arial"/>
                <a:sym typeface="Arial"/>
              </a:rPr>
              <a:t>If variables defined inside a function are in the local scope.</a:t>
            </a:r>
            <a:endParaRPr>
              <a:solidFill>
                <a:srgbClr val="000000"/>
              </a:solidFill>
              <a:latin typeface="Arial"/>
              <a:ea typeface="Arial"/>
              <a:cs typeface="Arial"/>
              <a:sym typeface="Arial"/>
            </a:endParaRPr>
          </a:p>
        </p:txBody>
      </p:sp>
      <p:sp>
        <p:nvSpPr>
          <p:cNvPr id="266" name="Google Shape;266;p46"/>
          <p:cNvSpPr txBox="1"/>
          <p:nvPr>
            <p:ph idx="4294967295" type="body"/>
          </p:nvPr>
        </p:nvSpPr>
        <p:spPr>
          <a:xfrm>
            <a:off x="227400" y="1418525"/>
            <a:ext cx="8662500" cy="35724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Global Scope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func1</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Local Scope #1</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func2</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Local Scope #2</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Global Scope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func3</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Local Scope #3</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Global Scope</a:t>
            </a:r>
            <a:endParaRPr sz="1400">
              <a:solidFill>
                <a:srgbClr val="569CD6"/>
              </a:solidFill>
              <a:highlight>
                <a:srgbClr val="1E1E1E"/>
              </a:highlight>
              <a:latin typeface="Courier New"/>
              <a:ea typeface="Courier New"/>
              <a:cs typeface="Courier New"/>
              <a:sym typeface="Courier New"/>
            </a:endParaRPr>
          </a:p>
        </p:txBody>
      </p:sp>
      <p:sp>
        <p:nvSpPr>
          <p:cNvPr id="267" name="Google Shape;267;p46"/>
          <p:cNvSpPr txBox="1"/>
          <p:nvPr>
            <p:ph idx="4294967295" type="body"/>
          </p:nvPr>
        </p:nvSpPr>
        <p:spPr>
          <a:xfrm>
            <a:off x="447600" y="5318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1000"/>
              </a:spcAft>
              <a:buNone/>
            </a:pPr>
            <a:r>
              <a:rPr lang="en">
                <a:solidFill>
                  <a:srgbClr val="000000"/>
                </a:solidFill>
                <a:latin typeface="Arial"/>
                <a:ea typeface="Arial"/>
                <a:cs typeface="Arial"/>
                <a:sym typeface="Arial"/>
              </a:rPr>
              <a:t>Variables defined inside a function are not accessible (visible) from outside the function.</a:t>
            </a:r>
            <a:endParaRPr>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800"/>
              <a:t>SCOPE (Local vs Global)</a:t>
            </a:r>
            <a:endParaRPr sz="3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There are two differences between global and local variables—where they're declared, and where they're known and can be used.</a:t>
            </a:r>
            <a:endParaRPr sz="3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r>
              <a:rPr lang="en"/>
              <a:t> (Local vs Global)</a:t>
            </a:r>
            <a:endParaRPr/>
          </a:p>
        </p:txBody>
      </p:sp>
      <p:sp>
        <p:nvSpPr>
          <p:cNvPr id="283" name="Google Shape;283;p4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A global variable is one that's declared in the main body of your code, not inside a function.</a:t>
            </a:r>
            <a:endParaRPr sz="1600">
              <a:solidFill>
                <a:srgbClr val="000000"/>
              </a:solidFill>
              <a:latin typeface="Arial"/>
              <a:ea typeface="Arial"/>
              <a:cs typeface="Arial"/>
              <a:sym typeface="Arial"/>
            </a:endParaRPr>
          </a:p>
          <a:p>
            <a:pPr indent="-330200" lvl="0" marL="457200" rtl="0" algn="l">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Declared in the main code </a:t>
            </a:r>
            <a:endParaRPr sz="1600">
              <a:solidFill>
                <a:srgbClr val="000000"/>
              </a:solidFill>
              <a:latin typeface="Arial"/>
              <a:ea typeface="Arial"/>
              <a:cs typeface="Arial"/>
              <a:sym typeface="Arial"/>
            </a:endParaRPr>
          </a:p>
          <a:p>
            <a:pPr indent="-330200" lvl="0" marL="457200" rtl="0" algn="l">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Known everywhere, useable everywhere</a:t>
            </a:r>
            <a:endParaRPr sz="1600">
              <a:solidFill>
                <a:srgbClr val="000000"/>
              </a:solidFill>
              <a:latin typeface="Arial"/>
              <a:ea typeface="Arial"/>
              <a:cs typeface="Arial"/>
              <a:sym typeface="Arial"/>
            </a:endParaRPr>
          </a:p>
        </p:txBody>
      </p:sp>
      <p:sp>
        <p:nvSpPr>
          <p:cNvPr id="284" name="Google Shape;284;p4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A local variable is one that's declared inside a function.</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330200" lvl="0" marL="457200" rtl="0" algn="l">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Declared in a function</a:t>
            </a:r>
            <a:endParaRPr sz="1600">
              <a:solidFill>
                <a:srgbClr val="000000"/>
              </a:solidFill>
              <a:latin typeface="Arial"/>
              <a:ea typeface="Arial"/>
              <a:cs typeface="Arial"/>
              <a:sym typeface="Arial"/>
            </a:endParaRPr>
          </a:p>
          <a:p>
            <a:pPr indent="-330200" lvl="0" marL="457200" rtl="0" algn="l">
              <a:spcBef>
                <a:spcPts val="1000"/>
              </a:spcBef>
              <a:spcAft>
                <a:spcPts val="0"/>
              </a:spcAft>
              <a:buClr>
                <a:srgbClr val="000000"/>
              </a:buClr>
              <a:buSzPts val="1600"/>
              <a:buFont typeface="Arial"/>
              <a:buChar char="●"/>
            </a:pPr>
            <a:r>
              <a:rPr lang="en" sz="1600">
                <a:solidFill>
                  <a:srgbClr val="000000"/>
                </a:solidFill>
                <a:latin typeface="Arial"/>
                <a:ea typeface="Arial"/>
                <a:cs typeface="Arial"/>
                <a:sym typeface="Arial"/>
              </a:rPr>
              <a:t>Known only inside the function, usable only inside the function</a:t>
            </a:r>
            <a:endParaRPr sz="160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(Local vs Global)</a:t>
            </a:r>
            <a:endParaRPr/>
          </a:p>
        </p:txBody>
      </p:sp>
      <p:sp>
        <p:nvSpPr>
          <p:cNvPr id="290" name="Google Shape;290;p5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1600"/>
              </a:spcAft>
              <a:buClr>
                <a:srgbClr val="000000"/>
              </a:buClr>
              <a:buSzPts val="1600"/>
              <a:buFont typeface="Arial"/>
              <a:buChar char="●"/>
            </a:pPr>
            <a:r>
              <a:rPr lang="en" sz="1600">
                <a:solidFill>
                  <a:srgbClr val="000000"/>
                </a:solidFill>
                <a:latin typeface="Arial"/>
                <a:ea typeface="Arial"/>
                <a:cs typeface="Arial"/>
                <a:sym typeface="Arial"/>
              </a:rPr>
              <a:t>Global variable is meaningful in every section of your code, whether that code is in the main body or in any of the functions.</a:t>
            </a:r>
            <a:endParaRPr sz="1600">
              <a:solidFill>
                <a:srgbClr val="000000"/>
              </a:solidFill>
              <a:latin typeface="Arial"/>
              <a:ea typeface="Arial"/>
              <a:cs typeface="Arial"/>
              <a:sym typeface="Arial"/>
            </a:endParaRPr>
          </a:p>
        </p:txBody>
      </p:sp>
      <p:sp>
        <p:nvSpPr>
          <p:cNvPr id="291" name="Google Shape;291;p5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1600"/>
              </a:spcAft>
              <a:buClr>
                <a:srgbClr val="000000"/>
              </a:buClr>
              <a:buSzPts val="1600"/>
              <a:buFont typeface="Arial"/>
              <a:buChar char="●"/>
            </a:pPr>
            <a:r>
              <a:rPr lang="en" sz="1600">
                <a:solidFill>
                  <a:srgbClr val="000000"/>
                </a:solidFill>
                <a:latin typeface="Arial"/>
                <a:ea typeface="Arial"/>
                <a:cs typeface="Arial"/>
                <a:sym typeface="Arial"/>
              </a:rPr>
              <a:t>Local variable is one that's meaningful only within the function that declares it.</a:t>
            </a:r>
            <a:endParaRPr sz="1600">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 Examples</a:t>
            </a:r>
            <a:endParaRPr/>
          </a:p>
        </p:txBody>
      </p:sp>
      <p:sp>
        <p:nvSpPr>
          <p:cNvPr id="297" name="Google Shape;297;p51"/>
          <p:cNvSpPr txBox="1"/>
          <p:nvPr>
            <p:ph idx="1" type="body"/>
          </p:nvPr>
        </p:nvSpPr>
        <p:spPr>
          <a:xfrm>
            <a:off x="471900" y="3909050"/>
            <a:ext cx="8222100" cy="720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FF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b="1" lang="en" sz="1600">
                <a:solidFill>
                  <a:srgbClr val="000000"/>
                </a:solidFill>
                <a:highlight>
                  <a:srgbClr val="FFFFFF"/>
                </a:highlight>
                <a:latin typeface="Arial"/>
                <a:ea typeface="Arial"/>
                <a:cs typeface="Arial"/>
                <a:sym typeface="Arial"/>
              </a:rPr>
              <a:t>REASON:</a:t>
            </a:r>
            <a:r>
              <a:rPr lang="en" sz="1600">
                <a:solidFill>
                  <a:srgbClr val="000000"/>
                </a:solidFill>
                <a:highlight>
                  <a:srgbClr val="FFFFFF"/>
                </a:highlight>
                <a:latin typeface="Arial"/>
                <a:ea typeface="Arial"/>
                <a:cs typeface="Arial"/>
                <a:sym typeface="Arial"/>
              </a:rPr>
              <a:t> Variable age is defined in the function it can’t be access from outside the function. </a:t>
            </a:r>
            <a:endParaRPr sz="1600">
              <a:solidFill>
                <a:srgbClr val="000000"/>
              </a:solidFill>
            </a:endParaRPr>
          </a:p>
        </p:txBody>
      </p:sp>
      <p:sp>
        <p:nvSpPr>
          <p:cNvPr id="298" name="Google Shape;298;p51"/>
          <p:cNvSpPr txBox="1"/>
          <p:nvPr>
            <p:ph idx="1" type="body"/>
          </p:nvPr>
        </p:nvSpPr>
        <p:spPr>
          <a:xfrm>
            <a:off x="227400" y="1915500"/>
            <a:ext cx="8662500" cy="22101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myName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B5CEA8"/>
                </a:solidFill>
                <a:highlight>
                  <a:srgbClr val="1E1E1E"/>
                </a:highlight>
                <a:latin typeface="Courier New"/>
                <a:ea typeface="Courier New"/>
                <a:cs typeface="Courier New"/>
                <a:sym typeface="Courier New"/>
              </a:rPr>
              <a:t>12</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myName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a:t>
            </a:r>
            <a:br>
              <a:rPr lang="en" sz="1400">
                <a:solidFill>
                  <a:srgbClr val="D4D4D4"/>
                </a:solidFill>
                <a:highlight>
                  <a:srgbClr val="1E1E1E"/>
                </a:highlight>
                <a:latin typeface="Courier New"/>
                <a:ea typeface="Courier New"/>
                <a:cs typeface="Courier New"/>
                <a:sym typeface="Courier New"/>
              </a:rPr>
            </a:b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OUTPUT  </a:t>
            </a:r>
            <a:r>
              <a:rPr lang="en" sz="1400">
                <a:solidFill>
                  <a:srgbClr val="00FF00"/>
                </a:solidFill>
                <a:highlight>
                  <a:srgbClr val="1E1E1E"/>
                </a:highlight>
                <a:latin typeface="Courier New"/>
                <a:ea typeface="Courier New"/>
                <a:cs typeface="Courier New"/>
                <a:sym typeface="Courier New"/>
              </a:rPr>
              <a:t>Uncaught</a:t>
            </a:r>
            <a:r>
              <a:rPr lang="en" sz="1400">
                <a:solidFill>
                  <a:srgbClr val="6A9955"/>
                </a:solidFill>
                <a:highlight>
                  <a:srgbClr val="1E1E1E"/>
                </a:highlight>
                <a:latin typeface="Courier New"/>
                <a:ea typeface="Courier New"/>
                <a:cs typeface="Courier New"/>
                <a:sym typeface="Courier New"/>
              </a:rPr>
              <a:t> </a:t>
            </a:r>
            <a:r>
              <a:rPr lang="en" sz="1400">
                <a:solidFill>
                  <a:srgbClr val="FF0000"/>
                </a:solidFill>
                <a:highlight>
                  <a:srgbClr val="1E1E1E"/>
                </a:highlight>
                <a:latin typeface="Courier New"/>
                <a:ea typeface="Courier New"/>
                <a:cs typeface="Courier New"/>
                <a:sym typeface="Courier New"/>
              </a:rPr>
              <a:t>ReferenceError</a:t>
            </a:r>
            <a:r>
              <a:rPr lang="en" sz="1400">
                <a:solidFill>
                  <a:srgbClr val="6A9955"/>
                </a:solidFill>
                <a:highlight>
                  <a:srgbClr val="1E1E1E"/>
                </a:highlight>
                <a:latin typeface="Courier New"/>
                <a:ea typeface="Courier New"/>
                <a:cs typeface="Courier New"/>
                <a:sym typeface="Courier New"/>
              </a:rPr>
              <a:t>: age is not define</a:t>
            </a:r>
            <a:endParaRPr sz="140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TOPICS</a:t>
            </a:r>
            <a:endParaRPr sz="3000"/>
          </a:p>
        </p:txBody>
      </p:sp>
      <p:sp>
        <p:nvSpPr>
          <p:cNvPr id="85" name="Google Shape;85;p16"/>
          <p:cNvSpPr txBox="1"/>
          <p:nvPr>
            <p:ph idx="1" type="body"/>
          </p:nvPr>
        </p:nvSpPr>
        <p:spPr>
          <a:xfrm>
            <a:off x="471900" y="2223875"/>
            <a:ext cx="39999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Object</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Spread Operator</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Rest parameter</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Closures</a:t>
            </a:r>
            <a:endParaRPr sz="2400">
              <a:solidFill>
                <a:srgbClr val="000000"/>
              </a:solidFill>
              <a:latin typeface="Arial"/>
              <a:ea typeface="Arial"/>
              <a:cs typeface="Arial"/>
              <a:sym typeface="Arial"/>
            </a:endParaRPr>
          </a:p>
        </p:txBody>
      </p:sp>
      <p:sp>
        <p:nvSpPr>
          <p:cNvPr id="86" name="Google Shape;86;p16"/>
          <p:cNvSpPr txBox="1"/>
          <p:nvPr>
            <p:ph idx="2" type="body"/>
          </p:nvPr>
        </p:nvSpPr>
        <p:spPr>
          <a:xfrm>
            <a:off x="4694250" y="2223875"/>
            <a:ext cx="39999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Constructor</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Classes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Inheritance</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Destructuring</a:t>
            </a:r>
            <a:endParaRPr sz="2400">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SCOPE – Examples</a:t>
            </a:r>
            <a:endParaRPr sz="3200"/>
          </a:p>
        </p:txBody>
      </p:sp>
      <p:sp>
        <p:nvSpPr>
          <p:cNvPr id="304" name="Google Shape;304;p52"/>
          <p:cNvSpPr txBox="1"/>
          <p:nvPr>
            <p:ph idx="4294967295" type="body"/>
          </p:nvPr>
        </p:nvSpPr>
        <p:spPr>
          <a:xfrm>
            <a:off x="227400" y="861525"/>
            <a:ext cx="8662500" cy="40389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B5CEA8"/>
                </a:solidFill>
                <a:highlight>
                  <a:srgbClr val="1E1E1E"/>
                </a:highlight>
                <a:latin typeface="Courier New"/>
                <a:ea typeface="Courier New"/>
                <a:cs typeface="Courier New"/>
                <a:sym typeface="Courier New"/>
              </a:rPr>
              <a:t>100</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go</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B5CEA8"/>
                </a:solidFill>
                <a:highlight>
                  <a:srgbClr val="1E1E1E"/>
                </a:highlight>
                <a:latin typeface="Courier New"/>
                <a:ea typeface="Courier New"/>
                <a:cs typeface="Courier New"/>
                <a:sym typeface="Courier New"/>
              </a:rPr>
              <a:t>200</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hair</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'black'</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hair</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CDCAA"/>
                </a:solidFill>
                <a:highlight>
                  <a:srgbClr val="1E1E1E"/>
                </a:highlight>
                <a:latin typeface="Courier New"/>
                <a:ea typeface="Courier New"/>
                <a:cs typeface="Courier New"/>
                <a:sym typeface="Courier New"/>
              </a:rPr>
              <a:t>go</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OUTPUT  200 </a:t>
            </a:r>
            <a:br>
              <a:rPr lang="en" sz="1400">
                <a:solidFill>
                  <a:srgbClr val="6A9955"/>
                </a:solidFill>
                <a:highlight>
                  <a:srgbClr val="1E1E1E"/>
                </a:highlight>
                <a:latin typeface="Courier New"/>
                <a:ea typeface="Courier New"/>
                <a:cs typeface="Courier New"/>
                <a:sym typeface="Courier New"/>
              </a:rPr>
            </a:br>
            <a:r>
              <a:rPr lang="en" sz="1400">
                <a:solidFill>
                  <a:srgbClr val="6A9955"/>
                </a:solidFill>
                <a:highlight>
                  <a:srgbClr val="1E1E1E"/>
                </a:highlight>
                <a:latin typeface="Courier New"/>
                <a:ea typeface="Courier New"/>
                <a:cs typeface="Courier New"/>
                <a:sym typeface="Courier New"/>
              </a:rPr>
              <a:t>// OUTPUT  black </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6A9955"/>
                </a:solidFill>
                <a:highlight>
                  <a:srgbClr val="1E1E1E"/>
                </a:highlight>
                <a:latin typeface="Courier New"/>
                <a:ea typeface="Courier New"/>
                <a:cs typeface="Courier New"/>
                <a:sym typeface="Courier New"/>
              </a:rPr>
              <a:t>// OUTPUT  100 </a:t>
            </a:r>
            <a:endParaRPr sz="140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SCOPE – Block Statements</a:t>
            </a:r>
            <a:endParaRPr sz="3200"/>
          </a:p>
        </p:txBody>
      </p:sp>
      <p:sp>
        <p:nvSpPr>
          <p:cNvPr id="310" name="Google Shape;310;p53"/>
          <p:cNvSpPr txBox="1"/>
          <p:nvPr>
            <p:ph idx="4294967295" type="body"/>
          </p:nvPr>
        </p:nvSpPr>
        <p:spPr>
          <a:xfrm>
            <a:off x="471900" y="852275"/>
            <a:ext cx="8222100" cy="1871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Block statements like </a:t>
            </a:r>
            <a:r>
              <a:rPr lang="en" sz="1900">
                <a:solidFill>
                  <a:srgbClr val="FF00FF"/>
                </a:solidFill>
                <a:highlight>
                  <a:srgbClr val="D9D9D9"/>
                </a:highlight>
                <a:latin typeface="Arial"/>
                <a:ea typeface="Arial"/>
                <a:cs typeface="Arial"/>
                <a:sym typeface="Arial"/>
              </a:rPr>
              <a:t> </a:t>
            </a:r>
            <a:r>
              <a:rPr lang="en">
                <a:solidFill>
                  <a:srgbClr val="FF00FF"/>
                </a:solidFill>
                <a:highlight>
                  <a:srgbClr val="D9D9D9"/>
                </a:highlight>
                <a:latin typeface="Arial"/>
                <a:ea typeface="Arial"/>
                <a:cs typeface="Arial"/>
                <a:sym typeface="Arial"/>
              </a:rPr>
              <a:t>if</a:t>
            </a:r>
            <a:r>
              <a:rPr lang="en" sz="1900">
                <a:solidFill>
                  <a:srgbClr val="FF00FF"/>
                </a:solidFill>
                <a:highlight>
                  <a:srgbClr val="D9D9D9"/>
                </a:highlight>
                <a:latin typeface="Arial"/>
                <a:ea typeface="Arial"/>
                <a:cs typeface="Arial"/>
                <a:sym typeface="Arial"/>
              </a:rPr>
              <a:t> </a:t>
            </a:r>
            <a:r>
              <a:rPr lang="en">
                <a:solidFill>
                  <a:srgbClr val="000000"/>
                </a:solidFill>
                <a:latin typeface="Arial"/>
                <a:ea typeface="Arial"/>
                <a:cs typeface="Arial"/>
                <a:sym typeface="Arial"/>
              </a:rPr>
              <a:t> and </a:t>
            </a:r>
            <a:r>
              <a:rPr lang="en" sz="1900">
                <a:solidFill>
                  <a:srgbClr val="FF00FF"/>
                </a:solidFill>
                <a:highlight>
                  <a:srgbClr val="D9D9D9"/>
                </a:highlight>
                <a:latin typeface="Arial"/>
                <a:ea typeface="Arial"/>
                <a:cs typeface="Arial"/>
                <a:sym typeface="Arial"/>
              </a:rPr>
              <a:t> </a:t>
            </a:r>
            <a:r>
              <a:rPr lang="en">
                <a:solidFill>
                  <a:srgbClr val="FF00FF"/>
                </a:solidFill>
                <a:highlight>
                  <a:srgbClr val="D9D9D9"/>
                </a:highlight>
                <a:latin typeface="Arial"/>
                <a:ea typeface="Arial"/>
                <a:cs typeface="Arial"/>
                <a:sym typeface="Arial"/>
              </a:rPr>
              <a:t>switch</a:t>
            </a:r>
            <a:r>
              <a:rPr lang="en" sz="1900">
                <a:solidFill>
                  <a:srgbClr val="FF00FF"/>
                </a:solidFill>
                <a:highlight>
                  <a:srgbClr val="D9D9D9"/>
                </a:highlight>
                <a:latin typeface="Arial"/>
                <a:ea typeface="Arial"/>
                <a:cs typeface="Arial"/>
                <a:sym typeface="Arial"/>
              </a:rPr>
              <a:t> </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conditions or </a:t>
            </a:r>
            <a:r>
              <a:rPr lang="en" sz="1900">
                <a:solidFill>
                  <a:srgbClr val="FF00FF"/>
                </a:solidFill>
                <a:highlight>
                  <a:srgbClr val="D9D9D9"/>
                </a:highlight>
                <a:latin typeface="Arial"/>
                <a:ea typeface="Arial"/>
                <a:cs typeface="Arial"/>
                <a:sym typeface="Arial"/>
              </a:rPr>
              <a:t> </a:t>
            </a:r>
            <a:r>
              <a:rPr lang="en">
                <a:solidFill>
                  <a:srgbClr val="FF00FF"/>
                </a:solidFill>
                <a:highlight>
                  <a:srgbClr val="D9D9D9"/>
                </a:highlight>
                <a:latin typeface="Arial"/>
                <a:ea typeface="Arial"/>
                <a:cs typeface="Arial"/>
                <a:sym typeface="Arial"/>
              </a:rPr>
              <a:t>for</a:t>
            </a:r>
            <a:r>
              <a:rPr lang="en" sz="1900">
                <a:solidFill>
                  <a:srgbClr val="FF00FF"/>
                </a:solidFill>
                <a:highlight>
                  <a:srgbClr val="D9D9D9"/>
                </a:highlight>
                <a:latin typeface="Arial"/>
                <a:ea typeface="Arial"/>
                <a:cs typeface="Arial"/>
                <a:sym typeface="Arial"/>
              </a:rPr>
              <a:t> </a:t>
            </a:r>
            <a:r>
              <a:rPr lang="en">
                <a:solidFill>
                  <a:srgbClr val="000000"/>
                </a:solidFill>
                <a:latin typeface="Arial"/>
                <a:ea typeface="Arial"/>
                <a:cs typeface="Arial"/>
                <a:sym typeface="Arial"/>
              </a:rPr>
              <a:t>  and </a:t>
            </a:r>
            <a:r>
              <a:rPr lang="en" sz="1900">
                <a:solidFill>
                  <a:srgbClr val="FF00FF"/>
                </a:solidFill>
                <a:highlight>
                  <a:srgbClr val="D9D9D9"/>
                </a:highlight>
                <a:latin typeface="Arial"/>
                <a:ea typeface="Arial"/>
                <a:cs typeface="Arial"/>
                <a:sym typeface="Arial"/>
              </a:rPr>
              <a:t> </a:t>
            </a:r>
            <a:r>
              <a:rPr lang="en">
                <a:solidFill>
                  <a:srgbClr val="FF00FF"/>
                </a:solidFill>
                <a:highlight>
                  <a:srgbClr val="D9D9D9"/>
                </a:highlight>
                <a:latin typeface="Arial"/>
                <a:ea typeface="Arial"/>
                <a:cs typeface="Arial"/>
                <a:sym typeface="Arial"/>
              </a:rPr>
              <a:t>while</a:t>
            </a:r>
            <a:r>
              <a:rPr lang="en" sz="1900">
                <a:solidFill>
                  <a:srgbClr val="FF00FF"/>
                </a:solidFill>
                <a:highlight>
                  <a:srgbClr val="D9D9D9"/>
                </a:highlight>
                <a:latin typeface="Arial"/>
                <a:ea typeface="Arial"/>
                <a:cs typeface="Arial"/>
                <a:sym typeface="Arial"/>
              </a:rPr>
              <a:t> </a:t>
            </a:r>
            <a:r>
              <a:rPr lang="en">
                <a:solidFill>
                  <a:srgbClr val="000000"/>
                </a:solidFill>
                <a:latin typeface="Arial"/>
                <a:ea typeface="Arial"/>
                <a:cs typeface="Arial"/>
                <a:sym typeface="Arial"/>
              </a:rPr>
              <a:t> loops, </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Don't create a new scope. </a:t>
            </a:r>
            <a:endParaRPr>
              <a:solidFill>
                <a:srgbClr val="000000"/>
              </a:solidFill>
              <a:latin typeface="Arial"/>
              <a:ea typeface="Arial"/>
              <a:cs typeface="Arial"/>
              <a:sym typeface="Arial"/>
            </a:endParaRPr>
          </a:p>
          <a:p>
            <a:pPr indent="-342900" lvl="0" marL="457200" rtl="0" algn="l">
              <a:lnSpc>
                <a:spcPct val="100000"/>
              </a:lnSpc>
              <a:spcBef>
                <a:spcPts val="1400"/>
              </a:spcBef>
              <a:spcAft>
                <a:spcPts val="1000"/>
              </a:spcAft>
              <a:buClr>
                <a:srgbClr val="000000"/>
              </a:buClr>
              <a:buSzPts val="1800"/>
              <a:buFont typeface="Arial"/>
              <a:buChar char="●"/>
            </a:pPr>
            <a:r>
              <a:rPr lang="en">
                <a:solidFill>
                  <a:srgbClr val="000000"/>
                </a:solidFill>
                <a:latin typeface="Arial"/>
                <a:ea typeface="Arial"/>
                <a:cs typeface="Arial"/>
                <a:sym typeface="Arial"/>
              </a:rPr>
              <a:t>Variables defined inside of a block statement will remain in the scope they were already in.</a:t>
            </a:r>
            <a:endParaRPr>
              <a:solidFill>
                <a:srgbClr val="000000"/>
              </a:solidFill>
              <a:latin typeface="Arial"/>
              <a:ea typeface="Arial"/>
              <a:cs typeface="Arial"/>
              <a:sym typeface="Arial"/>
            </a:endParaRPr>
          </a:p>
        </p:txBody>
      </p:sp>
      <p:sp>
        <p:nvSpPr>
          <p:cNvPr id="311" name="Google Shape;311;p53"/>
          <p:cNvSpPr txBox="1"/>
          <p:nvPr>
            <p:ph idx="4294967295" type="body"/>
          </p:nvPr>
        </p:nvSpPr>
        <p:spPr>
          <a:xfrm>
            <a:off x="227400" y="2945325"/>
            <a:ext cx="8662500" cy="19551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if</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true</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this 'if' conditional block doesn't create a new scope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'John'</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6A9955"/>
                </a:solidFill>
                <a:highlight>
                  <a:srgbClr val="1E1E1E"/>
                </a:highlight>
                <a:latin typeface="Courier New"/>
                <a:ea typeface="Courier New"/>
                <a:cs typeface="Courier New"/>
                <a:sym typeface="Courier New"/>
              </a:rPr>
              <a:t> is still in the global scope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'Ameen Alam'</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 Block Statements</a:t>
            </a:r>
            <a:endParaRPr/>
          </a:p>
        </p:txBody>
      </p:sp>
      <p:sp>
        <p:nvSpPr>
          <p:cNvPr id="317" name="Google Shape;317;p54"/>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1000"/>
              </a:spcAft>
              <a:buNone/>
            </a:pPr>
            <a:r>
              <a:rPr lang="en">
                <a:solidFill>
                  <a:srgbClr val="000000"/>
                </a:solidFill>
                <a:latin typeface="Arial"/>
                <a:ea typeface="Arial"/>
                <a:cs typeface="Arial"/>
                <a:sym typeface="Arial"/>
              </a:rPr>
              <a:t>ECMAScript 6 introduced the let and const keywords. These keywords can be used in place of the var keyword.</a:t>
            </a:r>
            <a:endParaRPr>
              <a:solidFill>
                <a:srgbClr val="000000"/>
              </a:solidFill>
              <a:latin typeface="Arial"/>
              <a:ea typeface="Arial"/>
              <a:cs typeface="Arial"/>
              <a:sym typeface="Arial"/>
            </a:endParaRPr>
          </a:p>
        </p:txBody>
      </p:sp>
      <p:sp>
        <p:nvSpPr>
          <p:cNvPr id="318" name="Google Shape;318;p54"/>
          <p:cNvSpPr txBox="1"/>
          <p:nvPr>
            <p:ph idx="1" type="body"/>
          </p:nvPr>
        </p:nvSpPr>
        <p:spPr>
          <a:xfrm>
            <a:off x="227400" y="2745675"/>
            <a:ext cx="8662500" cy="21546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'Ameen Alam'</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20</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const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skills</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'JavaScript'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'Ameen Alam'</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20</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skills</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'JavaScript'</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5"/>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let and const keywords support the declaration of local scope inside block statements.</a:t>
            </a:r>
            <a:endParaRPr sz="3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SCOPE – Block Statements</a:t>
            </a:r>
            <a:endParaRPr sz="3200"/>
          </a:p>
        </p:txBody>
      </p:sp>
      <p:sp>
        <p:nvSpPr>
          <p:cNvPr id="329" name="Google Shape;329;p56"/>
          <p:cNvSpPr txBox="1"/>
          <p:nvPr>
            <p:ph idx="4294967295" type="body"/>
          </p:nvPr>
        </p:nvSpPr>
        <p:spPr>
          <a:xfrm>
            <a:off x="227400" y="753250"/>
            <a:ext cx="8662500" cy="43206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C586C0"/>
                </a:solidFill>
                <a:highlight>
                  <a:srgbClr val="1E1E1E"/>
                </a:highlight>
                <a:latin typeface="Courier New"/>
                <a:ea typeface="Courier New"/>
                <a:cs typeface="Courier New"/>
                <a:sym typeface="Courier New"/>
              </a:rPr>
              <a:t>if</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true</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userName is in the global scope because of the 'var' keyword</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John Martin</a:t>
            </a:r>
            <a:r>
              <a:rPr lang="en" sz="1400">
                <a:solidFill>
                  <a:srgbClr val="CE9178"/>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'Ameen Alam'</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age is in the local scope because of the 'let' keyword</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B5CEA8"/>
                </a:solidFill>
                <a:highlight>
                  <a:srgbClr val="1E1E1E"/>
                </a:highlight>
                <a:latin typeface="Courier New"/>
                <a:ea typeface="Courier New"/>
                <a:cs typeface="Courier New"/>
                <a:sym typeface="Courier New"/>
              </a:rPr>
              <a:t>20</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20</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skills is in the local scope because of the 'const' keyword</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const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skills</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'JavaScript'</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   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skills</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'JavaScript'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output 'Ameen Alam'</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a:t>
            </a:r>
            <a:r>
              <a:rPr lang="en" sz="1400">
                <a:solidFill>
                  <a:srgbClr val="00FF00"/>
                </a:solidFill>
                <a:highlight>
                  <a:srgbClr val="1E1E1E"/>
                </a:highlight>
                <a:latin typeface="Courier New"/>
                <a:ea typeface="Courier New"/>
                <a:cs typeface="Courier New"/>
                <a:sym typeface="Courier New"/>
              </a:rPr>
              <a:t>Uncaught</a:t>
            </a:r>
            <a:r>
              <a:rPr lang="en" sz="1400">
                <a:solidFill>
                  <a:srgbClr val="6A9955"/>
                </a:solidFill>
                <a:highlight>
                  <a:srgbClr val="1E1E1E"/>
                </a:highlight>
                <a:latin typeface="Courier New"/>
                <a:ea typeface="Courier New"/>
                <a:cs typeface="Courier New"/>
                <a:sym typeface="Courier New"/>
              </a:rPr>
              <a:t> </a:t>
            </a:r>
            <a:r>
              <a:rPr lang="en" sz="1400">
                <a:solidFill>
                  <a:srgbClr val="FF0000"/>
                </a:solidFill>
                <a:highlight>
                  <a:srgbClr val="1E1E1E"/>
                </a:highlight>
                <a:latin typeface="Courier New"/>
                <a:ea typeface="Courier New"/>
                <a:cs typeface="Courier New"/>
                <a:sym typeface="Courier New"/>
              </a:rPr>
              <a:t>ReferenceError</a:t>
            </a:r>
            <a:r>
              <a:rPr lang="en" sz="1400">
                <a:solidFill>
                  <a:srgbClr val="6A9955"/>
                </a:solidFill>
                <a:highlight>
                  <a:srgbClr val="1E1E1E"/>
                </a:highlight>
                <a:latin typeface="Courier New"/>
                <a:ea typeface="Courier New"/>
                <a:cs typeface="Courier New"/>
                <a:sym typeface="Courier New"/>
              </a:rPr>
              <a:t>: age is not defined</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skills</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a:t>
            </a:r>
            <a:r>
              <a:rPr lang="en" sz="1400">
                <a:solidFill>
                  <a:srgbClr val="00FF00"/>
                </a:solidFill>
                <a:highlight>
                  <a:srgbClr val="1E1E1E"/>
                </a:highlight>
                <a:latin typeface="Courier New"/>
                <a:ea typeface="Courier New"/>
                <a:cs typeface="Courier New"/>
                <a:sym typeface="Courier New"/>
              </a:rPr>
              <a:t>Uncaught</a:t>
            </a:r>
            <a:r>
              <a:rPr lang="en" sz="1400">
                <a:solidFill>
                  <a:srgbClr val="6A9955"/>
                </a:solidFill>
                <a:highlight>
                  <a:srgbClr val="1E1E1E"/>
                </a:highlight>
                <a:latin typeface="Courier New"/>
                <a:ea typeface="Courier New"/>
                <a:cs typeface="Courier New"/>
                <a:sym typeface="Courier New"/>
              </a:rPr>
              <a:t> </a:t>
            </a:r>
            <a:r>
              <a:rPr lang="en" sz="1400">
                <a:solidFill>
                  <a:srgbClr val="FF0000"/>
                </a:solidFill>
                <a:highlight>
                  <a:srgbClr val="1E1E1E"/>
                </a:highlight>
                <a:latin typeface="Courier New"/>
                <a:ea typeface="Courier New"/>
                <a:cs typeface="Courier New"/>
                <a:sym typeface="Courier New"/>
              </a:rPr>
              <a:t>ReferenceError</a:t>
            </a:r>
            <a:r>
              <a:rPr lang="en" sz="1400">
                <a:solidFill>
                  <a:srgbClr val="6A9955"/>
                </a:solidFill>
                <a:highlight>
                  <a:srgbClr val="1E1E1E"/>
                </a:highlight>
                <a:latin typeface="Courier New"/>
                <a:ea typeface="Courier New"/>
                <a:cs typeface="Courier New"/>
                <a:sym typeface="Courier New"/>
              </a:rPr>
              <a:t>: skills is not defined</a:t>
            </a:r>
            <a:endParaRPr sz="140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800"/>
              <a:t>Lexical Scope</a:t>
            </a:r>
            <a:endParaRPr sz="3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 Lexical Scope</a:t>
            </a:r>
            <a:endParaRPr/>
          </a:p>
        </p:txBody>
      </p:sp>
      <p:sp>
        <p:nvSpPr>
          <p:cNvPr id="340" name="Google Shape;340;p58"/>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Lexical Scope means that in a nested group of functions</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The inner functions have access to the variables and other resources of their parent scope. </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This means that the child functions are lexically bound to the execution context of their parents. </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Lexical scope is sometimes also referred to as Static Scope.</a:t>
            </a:r>
            <a:endParaRPr>
              <a:solidFill>
                <a:srgbClr val="000000"/>
              </a:solidFill>
              <a:latin typeface="Arial"/>
              <a:ea typeface="Arial"/>
              <a:cs typeface="Arial"/>
              <a:sym typeface="Arial"/>
            </a:endParaRPr>
          </a:p>
        </p:txBody>
      </p:sp>
      <p:sp>
        <p:nvSpPr>
          <p:cNvPr id="341" name="Google Shape;341;p58"/>
          <p:cNvSpPr txBox="1"/>
          <p:nvPr>
            <p:ph idx="1" type="body"/>
          </p:nvPr>
        </p:nvSpPr>
        <p:spPr>
          <a:xfrm>
            <a:off x="0" y="4662299"/>
            <a:ext cx="9144000" cy="474000"/>
          </a:xfrm>
          <a:prstGeom prst="rect">
            <a:avLst/>
          </a:prstGeom>
          <a:solidFill>
            <a:schemeClr val="dk1"/>
          </a:solidFill>
          <a:effectLst>
            <a:outerShdw blurRad="57150" rotWithShape="0" algn="bl" dir="5400000" dist="19050">
              <a:srgbClr val="000000">
                <a:alpha val="50000"/>
              </a:srgbClr>
            </a:outerShdw>
          </a:effectLst>
        </p:spPr>
        <p:txBody>
          <a:bodyPr anchorCtr="0" anchor="t" bIns="0" lIns="91425" spcFirstLastPara="1" rIns="91425" wrap="square" tIns="0">
            <a:noAutofit/>
          </a:bodyPr>
          <a:lstStyle/>
          <a:p>
            <a:pPr indent="0" lvl="0" marL="0" rtl="0" algn="l">
              <a:lnSpc>
                <a:spcPct val="100000"/>
              </a:lnSpc>
              <a:spcBef>
                <a:spcPts val="1400"/>
              </a:spcBef>
              <a:spcAft>
                <a:spcPts val="1000"/>
              </a:spcAft>
              <a:buNone/>
            </a:pPr>
            <a:r>
              <a:rPr lang="en" sz="1100">
                <a:solidFill>
                  <a:schemeClr val="lt1"/>
                </a:solidFill>
                <a:latin typeface="Arial"/>
                <a:ea typeface="Arial"/>
                <a:cs typeface="Arial"/>
                <a:sym typeface="Arial"/>
              </a:rPr>
              <a:t>Source: </a:t>
            </a:r>
            <a:r>
              <a:rPr lang="en" sz="1100" u="sng">
                <a:solidFill>
                  <a:schemeClr val="hlink"/>
                </a:solidFill>
                <a:latin typeface="Arial"/>
                <a:ea typeface="Arial"/>
                <a:cs typeface="Arial"/>
                <a:sym typeface="Arial"/>
                <a:hlinkClick r:id="rId3"/>
              </a:rPr>
              <a:t>https://scotch.io/tutorials/understanding-scope-in-javascript#toc-lexical-scope</a:t>
            </a:r>
            <a:endParaRPr sz="11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SCOPE – Lexical Scope</a:t>
            </a:r>
            <a:endParaRPr sz="3200"/>
          </a:p>
        </p:txBody>
      </p:sp>
      <p:sp>
        <p:nvSpPr>
          <p:cNvPr id="347" name="Google Shape;347;p59"/>
          <p:cNvSpPr txBox="1"/>
          <p:nvPr>
            <p:ph idx="4294967295" type="body"/>
          </p:nvPr>
        </p:nvSpPr>
        <p:spPr>
          <a:xfrm>
            <a:off x="227400" y="753250"/>
            <a:ext cx="8662500" cy="43206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func1</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userName</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'John'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likes is not accessible here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parent</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userName is accessible here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likes is not accessible here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child</a:t>
            </a: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Innermost level of the scope chain</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userName is also accessible here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likes</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'Coding'</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C586C0"/>
              </a:solidFill>
              <a:highlight>
                <a:srgbClr val="1E1E1E"/>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a:t>
            </a:r>
            <a:endParaRPr/>
          </a:p>
        </p:txBody>
      </p:sp>
      <p:sp>
        <p:nvSpPr>
          <p:cNvPr id="353" name="Google Shape;353;p60"/>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400"/>
              </a:spcBef>
              <a:spcAft>
                <a:spcPts val="0"/>
              </a:spcAft>
              <a:buClr>
                <a:srgbClr val="000000"/>
              </a:buClr>
              <a:buSzPts val="1800"/>
              <a:buFont typeface="Arial"/>
              <a:buChar char="●"/>
            </a:pPr>
            <a:r>
              <a:rPr lang="en">
                <a:solidFill>
                  <a:srgbClr val="000000"/>
                </a:solidFill>
                <a:latin typeface="Arial"/>
                <a:ea typeface="Arial"/>
                <a:cs typeface="Arial"/>
                <a:sym typeface="Arial"/>
              </a:rPr>
              <a:t>The let statement declares a block scope local variable, optionally initializing it to a value</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Variables declared by let have their scope in the block for which they are defined, as well as in any contained sub-blocks.</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 this way, let works very much like var.</a:t>
            </a:r>
            <a:endParaRPr>
              <a:solidFill>
                <a:srgbClr val="000000"/>
              </a:solidFill>
              <a:latin typeface="Arial"/>
              <a:ea typeface="Arial"/>
              <a:cs typeface="Arial"/>
              <a:sym typeface="Arial"/>
            </a:endParaRPr>
          </a:p>
        </p:txBody>
      </p:sp>
      <p:sp>
        <p:nvSpPr>
          <p:cNvPr id="354" name="Google Shape;354;p60"/>
          <p:cNvSpPr txBox="1"/>
          <p:nvPr>
            <p:ph idx="1" type="body"/>
          </p:nvPr>
        </p:nvSpPr>
        <p:spPr>
          <a:xfrm>
            <a:off x="0" y="4662299"/>
            <a:ext cx="9144000" cy="474000"/>
          </a:xfrm>
          <a:prstGeom prst="rect">
            <a:avLst/>
          </a:prstGeom>
          <a:solidFill>
            <a:schemeClr val="dk1"/>
          </a:solidFill>
          <a:effectLst>
            <a:outerShdw blurRad="57150" rotWithShape="0" algn="bl" dir="5400000" dist="19050">
              <a:srgbClr val="000000">
                <a:alpha val="50000"/>
              </a:srgbClr>
            </a:outerShdw>
          </a:effectLst>
        </p:spPr>
        <p:txBody>
          <a:bodyPr anchorCtr="0" anchor="t" bIns="0" lIns="91425" spcFirstLastPara="1" rIns="91425" wrap="square" tIns="0">
            <a:noAutofit/>
          </a:bodyPr>
          <a:lstStyle/>
          <a:p>
            <a:pPr indent="0" lvl="0" marL="0" rtl="0" algn="l">
              <a:lnSpc>
                <a:spcPct val="100000"/>
              </a:lnSpc>
              <a:spcBef>
                <a:spcPts val="1400"/>
              </a:spcBef>
              <a:spcAft>
                <a:spcPts val="1000"/>
              </a:spcAft>
              <a:buNone/>
            </a:pPr>
            <a:r>
              <a:rPr lang="en" sz="1100">
                <a:solidFill>
                  <a:schemeClr val="lt1"/>
                </a:solidFill>
                <a:latin typeface="Arial"/>
                <a:ea typeface="Arial"/>
                <a:cs typeface="Arial"/>
                <a:sym typeface="Arial"/>
              </a:rPr>
              <a:t>Source: </a:t>
            </a:r>
            <a:r>
              <a:rPr lang="en" sz="1100" u="sng">
                <a:solidFill>
                  <a:schemeClr val="hlink"/>
                </a:solidFill>
                <a:latin typeface="Arial"/>
                <a:ea typeface="Arial"/>
                <a:cs typeface="Arial"/>
                <a:sym typeface="Arial"/>
                <a:hlinkClick r:id="rId3"/>
              </a:rPr>
              <a:t>https://developer.mozilla.org/en-US/docs/Web/JavaScript/Reference/Statements/let</a:t>
            </a:r>
            <a:endParaRPr sz="1100">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a:t>
            </a:r>
            <a:endParaRPr/>
          </a:p>
        </p:txBody>
      </p:sp>
      <p:sp>
        <p:nvSpPr>
          <p:cNvPr id="360" name="Google Shape;360;p6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highlight>
                  <a:srgbClr val="FFFFFF"/>
                </a:highlight>
                <a:latin typeface="Arial"/>
                <a:ea typeface="Arial"/>
                <a:cs typeface="Arial"/>
                <a:sym typeface="Arial"/>
              </a:rPr>
              <a:t>// ADDING ONE MORE KEYWORD CONST</a:t>
            </a:r>
            <a:endParaRPr b="1" sz="15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500">
                <a:solidFill>
                  <a:srgbClr val="000000"/>
                </a:solidFill>
                <a:highlight>
                  <a:srgbClr val="FFFFFF"/>
                </a:highlight>
                <a:latin typeface="Arial"/>
                <a:ea typeface="Arial"/>
                <a:cs typeface="Arial"/>
                <a:sym typeface="Arial"/>
              </a:rPr>
              <a:t>// Scopes let var const</a:t>
            </a:r>
            <a:endParaRPr b="1" sz="15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500">
              <a:solidFill>
                <a:srgbClr val="000000"/>
              </a:solidFill>
              <a:highlight>
                <a:srgbClr val="FFFFFF"/>
              </a:highlight>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Char char="●"/>
            </a:pPr>
            <a:r>
              <a:rPr b="1" lang="en" sz="1500">
                <a:solidFill>
                  <a:srgbClr val="000000"/>
                </a:solidFill>
                <a:highlight>
                  <a:srgbClr val="FFFFFF"/>
                </a:highlight>
                <a:latin typeface="Arial"/>
                <a:ea typeface="Arial"/>
                <a:cs typeface="Arial"/>
                <a:sym typeface="Arial"/>
              </a:rPr>
              <a:t>CONST</a:t>
            </a:r>
            <a:endParaRPr b="1" sz="15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500">
              <a:solidFill>
                <a:srgbClr val="000000"/>
              </a:solidFill>
              <a:highlight>
                <a:srgbClr val="FFFFFF"/>
              </a:highlight>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Char char="○"/>
            </a:pPr>
            <a:r>
              <a:rPr lang="en" sz="1500">
                <a:solidFill>
                  <a:srgbClr val="222222"/>
                </a:solidFill>
                <a:highlight>
                  <a:srgbClr val="FFFFFF"/>
                </a:highlight>
                <a:latin typeface="Arial"/>
                <a:ea typeface="Arial"/>
                <a:cs typeface="Arial"/>
                <a:sym typeface="Arial"/>
              </a:rPr>
              <a:t>ES6 provides a new way of declaring a constant by using the </a:t>
            </a:r>
            <a:r>
              <a:rPr b="1" lang="en" sz="1500">
                <a:solidFill>
                  <a:srgbClr val="222222"/>
                </a:solidFill>
                <a:highlight>
                  <a:srgbClr val="FFFFFF"/>
                </a:highlight>
                <a:latin typeface="Arial"/>
                <a:ea typeface="Arial"/>
                <a:cs typeface="Arial"/>
                <a:sym typeface="Arial"/>
              </a:rPr>
              <a:t>const</a:t>
            </a:r>
            <a:r>
              <a:rPr lang="en" sz="1500">
                <a:solidFill>
                  <a:srgbClr val="222222"/>
                </a:solidFill>
                <a:highlight>
                  <a:srgbClr val="FFFFFF"/>
                </a:highlight>
                <a:latin typeface="Arial"/>
                <a:ea typeface="Arial"/>
                <a:cs typeface="Arial"/>
                <a:sym typeface="Arial"/>
              </a:rPr>
              <a:t> keyword.</a:t>
            </a:r>
            <a:endParaRPr sz="1500">
              <a:solidFill>
                <a:srgbClr val="222222"/>
              </a:solidFill>
              <a:highlight>
                <a:srgbClr val="FFFFFF"/>
              </a:highlight>
              <a:latin typeface="Arial"/>
              <a:ea typeface="Arial"/>
              <a:cs typeface="Arial"/>
              <a:sym typeface="Arial"/>
            </a:endParaRPr>
          </a:p>
          <a:p>
            <a:pPr indent="-323850" lvl="1" marL="914400" rtl="0" algn="l">
              <a:lnSpc>
                <a:spcPct val="150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The </a:t>
            </a:r>
            <a:r>
              <a:rPr b="1" lang="en" sz="1500">
                <a:solidFill>
                  <a:srgbClr val="222222"/>
                </a:solidFill>
                <a:highlight>
                  <a:srgbClr val="FFFFFF"/>
                </a:highlight>
                <a:latin typeface="Arial"/>
                <a:ea typeface="Arial"/>
                <a:cs typeface="Arial"/>
                <a:sym typeface="Arial"/>
              </a:rPr>
              <a:t>const</a:t>
            </a:r>
            <a:r>
              <a:rPr lang="en" sz="1500">
                <a:solidFill>
                  <a:srgbClr val="222222"/>
                </a:solidFill>
                <a:highlight>
                  <a:srgbClr val="FFFFFF"/>
                </a:highlight>
                <a:latin typeface="Arial"/>
                <a:ea typeface="Arial"/>
                <a:cs typeface="Arial"/>
                <a:sym typeface="Arial"/>
              </a:rPr>
              <a:t> keyword creates a read-only reference to a value.</a:t>
            </a:r>
            <a:endParaRPr sz="1500">
              <a:solidFill>
                <a:srgbClr val="222222"/>
              </a:solidFill>
              <a:highlight>
                <a:srgbClr val="FFFFFF"/>
              </a:highlight>
              <a:latin typeface="Arial"/>
              <a:ea typeface="Arial"/>
              <a:cs typeface="Arial"/>
              <a:sym typeface="Arial"/>
            </a:endParaRPr>
          </a:p>
          <a:p>
            <a:pPr indent="-323850" lvl="1" marL="914400" rtl="0" algn="l">
              <a:lnSpc>
                <a:spcPct val="150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The </a:t>
            </a:r>
            <a:r>
              <a:rPr b="1" lang="en" sz="1500">
                <a:solidFill>
                  <a:srgbClr val="222222"/>
                </a:solidFill>
                <a:highlight>
                  <a:srgbClr val="FFFFFF"/>
                </a:highlight>
                <a:latin typeface="Arial"/>
                <a:ea typeface="Arial"/>
                <a:cs typeface="Arial"/>
                <a:sym typeface="Arial"/>
              </a:rPr>
              <a:t>const</a:t>
            </a:r>
            <a:r>
              <a:rPr lang="en" sz="1500">
                <a:solidFill>
                  <a:srgbClr val="222222"/>
                </a:solidFill>
                <a:highlight>
                  <a:srgbClr val="FFFFFF"/>
                </a:highlight>
                <a:latin typeface="Arial"/>
                <a:ea typeface="Arial"/>
                <a:cs typeface="Arial"/>
                <a:sym typeface="Arial"/>
              </a:rPr>
              <a:t> keyword works like the let keyword. </a:t>
            </a:r>
            <a:endParaRPr sz="1500">
              <a:solidFill>
                <a:srgbClr val="222222"/>
              </a:solidFill>
              <a:highlight>
                <a:srgbClr val="FFFFFF"/>
              </a:highlight>
              <a:latin typeface="Arial"/>
              <a:ea typeface="Arial"/>
              <a:cs typeface="Arial"/>
              <a:sym typeface="Arial"/>
            </a:endParaRPr>
          </a:p>
          <a:p>
            <a:pPr indent="-323850" lvl="1" marL="914400" rtl="0" algn="l">
              <a:lnSpc>
                <a:spcPct val="150000"/>
              </a:lnSpc>
              <a:spcBef>
                <a:spcPts val="0"/>
              </a:spcBef>
              <a:spcAft>
                <a:spcPts val="0"/>
              </a:spcAft>
              <a:buClr>
                <a:srgbClr val="222222"/>
              </a:buClr>
              <a:buSzPts val="1500"/>
              <a:buFont typeface="Arial"/>
              <a:buChar char="○"/>
            </a:pPr>
            <a:r>
              <a:rPr lang="en" sz="1500">
                <a:solidFill>
                  <a:srgbClr val="222222"/>
                </a:solidFill>
                <a:highlight>
                  <a:srgbClr val="FFFFFF"/>
                </a:highlight>
                <a:latin typeface="Arial"/>
                <a:ea typeface="Arial"/>
                <a:cs typeface="Arial"/>
                <a:sym typeface="Arial"/>
              </a:rPr>
              <a:t>The </a:t>
            </a:r>
            <a:r>
              <a:rPr b="1" lang="en" sz="1500">
                <a:solidFill>
                  <a:srgbClr val="222222"/>
                </a:solidFill>
                <a:highlight>
                  <a:srgbClr val="FFFFFF"/>
                </a:highlight>
                <a:latin typeface="Arial"/>
                <a:ea typeface="Arial"/>
                <a:cs typeface="Arial"/>
                <a:sym typeface="Arial"/>
              </a:rPr>
              <a:t>const</a:t>
            </a:r>
            <a:r>
              <a:rPr lang="en" sz="1500">
                <a:solidFill>
                  <a:srgbClr val="222222"/>
                </a:solidFill>
                <a:highlight>
                  <a:srgbClr val="FFFFFF"/>
                </a:highlight>
                <a:latin typeface="Arial"/>
                <a:ea typeface="Arial"/>
                <a:cs typeface="Arial"/>
                <a:sym typeface="Arial"/>
              </a:rPr>
              <a:t> keyword creates block-scoped variables whose values can't be reassigned.</a:t>
            </a:r>
            <a:endParaRPr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TOPICS</a:t>
            </a:r>
            <a:endParaRPr sz="3000"/>
          </a:p>
        </p:txBody>
      </p:sp>
      <p:sp>
        <p:nvSpPr>
          <p:cNvPr id="92" name="Google Shape;92;p17"/>
          <p:cNvSpPr txBox="1"/>
          <p:nvPr>
            <p:ph idx="1" type="body"/>
          </p:nvPr>
        </p:nvSpPr>
        <p:spPr>
          <a:xfrm>
            <a:off x="471900" y="2223875"/>
            <a:ext cx="39999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Storage</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Conditions Operator</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Arrow Functions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For of loop</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For in loop</a:t>
            </a:r>
            <a:endParaRPr sz="2400">
              <a:solidFill>
                <a:srgbClr val="000000"/>
              </a:solidFill>
              <a:latin typeface="Arial"/>
              <a:ea typeface="Arial"/>
              <a:cs typeface="Arial"/>
              <a:sym typeface="Arial"/>
            </a:endParaRPr>
          </a:p>
        </p:txBody>
      </p:sp>
      <p:sp>
        <p:nvSpPr>
          <p:cNvPr id="93" name="Google Shape;93;p17"/>
          <p:cNvSpPr txBox="1"/>
          <p:nvPr>
            <p:ph idx="2" type="body"/>
          </p:nvPr>
        </p:nvSpPr>
        <p:spPr>
          <a:xfrm>
            <a:off x="4694250" y="2223875"/>
            <a:ext cx="39999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Callback</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Async Js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Generator Functions</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Iterable or Iteration</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Modules</a:t>
            </a:r>
            <a:endParaRPr sz="2400">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64" name="Shape 364"/>
        <p:cNvGrpSpPr/>
        <p:nvPr/>
      </p:nvGrpSpPr>
      <p:grpSpPr>
        <a:xfrm>
          <a:off x="0" y="0"/>
          <a:ext cx="0" cy="0"/>
          <a:chOff x="0" y="0"/>
          <a:chExt cx="0" cy="0"/>
        </a:xfrm>
      </p:grpSpPr>
      <p:sp>
        <p:nvSpPr>
          <p:cNvPr id="365" name="Google Shape;365;p6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366" name="Google Shape;366;p62"/>
          <p:cNvSpPr txBox="1"/>
          <p:nvPr>
            <p:ph idx="1" type="body"/>
          </p:nvPr>
        </p:nvSpPr>
        <p:spPr>
          <a:xfrm>
            <a:off x="460950" y="178690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highlight>
                  <a:schemeClr val="lt1"/>
                </a:highlight>
                <a:latin typeface="Arial"/>
                <a:ea typeface="Arial"/>
                <a:cs typeface="Arial"/>
                <a:sym typeface="Arial"/>
              </a:rPr>
              <a:t>Example:</a:t>
            </a:r>
            <a:endParaRPr sz="15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FF"/>
                </a:solidFill>
                <a:highlight>
                  <a:srgbClr val="FFFFFF"/>
                </a:highlight>
                <a:latin typeface="Arial"/>
                <a:ea typeface="Arial"/>
                <a:cs typeface="Arial"/>
                <a:sym typeface="Arial"/>
              </a:rPr>
              <a:t>if</a:t>
            </a:r>
            <a:r>
              <a:rPr lang="en" sz="1300">
                <a:solidFill>
                  <a:srgbClr val="000000"/>
                </a:solidFill>
                <a:highlight>
                  <a:srgbClr val="FFFFFF"/>
                </a:highlight>
                <a:latin typeface="Arial"/>
                <a:ea typeface="Arial"/>
                <a:cs typeface="Arial"/>
                <a:sym typeface="Arial"/>
              </a:rPr>
              <a:t> (</a:t>
            </a:r>
            <a:r>
              <a:rPr lang="en" sz="1300">
                <a:solidFill>
                  <a:srgbClr val="0000FF"/>
                </a:solidFill>
                <a:highlight>
                  <a:srgbClr val="FFFFFF"/>
                </a:highlight>
                <a:latin typeface="Arial"/>
                <a:ea typeface="Arial"/>
                <a:cs typeface="Arial"/>
                <a:sym typeface="Arial"/>
              </a:rPr>
              <a:t>true</a:t>
            </a: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 </a:t>
            </a:r>
            <a:r>
              <a:rPr lang="en" sz="1300">
                <a:solidFill>
                  <a:srgbClr val="0000FF"/>
                </a:solidFill>
                <a:highlight>
                  <a:srgbClr val="FFFFFF"/>
                </a:highlight>
                <a:latin typeface="Arial"/>
                <a:ea typeface="Arial"/>
                <a:cs typeface="Arial"/>
                <a:sym typeface="Arial"/>
              </a:rPr>
              <a:t>const</a:t>
            </a:r>
            <a:r>
              <a:rPr lang="en" sz="1300">
                <a:solidFill>
                  <a:srgbClr val="000000"/>
                </a:solidFill>
                <a:highlight>
                  <a:srgbClr val="FFFFFF"/>
                </a:highlight>
                <a:latin typeface="Arial"/>
                <a:ea typeface="Arial"/>
                <a:cs typeface="Arial"/>
                <a:sym typeface="Arial"/>
              </a:rPr>
              <a:t> age = </a:t>
            </a:r>
            <a:r>
              <a:rPr lang="en" sz="1300">
                <a:solidFill>
                  <a:srgbClr val="09885A"/>
                </a:solidFill>
                <a:highlight>
                  <a:srgbClr val="FFFFFF"/>
                </a:highlight>
                <a:latin typeface="Arial"/>
                <a:ea typeface="Arial"/>
                <a:cs typeface="Arial"/>
                <a:sym typeface="Arial"/>
              </a:rPr>
              <a:t>1</a:t>
            </a: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 </a:t>
            </a:r>
            <a:r>
              <a:rPr lang="en" sz="1300">
                <a:solidFill>
                  <a:srgbClr val="0000FF"/>
                </a:solidFill>
                <a:highlight>
                  <a:srgbClr val="FFFFFF"/>
                </a:highlight>
                <a:latin typeface="Arial"/>
                <a:ea typeface="Arial"/>
                <a:cs typeface="Arial"/>
                <a:sym typeface="Arial"/>
              </a:rPr>
              <a:t>let</a:t>
            </a:r>
            <a:r>
              <a:rPr lang="en" sz="1300">
                <a:solidFill>
                  <a:srgbClr val="000000"/>
                </a:solidFill>
                <a:highlight>
                  <a:srgbClr val="FFFFFF"/>
                </a:highlight>
                <a:latin typeface="Arial"/>
                <a:ea typeface="Arial"/>
                <a:cs typeface="Arial"/>
                <a:sym typeface="Arial"/>
              </a:rPr>
              <a:t> cool = </a:t>
            </a:r>
            <a:r>
              <a:rPr lang="en" sz="1300">
                <a:solidFill>
                  <a:srgbClr val="0000FF"/>
                </a:solidFill>
                <a:highlight>
                  <a:srgbClr val="FFFFFF"/>
                </a:highlight>
                <a:latin typeface="Arial"/>
                <a:ea typeface="Arial"/>
                <a:cs typeface="Arial"/>
                <a:sym typeface="Arial"/>
              </a:rPr>
              <a:t>true</a:t>
            </a: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 </a:t>
            </a:r>
            <a:r>
              <a:rPr lang="en" sz="1300">
                <a:solidFill>
                  <a:srgbClr val="0000FF"/>
                </a:solidFill>
                <a:highlight>
                  <a:srgbClr val="FFFFFF"/>
                </a:highlight>
                <a:latin typeface="Arial"/>
                <a:ea typeface="Arial"/>
                <a:cs typeface="Arial"/>
                <a:sym typeface="Arial"/>
              </a:rPr>
              <a:t>var</a:t>
            </a:r>
            <a:r>
              <a:rPr lang="en" sz="1300">
                <a:solidFill>
                  <a:srgbClr val="000000"/>
                </a:solidFill>
                <a:highlight>
                  <a:srgbClr val="FFFFFF"/>
                </a:highlight>
                <a:latin typeface="Arial"/>
                <a:ea typeface="Arial"/>
                <a:cs typeface="Arial"/>
                <a:sym typeface="Arial"/>
              </a:rPr>
              <a:t> myAge = </a:t>
            </a:r>
            <a:r>
              <a:rPr lang="en" sz="1300">
                <a:solidFill>
                  <a:srgbClr val="09885A"/>
                </a:solidFill>
                <a:highlight>
                  <a:srgbClr val="FFFFFF"/>
                </a:highlight>
                <a:latin typeface="Arial"/>
                <a:ea typeface="Arial"/>
                <a:cs typeface="Arial"/>
                <a:sym typeface="Arial"/>
              </a:rPr>
              <a:t>23</a:t>
            </a: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console.log(myAge);</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console.log(cool);</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highlight>
                  <a:srgbClr val="FFFFFF"/>
                </a:highlight>
                <a:latin typeface="Arial"/>
                <a:ea typeface="Arial"/>
                <a:cs typeface="Arial"/>
                <a:sym typeface="Arial"/>
              </a:rPr>
              <a:t>console.log(age);</a:t>
            </a:r>
            <a:endParaRPr sz="13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8000"/>
                </a:solidFill>
                <a:highlight>
                  <a:srgbClr val="FFFFFF"/>
                </a:highlight>
                <a:latin typeface="Arial"/>
                <a:ea typeface="Arial"/>
                <a:cs typeface="Arial"/>
                <a:sym typeface="Arial"/>
              </a:rPr>
              <a:t>//Output 23 // var is </a:t>
            </a:r>
            <a:r>
              <a:rPr lang="en" sz="1300">
                <a:solidFill>
                  <a:srgbClr val="008000"/>
                </a:solidFill>
                <a:highlight>
                  <a:srgbClr val="FFFFFF"/>
                </a:highlight>
                <a:latin typeface="Arial"/>
                <a:ea typeface="Arial"/>
                <a:cs typeface="Arial"/>
                <a:sym typeface="Arial"/>
              </a:rPr>
              <a:t>accessible</a:t>
            </a:r>
            <a:r>
              <a:rPr lang="en" sz="1300">
                <a:solidFill>
                  <a:srgbClr val="008000"/>
                </a:solidFill>
                <a:highlight>
                  <a:srgbClr val="FFFFFF"/>
                </a:highlight>
                <a:latin typeface="Arial"/>
                <a:ea typeface="Arial"/>
                <a:cs typeface="Arial"/>
                <a:sym typeface="Arial"/>
              </a:rPr>
              <a:t> because var is a function scope.</a:t>
            </a:r>
            <a:endParaRPr sz="1300">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8000"/>
                </a:solidFill>
                <a:highlight>
                  <a:srgbClr val="FFFFFF"/>
                </a:highlight>
                <a:latin typeface="Arial"/>
                <a:ea typeface="Arial"/>
                <a:cs typeface="Arial"/>
                <a:sym typeface="Arial"/>
              </a:rPr>
              <a:t>//Output </a:t>
            </a:r>
            <a:r>
              <a:rPr lang="en" sz="1300">
                <a:solidFill>
                  <a:srgbClr val="008000"/>
                </a:solidFill>
                <a:highlight>
                  <a:srgbClr val="FFFFFF"/>
                </a:highlight>
                <a:latin typeface="Arial"/>
                <a:ea typeface="Arial"/>
                <a:cs typeface="Arial"/>
                <a:sym typeface="Arial"/>
              </a:rPr>
              <a:t>Uncaught ReferenceError: cool is not defined</a:t>
            </a:r>
            <a:endParaRPr sz="1300">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8000"/>
                </a:solidFill>
                <a:highlight>
                  <a:srgbClr val="FFFFFF"/>
                </a:highlight>
                <a:latin typeface="Arial"/>
                <a:ea typeface="Arial"/>
                <a:cs typeface="Arial"/>
                <a:sym typeface="Arial"/>
              </a:rPr>
              <a:t>//Output Uncaught ReferenceError: age is not defined</a:t>
            </a:r>
            <a:endParaRPr sz="1300">
              <a:solidFill>
                <a:srgbClr val="008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5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Clr>
                <a:schemeClr val="dk1"/>
              </a:buClr>
              <a:buSzPts val="1100"/>
              <a:buFont typeface="Arial"/>
              <a:buNone/>
            </a:pPr>
            <a:r>
              <a:rPr b="1" lang="en" sz="1500">
                <a:solidFill>
                  <a:srgbClr val="000000"/>
                </a:solidFill>
                <a:highlight>
                  <a:schemeClr val="lt1"/>
                </a:highlight>
                <a:latin typeface="Arial"/>
                <a:ea typeface="Arial"/>
                <a:cs typeface="Arial"/>
                <a:sym typeface="Arial"/>
              </a:rPr>
              <a:t>// If we need to access let outside the so we need to change the scope</a:t>
            </a:r>
            <a:endParaRPr b="1"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let cool;</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if (true){</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   const age = 1;</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   cool = true;</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   var myAge = 23;</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console.log(cool);</a:t>
            </a:r>
            <a:endParaRPr sz="15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500">
                <a:solidFill>
                  <a:srgbClr val="000000"/>
                </a:solidFill>
                <a:highlight>
                  <a:schemeClr val="lt1"/>
                </a:highlight>
                <a:latin typeface="Arial"/>
                <a:ea typeface="Arial"/>
                <a:cs typeface="Arial"/>
                <a:sym typeface="Arial"/>
              </a:rPr>
              <a:t>console.log(myAge);</a:t>
            </a:r>
            <a:endParaRPr sz="1500">
              <a:solidFill>
                <a:srgbClr val="000000"/>
              </a:solidFill>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70" name="Shape 370"/>
        <p:cNvGrpSpPr/>
        <p:nvPr/>
      </p:nvGrpSpPr>
      <p:grpSpPr>
        <a:xfrm>
          <a:off x="0" y="0"/>
          <a:ext cx="0" cy="0"/>
          <a:chOff x="0" y="0"/>
          <a:chExt cx="0" cy="0"/>
        </a:xfrm>
      </p:grpSpPr>
      <p:sp>
        <p:nvSpPr>
          <p:cNvPr id="371" name="Google Shape;371;p6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372" name="Google Shape;372;p6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solidFill>
                  <a:srgbClr val="000000"/>
                </a:solidFill>
              </a:rPr>
              <a:t>// Function Scope</a:t>
            </a:r>
            <a:endParaRPr b="1" sz="1300">
              <a:solidFill>
                <a:srgbClr val="000000"/>
              </a:solidFill>
            </a:endParaRPr>
          </a:p>
          <a:p>
            <a:pPr indent="0" lvl="0" marL="0" rtl="0" algn="l">
              <a:lnSpc>
                <a:spcPct val="100000"/>
              </a:lnSpc>
              <a:spcBef>
                <a:spcPts val="0"/>
              </a:spcBef>
              <a:spcAft>
                <a:spcPts val="0"/>
              </a:spcAft>
              <a:buNone/>
            </a:pPr>
            <a:r>
              <a:t/>
            </a:r>
            <a:endParaRPr sz="1300">
              <a:solidFill>
                <a:srgbClr val="000000"/>
              </a:solidFil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isCool(name){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if</a:t>
            </a:r>
            <a:r>
              <a:rPr lang="en" sz="1400">
                <a:solidFill>
                  <a:srgbClr val="000000"/>
                </a:solidFill>
                <a:highlight>
                  <a:srgbClr val="FFFFFF"/>
                </a:highlight>
                <a:latin typeface="Arial"/>
                <a:ea typeface="Arial"/>
                <a:cs typeface="Arial"/>
                <a:sym typeface="Arial"/>
              </a:rPr>
              <a:t> (true){</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const</a:t>
            </a:r>
            <a:r>
              <a:rPr lang="en" sz="1400">
                <a:solidFill>
                  <a:srgbClr val="000000"/>
                </a:solidFill>
                <a:highlight>
                  <a:srgbClr val="FFFFFF"/>
                </a:highlight>
                <a:latin typeface="Arial"/>
                <a:ea typeface="Arial"/>
                <a:cs typeface="Arial"/>
                <a:sym typeface="Arial"/>
              </a:rPr>
              <a:t> cool = </a:t>
            </a:r>
            <a:r>
              <a:rPr lang="en" sz="1400">
                <a:solidFill>
                  <a:srgbClr val="0000FF"/>
                </a:solidFill>
                <a:highlight>
                  <a:srgbClr val="FFFFFF"/>
                </a:highlight>
                <a:latin typeface="Arial"/>
                <a:ea typeface="Arial"/>
                <a:cs typeface="Arial"/>
                <a:sym typeface="Arial"/>
              </a:rPr>
              <a:t>true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console.log(cool);</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isCool(</a:t>
            </a:r>
            <a:r>
              <a:rPr lang="en" sz="1400">
                <a:solidFill>
                  <a:srgbClr val="A31515"/>
                </a:solidFill>
                <a:highlight>
                  <a:srgbClr val="FFFFFF"/>
                </a:highlight>
                <a:latin typeface="Arial"/>
                <a:ea typeface="Arial"/>
                <a:cs typeface="Arial"/>
                <a:sym typeface="Arial"/>
              </a:rPr>
              <a:t>'daniyal'</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8000"/>
                </a:solidFill>
                <a:highlight>
                  <a:srgbClr val="FFFFFF"/>
                </a:highlight>
                <a:latin typeface="Arial"/>
                <a:ea typeface="Arial"/>
                <a:cs typeface="Arial"/>
                <a:sym typeface="Arial"/>
              </a:rPr>
              <a:t>//Output </a:t>
            </a:r>
            <a:r>
              <a:rPr lang="en" sz="1400">
                <a:solidFill>
                  <a:srgbClr val="FF0000"/>
                </a:solidFill>
                <a:highlight>
                  <a:srgbClr val="FFFFFF"/>
                </a:highlight>
                <a:latin typeface="Arial"/>
                <a:ea typeface="Arial"/>
                <a:cs typeface="Arial"/>
                <a:sym typeface="Arial"/>
              </a:rPr>
              <a:t>Uncaught ReferenceError: cool is not defined</a:t>
            </a:r>
            <a:endParaRPr sz="1400">
              <a:solidFill>
                <a:srgbClr val="FF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REASON: Because const is block scoped.</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76" name="Shape 376"/>
        <p:cNvGrpSpPr/>
        <p:nvPr/>
      </p:nvGrpSpPr>
      <p:grpSpPr>
        <a:xfrm>
          <a:off x="0" y="0"/>
          <a:ext cx="0" cy="0"/>
          <a:chOff x="0" y="0"/>
          <a:chExt cx="0" cy="0"/>
        </a:xfrm>
      </p:grpSpPr>
      <p:sp>
        <p:nvSpPr>
          <p:cNvPr id="377" name="Google Shape;377;p6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378" name="Google Shape;378;p64"/>
          <p:cNvSpPr txBox="1"/>
          <p:nvPr>
            <p:ph idx="1" type="body"/>
          </p:nvPr>
        </p:nvSpPr>
        <p:spPr>
          <a:xfrm>
            <a:off x="471900" y="1908250"/>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const</a:t>
            </a:r>
            <a:r>
              <a:rPr lang="en" sz="1400">
                <a:solidFill>
                  <a:srgbClr val="000000"/>
                </a:solidFill>
                <a:highlight>
                  <a:srgbClr val="FFFFFF"/>
                </a:highlight>
                <a:latin typeface="Arial"/>
                <a:ea typeface="Arial"/>
                <a:cs typeface="Arial"/>
                <a:sym typeface="Arial"/>
              </a:rPr>
              <a:t> dog = </a:t>
            </a:r>
            <a:r>
              <a:rPr lang="en" sz="1400">
                <a:solidFill>
                  <a:srgbClr val="A31515"/>
                </a:solidFill>
                <a:highlight>
                  <a:srgbClr val="FFFFFF"/>
                </a:highlight>
                <a:latin typeface="Arial"/>
                <a:ea typeface="Arial"/>
                <a:cs typeface="Arial"/>
                <a:sym typeface="Arial"/>
              </a:rPr>
              <a:t>'snickers'</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logDog(){</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console.log(dog);</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go(){</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const</a:t>
            </a:r>
            <a:r>
              <a:rPr lang="en" sz="1400">
                <a:solidFill>
                  <a:srgbClr val="000000"/>
                </a:solidFill>
                <a:highlight>
                  <a:srgbClr val="FFFFFF"/>
                </a:highlight>
                <a:latin typeface="Arial"/>
                <a:ea typeface="Arial"/>
                <a:cs typeface="Arial"/>
                <a:sym typeface="Arial"/>
              </a:rPr>
              <a:t> dog = </a:t>
            </a:r>
            <a:r>
              <a:rPr lang="en" sz="1400">
                <a:solidFill>
                  <a:srgbClr val="A31515"/>
                </a:solidFill>
                <a:highlight>
                  <a:srgbClr val="FFFFFF"/>
                </a:highlight>
                <a:latin typeface="Arial"/>
                <a:ea typeface="Arial"/>
                <a:cs typeface="Arial"/>
                <a:sym typeface="Arial"/>
              </a:rPr>
              <a:t>'sunny'</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logDog();</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go();</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82" name="Shape 382"/>
        <p:cNvGrpSpPr/>
        <p:nvPr/>
      </p:nvGrpSpPr>
      <p:grpSpPr>
        <a:xfrm>
          <a:off x="0" y="0"/>
          <a:ext cx="0" cy="0"/>
          <a:chOff x="0" y="0"/>
          <a:chExt cx="0" cy="0"/>
        </a:xfrm>
      </p:grpSpPr>
      <p:sp>
        <p:nvSpPr>
          <p:cNvPr id="383" name="Google Shape;383;p6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384" name="Google Shape;384;p6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400">
                <a:solidFill>
                  <a:srgbClr val="000000"/>
                </a:solidFill>
                <a:highlight>
                  <a:srgbClr val="FFFFFF"/>
                </a:highlight>
                <a:latin typeface="Arial"/>
                <a:ea typeface="Arial"/>
                <a:cs typeface="Arial"/>
                <a:sym typeface="Arial"/>
              </a:rPr>
              <a:t>Another Example:</a:t>
            </a:r>
            <a:endParaRPr b="1" sz="14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const</a:t>
            </a:r>
            <a:r>
              <a:rPr lang="en" sz="1400">
                <a:solidFill>
                  <a:srgbClr val="000000"/>
                </a:solidFill>
                <a:highlight>
                  <a:srgbClr val="FFFFFF"/>
                </a:highlight>
                <a:latin typeface="Arial"/>
                <a:ea typeface="Arial"/>
                <a:cs typeface="Arial"/>
                <a:sym typeface="Arial"/>
              </a:rPr>
              <a:t> dog = </a:t>
            </a:r>
            <a:r>
              <a:rPr lang="en" sz="1400">
                <a:solidFill>
                  <a:srgbClr val="A31515"/>
                </a:solidFill>
                <a:highlight>
                  <a:srgbClr val="FFFFFF"/>
                </a:highlight>
                <a:latin typeface="Arial"/>
                <a:ea typeface="Arial"/>
                <a:cs typeface="Arial"/>
                <a:sym typeface="Arial"/>
              </a:rPr>
              <a:t>'snickers'</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logDog(dog){</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console.log(dog);</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go(){</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const</a:t>
            </a:r>
            <a:r>
              <a:rPr lang="en" sz="1400">
                <a:solidFill>
                  <a:srgbClr val="000000"/>
                </a:solidFill>
                <a:highlight>
                  <a:srgbClr val="FFFFFF"/>
                </a:highlight>
                <a:latin typeface="Arial"/>
                <a:ea typeface="Arial"/>
                <a:cs typeface="Arial"/>
                <a:sym typeface="Arial"/>
              </a:rPr>
              <a:t> dog = </a:t>
            </a:r>
            <a:r>
              <a:rPr lang="en" sz="1400">
                <a:solidFill>
                  <a:srgbClr val="A31515"/>
                </a:solidFill>
                <a:highlight>
                  <a:srgbClr val="FFFFFF"/>
                </a:highlight>
                <a:latin typeface="Arial"/>
                <a:ea typeface="Arial"/>
                <a:cs typeface="Arial"/>
                <a:sym typeface="Arial"/>
              </a:rPr>
              <a:t>'sunny'</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logDog(dog);</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go();</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00000"/>
              </a:solidFill>
              <a:highlight>
                <a:schemeClr val="lt1"/>
              </a:highlight>
              <a:latin typeface="Arial"/>
              <a:ea typeface="Arial"/>
              <a:cs typeface="Arial"/>
              <a:sym typeface="Arial"/>
            </a:endParaRPr>
          </a:p>
          <a:p>
            <a:pPr indent="0" lvl="0" marL="0" rtl="0" algn="l">
              <a:lnSpc>
                <a:spcPct val="135714"/>
              </a:lnSpc>
              <a:spcBef>
                <a:spcPts val="0"/>
              </a:spcBef>
              <a:spcAft>
                <a:spcPts val="0"/>
              </a:spcAft>
              <a:buNone/>
            </a:pPr>
            <a:r>
              <a:t/>
            </a:r>
            <a:endParaRPr b="1"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388" name="Shape 388"/>
        <p:cNvGrpSpPr/>
        <p:nvPr/>
      </p:nvGrpSpPr>
      <p:grpSpPr>
        <a:xfrm>
          <a:off x="0" y="0"/>
          <a:ext cx="0" cy="0"/>
          <a:chOff x="0" y="0"/>
          <a:chExt cx="0" cy="0"/>
        </a:xfrm>
      </p:grpSpPr>
      <p:sp>
        <p:nvSpPr>
          <p:cNvPr id="389" name="Google Shape;389;p6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SCOPE</a:t>
            </a:r>
            <a:endParaRPr/>
          </a:p>
        </p:txBody>
      </p:sp>
      <p:sp>
        <p:nvSpPr>
          <p:cNvPr id="390" name="Google Shape;390;p6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highlight>
                  <a:srgbClr val="FFFFFF"/>
                </a:highlight>
                <a:latin typeface="Arial"/>
                <a:ea typeface="Arial"/>
                <a:cs typeface="Arial"/>
                <a:sym typeface="Arial"/>
              </a:rPr>
              <a:t>// Function Scope nested</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FF"/>
                </a:solidFill>
                <a:highlight>
                  <a:srgbClr val="FFFFFF"/>
                </a:highlight>
                <a:latin typeface="Arial"/>
                <a:ea typeface="Arial"/>
                <a:cs typeface="Arial"/>
                <a:sym typeface="Arial"/>
              </a:rPr>
              <a:t>function</a:t>
            </a:r>
            <a:r>
              <a:rPr lang="en" sz="1500">
                <a:solidFill>
                  <a:srgbClr val="000000"/>
                </a:solidFill>
                <a:highlight>
                  <a:srgbClr val="FFFFFF"/>
                </a:highlight>
                <a:latin typeface="Arial"/>
                <a:ea typeface="Arial"/>
                <a:cs typeface="Arial"/>
                <a:sym typeface="Arial"/>
              </a:rPr>
              <a:t> sayHi(){</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a:t>
            </a:r>
            <a:r>
              <a:rPr lang="en" sz="1500">
                <a:solidFill>
                  <a:srgbClr val="0000FF"/>
                </a:solidFill>
                <a:highlight>
                  <a:srgbClr val="FFFFFF"/>
                </a:highlight>
                <a:latin typeface="Arial"/>
                <a:ea typeface="Arial"/>
                <a:cs typeface="Arial"/>
                <a:sym typeface="Arial"/>
              </a:rPr>
              <a:t>function</a:t>
            </a:r>
            <a:r>
              <a:rPr lang="en" sz="1500">
                <a:solidFill>
                  <a:srgbClr val="000000"/>
                </a:solidFill>
                <a:highlight>
                  <a:srgbClr val="FFFFFF"/>
                </a:highlight>
                <a:latin typeface="Arial"/>
                <a:ea typeface="Arial"/>
                <a:cs typeface="Arial"/>
                <a:sym typeface="Arial"/>
              </a:rPr>
              <a:t> yell(){</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console.log(</a:t>
            </a:r>
            <a:r>
              <a:rPr lang="en" sz="1500">
                <a:solidFill>
                  <a:srgbClr val="A31515"/>
                </a:solidFill>
                <a:highlight>
                  <a:srgbClr val="FFFFFF"/>
                </a:highlight>
                <a:latin typeface="Arial"/>
                <a:ea typeface="Arial"/>
                <a:cs typeface="Arial"/>
                <a:sym typeface="Arial"/>
              </a:rPr>
              <a:t>'hello'</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yell()</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sayHi()</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5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Hoisting</a:t>
            </a:r>
            <a:endParaRPr/>
          </a:p>
        </p:txBody>
      </p:sp>
      <p:sp>
        <p:nvSpPr>
          <p:cNvPr id="396" name="Google Shape;396;p67"/>
          <p:cNvSpPr txBox="1"/>
          <p:nvPr>
            <p:ph idx="1" type="body"/>
          </p:nvPr>
        </p:nvSpPr>
        <p:spPr>
          <a:xfrm>
            <a:off x="471900" y="17758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000000"/>
                </a:solidFill>
              </a:rPr>
              <a:t>What is hoisting in JS?</a:t>
            </a:r>
            <a:endParaRPr b="1" sz="2200">
              <a:solidFill>
                <a:srgbClr val="000000"/>
              </a:solidFill>
            </a:endParaRPr>
          </a:p>
          <a:p>
            <a:pPr indent="-323850" lvl="0" marL="457200" rtl="0" algn="l">
              <a:spcBef>
                <a:spcPts val="1600"/>
              </a:spcBef>
              <a:spcAft>
                <a:spcPts val="0"/>
              </a:spcAft>
              <a:buClr>
                <a:srgbClr val="000000"/>
              </a:buClr>
              <a:buSzPts val="1500"/>
              <a:buChar char="●"/>
            </a:pPr>
            <a:r>
              <a:rPr lang="en" sz="1500">
                <a:solidFill>
                  <a:srgbClr val="000000"/>
                </a:solidFill>
                <a:highlight>
                  <a:schemeClr val="lt1"/>
                </a:highlight>
              </a:rPr>
              <a:t>Hoisting is JavaScript's default behavior of moving declarations to the top of the current scope.</a:t>
            </a:r>
            <a:endParaRPr sz="1500">
              <a:solidFill>
                <a:srgbClr val="000000"/>
              </a:solidFill>
              <a:highlight>
                <a:schemeClr val="lt1"/>
              </a:highlight>
            </a:endParaRPr>
          </a:p>
          <a:p>
            <a:pPr indent="-323850" lvl="0" marL="457200" rtl="0" algn="l">
              <a:spcBef>
                <a:spcPts val="1000"/>
              </a:spcBef>
              <a:spcAft>
                <a:spcPts val="0"/>
              </a:spcAft>
              <a:buClr>
                <a:srgbClr val="000000"/>
              </a:buClr>
              <a:buSzPts val="1500"/>
              <a:buChar char="●"/>
            </a:pPr>
            <a:r>
              <a:rPr lang="en" sz="1500">
                <a:solidFill>
                  <a:srgbClr val="000000"/>
                </a:solidFill>
                <a:highlight>
                  <a:schemeClr val="lt1"/>
                </a:highlight>
              </a:rPr>
              <a:t>When Javascript compiles your code, all variable declarations using </a:t>
            </a:r>
            <a:r>
              <a:rPr b="1" lang="en" sz="1500">
                <a:solidFill>
                  <a:srgbClr val="000000"/>
                </a:solidFill>
              </a:rPr>
              <a:t>var</a:t>
            </a:r>
            <a:r>
              <a:rPr lang="en" sz="1500">
                <a:solidFill>
                  <a:srgbClr val="000000"/>
                </a:solidFill>
                <a:highlight>
                  <a:schemeClr val="lt1"/>
                </a:highlight>
              </a:rPr>
              <a:t> are hoisted/lifted to the top of their functional/local scope (if declared inside a function) or to the top of their global scope (if declared outside of a function) regardless of where the actual declaration has been made. This is what we mean by “</a:t>
            </a:r>
            <a:r>
              <a:rPr b="1" i="1" lang="en" sz="1500">
                <a:solidFill>
                  <a:srgbClr val="000000"/>
                </a:solidFill>
                <a:highlight>
                  <a:schemeClr val="lt1"/>
                </a:highlight>
              </a:rPr>
              <a:t>hoisting</a:t>
            </a:r>
            <a:r>
              <a:rPr lang="en" sz="1500">
                <a:solidFill>
                  <a:srgbClr val="000000"/>
                </a:solidFill>
                <a:highlight>
                  <a:schemeClr val="lt1"/>
                </a:highlight>
              </a:rPr>
              <a:t>”.</a:t>
            </a:r>
            <a:endParaRPr sz="1500">
              <a:solidFill>
                <a:srgbClr val="000000"/>
              </a:solidFill>
              <a:highlight>
                <a:schemeClr val="lt1"/>
              </a:highlight>
            </a:endParaRPr>
          </a:p>
          <a:p>
            <a:pPr indent="-323850" lvl="0" marL="457200" rtl="0" algn="l">
              <a:spcBef>
                <a:spcPts val="1000"/>
              </a:spcBef>
              <a:spcAft>
                <a:spcPts val="0"/>
              </a:spcAft>
              <a:buClr>
                <a:srgbClr val="000000"/>
              </a:buClr>
              <a:buSzPts val="1500"/>
              <a:buChar char="●"/>
            </a:pPr>
            <a:r>
              <a:rPr lang="en" sz="1500">
                <a:solidFill>
                  <a:srgbClr val="000000"/>
                </a:solidFill>
                <a:highlight>
                  <a:schemeClr val="lt1"/>
                </a:highlight>
              </a:rPr>
              <a:t>Hoisting applies to variable declarations and to function declarations. Because of this, JavaScript functions can be called before they are declared.</a:t>
            </a:r>
            <a:endParaRPr sz="1500">
              <a:solidFill>
                <a:srgbClr val="000000"/>
              </a:solidFill>
              <a:highlight>
                <a:srgbClr val="FFFFFF"/>
              </a:highlight>
              <a:latin typeface="Courier New"/>
              <a:ea typeface="Courier New"/>
              <a:cs typeface="Courier New"/>
              <a:sym typeface="Courier New"/>
            </a:endParaRPr>
          </a:p>
          <a:p>
            <a:pPr indent="0" lvl="0" marL="0" rtl="0" algn="l">
              <a:spcBef>
                <a:spcPts val="1000"/>
              </a:spcBef>
              <a:spcAft>
                <a:spcPts val="1600"/>
              </a:spcAft>
              <a:buClr>
                <a:schemeClr val="dk1"/>
              </a:buClr>
              <a:buSzPts val="1100"/>
              <a:buFont typeface="Arial"/>
              <a:buNone/>
            </a:pPr>
            <a:r>
              <a:t/>
            </a:r>
            <a:endParaRPr sz="1600">
              <a:solidFill>
                <a:srgbClr val="000000"/>
              </a:solidFill>
              <a:highlight>
                <a:schemeClr val="lt1"/>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Hoisting</a:t>
            </a:r>
            <a:endParaRPr/>
          </a:p>
        </p:txBody>
      </p:sp>
      <p:sp>
        <p:nvSpPr>
          <p:cNvPr id="402" name="Google Shape;402;p6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Arial"/>
                <a:ea typeface="Arial"/>
                <a:cs typeface="Arial"/>
                <a:sym typeface="Arial"/>
              </a:rPr>
              <a:t>EXAMPLE:</a:t>
            </a:r>
            <a:endParaRPr sz="1500">
              <a:solidFill>
                <a:srgbClr val="000000"/>
              </a:solidFill>
              <a:highlight>
                <a:schemeClr val="lt1"/>
              </a:highlight>
              <a:latin typeface="Arial"/>
              <a:ea typeface="Arial"/>
              <a:cs typeface="Arial"/>
              <a:sym typeface="Arial"/>
            </a:endParaRPr>
          </a:p>
          <a:p>
            <a:pPr indent="0" lvl="0" marL="0" rtl="0" algn="l">
              <a:lnSpc>
                <a:spcPct val="135714"/>
              </a:lnSpc>
              <a:spcBef>
                <a:spcPts val="1600"/>
              </a:spcBef>
              <a:spcAft>
                <a:spcPts val="0"/>
              </a:spcAft>
              <a:buNone/>
            </a:pPr>
            <a:r>
              <a:rPr lang="en" sz="1500">
                <a:solidFill>
                  <a:srgbClr val="000000"/>
                </a:solidFill>
                <a:highlight>
                  <a:srgbClr val="FFFFFF"/>
                </a:highlight>
                <a:latin typeface="Arial"/>
                <a:ea typeface="Arial"/>
                <a:cs typeface="Arial"/>
                <a:sym typeface="Arial"/>
              </a:rPr>
              <a:t>sayHi();</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FF"/>
                </a:solidFill>
                <a:highlight>
                  <a:srgbClr val="FFFFFF"/>
                </a:highlight>
                <a:latin typeface="Arial"/>
                <a:ea typeface="Arial"/>
                <a:cs typeface="Arial"/>
                <a:sym typeface="Arial"/>
              </a:rPr>
              <a:t>function</a:t>
            </a:r>
            <a:r>
              <a:rPr lang="en" sz="1500">
                <a:solidFill>
                  <a:srgbClr val="000000"/>
                </a:solidFill>
                <a:highlight>
                  <a:srgbClr val="FFFFFF"/>
                </a:highlight>
                <a:latin typeface="Arial"/>
                <a:ea typeface="Arial"/>
                <a:cs typeface="Arial"/>
                <a:sym typeface="Arial"/>
              </a:rPr>
              <a:t> sayHi(){</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console.log(</a:t>
            </a:r>
            <a:r>
              <a:rPr lang="en" sz="1500">
                <a:solidFill>
                  <a:srgbClr val="A31515"/>
                </a:solidFill>
                <a:highlight>
                  <a:srgbClr val="FFFFFF"/>
                </a:highlight>
                <a:latin typeface="Arial"/>
                <a:ea typeface="Arial"/>
                <a:cs typeface="Arial"/>
                <a:sym typeface="Arial"/>
              </a:rPr>
              <a:t>'hey'</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rgbClr val="000000"/>
              </a:solidFill>
              <a:highlight>
                <a:schemeClr val="lt1"/>
              </a:highlight>
              <a:latin typeface="Arial"/>
              <a:ea typeface="Arial"/>
              <a:cs typeface="Arial"/>
              <a:sym typeface="Arial"/>
            </a:endParaRPr>
          </a:p>
          <a:p>
            <a:pPr indent="0" lvl="0" marL="0" rtl="0" algn="l">
              <a:spcBef>
                <a:spcPts val="1600"/>
              </a:spcBef>
              <a:spcAft>
                <a:spcPts val="1600"/>
              </a:spcAft>
              <a:buNone/>
            </a:pPr>
            <a:r>
              <a:t/>
            </a:r>
            <a:endParaRPr sz="15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Hoisting</a:t>
            </a:r>
            <a:endParaRPr/>
          </a:p>
        </p:txBody>
      </p:sp>
      <p:sp>
        <p:nvSpPr>
          <p:cNvPr id="408" name="Google Shape;408;p6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sayHi();</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sayHi(){</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a:t>
            </a:r>
            <a:r>
              <a:rPr lang="en" sz="1400">
                <a:solidFill>
                  <a:srgbClr val="A31515"/>
                </a:solidFill>
                <a:highlight>
                  <a:srgbClr val="FFFFFF"/>
                </a:highlight>
                <a:latin typeface="Arial"/>
                <a:ea typeface="Arial"/>
                <a:cs typeface="Arial"/>
                <a:sym typeface="Arial"/>
              </a:rPr>
              <a:t>'hey'</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console.log(add(</a:t>
            </a:r>
            <a:r>
              <a:rPr lang="en" sz="1400">
                <a:solidFill>
                  <a:srgbClr val="09885A"/>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a:t>
            </a:r>
            <a:r>
              <a:rPr lang="en" sz="1400">
                <a:solidFill>
                  <a:srgbClr val="09885A"/>
                </a:solidFill>
                <a:highlight>
                  <a:srgbClr val="FFFFFF"/>
                </a:highlight>
                <a:latin typeface="Arial"/>
                <a:ea typeface="Arial"/>
                <a:cs typeface="Arial"/>
                <a:sym typeface="Arial"/>
              </a:rPr>
              <a:t>2</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add (a, b){</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return</a:t>
            </a:r>
            <a:r>
              <a:rPr lang="en" sz="1400">
                <a:solidFill>
                  <a:srgbClr val="000000"/>
                </a:solidFill>
                <a:highlight>
                  <a:srgbClr val="FFFFFF"/>
                </a:highlight>
                <a:latin typeface="Arial"/>
                <a:ea typeface="Arial"/>
                <a:cs typeface="Arial"/>
                <a:sym typeface="Arial"/>
              </a:rPr>
              <a:t> a + b;</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3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Hoisting</a:t>
            </a:r>
            <a:endParaRPr/>
          </a:p>
        </p:txBody>
      </p:sp>
      <p:sp>
        <p:nvSpPr>
          <p:cNvPr id="414" name="Google Shape;414;p70"/>
          <p:cNvSpPr txBox="1"/>
          <p:nvPr>
            <p:ph idx="1" type="body"/>
          </p:nvPr>
        </p:nvSpPr>
        <p:spPr>
          <a:xfrm>
            <a:off x="471900" y="1739200"/>
            <a:ext cx="8222100" cy="23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highlight>
                  <a:srgbClr val="FFFFFF"/>
                </a:highlight>
              </a:rPr>
              <a:t>// Hoisting works with regular function not other than that: Example Below</a:t>
            </a:r>
            <a:endParaRPr b="1" sz="1500">
              <a:solidFill>
                <a:srgbClr val="000000"/>
              </a:solidFill>
              <a:highlight>
                <a:srgbClr val="FFFFFF"/>
              </a:highlight>
            </a:endParaRPr>
          </a:p>
          <a:p>
            <a:pPr indent="0" lvl="0" marL="0" rtl="0" algn="l">
              <a:lnSpc>
                <a:spcPct val="100000"/>
              </a:lnSpc>
              <a:spcBef>
                <a:spcPts val="0"/>
              </a:spcBef>
              <a:spcAft>
                <a:spcPts val="0"/>
              </a:spcAft>
              <a:buNone/>
            </a:pPr>
            <a:r>
              <a:t/>
            </a:r>
            <a:endParaRPr b="1" sz="1300">
              <a:solidFill>
                <a:srgbClr val="000000"/>
              </a:solidFill>
              <a:highlight>
                <a:srgbClr val="FFFFFF"/>
              </a:highlight>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sayHi();</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add2 = </a:t>
            </a: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(a, b){</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t>
            </a:r>
            <a:r>
              <a:rPr lang="en" sz="1400">
                <a:solidFill>
                  <a:srgbClr val="0000FF"/>
                </a:solidFill>
                <a:highlight>
                  <a:srgbClr val="FFFFFF"/>
                </a:highlight>
                <a:latin typeface="Arial"/>
                <a:ea typeface="Arial"/>
                <a:cs typeface="Arial"/>
                <a:sym typeface="Arial"/>
              </a:rPr>
              <a:t>return</a:t>
            </a:r>
            <a:r>
              <a:rPr lang="en" sz="1400">
                <a:solidFill>
                  <a:srgbClr val="000000"/>
                </a:solidFill>
                <a:highlight>
                  <a:srgbClr val="FFFFFF"/>
                </a:highlight>
                <a:latin typeface="Arial"/>
                <a:ea typeface="Arial"/>
                <a:cs typeface="Arial"/>
                <a:sym typeface="Arial"/>
              </a:rPr>
              <a:t> a + b;</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function</a:t>
            </a:r>
            <a:r>
              <a:rPr lang="en" sz="1400">
                <a:solidFill>
                  <a:srgbClr val="000000"/>
                </a:solidFill>
                <a:highlight>
                  <a:srgbClr val="FFFFFF"/>
                </a:highlight>
                <a:latin typeface="Arial"/>
                <a:ea typeface="Arial"/>
                <a:cs typeface="Arial"/>
                <a:sym typeface="Arial"/>
              </a:rPr>
              <a:t> sayHi(){</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a:t>
            </a:r>
            <a:r>
              <a:rPr lang="en" sz="1400">
                <a:solidFill>
                  <a:srgbClr val="A31515"/>
                </a:solidFill>
                <a:highlight>
                  <a:srgbClr val="FFFFFF"/>
                </a:highlight>
                <a:latin typeface="Arial"/>
                <a:ea typeface="Arial"/>
                <a:cs typeface="Arial"/>
                <a:sym typeface="Arial"/>
              </a:rPr>
              <a:t>'hey'</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console.log(add2(</a:t>
            </a:r>
            <a:r>
              <a:rPr lang="en" sz="1400">
                <a:solidFill>
                  <a:srgbClr val="09885A"/>
                </a:solidFill>
                <a:highlight>
                  <a:srgbClr val="FFFFFF"/>
                </a:highlight>
                <a:latin typeface="Arial"/>
                <a:ea typeface="Arial"/>
                <a:cs typeface="Arial"/>
                <a:sym typeface="Arial"/>
              </a:rPr>
              <a:t>1</a:t>
            </a:r>
            <a:r>
              <a:rPr lang="en" sz="1400">
                <a:solidFill>
                  <a:srgbClr val="000000"/>
                </a:solidFill>
                <a:highlight>
                  <a:srgbClr val="FFFFFF"/>
                </a:highlight>
                <a:latin typeface="Arial"/>
                <a:ea typeface="Arial"/>
                <a:cs typeface="Arial"/>
                <a:sym typeface="Arial"/>
              </a:rPr>
              <a:t>,</a:t>
            </a:r>
            <a:r>
              <a:rPr lang="en" sz="1400">
                <a:solidFill>
                  <a:srgbClr val="09885A"/>
                </a:solidFill>
                <a:highlight>
                  <a:srgbClr val="FFFFFF"/>
                </a:highlight>
                <a:latin typeface="Arial"/>
                <a:ea typeface="Arial"/>
                <a:cs typeface="Arial"/>
                <a:sym typeface="Arial"/>
              </a:rPr>
              <a:t>2</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OUTPUT </a:t>
            </a:r>
            <a:r>
              <a:rPr lang="en" sz="1400">
                <a:solidFill>
                  <a:srgbClr val="FF0000"/>
                </a:solidFill>
                <a:highlight>
                  <a:srgbClr val="FFFFFF"/>
                </a:highlight>
                <a:latin typeface="Arial"/>
                <a:ea typeface="Arial"/>
                <a:cs typeface="Arial"/>
                <a:sym typeface="Arial"/>
              </a:rPr>
              <a:t>add2 is not a function</a:t>
            </a:r>
            <a:endParaRPr sz="1400">
              <a:solidFill>
                <a:srgbClr val="FF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3D85C6"/>
                </a:solidFill>
                <a:highlight>
                  <a:srgbClr val="FFFFFF"/>
                </a:highlight>
                <a:latin typeface="Arial"/>
                <a:ea typeface="Arial"/>
                <a:cs typeface="Arial"/>
                <a:sym typeface="Arial"/>
              </a:rPr>
              <a:t>REASON:  I will ask in class :)</a:t>
            </a:r>
            <a:endParaRPr sz="1400">
              <a:solidFill>
                <a:srgbClr val="3D85C6"/>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lnSpc>
                <a:spcPct val="100000"/>
              </a:lnSpc>
              <a:spcBef>
                <a:spcPts val="0"/>
              </a:spcBef>
              <a:spcAft>
                <a:spcPts val="1600"/>
              </a:spcAft>
              <a:buNone/>
            </a:pPr>
            <a:r>
              <a:t/>
            </a:r>
            <a:endParaRPr sz="13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LET VS VAR</a:t>
            </a:r>
            <a:endParaRPr b="1"/>
          </a:p>
        </p:txBody>
      </p:sp>
      <p:sp>
        <p:nvSpPr>
          <p:cNvPr id="420" name="Google Shape;420;p7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The main difference is the scope difference,They both declare a variable that will hold some value. </a:t>
            </a:r>
            <a:endParaRPr>
              <a:solidFill>
                <a:srgbClr val="000000"/>
              </a:solidFill>
              <a:highlight>
                <a:srgbClr val="FFFFFF"/>
              </a:highlight>
            </a:endParaRPr>
          </a:p>
          <a:p>
            <a:pPr indent="0" lvl="0" marL="190500" marR="190500" rtl="0" algn="l">
              <a:lnSpc>
                <a:spcPct val="100000"/>
              </a:lnSpc>
              <a:spcBef>
                <a:spcPts val="1600"/>
              </a:spcBef>
              <a:spcAft>
                <a:spcPts val="0"/>
              </a:spcAft>
              <a:buClr>
                <a:schemeClr val="dk1"/>
              </a:buClr>
              <a:buSzPts val="1100"/>
              <a:buFont typeface="Arial"/>
              <a:buNone/>
            </a:pPr>
            <a:r>
              <a:rPr lang="en" sz="1400">
                <a:solidFill>
                  <a:srgbClr val="000000"/>
                </a:solidFill>
              </a:rPr>
              <a:t>var x;</a:t>
            </a:r>
            <a:endParaRPr sz="1400">
              <a:solidFill>
                <a:srgbClr val="000000"/>
              </a:solidFill>
            </a:endParaRPr>
          </a:p>
          <a:p>
            <a:pPr indent="0" lvl="0" marL="190500" marR="190500" rtl="0" algn="l">
              <a:lnSpc>
                <a:spcPct val="100000"/>
              </a:lnSpc>
              <a:spcBef>
                <a:spcPts val="1000"/>
              </a:spcBef>
              <a:spcAft>
                <a:spcPts val="0"/>
              </a:spcAft>
              <a:buClr>
                <a:schemeClr val="dk1"/>
              </a:buClr>
              <a:buSzPts val="1100"/>
              <a:buFont typeface="Arial"/>
              <a:buNone/>
            </a:pPr>
            <a:r>
              <a:rPr lang="en" sz="1400">
                <a:solidFill>
                  <a:srgbClr val="000000"/>
                </a:solidFill>
              </a:rPr>
              <a:t>let y;</a:t>
            </a:r>
            <a:endParaRPr sz="1400">
              <a:solidFill>
                <a:srgbClr val="000000"/>
              </a:solidFill>
            </a:endParaRPr>
          </a:p>
          <a:p>
            <a:pPr indent="0" lvl="0" marL="190500" marR="190500" rtl="0" algn="l">
              <a:lnSpc>
                <a:spcPct val="100000"/>
              </a:lnSpc>
              <a:spcBef>
                <a:spcPts val="1000"/>
              </a:spcBef>
              <a:spcAft>
                <a:spcPts val="0"/>
              </a:spcAft>
              <a:buClr>
                <a:schemeClr val="dk1"/>
              </a:buClr>
              <a:buSzPts val="1100"/>
              <a:buFont typeface="Arial"/>
              <a:buNone/>
            </a:pPr>
            <a:r>
              <a:rPr lang="en" sz="1400">
                <a:solidFill>
                  <a:srgbClr val="000000"/>
                </a:solidFill>
              </a:rPr>
              <a:t>console.log(x); // undefined</a:t>
            </a:r>
            <a:endParaRPr sz="1400">
              <a:solidFill>
                <a:srgbClr val="000000"/>
              </a:solidFill>
            </a:endParaRPr>
          </a:p>
          <a:p>
            <a:pPr indent="0" lvl="0" marL="190500" marR="190500" rtl="0" algn="l">
              <a:lnSpc>
                <a:spcPct val="100000"/>
              </a:lnSpc>
              <a:spcBef>
                <a:spcPts val="1000"/>
              </a:spcBef>
              <a:spcAft>
                <a:spcPts val="0"/>
              </a:spcAft>
              <a:buClr>
                <a:schemeClr val="dk1"/>
              </a:buClr>
              <a:buSzPts val="1100"/>
              <a:buFont typeface="Arial"/>
              <a:buNone/>
            </a:pPr>
            <a:r>
              <a:rPr lang="en" sz="1400">
                <a:solidFill>
                  <a:srgbClr val="000000"/>
                </a:solidFill>
              </a:rPr>
              <a:t>console.log(y); // undefined</a:t>
            </a:r>
            <a:endParaRPr sz="1400">
              <a:solidFill>
                <a:srgbClr val="000000"/>
              </a:solidFill>
            </a:endParaRPr>
          </a:p>
          <a:p>
            <a:pPr indent="0" lvl="0" marL="0" rtl="0" algn="l">
              <a:spcBef>
                <a:spcPts val="0"/>
              </a:spcBef>
              <a:spcAft>
                <a:spcPts val="1600"/>
              </a:spcAft>
              <a:buNone/>
            </a:pPr>
            <a:r>
              <a:t/>
            </a:r>
            <a:endParaRPr sz="14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60950" y="2065350"/>
            <a:ext cx="8222100" cy="10128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4800"/>
              <a:t>STRING</a:t>
            </a:r>
            <a:endParaRPr sz="4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426" name="Google Shape;426;p72"/>
          <p:cNvSpPr txBox="1"/>
          <p:nvPr>
            <p:ph idx="1" type="body"/>
          </p:nvPr>
        </p:nvSpPr>
        <p:spPr>
          <a:xfrm>
            <a:off x="412750" y="2504725"/>
            <a:ext cx="8222100" cy="160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The Document Object Model, or the “DOM”, defines the logical structure of HTML documents &amp; essentially acts as an interface to web pages. </a:t>
            </a:r>
            <a:endParaRPr>
              <a:solidFill>
                <a:srgbClr val="000000"/>
              </a:solidFill>
              <a:highlight>
                <a:srgbClr val="FFFFFF"/>
              </a:highlight>
              <a:latin typeface="Arial"/>
              <a:ea typeface="Arial"/>
              <a:cs typeface="Arial"/>
              <a:sym typeface="Arial"/>
            </a:endParaRPr>
          </a:p>
          <a:p>
            <a:pPr indent="0" lvl="0" marL="457200" rtl="0" algn="l">
              <a:lnSpc>
                <a:spcPct val="100000"/>
              </a:lnSpc>
              <a:spcBef>
                <a:spcPts val="1000"/>
              </a:spcBef>
              <a:spcAft>
                <a:spcPts val="0"/>
              </a:spcAft>
              <a:buNone/>
            </a:pPr>
            <a:r>
              <a:t/>
            </a:r>
            <a:endParaRPr>
              <a:solidFill>
                <a:srgbClr val="000000"/>
              </a:solidFill>
              <a:highlight>
                <a:srgbClr val="FFFFFF"/>
              </a:highlight>
              <a:latin typeface="Arial"/>
              <a:ea typeface="Arial"/>
              <a:cs typeface="Arial"/>
              <a:sym typeface="Arial"/>
            </a:endParaRPr>
          </a:p>
          <a:p>
            <a:pPr indent="-342900" lvl="0" marL="457200" rtl="0" algn="l">
              <a:lnSpc>
                <a:spcPct val="100000"/>
              </a:lnSpc>
              <a:spcBef>
                <a:spcPts val="100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Through the use of programming languages such as JavaScript, we can access the DOM to manipulate websites and make them interactive.</a:t>
            </a:r>
            <a:endParaRPr>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1000"/>
              </a:spcAft>
              <a:buNone/>
            </a:pPr>
            <a:r>
              <a:t/>
            </a:r>
            <a:endParaRPr>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a:t>
            </a:r>
            <a:endParaRPr/>
          </a:p>
        </p:txBody>
      </p:sp>
      <p:sp>
        <p:nvSpPr>
          <p:cNvPr id="432" name="Google Shape;432;p73"/>
          <p:cNvSpPr txBox="1"/>
          <p:nvPr>
            <p:ph idx="1" type="body"/>
          </p:nvPr>
        </p:nvSpPr>
        <p:spPr>
          <a:xfrm>
            <a:off x="471900" y="2070075"/>
            <a:ext cx="8222100" cy="2052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Whenever we write a html template and view in the browser the browser turns your html into something like that dom.</a:t>
            </a:r>
            <a:endParaRPr>
              <a:solidFill>
                <a:srgbClr val="000000"/>
              </a:solidFill>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a:solidFill>
                  <a:srgbClr val="000000"/>
                </a:solidFill>
                <a:latin typeface="Arial"/>
                <a:ea typeface="Arial"/>
                <a:cs typeface="Arial"/>
                <a:sym typeface="Arial"/>
              </a:rPr>
              <a:t>You can actually see that in your elements tab in the browser.</a:t>
            </a:r>
            <a:endParaRPr>
              <a:solidFill>
                <a:srgbClr val="000000"/>
              </a:solidFill>
              <a:latin typeface="Arial"/>
              <a:ea typeface="Arial"/>
              <a:cs typeface="Arial"/>
              <a:sym typeface="Arial"/>
            </a:endParaRPr>
          </a:p>
          <a:p>
            <a:pPr indent="-342900" lvl="0" marL="457200" rtl="0" algn="l">
              <a:spcBef>
                <a:spcPts val="1000"/>
              </a:spcBef>
              <a:spcAft>
                <a:spcPts val="1600"/>
              </a:spcAft>
              <a:buClr>
                <a:srgbClr val="000000"/>
              </a:buClr>
              <a:buSzPts val="1800"/>
              <a:buFont typeface="Arial"/>
              <a:buChar char="●"/>
            </a:pPr>
            <a:r>
              <a:rPr lang="en">
                <a:solidFill>
                  <a:srgbClr val="000000"/>
                </a:solidFill>
                <a:latin typeface="Arial"/>
                <a:ea typeface="Arial"/>
                <a:cs typeface="Arial"/>
                <a:sym typeface="Arial"/>
              </a:rPr>
              <a:t>We access dom to create element, delete, update etc. </a:t>
            </a:r>
            <a:endParaRPr>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 - Selecting Element</a:t>
            </a:r>
            <a:endParaRPr/>
          </a:p>
        </p:txBody>
      </p:sp>
      <p:sp>
        <p:nvSpPr>
          <p:cNvPr id="438" name="Google Shape;438;p7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Select any single element using querySelector</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ele = document.querySelector(</a:t>
            </a:r>
            <a:r>
              <a:rPr lang="en" sz="1400">
                <a:solidFill>
                  <a:srgbClr val="A31515"/>
                </a:solidFill>
                <a:highlight>
                  <a:srgbClr val="FFFFFF"/>
                </a:highlight>
                <a:latin typeface="Courier New"/>
                <a:ea typeface="Courier New"/>
                <a:cs typeface="Courier New"/>
                <a:sym typeface="Courier New"/>
              </a:rPr>
              <a:t>'p'</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console.log(ele);</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S</a:t>
            </a:r>
            <a:r>
              <a:rPr lang="en" sz="1400">
                <a:solidFill>
                  <a:srgbClr val="0000FF"/>
                </a:solidFill>
                <a:highlight>
                  <a:srgbClr val="FFFFFF"/>
                </a:highlight>
                <a:latin typeface="Courier New"/>
                <a:ea typeface="Courier New"/>
                <a:cs typeface="Courier New"/>
                <a:sym typeface="Courier New"/>
              </a:rPr>
              <a:t>elect all element using querySelectorAll</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allEle =  document.querySelectorAll(</a:t>
            </a:r>
            <a:r>
              <a:rPr lang="en" sz="1400">
                <a:solidFill>
                  <a:srgbClr val="A31515"/>
                </a:solidFill>
                <a:highlight>
                  <a:srgbClr val="FFFFFF"/>
                </a:highlight>
                <a:latin typeface="Courier New"/>
                <a:ea typeface="Courier New"/>
                <a:cs typeface="Courier New"/>
                <a:sym typeface="Courier New"/>
              </a:rPr>
              <a:t>'p'</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console.log(allEle);</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 - Selecting Element</a:t>
            </a:r>
            <a:endParaRPr/>
          </a:p>
        </p:txBody>
      </p:sp>
      <p:sp>
        <p:nvSpPr>
          <p:cNvPr id="444" name="Google Shape;444;p7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solidFill>
                  <a:srgbClr val="0000FF"/>
                </a:solidFill>
                <a:highlight>
                  <a:srgbClr val="FFFFFF"/>
                </a:highlight>
                <a:latin typeface="Courier New"/>
                <a:ea typeface="Courier New"/>
                <a:cs typeface="Courier New"/>
                <a:sym typeface="Courier New"/>
              </a:rPr>
              <a:t>More specific using class</a:t>
            </a:r>
            <a:endParaRPr sz="13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FF"/>
                </a:solidFill>
                <a:highlight>
                  <a:srgbClr val="FFFFFF"/>
                </a:highlight>
                <a:latin typeface="Courier New"/>
                <a:ea typeface="Courier New"/>
                <a:cs typeface="Courier New"/>
                <a:sym typeface="Courier New"/>
              </a:rPr>
              <a:t>var</a:t>
            </a:r>
            <a:r>
              <a:rPr lang="en" sz="1300">
                <a:solidFill>
                  <a:srgbClr val="000000"/>
                </a:solidFill>
                <a:highlight>
                  <a:srgbClr val="FFFFFF"/>
                </a:highlight>
                <a:latin typeface="Courier New"/>
                <a:ea typeface="Courier New"/>
                <a:cs typeface="Courier New"/>
                <a:sym typeface="Courier New"/>
              </a:rPr>
              <a:t> allEle =  document.querySelectorAll(</a:t>
            </a:r>
            <a:r>
              <a:rPr lang="en" sz="1300">
                <a:solidFill>
                  <a:srgbClr val="A31515"/>
                </a:solidFill>
                <a:highlight>
                  <a:srgbClr val="FFFFFF"/>
                </a:highlight>
                <a:latin typeface="Courier New"/>
                <a:ea typeface="Courier New"/>
                <a:cs typeface="Courier New"/>
                <a:sym typeface="Courier New"/>
              </a:rPr>
              <a:t>'.item'</a:t>
            </a:r>
            <a:r>
              <a:rPr lang="en" sz="1300">
                <a:solidFill>
                  <a:srgbClr val="000000"/>
                </a:solidFill>
                <a:highlight>
                  <a:srgbClr val="FFFFFF"/>
                </a:highlight>
                <a:latin typeface="Courier New"/>
                <a:ea typeface="Courier New"/>
                <a:cs typeface="Courier New"/>
                <a:sym typeface="Courier New"/>
              </a:rPr>
              <a:t>);</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00"/>
                </a:solidFill>
                <a:highlight>
                  <a:srgbClr val="FFFFFF"/>
                </a:highlight>
                <a:latin typeface="Courier New"/>
                <a:ea typeface="Courier New"/>
                <a:cs typeface="Courier New"/>
                <a:sym typeface="Courier New"/>
              </a:rPr>
              <a:t>console.log(allEle);</a:t>
            </a:r>
            <a:endParaRPr sz="13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FF"/>
                </a:solidFill>
                <a:highlight>
                  <a:srgbClr val="FFFFFF"/>
                </a:highlight>
                <a:latin typeface="Courier New"/>
                <a:ea typeface="Courier New"/>
                <a:cs typeface="Courier New"/>
                <a:sym typeface="Courier New"/>
              </a:rPr>
              <a:t>var</a:t>
            </a:r>
            <a:r>
              <a:rPr lang="en" sz="1300">
                <a:solidFill>
                  <a:srgbClr val="000000"/>
                </a:solidFill>
                <a:highlight>
                  <a:srgbClr val="FFFFFF"/>
                </a:highlight>
                <a:latin typeface="Courier New"/>
                <a:ea typeface="Courier New"/>
                <a:cs typeface="Courier New"/>
                <a:sym typeface="Courier New"/>
              </a:rPr>
              <a:t> inner = document.querySelector(</a:t>
            </a:r>
            <a:r>
              <a:rPr lang="en" sz="1300">
                <a:solidFill>
                  <a:srgbClr val="A31515"/>
                </a:solidFill>
                <a:highlight>
                  <a:srgbClr val="FFFFFF"/>
                </a:highlight>
                <a:latin typeface="Courier New"/>
                <a:ea typeface="Courier New"/>
                <a:cs typeface="Courier New"/>
                <a:sym typeface="Courier New"/>
              </a:rPr>
              <a:t>'p'</a:t>
            </a:r>
            <a:r>
              <a:rPr lang="en" sz="1300">
                <a:solidFill>
                  <a:srgbClr val="000000"/>
                </a:solidFill>
                <a:highlight>
                  <a:srgbClr val="FFFFFF"/>
                </a:highlight>
                <a:latin typeface="Courier New"/>
                <a:ea typeface="Courier New"/>
                <a:cs typeface="Courier New"/>
                <a:sym typeface="Courier New"/>
              </a:rPr>
              <a:t>).innerHTML;</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8000"/>
                </a:solidFill>
                <a:highlight>
                  <a:srgbClr val="FFFFFF"/>
                </a:highlight>
                <a:latin typeface="Courier New"/>
                <a:ea typeface="Courier New"/>
                <a:cs typeface="Courier New"/>
                <a:sym typeface="Courier New"/>
              </a:rPr>
              <a:t>//console.log(</a:t>
            </a:r>
            <a:r>
              <a:rPr lang="en" sz="1300">
                <a:solidFill>
                  <a:srgbClr val="000000"/>
                </a:solidFill>
                <a:highlight>
                  <a:srgbClr val="FFFFFF"/>
                </a:highlight>
                <a:latin typeface="Courier New"/>
                <a:ea typeface="Courier New"/>
                <a:cs typeface="Courier New"/>
                <a:sym typeface="Courier New"/>
              </a:rPr>
              <a:t>inner</a:t>
            </a:r>
            <a:r>
              <a:rPr lang="en" sz="1300">
                <a:solidFill>
                  <a:srgbClr val="008000"/>
                </a:solidFill>
                <a:highlight>
                  <a:srgbClr val="FFFFFF"/>
                </a:highlight>
                <a:latin typeface="Courier New"/>
                <a:ea typeface="Courier New"/>
                <a:cs typeface="Courier New"/>
                <a:sym typeface="Courier New"/>
              </a:rPr>
              <a:t>)</a:t>
            </a:r>
            <a:endParaRPr sz="13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00"/>
                </a:solidFill>
                <a:highlight>
                  <a:srgbClr val="FFFFFF"/>
                </a:highlight>
                <a:latin typeface="Courier New"/>
                <a:ea typeface="Courier New"/>
                <a:cs typeface="Courier New"/>
                <a:sym typeface="Courier New"/>
              </a:rPr>
              <a:t>document.getElementById(</a:t>
            </a:r>
            <a:r>
              <a:rPr lang="en" sz="1300">
                <a:solidFill>
                  <a:srgbClr val="A31515"/>
                </a:solidFill>
                <a:highlight>
                  <a:srgbClr val="FFFFFF"/>
                </a:highlight>
                <a:latin typeface="Courier New"/>
                <a:ea typeface="Courier New"/>
                <a:cs typeface="Courier New"/>
                <a:sym typeface="Courier New"/>
              </a:rPr>
              <a:t>'pp'</a:t>
            </a:r>
            <a:r>
              <a:rPr lang="en" sz="1300">
                <a:solidFill>
                  <a:srgbClr val="000000"/>
                </a:solidFill>
                <a:highlight>
                  <a:srgbClr val="FFFFFF"/>
                </a:highlight>
                <a:latin typeface="Courier New"/>
                <a:ea typeface="Courier New"/>
                <a:cs typeface="Courier New"/>
                <a:sym typeface="Courier New"/>
              </a:rPr>
              <a:t>).innerHTML = inner;</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8000"/>
                </a:solidFill>
                <a:highlight>
                  <a:srgbClr val="FFFFFF"/>
                </a:highlight>
                <a:latin typeface="Courier New"/>
                <a:ea typeface="Courier New"/>
                <a:cs typeface="Courier New"/>
                <a:sym typeface="Courier New"/>
              </a:rPr>
              <a:t>// console.log(document.body.innerHTML)</a:t>
            </a:r>
            <a:endParaRPr sz="13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FF"/>
                </a:solidFill>
                <a:highlight>
                  <a:srgbClr val="FFFFFF"/>
                </a:highlight>
                <a:latin typeface="Courier New"/>
                <a:ea typeface="Courier New"/>
                <a:cs typeface="Courier New"/>
                <a:sym typeface="Courier New"/>
              </a:rPr>
              <a:t>var</a:t>
            </a:r>
            <a:r>
              <a:rPr lang="en" sz="1300">
                <a:solidFill>
                  <a:srgbClr val="000000"/>
                </a:solidFill>
                <a:highlight>
                  <a:srgbClr val="FFFFFF"/>
                </a:highlight>
                <a:latin typeface="Courier New"/>
                <a:ea typeface="Courier New"/>
                <a:cs typeface="Courier New"/>
                <a:sym typeface="Courier New"/>
              </a:rPr>
              <a:t> b = document.querySelector(</a:t>
            </a:r>
            <a:r>
              <a:rPr lang="en" sz="1300">
                <a:solidFill>
                  <a:srgbClr val="A31515"/>
                </a:solidFill>
                <a:highlight>
                  <a:srgbClr val="FFFFFF"/>
                </a:highlight>
                <a:latin typeface="Courier New"/>
                <a:ea typeface="Courier New"/>
                <a:cs typeface="Courier New"/>
                <a:sym typeface="Courier New"/>
              </a:rPr>
              <a:t>'.item'</a:t>
            </a:r>
            <a:r>
              <a:rPr lang="en" sz="1300">
                <a:solidFill>
                  <a:srgbClr val="000000"/>
                </a:solidFill>
                <a:highlight>
                  <a:srgbClr val="FFFFFF"/>
                </a:highlight>
                <a:latin typeface="Courier New"/>
                <a:ea typeface="Courier New"/>
                <a:cs typeface="Courier New"/>
                <a:sym typeface="Courier New"/>
              </a:rPr>
              <a:t>);</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8000"/>
                </a:solidFill>
                <a:highlight>
                  <a:srgbClr val="FFFFFF"/>
                </a:highlight>
                <a:latin typeface="Courier New"/>
                <a:ea typeface="Courier New"/>
                <a:cs typeface="Courier New"/>
                <a:sym typeface="Courier New"/>
              </a:rPr>
              <a:t>//console.log(b.querySelector('p'))</a:t>
            </a:r>
            <a:endParaRPr sz="13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300">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 - Selecting Element</a:t>
            </a:r>
            <a:endParaRPr/>
          </a:p>
        </p:txBody>
      </p:sp>
      <p:sp>
        <p:nvSpPr>
          <p:cNvPr id="450" name="Google Shape;450;p7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 init()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ele = document.querySelector(</a:t>
            </a:r>
            <a:r>
              <a:rPr lang="en" sz="1400">
                <a:solidFill>
                  <a:srgbClr val="A31515"/>
                </a:solidFill>
                <a:highlight>
                  <a:srgbClr val="FFFFFF"/>
                </a:highlight>
                <a:latin typeface="Courier New"/>
                <a:ea typeface="Courier New"/>
                <a:cs typeface="Courier New"/>
                <a:sym typeface="Courier New"/>
              </a:rPr>
              <a:t>'p'</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console.log(ele);</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document.addEventListener(</a:t>
            </a:r>
            <a:r>
              <a:rPr lang="en" sz="1400">
                <a:solidFill>
                  <a:srgbClr val="A31515"/>
                </a:solidFill>
                <a:highlight>
                  <a:srgbClr val="FFFFFF"/>
                </a:highlight>
                <a:latin typeface="Courier New"/>
                <a:ea typeface="Courier New"/>
                <a:cs typeface="Courier New"/>
                <a:sym typeface="Courier New"/>
              </a:rPr>
              <a:t>'DOMContentLoaded'</a:t>
            </a:r>
            <a:r>
              <a:rPr lang="en" sz="1400">
                <a:solidFill>
                  <a:srgbClr val="000000"/>
                </a:solidFill>
                <a:highlight>
                  <a:srgbClr val="FFFFFF"/>
                </a:highlight>
                <a:latin typeface="Courier New"/>
                <a:ea typeface="Courier New"/>
                <a:cs typeface="Courier New"/>
                <a:sym typeface="Courier New"/>
              </a:rPr>
              <a:t>, init)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DOM Elements Properties</a:t>
            </a:r>
            <a:endParaRPr/>
          </a:p>
        </p:txBody>
      </p:sp>
      <p:sp>
        <p:nvSpPr>
          <p:cNvPr id="456" name="Google Shape;456;p7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Check all the properties and methods on any element</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b = document.querySelector(</a:t>
            </a:r>
            <a:r>
              <a:rPr lang="en" sz="1400">
                <a:solidFill>
                  <a:srgbClr val="A31515"/>
                </a:solidFill>
                <a:highlight>
                  <a:srgbClr val="FFFFFF"/>
                </a:highlight>
                <a:latin typeface="Courier New"/>
                <a:ea typeface="Courier New"/>
                <a:cs typeface="Courier New"/>
                <a:sym typeface="Courier New"/>
              </a:rPr>
              <a:t>'.item'</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console.dir(b)</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8000"/>
                </a:solidFill>
                <a:highlight>
                  <a:srgbClr val="FFFFFF"/>
                </a:highlight>
                <a:latin typeface="Courier New"/>
                <a:ea typeface="Courier New"/>
                <a:cs typeface="Courier New"/>
                <a:sym typeface="Courier New"/>
              </a:rPr>
              <a:t>// Set the text content property on that element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const</a:t>
            </a:r>
            <a:r>
              <a:rPr lang="en" sz="1400">
                <a:solidFill>
                  <a:srgbClr val="000000"/>
                </a:solidFill>
                <a:highlight>
                  <a:srgbClr val="FFFFFF"/>
                </a:highlight>
                <a:latin typeface="Courier New"/>
                <a:ea typeface="Courier New"/>
                <a:cs typeface="Courier New"/>
                <a:sym typeface="Courier New"/>
              </a:rPr>
              <a:t> heading = document.querySelector(</a:t>
            </a:r>
            <a:r>
              <a:rPr lang="en" sz="1400">
                <a:solidFill>
                  <a:srgbClr val="A31515"/>
                </a:solidFill>
                <a:highlight>
                  <a:srgbClr val="FFFFFF"/>
                </a:highlight>
                <a:latin typeface="Courier New"/>
                <a:ea typeface="Courier New"/>
                <a:cs typeface="Courier New"/>
                <a:sym typeface="Courier New"/>
              </a:rPr>
              <a:t>'h2'</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heading.textContent = </a:t>
            </a:r>
            <a:r>
              <a:rPr lang="en" sz="1400">
                <a:solidFill>
                  <a:srgbClr val="A31515"/>
                </a:solidFill>
                <a:highlight>
                  <a:srgbClr val="FFFFFF"/>
                </a:highlight>
                <a:latin typeface="Courier New"/>
                <a:ea typeface="Courier New"/>
                <a:cs typeface="Courier New"/>
                <a:sym typeface="Courier New"/>
              </a:rPr>
              <a:t>'hello john'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solidFill>
                <a:srgbClr val="000000"/>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 Elements - Properties</a:t>
            </a:r>
            <a:endParaRPr/>
          </a:p>
        </p:txBody>
      </p:sp>
      <p:sp>
        <p:nvSpPr>
          <p:cNvPr id="462" name="Google Shape;462;p7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&lt;h2&gt;</a:t>
            </a:r>
            <a:r>
              <a:rPr lang="en" sz="1400">
                <a:solidFill>
                  <a:srgbClr val="000000"/>
                </a:solidFill>
                <a:highlight>
                  <a:srgbClr val="FFFFFF"/>
                </a:highlight>
                <a:latin typeface="Courier New"/>
                <a:ea typeface="Courier New"/>
                <a:cs typeface="Courier New"/>
                <a:sym typeface="Courier New"/>
              </a:rPr>
              <a:t>Hi</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&lt;style&gt;</a:t>
            </a:r>
            <a:endParaRPr sz="14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p</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FF0000"/>
                </a:solidFill>
                <a:highlight>
                  <a:srgbClr val="FFFFFF"/>
                </a:highlight>
                <a:latin typeface="Courier New"/>
                <a:ea typeface="Courier New"/>
                <a:cs typeface="Courier New"/>
                <a:sym typeface="Courier New"/>
              </a:rPr>
              <a:t>color</a:t>
            </a:r>
            <a:r>
              <a:rPr lang="en" sz="1400">
                <a:solidFill>
                  <a:srgbClr val="000000"/>
                </a:solidFill>
                <a:highlight>
                  <a:srgbClr val="FFFFFF"/>
                </a:highlight>
                <a:latin typeface="Courier New"/>
                <a:ea typeface="Courier New"/>
                <a:cs typeface="Courier New"/>
                <a:sym typeface="Courier New"/>
              </a:rPr>
              <a:t>: </a:t>
            </a:r>
            <a:r>
              <a:rPr lang="en" sz="1400">
                <a:solidFill>
                  <a:srgbClr val="0451A5"/>
                </a:solidFill>
                <a:highlight>
                  <a:srgbClr val="FFFFFF"/>
                </a:highlight>
                <a:latin typeface="Courier New"/>
                <a:ea typeface="Courier New"/>
                <a:cs typeface="Courier New"/>
                <a:sym typeface="Courier New"/>
              </a:rPr>
              <a:t>blue</a:t>
            </a:r>
            <a:endParaRPr sz="1400">
              <a:solidFill>
                <a:srgbClr val="0451A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&lt;/style&gt;</a:t>
            </a:r>
            <a:endParaRPr sz="14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&lt;/h2&gt;</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const</a:t>
            </a:r>
            <a:r>
              <a:rPr lang="en" sz="1400">
                <a:solidFill>
                  <a:srgbClr val="000000"/>
                </a:solidFill>
                <a:highlight>
                  <a:srgbClr val="FFFFFF"/>
                </a:highlight>
                <a:latin typeface="Courier New"/>
                <a:ea typeface="Courier New"/>
                <a:cs typeface="Courier New"/>
                <a:sym typeface="Courier New"/>
              </a:rPr>
              <a:t> heading = document.querySelector(</a:t>
            </a:r>
            <a:r>
              <a:rPr lang="en" sz="1400">
                <a:solidFill>
                  <a:srgbClr val="A31515"/>
                </a:solidFill>
                <a:highlight>
                  <a:srgbClr val="FFFFFF"/>
                </a:highlight>
                <a:latin typeface="Courier New"/>
                <a:ea typeface="Courier New"/>
                <a:cs typeface="Courier New"/>
                <a:sym typeface="Courier New"/>
              </a:rPr>
              <a:t>'h2'</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8000"/>
                </a:solidFill>
                <a:highlight>
                  <a:srgbClr val="FFFFFF"/>
                </a:highlight>
                <a:latin typeface="Courier New"/>
                <a:ea typeface="Courier New"/>
                <a:cs typeface="Courier New"/>
                <a:sym typeface="Courier New"/>
              </a:rPr>
              <a:t>// Difference between innerText AND textContent </a:t>
            </a:r>
            <a:endParaRPr sz="14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console.log(heading.innerText); // Just render the text not style elements</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console.log(heading.textContent);// Render all the text within the element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 CLASSES</a:t>
            </a:r>
            <a:endParaRPr/>
          </a:p>
        </p:txBody>
      </p:sp>
      <p:sp>
        <p:nvSpPr>
          <p:cNvPr id="468" name="Google Shape;468;p7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700">
                <a:solidFill>
                  <a:srgbClr val="000000"/>
                </a:solidFill>
                <a:highlight>
                  <a:srgbClr val="FFFFFF"/>
                </a:highlight>
                <a:latin typeface="Arial"/>
                <a:ea typeface="Arial"/>
                <a:cs typeface="Arial"/>
                <a:sym typeface="Arial"/>
              </a:rPr>
              <a:t>var b = document.querySelector('.item');</a:t>
            </a:r>
            <a:endParaRPr sz="17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700">
                <a:solidFill>
                  <a:srgbClr val="000000"/>
                </a:solidFill>
                <a:highlight>
                  <a:srgbClr val="FFFFFF"/>
                </a:highlight>
                <a:latin typeface="Arial"/>
                <a:ea typeface="Arial"/>
                <a:cs typeface="Arial"/>
                <a:sym typeface="Arial"/>
              </a:rPr>
              <a:t>b.classList.add('open')</a:t>
            </a:r>
            <a:endParaRPr sz="17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700">
                <a:solidFill>
                  <a:srgbClr val="000000"/>
                </a:solidFill>
                <a:highlight>
                  <a:srgbClr val="FFFFFF"/>
                </a:highlight>
                <a:latin typeface="Arial"/>
                <a:ea typeface="Arial"/>
                <a:cs typeface="Arial"/>
                <a:sym typeface="Arial"/>
              </a:rPr>
              <a:t>b.classList.remove('open')</a:t>
            </a:r>
            <a:endParaRPr sz="17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700">
                <a:solidFill>
                  <a:srgbClr val="000000"/>
                </a:solidFill>
                <a:highlight>
                  <a:srgbClr val="FFFFFF"/>
                </a:highlight>
                <a:latin typeface="Arial"/>
                <a:ea typeface="Arial"/>
                <a:cs typeface="Arial"/>
                <a:sym typeface="Arial"/>
              </a:rPr>
              <a:t>//console.log(b.classList)</a:t>
            </a:r>
            <a:endParaRPr sz="17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7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//Add class on runtime\</a:t>
            </a:r>
            <a:endParaRPr sz="17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highlight>
                  <a:srgbClr val="FFFFFF"/>
                </a:highlight>
                <a:latin typeface="Arial"/>
                <a:ea typeface="Arial"/>
                <a:cs typeface="Arial"/>
                <a:sym typeface="Arial"/>
              </a:rPr>
              <a:t>b.classList.add('round')</a:t>
            </a:r>
            <a:endParaRPr sz="16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700">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DOM CLASSES</a:t>
            </a:r>
            <a:endParaRPr/>
          </a:p>
        </p:txBody>
      </p:sp>
      <p:sp>
        <p:nvSpPr>
          <p:cNvPr id="474" name="Google Shape;474;p80"/>
          <p:cNvSpPr txBox="1"/>
          <p:nvPr>
            <p:ph idx="1" type="body"/>
          </p:nvPr>
        </p:nvSpPr>
        <p:spPr>
          <a:xfrm>
            <a:off x="471900" y="1801900"/>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800000"/>
                </a:solidFill>
                <a:highlight>
                  <a:srgbClr val="FFFFFF"/>
                </a:highlight>
                <a:latin typeface="Courier New"/>
                <a:ea typeface="Courier New"/>
                <a:cs typeface="Courier New"/>
                <a:sym typeface="Courier New"/>
              </a:rPr>
              <a:t>// HTML</a:t>
            </a:r>
            <a:endParaRPr sz="14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800000"/>
                </a:solidFill>
                <a:highlight>
                  <a:srgbClr val="FFFFFF"/>
                </a:highlight>
                <a:latin typeface="Courier New"/>
                <a:ea typeface="Courier New"/>
                <a:cs typeface="Courier New"/>
                <a:sym typeface="Courier New"/>
              </a:rPr>
              <a:t>&lt;p&gt;</a:t>
            </a:r>
            <a:r>
              <a:rPr lang="en" sz="1400">
                <a:solidFill>
                  <a:srgbClr val="000000"/>
                </a:solidFill>
                <a:highlight>
                  <a:srgbClr val="FFFFFF"/>
                </a:highlight>
                <a:latin typeface="Courier New"/>
                <a:ea typeface="Courier New"/>
                <a:cs typeface="Courier New"/>
                <a:sym typeface="Courier New"/>
              </a:rPr>
              <a:t>hello</a:t>
            </a:r>
            <a:r>
              <a:rPr lang="en" sz="1400">
                <a:solidFill>
                  <a:srgbClr val="800000"/>
                </a:solidFill>
                <a:highlight>
                  <a:srgbClr val="FFFFFF"/>
                </a:highlight>
                <a:latin typeface="Courier New"/>
                <a:ea typeface="Courier New"/>
                <a:cs typeface="Courier New"/>
                <a:sym typeface="Courier New"/>
              </a:rPr>
              <a:t>&lt;/p&gt;</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 JS</a:t>
            </a:r>
            <a:endParaRPr sz="140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const</a:t>
            </a:r>
            <a:r>
              <a:rPr lang="en" sz="1400">
                <a:solidFill>
                  <a:srgbClr val="000000"/>
                </a:solidFill>
                <a:highlight>
                  <a:srgbClr val="FFFFFF"/>
                </a:highlight>
                <a:latin typeface="Courier New"/>
                <a:ea typeface="Courier New"/>
                <a:cs typeface="Courier New"/>
                <a:sym typeface="Courier New"/>
              </a:rPr>
              <a:t> classEle = document.querySelector(</a:t>
            </a:r>
            <a:r>
              <a:rPr lang="en" sz="1400">
                <a:solidFill>
                  <a:srgbClr val="A31515"/>
                </a:solidFill>
                <a:highlight>
                  <a:srgbClr val="FFFFFF"/>
                </a:highlight>
                <a:latin typeface="Courier New"/>
                <a:ea typeface="Courier New"/>
                <a:cs typeface="Courier New"/>
                <a:sym typeface="Courier New"/>
              </a:rPr>
              <a:t>'p'</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classEle.classList.add(</a:t>
            </a:r>
            <a:r>
              <a:rPr lang="en" sz="1400">
                <a:solidFill>
                  <a:srgbClr val="A31515"/>
                </a:solidFill>
                <a:highlight>
                  <a:srgbClr val="FFFFFF"/>
                </a:highlight>
                <a:latin typeface="Courier New"/>
                <a:ea typeface="Courier New"/>
                <a:cs typeface="Courier New"/>
                <a:sym typeface="Courier New"/>
              </a:rPr>
              <a:t>'nice'</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console.log(classEle.classList);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Style</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&lt;style&gt;</a:t>
            </a:r>
            <a:endParaRPr sz="140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.nice</a:t>
            </a:r>
            <a:r>
              <a:rPr lang="en" sz="1400">
                <a:solidFill>
                  <a:srgbClr val="000000"/>
                </a:solidFill>
                <a:highlight>
                  <a:srgbClr val="FFFFFF"/>
                </a:highlight>
                <a:latin typeface="Courier New"/>
                <a:ea typeface="Courier New"/>
                <a:cs typeface="Courier New"/>
                <a:sym typeface="Courier New"/>
              </a:rPr>
              <a:t>{ </a:t>
            </a:r>
            <a:r>
              <a:rPr lang="en" sz="1400">
                <a:solidFill>
                  <a:srgbClr val="FF0000"/>
                </a:solidFill>
                <a:highlight>
                  <a:srgbClr val="FFFFFF"/>
                </a:highlight>
                <a:latin typeface="Courier New"/>
                <a:ea typeface="Courier New"/>
                <a:cs typeface="Courier New"/>
                <a:sym typeface="Courier New"/>
              </a:rPr>
              <a:t>color</a:t>
            </a:r>
            <a:r>
              <a:rPr lang="en" sz="1400">
                <a:solidFill>
                  <a:srgbClr val="000000"/>
                </a:solidFill>
                <a:highlight>
                  <a:srgbClr val="FFFFFF"/>
                </a:highlight>
                <a:latin typeface="Courier New"/>
                <a:ea typeface="Courier New"/>
                <a:cs typeface="Courier New"/>
                <a:sym typeface="Courier New"/>
              </a:rPr>
              <a:t>: </a:t>
            </a:r>
            <a:r>
              <a:rPr lang="en" sz="1400">
                <a:solidFill>
                  <a:srgbClr val="0451A5"/>
                </a:solidFill>
                <a:highlight>
                  <a:srgbClr val="FFFFFF"/>
                </a:highlight>
                <a:latin typeface="Courier New"/>
                <a:ea typeface="Courier New"/>
                <a:cs typeface="Courier New"/>
                <a:sym typeface="Courier New"/>
              </a:rPr>
              <a:t>red</a:t>
            </a: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r>
              <a:rPr lang="en" sz="1400">
                <a:solidFill>
                  <a:srgbClr val="800000"/>
                </a:solidFill>
                <a:highlight>
                  <a:srgbClr val="FFFFFF"/>
                </a:highlight>
                <a:latin typeface="Courier New"/>
                <a:ea typeface="Courier New"/>
                <a:cs typeface="Courier New"/>
                <a:sym typeface="Courier New"/>
              </a:rPr>
              <a:t>&lt;/style&gt;</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480" name="Google Shape;480;p81"/>
          <p:cNvSpPr txBox="1"/>
          <p:nvPr>
            <p:ph idx="1" type="body"/>
          </p:nvPr>
        </p:nvSpPr>
        <p:spPr>
          <a:xfrm>
            <a:off x="460950" y="1714300"/>
            <a:ext cx="8222100" cy="2710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4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HTML events are "things" that happen to HTML elements.</a:t>
            </a:r>
            <a:endParaRPr sz="1400">
              <a:solidFill>
                <a:srgbClr val="00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When JavaScript is used in HTML pages, JavaScript can "react" on these events.</a:t>
            </a:r>
            <a:endParaRPr sz="1400">
              <a:solidFill>
                <a:srgbClr val="000000"/>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Rule:</a:t>
            </a:r>
            <a:endParaRPr sz="1400">
              <a:solidFill>
                <a:srgbClr val="000000"/>
              </a:solidFill>
              <a:highlight>
                <a:srgbClr val="FFFFFF"/>
              </a:highlight>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Get Something</a:t>
            </a:r>
            <a:endParaRPr>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Listen Something</a:t>
            </a:r>
            <a:endParaRPr>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 Something</a:t>
            </a:r>
            <a:endParaRPr sz="1400">
              <a:solidFill>
                <a:srgbClr val="000000"/>
              </a:solidFill>
              <a:latin typeface="Arial"/>
              <a:ea typeface="Arial"/>
              <a:cs typeface="Arial"/>
              <a:sym typeface="Arial"/>
            </a:endParaRPr>
          </a:p>
          <a:p>
            <a:pPr indent="0" lvl="0" marL="0" rtl="0" algn="l">
              <a:lnSpc>
                <a:spcPct val="100000"/>
              </a:lnSpc>
              <a:spcBef>
                <a:spcPts val="1400"/>
              </a:spcBef>
              <a:spcAft>
                <a:spcPts val="0"/>
              </a:spcAft>
              <a:buNone/>
            </a:pPr>
            <a:r>
              <a:rPr lang="en" sz="1300">
                <a:solidFill>
                  <a:srgbClr val="0000FF"/>
                </a:solidFill>
                <a:highlight>
                  <a:srgbClr val="FFFFFF"/>
                </a:highlight>
                <a:latin typeface="Courier New"/>
                <a:ea typeface="Courier New"/>
                <a:cs typeface="Courier New"/>
                <a:sym typeface="Courier New"/>
              </a:rPr>
              <a:t>var</a:t>
            </a:r>
            <a:r>
              <a:rPr lang="en" sz="1300">
                <a:solidFill>
                  <a:srgbClr val="000000"/>
                </a:solidFill>
                <a:highlight>
                  <a:srgbClr val="FFFFFF"/>
                </a:highlight>
                <a:latin typeface="Courier New"/>
                <a:ea typeface="Courier New"/>
                <a:cs typeface="Courier New"/>
                <a:sym typeface="Courier New"/>
              </a:rPr>
              <a:t> hit = document.querySelector(</a:t>
            </a:r>
            <a:r>
              <a:rPr lang="en" sz="1300">
                <a:solidFill>
                  <a:srgbClr val="A31515"/>
                </a:solidFill>
                <a:highlight>
                  <a:srgbClr val="FFFFFF"/>
                </a:highlight>
                <a:latin typeface="Courier New"/>
                <a:ea typeface="Courier New"/>
                <a:cs typeface="Courier New"/>
                <a:sym typeface="Courier New"/>
              </a:rPr>
              <a:t>'.hit'</a:t>
            </a:r>
            <a:r>
              <a:rPr lang="en" sz="1300">
                <a:solidFill>
                  <a:srgbClr val="000000"/>
                </a:solidFill>
                <a:highlight>
                  <a:srgbClr val="FFFFFF"/>
                </a:highlight>
                <a:latin typeface="Courier New"/>
                <a:ea typeface="Courier New"/>
                <a:cs typeface="Courier New"/>
                <a:sym typeface="Courier New"/>
              </a:rPr>
              <a:t>);</a:t>
            </a:r>
            <a:endParaRPr sz="13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solidFill>
                  <a:srgbClr val="000000"/>
                </a:solidFill>
                <a:highlight>
                  <a:srgbClr val="FFFFFF"/>
                </a:highlight>
                <a:latin typeface="Courier New"/>
                <a:ea typeface="Courier New"/>
                <a:cs typeface="Courier New"/>
                <a:sym typeface="Courier New"/>
              </a:rPr>
              <a:t>document.addEventListener(</a:t>
            </a:r>
            <a:r>
              <a:rPr lang="en" sz="1300">
                <a:solidFill>
                  <a:srgbClr val="A31515"/>
                </a:solidFill>
                <a:highlight>
                  <a:srgbClr val="FFFFFF"/>
                </a:highlight>
                <a:latin typeface="Courier New"/>
                <a:ea typeface="Courier New"/>
                <a:cs typeface="Courier New"/>
                <a:sym typeface="Courier New"/>
              </a:rPr>
              <a:t>'click'</a:t>
            </a:r>
            <a:r>
              <a:rPr lang="en" sz="1300">
                <a:solidFill>
                  <a:srgbClr val="000000"/>
                </a:solidFill>
                <a:highlight>
                  <a:srgbClr val="FFFFFF"/>
                </a:highlight>
                <a:latin typeface="Courier New"/>
                <a:ea typeface="Courier New"/>
                <a:cs typeface="Courier New"/>
                <a:sym typeface="Courier New"/>
              </a:rPr>
              <a:t>, </a:t>
            </a:r>
            <a:r>
              <a:rPr lang="en" sz="1300">
                <a:solidFill>
                  <a:srgbClr val="0000FF"/>
                </a:solidFill>
                <a:highlight>
                  <a:srgbClr val="FFFFFF"/>
                </a:highlight>
                <a:latin typeface="Courier New"/>
                <a:ea typeface="Courier New"/>
                <a:cs typeface="Courier New"/>
                <a:sym typeface="Courier New"/>
              </a:rPr>
              <a:t>function</a:t>
            </a:r>
            <a:r>
              <a:rPr lang="en" sz="1300">
                <a:solidFill>
                  <a:srgbClr val="000000"/>
                </a:solidFill>
                <a:highlight>
                  <a:srgbClr val="FFFFFF"/>
                </a:highlight>
                <a:latin typeface="Courier New"/>
                <a:ea typeface="Courier New"/>
                <a:cs typeface="Courier New"/>
                <a:sym typeface="Courier New"/>
              </a:rPr>
              <a:t>(){</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00"/>
                </a:solidFill>
                <a:highlight>
                  <a:srgbClr val="FFFFFF"/>
                </a:highlight>
                <a:latin typeface="Courier New"/>
                <a:ea typeface="Courier New"/>
                <a:cs typeface="Courier New"/>
                <a:sym typeface="Courier New"/>
              </a:rPr>
              <a:t> console.log(</a:t>
            </a:r>
            <a:r>
              <a:rPr lang="en" sz="1300">
                <a:solidFill>
                  <a:srgbClr val="A31515"/>
                </a:solidFill>
                <a:highlight>
                  <a:srgbClr val="FFFFFF"/>
                </a:highlight>
                <a:latin typeface="Courier New"/>
                <a:ea typeface="Courier New"/>
                <a:cs typeface="Courier New"/>
                <a:sym typeface="Courier New"/>
              </a:rPr>
              <a:t>'hello'</a:t>
            </a:r>
            <a:r>
              <a:rPr lang="en" sz="1300">
                <a:solidFill>
                  <a:srgbClr val="000000"/>
                </a:solidFill>
                <a:highlight>
                  <a:srgbClr val="FFFFFF"/>
                </a:highlight>
                <a:latin typeface="Courier New"/>
                <a:ea typeface="Courier New"/>
                <a:cs typeface="Courier New"/>
                <a:sym typeface="Courier New"/>
              </a:rPr>
              <a:t>);</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00">
                <a:solidFill>
                  <a:srgbClr val="000000"/>
                </a:solidFill>
                <a:highlight>
                  <a:srgbClr val="FFFFFF"/>
                </a:highlight>
                <a:latin typeface="Courier New"/>
                <a:ea typeface="Courier New"/>
                <a:cs typeface="Courier New"/>
                <a:sym typeface="Courier New"/>
              </a:rPr>
              <a:t>})</a:t>
            </a:r>
            <a:endParaRPr sz="13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04" name="Google Shape;104;p19"/>
          <p:cNvSpPr txBox="1"/>
          <p:nvPr>
            <p:ph idx="1" type="body"/>
          </p:nvPr>
        </p:nvSpPr>
        <p:spPr>
          <a:xfrm>
            <a:off x="471900" y="1788850"/>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000"/>
              </a:spcBef>
              <a:spcAft>
                <a:spcPts val="0"/>
              </a:spcAft>
              <a:buClr>
                <a:srgbClr val="000000"/>
              </a:buClr>
              <a:buSzPts val="1800"/>
              <a:buFont typeface="Arial"/>
              <a:buChar char="●"/>
            </a:pPr>
            <a:r>
              <a:rPr lang="en">
                <a:solidFill>
                  <a:srgbClr val="000000"/>
                </a:solidFill>
                <a:latin typeface="Arial"/>
                <a:ea typeface="Arial"/>
                <a:cs typeface="Arial"/>
                <a:sym typeface="Arial"/>
              </a:rPr>
              <a:t>Strings in JavaScript are a sequential arrangement of Unicode characters, enclosed inside “ ”  or  ‘ ’. </a:t>
            </a:r>
            <a:endParaRPr>
              <a:solidFill>
                <a:srgbClr val="000000"/>
              </a:solidFill>
              <a:latin typeface="Arial"/>
              <a:ea typeface="Arial"/>
              <a:cs typeface="Arial"/>
              <a:sym typeface="Arial"/>
            </a:endParaRPr>
          </a:p>
          <a:p>
            <a:pPr indent="-342900" lvl="0" marL="457200" rtl="0" algn="l">
              <a:lnSpc>
                <a:spcPct val="100000"/>
              </a:lnSpc>
              <a:spcBef>
                <a:spcPts val="1600"/>
              </a:spcBef>
              <a:spcAft>
                <a:spcPts val="0"/>
              </a:spcAft>
              <a:buClr>
                <a:srgbClr val="000000"/>
              </a:buClr>
              <a:buSzPts val="1800"/>
              <a:buFont typeface="Arial"/>
              <a:buChar char="●"/>
            </a:pPr>
            <a:r>
              <a:rPr lang="en">
                <a:solidFill>
                  <a:srgbClr val="0A0A23"/>
                </a:solidFill>
                <a:latin typeface="Arial"/>
                <a:ea typeface="Arial"/>
                <a:cs typeface="Arial"/>
                <a:sym typeface="Arial"/>
              </a:rPr>
              <a:t>A string is a sequence of characters.</a:t>
            </a:r>
            <a:endParaRPr>
              <a:solidFill>
                <a:srgbClr val="0A0A23"/>
              </a:solidFill>
              <a:latin typeface="Arial"/>
              <a:ea typeface="Arial"/>
              <a:cs typeface="Arial"/>
              <a:sym typeface="Arial"/>
            </a:endParaRPr>
          </a:p>
          <a:p>
            <a:pPr indent="0" lvl="0" marL="457200" rtl="0" algn="l">
              <a:lnSpc>
                <a:spcPct val="100000"/>
              </a:lnSpc>
              <a:spcBef>
                <a:spcPts val="1000"/>
              </a:spcBef>
              <a:spcAft>
                <a:spcPts val="0"/>
              </a:spcAft>
              <a:buNone/>
            </a:pPr>
            <a:r>
              <a:t/>
            </a:r>
            <a:endParaRPr>
              <a:solidFill>
                <a:srgbClr val="0A0A23"/>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A0A23"/>
                </a:solidFill>
                <a:latin typeface="Arial"/>
                <a:ea typeface="Arial"/>
                <a:cs typeface="Arial"/>
                <a:sym typeface="Arial"/>
              </a:rPr>
              <a:t>It can be also defined as a string literal, which is enclosed in single or double quotes:</a:t>
            </a:r>
            <a:endParaRPr>
              <a:solidFill>
                <a:srgbClr val="000000"/>
              </a:solidFill>
              <a:latin typeface="Arial"/>
              <a:ea typeface="Arial"/>
              <a:cs typeface="Arial"/>
              <a:sym typeface="Arial"/>
            </a:endParaRPr>
          </a:p>
          <a:p>
            <a:pPr indent="-342900" lvl="0" marL="457200" rtl="0" algn="l">
              <a:lnSpc>
                <a:spcPct val="100000"/>
              </a:lnSpc>
              <a:spcBef>
                <a:spcPts val="1000"/>
              </a:spcBef>
              <a:spcAft>
                <a:spcPts val="0"/>
              </a:spcAft>
              <a:buClr>
                <a:srgbClr val="000000"/>
              </a:buClr>
              <a:buSzPts val="1800"/>
              <a:buFont typeface="Arial"/>
              <a:buChar char="●"/>
            </a:pPr>
            <a:r>
              <a:rPr lang="en">
                <a:solidFill>
                  <a:srgbClr val="000000"/>
                </a:solidFill>
                <a:latin typeface="Arial"/>
                <a:ea typeface="Arial"/>
                <a:cs typeface="Arial"/>
                <a:sym typeface="Arial"/>
              </a:rPr>
              <a:t>Both are valid ways to define a string.</a:t>
            </a:r>
            <a:endParaRPr>
              <a:solidFill>
                <a:srgbClr val="000000"/>
              </a:solidFill>
              <a:latin typeface="Arial"/>
              <a:ea typeface="Arial"/>
              <a:cs typeface="Arial"/>
              <a:sym typeface="Arial"/>
            </a:endParaRPr>
          </a:p>
          <a:p>
            <a:pPr indent="-342900" lvl="0" marL="457200" rtl="0" algn="l">
              <a:lnSpc>
                <a:spcPct val="100000"/>
              </a:lnSpc>
              <a:spcBef>
                <a:spcPts val="1600"/>
              </a:spcBef>
              <a:spcAft>
                <a:spcPts val="1600"/>
              </a:spcAft>
              <a:buClr>
                <a:srgbClr val="000000"/>
              </a:buClr>
              <a:buSzPts val="1800"/>
              <a:buChar char="●"/>
            </a:pPr>
            <a:r>
              <a:rPr lang="en">
                <a:solidFill>
                  <a:srgbClr val="000000"/>
                </a:solidFill>
                <a:latin typeface="Arial"/>
                <a:ea typeface="Arial"/>
                <a:cs typeface="Arial"/>
                <a:sym typeface="Arial"/>
              </a:rPr>
              <a:t>The string is one of JavaScript’s </a:t>
            </a:r>
            <a:r>
              <a:rPr b="1" lang="en">
                <a:solidFill>
                  <a:srgbClr val="000000"/>
                </a:solidFill>
                <a:latin typeface="Arial"/>
                <a:ea typeface="Arial"/>
                <a:cs typeface="Arial"/>
                <a:sym typeface="Arial"/>
              </a:rPr>
              <a:t>Primitive Data Types</a:t>
            </a:r>
            <a:r>
              <a:rPr lang="en">
                <a:solidFill>
                  <a:srgbClr val="000000"/>
                </a:solidFill>
                <a:latin typeface="Arial"/>
                <a:ea typeface="Arial"/>
                <a:cs typeface="Arial"/>
                <a:sym typeface="Arial"/>
              </a:rPr>
              <a:t>.</a:t>
            </a:r>
            <a:endParaRPr>
              <a:solidFill>
                <a:srgbClr val="222222"/>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486" name="Google Shape;486;p8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hit = document.querySelector(</a:t>
            </a:r>
            <a:r>
              <a:rPr lang="en" sz="1400">
                <a:solidFill>
                  <a:srgbClr val="A31515"/>
                </a:solidFill>
                <a:highlight>
                  <a:srgbClr val="FFFFFF"/>
                </a:highlight>
                <a:latin typeface="Courier New"/>
                <a:ea typeface="Courier New"/>
                <a:cs typeface="Courier New"/>
                <a:sym typeface="Courier New"/>
              </a:rPr>
              <a:t>'.hit'</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hit1 = document.querySelector(</a:t>
            </a:r>
            <a:r>
              <a:rPr lang="en" sz="1400">
                <a:solidFill>
                  <a:srgbClr val="A31515"/>
                </a:solidFill>
                <a:highlight>
                  <a:srgbClr val="FFFFFF"/>
                </a:highlight>
                <a:latin typeface="Courier New"/>
                <a:ea typeface="Courier New"/>
                <a:cs typeface="Courier New"/>
                <a:sym typeface="Courier New"/>
              </a:rPr>
              <a:t>'.hit1'</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hit.addEventListener(</a:t>
            </a:r>
            <a:r>
              <a:rPr lang="en" sz="1400">
                <a:solidFill>
                  <a:srgbClr val="A31515"/>
                </a:solidFill>
                <a:highlight>
                  <a:srgbClr val="FFFFFF"/>
                </a:highlight>
                <a:latin typeface="Courier New"/>
                <a:ea typeface="Courier New"/>
                <a:cs typeface="Courier New"/>
                <a:sym typeface="Courier New"/>
              </a:rPr>
              <a:t>'click'</a:t>
            </a: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console.log(</a:t>
            </a:r>
            <a:r>
              <a:rPr lang="en" sz="1400">
                <a:solidFill>
                  <a:srgbClr val="A31515"/>
                </a:solidFill>
                <a:highlight>
                  <a:srgbClr val="FFFFFF"/>
                </a:highlight>
                <a:latin typeface="Courier New"/>
                <a:ea typeface="Courier New"/>
                <a:cs typeface="Courier New"/>
                <a:sym typeface="Courier New"/>
              </a:rPr>
              <a:t>'hello123'</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hit1.addEventListener(</a:t>
            </a:r>
            <a:r>
              <a:rPr lang="en" sz="1400">
                <a:solidFill>
                  <a:srgbClr val="A31515"/>
                </a:solidFill>
                <a:highlight>
                  <a:srgbClr val="FFFFFF"/>
                </a:highlight>
                <a:latin typeface="Courier New"/>
                <a:ea typeface="Courier New"/>
                <a:cs typeface="Courier New"/>
                <a:sym typeface="Courier New"/>
              </a:rPr>
              <a:t>'click'</a:t>
            </a:r>
            <a:r>
              <a:rPr lang="en" sz="1400">
                <a:solidFill>
                  <a:srgbClr val="000000"/>
                </a:solidFill>
                <a:highlight>
                  <a:srgbClr val="FFFFFF"/>
                </a:highlight>
                <a:latin typeface="Courier New"/>
                <a:ea typeface="Courier New"/>
                <a:cs typeface="Courier New"/>
                <a:sym typeface="Courier New"/>
              </a:rPr>
              <a:t>,hey)</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 hey(){</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console.log(</a:t>
            </a:r>
            <a:r>
              <a:rPr lang="en" sz="1400">
                <a:solidFill>
                  <a:srgbClr val="A31515"/>
                </a:solidFill>
                <a:highlight>
                  <a:srgbClr val="FFFFFF"/>
                </a:highlight>
                <a:latin typeface="Courier New"/>
                <a:ea typeface="Courier New"/>
                <a:cs typeface="Courier New"/>
                <a:sym typeface="Courier New"/>
              </a:rPr>
              <a:t>'runninggg'</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492" name="Google Shape;492;p8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hit1.removeEventListener(</a:t>
            </a:r>
            <a:r>
              <a:rPr lang="en" sz="1400">
                <a:solidFill>
                  <a:srgbClr val="A31515"/>
                </a:solidFill>
                <a:highlight>
                  <a:srgbClr val="FFFFFF"/>
                </a:highlight>
                <a:latin typeface="Courier New"/>
                <a:ea typeface="Courier New"/>
                <a:cs typeface="Courier New"/>
                <a:sym typeface="Courier New"/>
              </a:rPr>
              <a:t>'click'</a:t>
            </a:r>
            <a:r>
              <a:rPr lang="en" sz="1400">
                <a:solidFill>
                  <a:srgbClr val="000000"/>
                </a:solidFill>
                <a:highlight>
                  <a:srgbClr val="FFFFFF"/>
                </a:highlight>
                <a:latin typeface="Courier New"/>
                <a:ea typeface="Courier New"/>
                <a:cs typeface="Courier New"/>
                <a:sym typeface="Courier New"/>
              </a:rPr>
              <a:t>,hey)</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hitme = document.querySelectorAll(</a:t>
            </a:r>
            <a:r>
              <a:rPr lang="en" sz="1400">
                <a:solidFill>
                  <a:srgbClr val="A31515"/>
                </a:solidFill>
                <a:highlight>
                  <a:srgbClr val="FFFFFF"/>
                </a:highlight>
                <a:latin typeface="Courier New"/>
                <a:ea typeface="Courier New"/>
                <a:cs typeface="Courier New"/>
                <a:sym typeface="Courier New"/>
              </a:rPr>
              <a:t>'.hitMe'</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hitme.addEventListener(</a:t>
            </a:r>
            <a:r>
              <a:rPr lang="en" sz="1400">
                <a:solidFill>
                  <a:srgbClr val="A31515"/>
                </a:solidFill>
                <a:highlight>
                  <a:srgbClr val="FFFFFF"/>
                </a:highlight>
                <a:latin typeface="Courier New"/>
                <a:ea typeface="Courier New"/>
                <a:cs typeface="Courier New"/>
                <a:sym typeface="Courier New"/>
              </a:rPr>
              <a:t>'click'</a:t>
            </a:r>
            <a:r>
              <a:rPr lang="en" sz="1400">
                <a:solidFill>
                  <a:srgbClr val="000000"/>
                </a:solidFill>
                <a:highlight>
                  <a:srgbClr val="FFFFFF"/>
                </a:highlight>
                <a:latin typeface="Courier New"/>
                <a:ea typeface="Courier New"/>
                <a:cs typeface="Courier New"/>
                <a:sym typeface="Courier New"/>
              </a:rPr>
              <a:t>,</a:t>
            </a: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console.log(</a:t>
            </a:r>
            <a:r>
              <a:rPr lang="en" sz="1400">
                <a:solidFill>
                  <a:srgbClr val="A31515"/>
                </a:solidFill>
                <a:highlight>
                  <a:srgbClr val="FFFFFF"/>
                </a:highlight>
                <a:latin typeface="Courier New"/>
                <a:ea typeface="Courier New"/>
                <a:cs typeface="Courier New"/>
                <a:sym typeface="Courier New"/>
              </a:rPr>
              <a:t>'000000'</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hitme = document.querySelectorAll(</a:t>
            </a:r>
            <a:r>
              <a:rPr lang="en" sz="1400">
                <a:solidFill>
                  <a:srgbClr val="A31515"/>
                </a:solidFill>
                <a:highlight>
                  <a:srgbClr val="FFFFFF"/>
                </a:highlight>
                <a:latin typeface="Courier New"/>
                <a:ea typeface="Courier New"/>
                <a:cs typeface="Courier New"/>
                <a:sym typeface="Courier New"/>
              </a:rPr>
              <a:t>'.hitMe'</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hitme.forEach(</a:t>
            </a: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(but){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but.addEventListener(</a:t>
            </a:r>
            <a:r>
              <a:rPr lang="en" sz="1400">
                <a:solidFill>
                  <a:srgbClr val="A31515"/>
                </a:solidFill>
                <a:highlight>
                  <a:srgbClr val="FFFFFF"/>
                </a:highlight>
                <a:latin typeface="Courier New"/>
                <a:ea typeface="Courier New"/>
                <a:cs typeface="Courier New"/>
                <a:sym typeface="Courier New"/>
              </a:rPr>
              <a:t>'click'</a:t>
            </a:r>
            <a:r>
              <a:rPr lang="en" sz="1400">
                <a:solidFill>
                  <a:srgbClr val="000000"/>
                </a:solidFill>
                <a:highlight>
                  <a:srgbClr val="FFFFFF"/>
                </a:highlight>
                <a:latin typeface="Courier New"/>
                <a:ea typeface="Courier New"/>
                <a:cs typeface="Courier New"/>
                <a:sym typeface="Courier New"/>
              </a:rPr>
              <a:t>,</a:t>
            </a: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console.dir(but);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Events</a:t>
            </a:r>
            <a:endParaRPr/>
          </a:p>
        </p:txBody>
      </p:sp>
      <p:sp>
        <p:nvSpPr>
          <p:cNvPr id="498" name="Google Shape;498;p84"/>
          <p:cNvSpPr txBox="1"/>
          <p:nvPr>
            <p:ph idx="1" type="body"/>
          </p:nvPr>
        </p:nvSpPr>
        <p:spPr>
          <a:xfrm>
            <a:off x="460950" y="2335750"/>
            <a:ext cx="8222100" cy="21510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var</a:t>
            </a:r>
            <a:r>
              <a:rPr lang="en" sz="1400">
                <a:solidFill>
                  <a:srgbClr val="000000"/>
                </a:solidFill>
                <a:highlight>
                  <a:srgbClr val="FFFFFF"/>
                </a:highlight>
                <a:latin typeface="Courier New"/>
                <a:ea typeface="Courier New"/>
                <a:cs typeface="Courier New"/>
                <a:sym typeface="Courier New"/>
              </a:rPr>
              <a:t> hitme = document.querySelectorAll(</a:t>
            </a:r>
            <a:r>
              <a:rPr lang="en" sz="1400">
                <a:solidFill>
                  <a:srgbClr val="A31515"/>
                </a:solidFill>
                <a:highlight>
                  <a:srgbClr val="FFFFFF"/>
                </a:highlight>
                <a:latin typeface="Courier New"/>
                <a:ea typeface="Courier New"/>
                <a:cs typeface="Courier New"/>
                <a:sym typeface="Courier New"/>
              </a:rPr>
              <a:t>'.hitMe'</a:t>
            </a: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 callFunc(but)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but.addEventListener(</a:t>
            </a:r>
            <a:r>
              <a:rPr lang="en" sz="1400">
                <a:solidFill>
                  <a:srgbClr val="A31515"/>
                </a:solidFill>
                <a:highlight>
                  <a:srgbClr val="FFFFFF"/>
                </a:highlight>
                <a:latin typeface="Courier New"/>
                <a:ea typeface="Courier New"/>
                <a:cs typeface="Courier New"/>
                <a:sym typeface="Courier New"/>
              </a:rPr>
              <a:t>'click'</a:t>
            </a:r>
            <a:r>
              <a:rPr lang="en" sz="1400">
                <a:solidFill>
                  <a:srgbClr val="000000"/>
                </a:solidFill>
                <a:highlight>
                  <a:srgbClr val="FFFFFF"/>
                </a:highlight>
                <a:latin typeface="Courier New"/>
                <a:ea typeface="Courier New"/>
                <a:cs typeface="Courier New"/>
                <a:sym typeface="Courier New"/>
              </a:rPr>
              <a:t>, </a:t>
            </a:r>
            <a:r>
              <a:rPr lang="en" sz="1400">
                <a:solidFill>
                  <a:srgbClr val="0000FF"/>
                </a:solidFill>
                <a:highlight>
                  <a:srgbClr val="FFFFFF"/>
                </a:highlight>
                <a:latin typeface="Courier New"/>
                <a:ea typeface="Courier New"/>
                <a:cs typeface="Courier New"/>
                <a:sym typeface="Courier New"/>
              </a:rPr>
              <a:t>function</a:t>
            </a:r>
            <a:r>
              <a:rPr lang="en" sz="1400">
                <a:solidFill>
                  <a:srgbClr val="000000"/>
                </a:solidFill>
                <a:highlight>
                  <a:srgbClr val="FFFFFF"/>
                </a:highlight>
                <a:latin typeface="Courier New"/>
                <a:ea typeface="Courier New"/>
                <a:cs typeface="Courier New"/>
                <a:sym typeface="Courier New"/>
              </a:rPr>
              <a:t> ()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console.dir(but);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000000"/>
                </a:solidFill>
                <a:highlight>
                  <a:srgbClr val="FFFFFF"/>
                </a:highlight>
                <a:latin typeface="Courier New"/>
                <a:ea typeface="Courier New"/>
                <a:cs typeface="Courier New"/>
                <a:sym typeface="Courier New"/>
              </a:rPr>
              <a:t>hitme.forEach(callFunc);</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Destructuring</a:t>
            </a:r>
            <a:endParaRPr b="1"/>
          </a:p>
        </p:txBody>
      </p:sp>
      <p:sp>
        <p:nvSpPr>
          <p:cNvPr id="504" name="Google Shape;504;p8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highlight>
                  <a:srgbClr val="FFFFFF"/>
                </a:highlight>
                <a:latin typeface="Arial"/>
                <a:ea typeface="Arial"/>
                <a:cs typeface="Arial"/>
                <a:sym typeface="Arial"/>
              </a:rPr>
              <a:t>Destructuring</a:t>
            </a:r>
            <a:r>
              <a:rPr lang="en" sz="1600">
                <a:solidFill>
                  <a:srgbClr val="000000"/>
                </a:solidFill>
                <a:highlight>
                  <a:srgbClr val="FFFFFF"/>
                </a:highlight>
                <a:latin typeface="Arial"/>
                <a:ea typeface="Arial"/>
                <a:cs typeface="Arial"/>
                <a:sym typeface="Arial"/>
              </a:rPr>
              <a:t> is a powerful way to create variables from values in </a:t>
            </a:r>
            <a:r>
              <a:rPr b="1" lang="en" sz="1600">
                <a:solidFill>
                  <a:srgbClr val="000000"/>
                </a:solidFill>
                <a:highlight>
                  <a:srgbClr val="FFFFFF"/>
                </a:highlight>
                <a:latin typeface="Arial"/>
                <a:ea typeface="Arial"/>
                <a:cs typeface="Arial"/>
                <a:sym typeface="Arial"/>
              </a:rPr>
              <a:t>arrays</a:t>
            </a:r>
            <a:r>
              <a:rPr lang="en" sz="1600">
                <a:solidFill>
                  <a:srgbClr val="000000"/>
                </a:solidFill>
                <a:highlight>
                  <a:srgbClr val="FFFFFF"/>
                </a:highlight>
                <a:latin typeface="Arial"/>
                <a:ea typeface="Arial"/>
                <a:cs typeface="Arial"/>
                <a:sym typeface="Arial"/>
              </a:rPr>
              <a:t> and </a:t>
            </a:r>
            <a:r>
              <a:rPr b="1" lang="en" sz="1600">
                <a:solidFill>
                  <a:srgbClr val="000000"/>
                </a:solidFill>
                <a:highlight>
                  <a:srgbClr val="FFFFFF"/>
                </a:highlight>
                <a:latin typeface="Arial"/>
                <a:ea typeface="Arial"/>
                <a:cs typeface="Arial"/>
                <a:sym typeface="Arial"/>
              </a:rPr>
              <a:t>objects</a:t>
            </a:r>
            <a:r>
              <a:rPr lang="en" sz="1600">
                <a:solidFill>
                  <a:srgbClr val="000000"/>
                </a:solidFill>
                <a:highlight>
                  <a:srgbClr val="FFFFFF"/>
                </a:highlight>
                <a:latin typeface="Arial"/>
                <a:ea typeface="Arial"/>
                <a:cs typeface="Arial"/>
                <a:sym typeface="Arial"/>
              </a:rPr>
              <a:t>, It will make your code simpler. Keep in mind that destructuring is part of the ES2015 (aka </a:t>
            </a:r>
            <a:r>
              <a:rPr b="1" lang="en" sz="1600">
                <a:solidFill>
                  <a:srgbClr val="000000"/>
                </a:solidFill>
                <a:highlight>
                  <a:srgbClr val="FFFFFF"/>
                </a:highlight>
                <a:latin typeface="Arial"/>
                <a:ea typeface="Arial"/>
                <a:cs typeface="Arial"/>
                <a:sym typeface="Arial"/>
              </a:rPr>
              <a:t>ES6</a:t>
            </a:r>
            <a:r>
              <a:rPr lang="en" sz="1600">
                <a:solidFill>
                  <a:srgbClr val="000000"/>
                </a:solidFill>
                <a:highlight>
                  <a:srgbClr val="FFFFFF"/>
                </a:highlight>
                <a:latin typeface="Arial"/>
                <a:ea typeface="Arial"/>
                <a:cs typeface="Arial"/>
                <a:sym typeface="Arial"/>
              </a:rPr>
              <a:t>)</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1600"/>
              </a:spcBef>
              <a:spcAft>
                <a:spcPts val="0"/>
              </a:spcAft>
              <a:buNone/>
            </a:pPr>
            <a:r>
              <a:rPr b="1" lang="en" sz="2200">
                <a:solidFill>
                  <a:srgbClr val="000000"/>
                </a:solidFill>
                <a:highlight>
                  <a:srgbClr val="FFFFFF"/>
                </a:highlight>
                <a:latin typeface="Arial"/>
                <a:ea typeface="Arial"/>
                <a:cs typeface="Arial"/>
                <a:sym typeface="Arial"/>
              </a:rPr>
              <a:t>Array destructuring</a:t>
            </a:r>
            <a:endParaRPr b="1" sz="2200">
              <a:solidFill>
                <a:srgbClr val="000000"/>
              </a:solidFill>
              <a:highlight>
                <a:srgbClr val="FFFFFF"/>
              </a:highlight>
              <a:latin typeface="Arial"/>
              <a:ea typeface="Arial"/>
              <a:cs typeface="Arial"/>
              <a:sym typeface="Arial"/>
            </a:endParaRPr>
          </a:p>
          <a:p>
            <a:pPr indent="0" lvl="0" marL="0" rtl="0" algn="l">
              <a:lnSpc>
                <a:spcPct val="100000"/>
              </a:lnSpc>
              <a:spcBef>
                <a:spcPts val="1000"/>
              </a:spcBef>
              <a:spcAft>
                <a:spcPts val="0"/>
              </a:spcAft>
              <a:buNone/>
            </a:pPr>
            <a:r>
              <a:rPr lang="en" sz="1600">
                <a:solidFill>
                  <a:srgbClr val="000000"/>
                </a:solidFill>
                <a:highlight>
                  <a:srgbClr val="FFFFFF"/>
                </a:highlight>
                <a:latin typeface="Arial"/>
                <a:ea typeface="Arial"/>
                <a:cs typeface="Arial"/>
                <a:sym typeface="Arial"/>
              </a:rPr>
              <a:t>If you want to assign the values of an array to separate variables, you can take advantage of destructuring to achieve your goal in a simple, clean way. No need to use indexes or loops!</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600">
              <a:solidFill>
                <a:srgbClr val="000000"/>
              </a:solidFill>
              <a:highlight>
                <a:srgbClr val="FFFFFF"/>
              </a:highlight>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Destructuring</a:t>
            </a:r>
            <a:endParaRPr/>
          </a:p>
        </p:txBody>
      </p:sp>
      <p:sp>
        <p:nvSpPr>
          <p:cNvPr id="510" name="Google Shape;510;p8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6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highlight>
                  <a:schemeClr val="lt1"/>
                </a:highlight>
                <a:latin typeface="Arial"/>
                <a:ea typeface="Arial"/>
                <a:cs typeface="Arial"/>
                <a:sym typeface="Arial"/>
              </a:rPr>
              <a:t>You can assign these two values to two variables:</a:t>
            </a:r>
            <a:endParaRPr sz="16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300">
                <a:solidFill>
                  <a:srgbClr val="000000"/>
                </a:solidFill>
                <a:highlight>
                  <a:schemeClr val="lt1"/>
                </a:highlight>
                <a:latin typeface="Arial"/>
                <a:ea typeface="Arial"/>
                <a:cs typeface="Arial"/>
                <a:sym typeface="Arial"/>
              </a:rPr>
              <a:t>var fruits  = ['Banana', 'Apple', 'Mango', 'Orange’ ];</a:t>
            </a:r>
            <a:endParaRPr sz="13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300">
                <a:solidFill>
                  <a:srgbClr val="000000"/>
                </a:solidFill>
                <a:highlight>
                  <a:schemeClr val="lt1"/>
                </a:highlight>
                <a:latin typeface="Arial"/>
                <a:ea typeface="Arial"/>
                <a:cs typeface="Arial"/>
                <a:sym typeface="Arial"/>
              </a:rPr>
              <a:t>var [firstFruit, secondFruit, thirdFruit, fourthFruit] = fruits;</a:t>
            </a:r>
            <a:endParaRPr sz="13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300">
                <a:solidFill>
                  <a:srgbClr val="000000"/>
                </a:solidFill>
                <a:highlight>
                  <a:schemeClr val="lt1"/>
                </a:highlight>
                <a:latin typeface="Arial"/>
                <a:ea typeface="Arial"/>
                <a:cs typeface="Arial"/>
                <a:sym typeface="Arial"/>
              </a:rPr>
              <a:t>console.log(firstFruit); // Outputs 'Banana'</a:t>
            </a:r>
            <a:endParaRPr sz="13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None/>
            </a:pPr>
            <a:r>
              <a:rPr lang="en" sz="1300">
                <a:solidFill>
                  <a:srgbClr val="000000"/>
                </a:solidFill>
                <a:highlight>
                  <a:schemeClr val="lt1"/>
                </a:highlight>
                <a:latin typeface="Arial"/>
                <a:ea typeface="Arial"/>
                <a:cs typeface="Arial"/>
                <a:sym typeface="Arial"/>
              </a:rPr>
              <a:t>console.log(secondFruit); // Outputs 'Apple'</a:t>
            </a:r>
            <a:endParaRPr sz="13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300">
                <a:solidFill>
                  <a:srgbClr val="000000"/>
                </a:solidFill>
                <a:highlight>
                  <a:schemeClr val="lt1"/>
                </a:highlight>
                <a:latin typeface="Arial"/>
                <a:ea typeface="Arial"/>
                <a:cs typeface="Arial"/>
                <a:sym typeface="Arial"/>
              </a:rPr>
              <a:t>console.log(thirdFruit); // Outputs 'Mango'</a:t>
            </a:r>
            <a:endParaRPr sz="1300">
              <a:solidFill>
                <a:srgbClr val="000000"/>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300">
                <a:solidFill>
                  <a:srgbClr val="000000"/>
                </a:solidFill>
                <a:highlight>
                  <a:schemeClr val="lt1"/>
                </a:highlight>
                <a:latin typeface="Arial"/>
                <a:ea typeface="Arial"/>
                <a:cs typeface="Arial"/>
                <a:sym typeface="Arial"/>
              </a:rPr>
              <a:t>console.log(fourthFruit); // Outputs 'Orange'</a:t>
            </a:r>
            <a:endParaRPr sz="1300">
              <a:solidFill>
                <a:srgbClr val="000000"/>
              </a:solidFill>
              <a:highlight>
                <a:schemeClr val="lt1"/>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Destructuring</a:t>
            </a:r>
            <a:endParaRPr b="1"/>
          </a:p>
        </p:txBody>
      </p:sp>
      <p:sp>
        <p:nvSpPr>
          <p:cNvPr id="516" name="Google Shape;516;p8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highlight>
                  <a:srgbClr val="FFFFFF"/>
                </a:highlight>
              </a:rPr>
              <a:t>Note that the position of the variables vs values is important here. The first new variable will always inherit the first value of the array. But what if I only need </a:t>
            </a:r>
            <a:r>
              <a:rPr b="1" lang="en" sz="1600">
                <a:solidFill>
                  <a:srgbClr val="000000"/>
                </a:solidFill>
                <a:highlight>
                  <a:srgbClr val="FFFFFF"/>
                </a:highlight>
              </a:rPr>
              <a:t>the first 2 values as variables</a:t>
            </a:r>
            <a:r>
              <a:rPr lang="en" sz="1600">
                <a:solidFill>
                  <a:srgbClr val="000000"/>
                </a:solidFill>
                <a:highlight>
                  <a:srgbClr val="FFFFFF"/>
                </a:highlight>
              </a:rPr>
              <a:t>, and </a:t>
            </a:r>
            <a:r>
              <a:rPr b="1" lang="en" sz="1600">
                <a:solidFill>
                  <a:srgbClr val="000000"/>
                </a:solidFill>
                <a:highlight>
                  <a:srgbClr val="FFFFFF"/>
                </a:highlight>
              </a:rPr>
              <a:t>the rest as an array</a:t>
            </a:r>
            <a:r>
              <a:rPr lang="en" sz="1600">
                <a:solidFill>
                  <a:srgbClr val="000000"/>
                </a:solidFill>
                <a:highlight>
                  <a:srgbClr val="FFFFFF"/>
                </a:highlight>
              </a:rPr>
              <a:t>? Yes it’s pretty simple.</a:t>
            </a:r>
            <a:endParaRPr sz="1600">
              <a:solidFill>
                <a:srgbClr val="000000"/>
              </a:solidFill>
              <a:highlight>
                <a:srgbClr val="FFFFFF"/>
              </a:highlight>
            </a:endParaRPr>
          </a:p>
          <a:p>
            <a:pPr indent="0" lvl="0" marL="0" rtl="0" algn="l">
              <a:lnSpc>
                <a:spcPct val="115000"/>
              </a:lnSpc>
              <a:spcBef>
                <a:spcPts val="0"/>
              </a:spcBef>
              <a:spcAft>
                <a:spcPts val="0"/>
              </a:spcAft>
              <a:buNone/>
            </a:pPr>
            <a:r>
              <a:t/>
            </a:r>
            <a:endParaRPr sz="1600">
              <a:solidFill>
                <a:srgbClr val="000000"/>
              </a:solidFill>
              <a:highlight>
                <a:srgbClr val="FFFFFF"/>
              </a:highlight>
            </a:endParaRPr>
          </a:p>
          <a:p>
            <a:pPr indent="0" lvl="0" marL="0" rtl="0" algn="l">
              <a:lnSpc>
                <a:spcPct val="100000"/>
              </a:lnSpc>
              <a:spcBef>
                <a:spcPts val="0"/>
              </a:spcBef>
              <a:spcAft>
                <a:spcPts val="0"/>
              </a:spcAft>
              <a:buNone/>
            </a:pPr>
            <a:r>
              <a:rPr lang="en" sz="1500">
                <a:solidFill>
                  <a:srgbClr val="000000"/>
                </a:solidFill>
                <a:highlight>
                  <a:srgbClr val="FFFFFF"/>
                </a:highlight>
              </a:rPr>
              <a:t>var fruits  = ['Banana', 'Apple', 'Mango', 'Orange’ ];</a:t>
            </a:r>
            <a:endParaRPr sz="1500">
              <a:solidFill>
                <a:srgbClr val="000000"/>
              </a:solidFill>
              <a:highlight>
                <a:srgbClr val="FFFFFF"/>
              </a:highlight>
            </a:endParaRPr>
          </a:p>
          <a:p>
            <a:pPr indent="0" lvl="0" marL="0" rtl="0" algn="l">
              <a:lnSpc>
                <a:spcPct val="100000"/>
              </a:lnSpc>
              <a:spcBef>
                <a:spcPts val="0"/>
              </a:spcBef>
              <a:spcAft>
                <a:spcPts val="0"/>
              </a:spcAft>
              <a:buNone/>
            </a:pPr>
            <a:r>
              <a:rPr lang="en" sz="1500">
                <a:solidFill>
                  <a:srgbClr val="000000"/>
                </a:solidFill>
                <a:highlight>
                  <a:srgbClr val="FFFFFF"/>
                </a:highlight>
              </a:rPr>
              <a:t>var [firstFruit, secondFruit, ...rest] = fruits;</a:t>
            </a:r>
            <a:endParaRPr sz="1500">
              <a:solidFill>
                <a:srgbClr val="000000"/>
              </a:solidFill>
              <a:highlight>
                <a:srgbClr val="FFFFFF"/>
              </a:highlight>
            </a:endParaRPr>
          </a:p>
          <a:p>
            <a:pPr indent="0" lvl="0" marL="0" rtl="0" algn="l">
              <a:lnSpc>
                <a:spcPct val="100000"/>
              </a:lnSpc>
              <a:spcBef>
                <a:spcPts val="0"/>
              </a:spcBef>
              <a:spcAft>
                <a:spcPts val="0"/>
              </a:spcAft>
              <a:buNone/>
            </a:pPr>
            <a:r>
              <a:t/>
            </a:r>
            <a:endParaRPr sz="1500">
              <a:solidFill>
                <a:srgbClr val="000000"/>
              </a:solidFill>
              <a:highlight>
                <a:srgbClr val="FFFFFF"/>
              </a:highlight>
            </a:endParaRPr>
          </a:p>
          <a:p>
            <a:pPr indent="0" lvl="0" marL="0" rtl="0" algn="l">
              <a:lnSpc>
                <a:spcPct val="100000"/>
              </a:lnSpc>
              <a:spcBef>
                <a:spcPts val="0"/>
              </a:spcBef>
              <a:spcAft>
                <a:spcPts val="0"/>
              </a:spcAft>
              <a:buNone/>
            </a:pPr>
            <a:r>
              <a:rPr lang="en" sz="1500">
                <a:solidFill>
                  <a:srgbClr val="000000"/>
                </a:solidFill>
                <a:highlight>
                  <a:srgbClr val="FFFFFF"/>
                </a:highlight>
              </a:rPr>
              <a:t>console.log(firstFruit); // Outputs 'Banana'</a:t>
            </a:r>
            <a:endParaRPr sz="1500">
              <a:solidFill>
                <a:srgbClr val="000000"/>
              </a:solidFill>
              <a:highlight>
                <a:srgbClr val="FFFFFF"/>
              </a:highlight>
            </a:endParaRPr>
          </a:p>
          <a:p>
            <a:pPr indent="0" lvl="0" marL="0" rtl="0" algn="l">
              <a:lnSpc>
                <a:spcPct val="100000"/>
              </a:lnSpc>
              <a:spcBef>
                <a:spcPts val="0"/>
              </a:spcBef>
              <a:spcAft>
                <a:spcPts val="0"/>
              </a:spcAft>
              <a:buNone/>
            </a:pPr>
            <a:r>
              <a:rPr lang="en" sz="1500">
                <a:solidFill>
                  <a:srgbClr val="000000"/>
                </a:solidFill>
                <a:highlight>
                  <a:srgbClr val="FFFFFF"/>
                </a:highlight>
              </a:rPr>
              <a:t>console.log(secondFruit); // Outputs 'Apple'</a:t>
            </a:r>
            <a:endParaRPr sz="1500">
              <a:solidFill>
                <a:srgbClr val="000000"/>
              </a:solidFill>
              <a:highlight>
                <a:srgbClr val="FFFFFF"/>
              </a:highlight>
            </a:endParaRPr>
          </a:p>
          <a:p>
            <a:pPr indent="0" lvl="0" marL="0" rtl="0" algn="l">
              <a:lnSpc>
                <a:spcPct val="100000"/>
              </a:lnSpc>
              <a:spcBef>
                <a:spcPts val="0"/>
              </a:spcBef>
              <a:spcAft>
                <a:spcPts val="0"/>
              </a:spcAft>
              <a:buNone/>
            </a:pPr>
            <a:r>
              <a:rPr lang="en" sz="1500">
                <a:solidFill>
                  <a:srgbClr val="000000"/>
                </a:solidFill>
                <a:highlight>
                  <a:srgbClr val="FFFFFF"/>
                </a:highlight>
              </a:rPr>
              <a:t>console.log(rest); // Outputs ['Mango', 'Orange’ ]</a:t>
            </a:r>
            <a:endParaRPr sz="1500">
              <a:solidFill>
                <a:srgbClr val="000000"/>
              </a:solidFill>
              <a:highlight>
                <a:srgbClr val="FFFFFF"/>
              </a:highlight>
            </a:endParaRPr>
          </a:p>
          <a:p>
            <a:pPr indent="0" lvl="0" marL="0" rtl="0" algn="l">
              <a:lnSpc>
                <a:spcPct val="158000"/>
              </a:lnSpc>
              <a:spcBef>
                <a:spcPts val="0"/>
              </a:spcBef>
              <a:spcAft>
                <a:spcPts val="0"/>
              </a:spcAft>
              <a:buNone/>
            </a:pPr>
            <a:r>
              <a:rPr lang="en" sz="1600">
                <a:solidFill>
                  <a:srgbClr val="000000"/>
                </a:solidFill>
                <a:highlight>
                  <a:srgbClr val="FFFFFF"/>
                </a:highlight>
              </a:rPr>
              <a:t> </a:t>
            </a:r>
            <a:endParaRPr sz="1600">
              <a:solidFill>
                <a:srgbClr val="000000"/>
              </a:solidFill>
              <a:highlight>
                <a:srgbClr val="FFFFFF"/>
              </a:highlight>
            </a:endParaRPr>
          </a:p>
          <a:p>
            <a:pPr indent="0" lvl="0" marL="0" rtl="0" algn="l">
              <a:lnSpc>
                <a:spcPct val="158000"/>
              </a:lnSpc>
              <a:spcBef>
                <a:spcPts val="0"/>
              </a:spcBef>
              <a:spcAft>
                <a:spcPts val="0"/>
              </a:spcAft>
              <a:buClr>
                <a:schemeClr val="dk1"/>
              </a:buClr>
              <a:buSzPts val="1100"/>
              <a:buFont typeface="Arial"/>
              <a:buNone/>
            </a:pPr>
            <a:r>
              <a:t/>
            </a:r>
            <a:endParaRPr sz="1600">
              <a:solidFill>
                <a:srgbClr val="000000"/>
              </a:solidFill>
              <a:highlight>
                <a:srgbClr val="FFFFFF"/>
              </a:highlight>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Destructuring</a:t>
            </a:r>
            <a:endParaRPr/>
          </a:p>
        </p:txBody>
      </p:sp>
      <p:sp>
        <p:nvSpPr>
          <p:cNvPr id="522" name="Google Shape;522;p8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rPr>
              <a:t>You can also set default values, if the passed array doesn’t have enough values.</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 sz="1300">
                <a:solidFill>
                  <a:srgbClr val="000000"/>
                </a:solidFill>
                <a:highlight>
                  <a:srgbClr val="FFFFFF"/>
                </a:highlight>
              </a:rPr>
              <a:t>var fruits  = [ 'Banana', 'Apple'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var [ firstFruit = 'Grape', secondFruit = 'PineApple', thirdFruit = 'Cherry' ] = fruits;</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console.log(firstFruit); // Outputs 'Banana'</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console.log(secondFruit); // Outputs 'Apple'</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console.log(thirdFruit); // Outputs 'Cherry'</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600">
                <a:solidFill>
                  <a:srgbClr val="000000"/>
                </a:solidFill>
                <a:highlight>
                  <a:srgbClr val="FFFFFF"/>
                </a:highlight>
              </a:rPr>
              <a:t>Or say you just need the first one fruit of the array, you can just declare one variable and the rest will be ignored.</a:t>
            </a:r>
            <a:endParaRPr sz="1600">
              <a:solidFill>
                <a:srgbClr val="000000"/>
              </a:solidFill>
              <a:highlight>
                <a:srgbClr val="FFFFFF"/>
              </a:highlight>
            </a:endParaRPr>
          </a:p>
          <a:p>
            <a:pPr indent="0" lvl="0" marL="0" rtl="0" algn="l">
              <a:lnSpc>
                <a:spcPct val="100000"/>
              </a:lnSpc>
              <a:spcBef>
                <a:spcPts val="0"/>
              </a:spcBef>
              <a:spcAft>
                <a:spcPts val="0"/>
              </a:spcAft>
              <a:buNone/>
            </a:pPr>
            <a:r>
              <a:t/>
            </a:r>
            <a:endParaRPr sz="16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var fruits  = [ 'Banana', 'Apple' ];</a:t>
            </a:r>
            <a:endParaRPr sz="13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var [ firstFruit ] = fruits;</a:t>
            </a:r>
            <a:endParaRPr sz="16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Destructuring</a:t>
            </a:r>
            <a:endParaRPr/>
          </a:p>
        </p:txBody>
      </p:sp>
      <p:sp>
        <p:nvSpPr>
          <p:cNvPr id="528" name="Google Shape;528;p8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12000"/>
              </a:lnSpc>
              <a:spcBef>
                <a:spcPts val="0"/>
              </a:spcBef>
              <a:spcAft>
                <a:spcPts val="0"/>
              </a:spcAft>
              <a:buNone/>
            </a:pPr>
            <a:r>
              <a:rPr b="1" lang="en" sz="2200">
                <a:solidFill>
                  <a:srgbClr val="000000"/>
                </a:solidFill>
                <a:highlight>
                  <a:srgbClr val="FFFFFF"/>
                </a:highlight>
              </a:rPr>
              <a:t>Object Destructuring</a:t>
            </a:r>
            <a:endParaRPr b="1" sz="2200">
              <a:solidFill>
                <a:srgbClr val="000000"/>
              </a:solidFill>
              <a:highlight>
                <a:srgbClr val="FFFFFF"/>
              </a:highlight>
            </a:endParaRPr>
          </a:p>
          <a:p>
            <a:pPr indent="0" lvl="0" marL="0" rtl="0" algn="l">
              <a:lnSpc>
                <a:spcPct val="112000"/>
              </a:lnSpc>
              <a:spcBef>
                <a:spcPts val="0"/>
              </a:spcBef>
              <a:spcAft>
                <a:spcPts val="0"/>
              </a:spcAft>
              <a:buNone/>
            </a:pPr>
            <a:r>
              <a:rPr lang="en" sz="1600">
                <a:solidFill>
                  <a:srgbClr val="000000"/>
                </a:solidFill>
                <a:highlight>
                  <a:srgbClr val="FFFFFF"/>
                </a:highlight>
              </a:rPr>
              <a:t>We can also use the destructuring assignment syntax to assign </a:t>
            </a:r>
            <a:r>
              <a:rPr b="1" lang="en" sz="1600">
                <a:solidFill>
                  <a:srgbClr val="000000"/>
                </a:solidFill>
                <a:highlight>
                  <a:srgbClr val="FFFFFF"/>
                </a:highlight>
              </a:rPr>
              <a:t>object</a:t>
            </a:r>
            <a:r>
              <a:rPr lang="en" sz="1600">
                <a:solidFill>
                  <a:srgbClr val="000000"/>
                </a:solidFill>
                <a:highlight>
                  <a:srgbClr val="FFFFFF"/>
                </a:highlight>
              </a:rPr>
              <a:t> values to variables. It’s pretty similar to what we did with arrays.</a:t>
            </a:r>
            <a:endParaRPr b="1" sz="2200">
              <a:solidFill>
                <a:srgbClr val="000000"/>
              </a:solidFill>
              <a:highlight>
                <a:srgbClr val="FFFFFF"/>
              </a:highlight>
            </a:endParaRPr>
          </a:p>
          <a:p>
            <a:pPr indent="0" lvl="0" marL="0" rtl="0" algn="l">
              <a:lnSpc>
                <a:spcPct val="112000"/>
              </a:lnSpc>
              <a:spcBef>
                <a:spcPts val="0"/>
              </a:spcBef>
              <a:spcAft>
                <a:spcPts val="0"/>
              </a:spcAft>
              <a:buNone/>
            </a:pPr>
            <a:r>
              <a:t/>
            </a:r>
            <a:endParaRPr b="1" sz="2200">
              <a:solidFill>
                <a:srgbClr val="000000"/>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rgbClr val="000000"/>
                </a:solidFill>
                <a:highlight>
                  <a:srgbClr val="FFFFFF"/>
                </a:highlight>
              </a:rPr>
              <a:t>var contact = { name: 'daniyal', age: 23, email: '</a:t>
            </a:r>
            <a:r>
              <a:rPr lang="en" sz="1400" u="sng">
                <a:solidFill>
                  <a:srgbClr val="000000"/>
                </a:solidFill>
                <a:highlight>
                  <a:srgbClr val="FFFFFF"/>
                </a:highlight>
                <a:hlinkClick r:id="rId3">
                  <a:extLst>
                    <a:ext uri="{A12FA001-AC4F-418D-AE19-62706E023703}">
                      <ahyp:hlinkClr val="tx"/>
                    </a:ext>
                  </a:extLst>
                </a:hlinkClick>
              </a:rPr>
              <a:t>daniyalnagori@yahoo.com</a:t>
            </a:r>
            <a:r>
              <a:rPr lang="en" sz="1400">
                <a:solidFill>
                  <a:srgbClr val="000000"/>
                </a:solidFill>
                <a:highlight>
                  <a:srgbClr val="FFFFFF"/>
                </a:highlight>
              </a:rPr>
              <a:t>' } </a:t>
            </a:r>
            <a:endParaRPr sz="1400">
              <a:solidFill>
                <a:srgbClr val="000000"/>
              </a:solidFill>
              <a:highlight>
                <a:srgbClr val="FFFFFF"/>
              </a:highlight>
            </a:endParaRPr>
          </a:p>
          <a:p>
            <a:pPr indent="0" lvl="0" marL="0" rtl="0" algn="l">
              <a:lnSpc>
                <a:spcPct val="100000"/>
              </a:lnSpc>
              <a:spcBef>
                <a:spcPts val="0"/>
              </a:spcBef>
              <a:spcAft>
                <a:spcPts val="0"/>
              </a:spcAft>
              <a:buNone/>
            </a:pPr>
            <a:r>
              <a:rPr lang="en" sz="1400">
                <a:solidFill>
                  <a:srgbClr val="000000"/>
                </a:solidFill>
                <a:highlight>
                  <a:srgbClr val="FFFFFF"/>
                </a:highlight>
              </a:rPr>
              <a:t>var {name, age, email} = contact;</a:t>
            </a:r>
            <a:endParaRPr sz="1400">
              <a:solidFill>
                <a:srgbClr val="000000"/>
              </a:solidFill>
              <a:highlight>
                <a:srgbClr val="FFFFFF"/>
              </a:highlight>
            </a:endParaRPr>
          </a:p>
          <a:p>
            <a:pPr indent="0" lvl="0" marL="0" rtl="0" algn="l">
              <a:lnSpc>
                <a:spcPct val="100000"/>
              </a:lnSpc>
              <a:spcBef>
                <a:spcPts val="0"/>
              </a:spcBef>
              <a:spcAft>
                <a:spcPts val="0"/>
              </a:spcAft>
              <a:buNone/>
            </a:pPr>
            <a:r>
              <a:t/>
            </a:r>
            <a:endParaRPr sz="1400">
              <a:solidFill>
                <a:srgbClr val="000000"/>
              </a:solidFill>
              <a:highlight>
                <a:srgbClr val="FFFFFF"/>
              </a:highlight>
            </a:endParaRPr>
          </a:p>
          <a:p>
            <a:pPr indent="0" lvl="0" marL="0" rtl="0" algn="l">
              <a:lnSpc>
                <a:spcPct val="100000"/>
              </a:lnSpc>
              <a:spcBef>
                <a:spcPts val="0"/>
              </a:spcBef>
              <a:spcAft>
                <a:spcPts val="0"/>
              </a:spcAft>
              <a:buNone/>
            </a:pPr>
            <a:r>
              <a:rPr lang="en" sz="1300">
                <a:solidFill>
                  <a:srgbClr val="000000"/>
                </a:solidFill>
                <a:highlight>
                  <a:srgbClr val="FFFFFF"/>
                </a:highlight>
              </a:rPr>
              <a:t>console.log(name); // Outputs 'daniyal'</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Destructuring</a:t>
            </a:r>
            <a:endParaRPr/>
          </a:p>
        </p:txBody>
      </p:sp>
      <p:sp>
        <p:nvSpPr>
          <p:cNvPr id="534" name="Google Shape;534;p9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300">
              <a:solidFill>
                <a:srgbClr val="000000"/>
              </a:solidFill>
              <a:highlight>
                <a:schemeClr val="lt1"/>
              </a:highlight>
            </a:endParaRPr>
          </a:p>
          <a:p>
            <a:pPr indent="0" lvl="0" marL="0" rtl="0" algn="l">
              <a:lnSpc>
                <a:spcPct val="100000"/>
              </a:lnSpc>
              <a:spcBef>
                <a:spcPts val="0"/>
              </a:spcBef>
              <a:spcAft>
                <a:spcPts val="0"/>
              </a:spcAft>
              <a:buNone/>
            </a:pPr>
            <a:r>
              <a:t/>
            </a:r>
            <a:endParaRPr sz="1300">
              <a:solidFill>
                <a:srgbClr val="000000"/>
              </a:solidFill>
              <a:highlight>
                <a:schemeClr val="lt1"/>
              </a:highlight>
            </a:endParaRPr>
          </a:p>
          <a:p>
            <a:pPr indent="0" lvl="0" marL="0" rtl="0" algn="l">
              <a:lnSpc>
                <a:spcPct val="100000"/>
              </a:lnSpc>
              <a:spcBef>
                <a:spcPts val="0"/>
              </a:spcBef>
              <a:spcAft>
                <a:spcPts val="0"/>
              </a:spcAft>
              <a:buNone/>
            </a:pPr>
            <a:r>
              <a:rPr lang="en" sz="1600">
                <a:solidFill>
                  <a:srgbClr val="000000"/>
                </a:solidFill>
                <a:highlight>
                  <a:schemeClr val="lt1"/>
                </a:highlight>
              </a:rPr>
              <a:t>As you can see with the example above, we used the same names for the variables as we did for the keys of the object. However we can define variables with names that differ from the keys:</a:t>
            </a:r>
            <a:endParaRPr sz="1600">
              <a:solidFill>
                <a:srgbClr val="000000"/>
              </a:solidFill>
              <a:highlight>
                <a:schemeClr val="lt1"/>
              </a:highlight>
            </a:endParaRPr>
          </a:p>
          <a:p>
            <a:pPr indent="0" lvl="0" marL="0" rtl="0" algn="l">
              <a:lnSpc>
                <a:spcPct val="100000"/>
              </a:lnSpc>
              <a:spcBef>
                <a:spcPts val="0"/>
              </a:spcBef>
              <a:spcAft>
                <a:spcPts val="0"/>
              </a:spcAft>
              <a:buNone/>
            </a:pPr>
            <a:r>
              <a:t/>
            </a:r>
            <a:endParaRPr sz="1300">
              <a:solidFill>
                <a:srgbClr val="000000"/>
              </a:solidFill>
              <a:highlight>
                <a:schemeClr val="lt1"/>
              </a:highlight>
            </a:endParaRPr>
          </a:p>
          <a:p>
            <a:pPr indent="0" lvl="0" marL="0" rtl="0" algn="l">
              <a:lnSpc>
                <a:spcPct val="100000"/>
              </a:lnSpc>
              <a:spcBef>
                <a:spcPts val="0"/>
              </a:spcBef>
              <a:spcAft>
                <a:spcPts val="0"/>
              </a:spcAft>
              <a:buNone/>
            </a:pPr>
            <a:r>
              <a:rPr lang="en" sz="1400">
                <a:solidFill>
                  <a:srgbClr val="000000"/>
                </a:solidFill>
                <a:highlight>
                  <a:schemeClr val="lt1"/>
                </a:highlight>
              </a:rPr>
              <a:t>var contact = {name: 'daniyal', age: 23, email: 'daniyalnagori@yahoo.com'}</a:t>
            </a:r>
            <a:endParaRPr sz="1400">
              <a:solidFill>
                <a:srgbClr val="000000"/>
              </a:solidFill>
              <a:highlight>
                <a:schemeClr val="lt1"/>
              </a:highlight>
            </a:endParaRPr>
          </a:p>
          <a:p>
            <a:pPr indent="0" lvl="0" marL="0" rtl="0" algn="l">
              <a:lnSpc>
                <a:spcPct val="100000"/>
              </a:lnSpc>
              <a:spcBef>
                <a:spcPts val="0"/>
              </a:spcBef>
              <a:spcAft>
                <a:spcPts val="0"/>
              </a:spcAft>
              <a:buNone/>
            </a:pPr>
            <a:r>
              <a:rPr lang="en" sz="1400">
                <a:solidFill>
                  <a:srgbClr val="000000"/>
                </a:solidFill>
                <a:highlight>
                  <a:schemeClr val="lt1"/>
                </a:highlight>
              </a:rPr>
              <a:t>var {name: system, age: birth, email: address} = contact;</a:t>
            </a:r>
            <a:endParaRPr sz="1400">
              <a:solidFill>
                <a:srgbClr val="000000"/>
              </a:solidFill>
              <a:highlight>
                <a:schemeClr val="lt1"/>
              </a:highlight>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Destructuring</a:t>
            </a:r>
            <a:endParaRPr/>
          </a:p>
        </p:txBody>
      </p:sp>
      <p:sp>
        <p:nvSpPr>
          <p:cNvPr id="540" name="Google Shape;540;p9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58000"/>
              </a:lnSpc>
              <a:spcBef>
                <a:spcPts val="1000"/>
              </a:spcBef>
              <a:spcAft>
                <a:spcPts val="0"/>
              </a:spcAft>
              <a:buNone/>
            </a:pPr>
            <a:r>
              <a:rPr lang="en">
                <a:solidFill>
                  <a:srgbClr val="000000"/>
                </a:solidFill>
                <a:highlight>
                  <a:srgbClr val="FFFFFF"/>
                </a:highlight>
              </a:rPr>
              <a:t>And just like with arrays, we can also set </a:t>
            </a:r>
            <a:r>
              <a:rPr b="1" lang="en">
                <a:solidFill>
                  <a:srgbClr val="000000"/>
                </a:solidFill>
                <a:highlight>
                  <a:srgbClr val="FFFFFF"/>
                </a:highlight>
              </a:rPr>
              <a:t>default values</a:t>
            </a:r>
            <a:r>
              <a:rPr lang="en">
                <a:solidFill>
                  <a:srgbClr val="000000"/>
                </a:solidFill>
                <a:highlight>
                  <a:srgbClr val="FFFFFF"/>
                </a:highlight>
              </a:rPr>
              <a:t>.</a:t>
            </a:r>
            <a:endParaRPr>
              <a:solidFill>
                <a:srgbClr val="000000"/>
              </a:solidFill>
              <a:highlight>
                <a:srgbClr val="FFFFFF"/>
              </a:highlight>
            </a:endParaRPr>
          </a:p>
          <a:p>
            <a:pPr indent="0" lvl="0" marL="0" rtl="0" algn="l">
              <a:lnSpc>
                <a:spcPct val="100000"/>
              </a:lnSpc>
              <a:spcBef>
                <a:spcPts val="0"/>
              </a:spcBef>
              <a:spcAft>
                <a:spcPts val="0"/>
              </a:spcAft>
              <a:buNone/>
            </a:pPr>
            <a:r>
              <a:rPr lang="en" sz="1400">
                <a:solidFill>
                  <a:srgbClr val="000000"/>
                </a:solidFill>
                <a:highlight>
                  <a:srgbClr val="FFFFFF"/>
                </a:highlight>
              </a:rPr>
              <a:t>var contact = { name: 'daniyal', age: 23, email: 'daniyalnagori@yahoo.com' } </a:t>
            </a:r>
            <a:endParaRPr sz="1400">
              <a:solidFill>
                <a:srgbClr val="000000"/>
              </a:solidFill>
              <a:highlight>
                <a:srgbClr val="FFFFFF"/>
              </a:highlight>
            </a:endParaRPr>
          </a:p>
          <a:p>
            <a:pPr indent="0" lvl="0" marL="0" rtl="0" algn="l">
              <a:lnSpc>
                <a:spcPct val="100000"/>
              </a:lnSpc>
              <a:spcBef>
                <a:spcPts val="0"/>
              </a:spcBef>
              <a:spcAft>
                <a:spcPts val="0"/>
              </a:spcAft>
              <a:buNone/>
            </a:pPr>
            <a:r>
              <a:rPr lang="en" sz="1400">
                <a:solidFill>
                  <a:srgbClr val="000000"/>
                </a:solidFill>
                <a:highlight>
                  <a:srgbClr val="FFFFFF"/>
                </a:highlight>
              </a:rPr>
              <a:t>var { name = 'zeeshan', age, email, phone = 03170113001 } = contact;</a:t>
            </a:r>
            <a:endParaRPr sz="1400">
              <a:solidFill>
                <a:srgbClr val="000000"/>
              </a:solidFill>
              <a:highlight>
                <a:srgbClr val="FFFFFF"/>
              </a:highlight>
            </a:endParaRPr>
          </a:p>
          <a:p>
            <a:pPr indent="0" lvl="0" marL="0" rtl="0" algn="l">
              <a:lnSpc>
                <a:spcPct val="100000"/>
              </a:lnSpc>
              <a:spcBef>
                <a:spcPts val="0"/>
              </a:spcBef>
              <a:spcAft>
                <a:spcPts val="0"/>
              </a:spcAft>
              <a:buNone/>
            </a:pPr>
            <a:r>
              <a:t/>
            </a:r>
            <a:endParaRPr sz="1400">
              <a:solidFill>
                <a:srgbClr val="000000"/>
              </a:solidFill>
              <a:highlight>
                <a:srgbClr val="FFFFFF"/>
              </a:highlight>
            </a:endParaRPr>
          </a:p>
          <a:p>
            <a:pPr indent="0" lvl="0" marL="0" rtl="0" algn="l">
              <a:lnSpc>
                <a:spcPct val="100000"/>
              </a:lnSpc>
              <a:spcBef>
                <a:spcPts val="0"/>
              </a:spcBef>
              <a:spcAft>
                <a:spcPts val="0"/>
              </a:spcAft>
              <a:buNone/>
            </a:pPr>
            <a:r>
              <a:rPr lang="en" sz="1400">
                <a:solidFill>
                  <a:srgbClr val="000000"/>
                </a:solidFill>
                <a:highlight>
                  <a:srgbClr val="FFFFFF"/>
                </a:highlight>
              </a:rPr>
              <a:t>console.log(name); // Outputs 'daniyal'</a:t>
            </a:r>
            <a:endParaRPr sz="1400">
              <a:solidFill>
                <a:srgbClr val="000000"/>
              </a:solidFill>
              <a:highlight>
                <a:srgbClr val="FFFFFF"/>
              </a:highlight>
            </a:endParaRPr>
          </a:p>
          <a:p>
            <a:pPr indent="0" lvl="0" marL="0" rtl="0" algn="l">
              <a:lnSpc>
                <a:spcPct val="100000"/>
              </a:lnSpc>
              <a:spcBef>
                <a:spcPts val="0"/>
              </a:spcBef>
              <a:spcAft>
                <a:spcPts val="0"/>
              </a:spcAft>
              <a:buNone/>
            </a:pPr>
            <a:r>
              <a:rPr lang="en" sz="1400">
                <a:solidFill>
                  <a:srgbClr val="000000"/>
                </a:solidFill>
                <a:highlight>
                  <a:srgbClr val="FFFFFF"/>
                </a:highlight>
              </a:rPr>
              <a:t>console.log(phone); // Outputs '03170113001l'</a:t>
            </a:r>
            <a:endParaRPr sz="1400">
              <a:solidFill>
                <a:srgbClr val="000000"/>
              </a:solidFill>
              <a:highlight>
                <a:srgbClr val="FFFFFF"/>
              </a:highlight>
            </a:endParaRPr>
          </a:p>
          <a:p>
            <a:pPr indent="0" lvl="0" marL="0" rtl="0" algn="l">
              <a:lnSpc>
                <a:spcPct val="100000"/>
              </a:lnSpc>
              <a:spcBef>
                <a:spcPts val="0"/>
              </a:spcBef>
              <a:spcAft>
                <a:spcPts val="0"/>
              </a:spcAft>
              <a:buNone/>
            </a:pPr>
            <a:r>
              <a:t/>
            </a:r>
            <a:endParaRPr sz="14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10" name="Google Shape;110;p20"/>
          <p:cNvSpPr txBox="1"/>
          <p:nvPr>
            <p:ph idx="1" type="body"/>
          </p:nvPr>
        </p:nvSpPr>
        <p:spPr>
          <a:xfrm>
            <a:off x="471900" y="18428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solidFill>
                  <a:srgbClr val="000000"/>
                </a:solidFill>
                <a:latin typeface="Arial"/>
                <a:ea typeface="Arial"/>
                <a:cs typeface="Arial"/>
                <a:sym typeface="Arial"/>
              </a:rPr>
              <a:t>What is primitive Data Types?</a:t>
            </a:r>
            <a:endParaRPr b="1">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lang="en">
                <a:solidFill>
                  <a:srgbClr val="222222"/>
                </a:solidFill>
                <a:latin typeface="Arial"/>
                <a:ea typeface="Arial"/>
                <a:cs typeface="Arial"/>
                <a:sym typeface="Arial"/>
              </a:rPr>
              <a:t>A primitive (primitive value, primitive data type) is data that is not an object and has no methods.</a:t>
            </a:r>
            <a:endParaRPr>
              <a:solidFill>
                <a:srgbClr val="222222"/>
              </a:solidFill>
              <a:latin typeface="Arial"/>
              <a:ea typeface="Arial"/>
              <a:cs typeface="Arial"/>
              <a:sym typeface="Arial"/>
            </a:endParaRPr>
          </a:p>
          <a:p>
            <a:pPr indent="0" lvl="0" marL="0" rtl="0" algn="l">
              <a:lnSpc>
                <a:spcPct val="100000"/>
              </a:lnSpc>
              <a:spcBef>
                <a:spcPts val="1600"/>
              </a:spcBef>
              <a:spcAft>
                <a:spcPts val="0"/>
              </a:spcAft>
              <a:buNone/>
            </a:pPr>
            <a:r>
              <a:rPr b="1" i="1" lang="en">
                <a:solidFill>
                  <a:srgbClr val="000000"/>
                </a:solidFill>
                <a:latin typeface="Arial"/>
                <a:ea typeface="Arial"/>
                <a:cs typeface="Arial"/>
                <a:sym typeface="Arial"/>
              </a:rPr>
              <a:t>Primitive Values:</a:t>
            </a:r>
            <a:r>
              <a:rPr i="1" lang="en">
                <a:solidFill>
                  <a:srgbClr val="000000"/>
                </a:solidFill>
                <a:latin typeface="Arial"/>
                <a:ea typeface="Arial"/>
                <a:cs typeface="Arial"/>
                <a:sym typeface="Arial"/>
              </a:rPr>
              <a:t> </a:t>
            </a:r>
            <a:endParaRPr i="1">
              <a:solidFill>
                <a:srgbClr val="000000"/>
              </a:solidFill>
              <a:latin typeface="Arial"/>
              <a:ea typeface="Arial"/>
              <a:cs typeface="Arial"/>
              <a:sym typeface="Arial"/>
            </a:endParaRPr>
          </a:p>
          <a:p>
            <a:pPr indent="457200" lvl="0" marL="0" rtl="0" algn="l">
              <a:lnSpc>
                <a:spcPct val="100000"/>
              </a:lnSpc>
              <a:spcBef>
                <a:spcPts val="1600"/>
              </a:spcBef>
              <a:spcAft>
                <a:spcPts val="0"/>
              </a:spcAft>
              <a:buNone/>
            </a:pPr>
            <a:r>
              <a:rPr lang="en">
                <a:solidFill>
                  <a:srgbClr val="000000"/>
                </a:solidFill>
                <a:latin typeface="Arial"/>
                <a:ea typeface="Arial"/>
                <a:cs typeface="Arial"/>
                <a:sym typeface="Arial"/>
              </a:rPr>
              <a:t>Are values that has a dedicated memory address values on the </a:t>
            </a:r>
            <a:r>
              <a:rPr b="1" lang="en">
                <a:solidFill>
                  <a:srgbClr val="000000"/>
                </a:solidFill>
                <a:latin typeface="Arial"/>
                <a:ea typeface="Arial"/>
                <a:cs typeface="Arial"/>
                <a:sym typeface="Arial"/>
              </a:rPr>
              <a:t>Stack</a:t>
            </a:r>
            <a:r>
              <a:rPr b="1" i="1" lang="en">
                <a:solidFill>
                  <a:srgbClr val="000000"/>
                </a:solidFill>
                <a:latin typeface="Arial"/>
                <a:ea typeface="Arial"/>
                <a:cs typeface="Arial"/>
                <a:sym typeface="Arial"/>
              </a:rPr>
              <a:t> </a:t>
            </a:r>
            <a:endParaRPr b="1" i="1">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b="1" i="1" lang="en">
                <a:solidFill>
                  <a:srgbClr val="000000"/>
                </a:solidFill>
                <a:latin typeface="Arial"/>
                <a:ea typeface="Arial"/>
                <a:cs typeface="Arial"/>
                <a:sym typeface="Arial"/>
              </a:rPr>
              <a:t>Memory:</a:t>
            </a:r>
            <a:endParaRPr b="1" i="1">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rPr b="1" i="1" lang="en">
                <a:solidFill>
                  <a:srgbClr val="000000"/>
                </a:solidFill>
                <a:latin typeface="Arial"/>
                <a:ea typeface="Arial"/>
                <a:cs typeface="Arial"/>
                <a:sym typeface="Arial"/>
              </a:rPr>
              <a:t> 	</a:t>
            </a:r>
            <a:r>
              <a:rPr lang="en">
                <a:solidFill>
                  <a:srgbClr val="000000"/>
                </a:solidFill>
                <a:latin typeface="Arial"/>
                <a:ea typeface="Arial"/>
                <a:cs typeface="Arial"/>
                <a:sym typeface="Arial"/>
              </a:rPr>
              <a:t>They are values and doesn’t have properties.</a:t>
            </a:r>
            <a:endParaRPr>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Spread Operator</a:t>
            </a:r>
            <a:endParaRPr/>
          </a:p>
        </p:txBody>
      </p:sp>
      <p:sp>
        <p:nvSpPr>
          <p:cNvPr id="546" name="Google Shape;546;p9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ES6 has some great features that make working with function parameters and arrays extremely easy. Let’s take a look at two of these features: the </a:t>
            </a:r>
            <a:r>
              <a:rPr b="1" lang="en" sz="1500">
                <a:solidFill>
                  <a:srgbClr val="000000"/>
                </a:solidFill>
                <a:highlight>
                  <a:srgbClr val="FFFFFF"/>
                </a:highlight>
                <a:latin typeface="Arial"/>
                <a:ea typeface="Arial"/>
                <a:cs typeface="Arial"/>
                <a:sym typeface="Arial"/>
              </a:rPr>
              <a:t>spread operator</a:t>
            </a:r>
            <a:r>
              <a:rPr lang="en" sz="1500">
                <a:solidFill>
                  <a:srgbClr val="000000"/>
                </a:solidFill>
                <a:highlight>
                  <a:srgbClr val="FFFFFF"/>
                </a:highlight>
                <a:latin typeface="Arial"/>
                <a:ea typeface="Arial"/>
                <a:cs typeface="Arial"/>
                <a:sym typeface="Arial"/>
              </a:rPr>
              <a:t> and </a:t>
            </a:r>
            <a:r>
              <a:rPr b="1" lang="en" sz="1500">
                <a:solidFill>
                  <a:srgbClr val="000000"/>
                </a:solidFill>
                <a:highlight>
                  <a:srgbClr val="FFFFFF"/>
                </a:highlight>
                <a:latin typeface="Arial"/>
                <a:ea typeface="Arial"/>
                <a:cs typeface="Arial"/>
                <a:sym typeface="Arial"/>
              </a:rPr>
              <a:t>rest parameters</a:t>
            </a:r>
            <a:endParaRPr b="1" sz="1500">
              <a:solidFill>
                <a:srgbClr val="000000"/>
              </a:solidFill>
              <a:highlight>
                <a:srgbClr val="FFFFFF"/>
              </a:highlight>
              <a:latin typeface="Arial"/>
              <a:ea typeface="Arial"/>
              <a:cs typeface="Arial"/>
              <a:sym typeface="Arial"/>
            </a:endParaRPr>
          </a:p>
          <a:p>
            <a:pPr indent="0" lvl="0" marL="0" rtl="0" algn="l">
              <a:lnSpc>
                <a:spcPct val="171429"/>
              </a:lnSpc>
              <a:spcBef>
                <a:spcPts val="1600"/>
              </a:spcBef>
              <a:spcAft>
                <a:spcPts val="0"/>
              </a:spcAft>
              <a:buClr>
                <a:schemeClr val="dk1"/>
              </a:buClr>
              <a:buSzPts val="1100"/>
              <a:buFont typeface="Arial"/>
              <a:buNone/>
            </a:pPr>
            <a:r>
              <a:rPr b="1" lang="en" sz="1500">
                <a:solidFill>
                  <a:srgbClr val="000000"/>
                </a:solidFill>
                <a:highlight>
                  <a:srgbClr val="FFFFFF"/>
                </a:highlight>
                <a:latin typeface="Arial"/>
                <a:ea typeface="Arial"/>
                <a:cs typeface="Arial"/>
                <a:sym typeface="Arial"/>
              </a:rPr>
              <a:t>Syntax:</a:t>
            </a:r>
            <a:endParaRPr b="1" sz="1500">
              <a:solidFill>
                <a:srgbClr val="000000"/>
              </a:solidFill>
              <a:highlight>
                <a:srgbClr val="FFFFFF"/>
              </a:highlight>
              <a:latin typeface="Arial"/>
              <a:ea typeface="Arial"/>
              <a:cs typeface="Arial"/>
              <a:sym typeface="Arial"/>
            </a:endParaRPr>
          </a:p>
          <a:p>
            <a:pPr indent="0" lvl="0" marL="101600" marR="101600" rtl="0" algn="l">
              <a:lnSpc>
                <a:spcPct val="158000"/>
              </a:lnSpc>
              <a:spcBef>
                <a:spcPts val="800"/>
              </a:spcBef>
              <a:spcAft>
                <a:spcPts val="0"/>
              </a:spcAft>
              <a:buClr>
                <a:schemeClr val="dk1"/>
              </a:buClr>
              <a:buSzPts val="1100"/>
              <a:buFont typeface="Arial"/>
              <a:buNone/>
            </a:pPr>
            <a:r>
              <a:rPr lang="en" sz="1500">
                <a:solidFill>
                  <a:srgbClr val="000000"/>
                </a:solidFill>
                <a:highlight>
                  <a:srgbClr val="E0E0E0"/>
                </a:highlight>
                <a:latin typeface="Arial"/>
                <a:ea typeface="Arial"/>
                <a:cs typeface="Arial"/>
                <a:sym typeface="Arial"/>
              </a:rPr>
              <a:t>var variablename1 = [...value];</a:t>
            </a:r>
            <a:endParaRPr sz="1500">
              <a:solidFill>
                <a:srgbClr val="000000"/>
              </a:solidFill>
              <a:highlight>
                <a:srgbClr val="E0E0E0"/>
              </a:highlight>
              <a:latin typeface="Arial"/>
              <a:ea typeface="Arial"/>
              <a:cs typeface="Arial"/>
              <a:sym typeface="Arial"/>
            </a:endParaRPr>
          </a:p>
          <a:p>
            <a:pPr indent="0" lvl="0" marL="0" rtl="0" algn="l">
              <a:spcBef>
                <a:spcPts val="800"/>
              </a:spcBef>
              <a:spcAft>
                <a:spcPts val="1600"/>
              </a:spcAft>
              <a:buNone/>
            </a:pPr>
            <a:r>
              <a:t/>
            </a:r>
            <a:endParaRPr b="1"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Spread Operator</a:t>
            </a:r>
            <a:endParaRPr/>
          </a:p>
        </p:txBody>
      </p:sp>
      <p:sp>
        <p:nvSpPr>
          <p:cNvPr id="552" name="Google Shape;552;p9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sz="1500">
                <a:solidFill>
                  <a:srgbClr val="000000"/>
                </a:solidFill>
                <a:highlight>
                  <a:srgbClr val="FFFFFF"/>
                </a:highlight>
                <a:latin typeface="Arial"/>
                <a:ea typeface="Arial"/>
                <a:cs typeface="Arial"/>
                <a:sym typeface="Arial"/>
              </a:rPr>
              <a:t>Spread operator: allows iterables( arrays / objects / strings ) to be expanded into single</a:t>
            </a:r>
            <a:br>
              <a:rPr lang="en" sz="1500">
                <a:solidFill>
                  <a:srgbClr val="000000"/>
                </a:solidFill>
                <a:highlight>
                  <a:srgbClr val="FFFFFF"/>
                </a:highlight>
                <a:latin typeface="Arial"/>
                <a:ea typeface="Arial"/>
                <a:cs typeface="Arial"/>
                <a:sym typeface="Arial"/>
              </a:rPr>
            </a:br>
            <a:r>
              <a:rPr lang="en" sz="1500">
                <a:solidFill>
                  <a:srgbClr val="000000"/>
                </a:solidFill>
                <a:highlight>
                  <a:srgbClr val="FFFFFF"/>
                </a:highlight>
                <a:latin typeface="Arial"/>
                <a:ea typeface="Arial"/>
                <a:cs typeface="Arial"/>
                <a:sym typeface="Arial"/>
              </a:rPr>
              <a:t>arguments/elements.</a:t>
            </a:r>
            <a:endParaRPr sz="1500">
              <a:solidFill>
                <a:srgbClr val="000000"/>
              </a:solidFill>
              <a:highlight>
                <a:srgbClr val="FFFFFF"/>
              </a:highlight>
              <a:latin typeface="Arial"/>
              <a:ea typeface="Arial"/>
              <a:cs typeface="Arial"/>
              <a:sym typeface="Arial"/>
            </a:endParaRPr>
          </a:p>
          <a:p>
            <a:pPr indent="0" lvl="0" marL="101600" marR="101600" rtl="0" algn="l">
              <a:lnSpc>
                <a:spcPct val="158000"/>
              </a:lnSpc>
              <a:spcBef>
                <a:spcPts val="800"/>
              </a:spcBef>
              <a:spcAft>
                <a:spcPts val="800"/>
              </a:spcAft>
              <a:buNone/>
            </a:pPr>
            <a:r>
              <a:t/>
            </a:r>
            <a:endParaRPr sz="1500">
              <a:solidFill>
                <a:srgbClr val="000000"/>
              </a:solidFill>
              <a:highlight>
                <a:srgbClr val="E0E0E0"/>
              </a:highlight>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 Parameter</a:t>
            </a:r>
            <a:endParaRPr/>
          </a:p>
        </p:txBody>
      </p:sp>
      <p:sp>
        <p:nvSpPr>
          <p:cNvPr id="558" name="Google Shape;558;p9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600"/>
              </a:spcAft>
              <a:buSzPts val="1600"/>
              <a:buChar char="●"/>
            </a:pPr>
            <a:r>
              <a:rPr lang="en" sz="1500">
                <a:solidFill>
                  <a:srgbClr val="000000"/>
                </a:solidFill>
                <a:highlight>
                  <a:schemeClr val="lt1"/>
                </a:highlight>
                <a:latin typeface="Arial"/>
                <a:ea typeface="Arial"/>
                <a:cs typeface="Arial"/>
                <a:sym typeface="Arial"/>
              </a:rPr>
              <a:t>ES6 has some great features that make working with function parameters and arrays extremely easy. Let’s take a look at two of these features: the </a:t>
            </a:r>
            <a:r>
              <a:rPr b="1" lang="en" sz="1500">
                <a:solidFill>
                  <a:srgbClr val="000000"/>
                </a:solidFill>
                <a:highlight>
                  <a:schemeClr val="lt1"/>
                </a:highlight>
                <a:latin typeface="Arial"/>
                <a:ea typeface="Arial"/>
                <a:cs typeface="Arial"/>
                <a:sym typeface="Arial"/>
              </a:rPr>
              <a:t>spread operator</a:t>
            </a:r>
            <a:r>
              <a:rPr lang="en" sz="1500">
                <a:solidFill>
                  <a:srgbClr val="000000"/>
                </a:solidFill>
                <a:highlight>
                  <a:schemeClr val="lt1"/>
                </a:highlight>
                <a:latin typeface="Arial"/>
                <a:ea typeface="Arial"/>
                <a:cs typeface="Arial"/>
                <a:sym typeface="Arial"/>
              </a:rPr>
              <a:t> and </a:t>
            </a:r>
            <a:r>
              <a:rPr b="1" lang="en" sz="1500">
                <a:solidFill>
                  <a:srgbClr val="000000"/>
                </a:solidFill>
                <a:highlight>
                  <a:schemeClr val="lt1"/>
                </a:highlight>
                <a:latin typeface="Arial"/>
                <a:ea typeface="Arial"/>
                <a:cs typeface="Arial"/>
                <a:sym typeface="Arial"/>
              </a:rPr>
              <a:t>rest parameters</a:t>
            </a:r>
            <a:br>
              <a:rPr b="1" lang="en" sz="1500">
                <a:solidFill>
                  <a:srgbClr val="000000"/>
                </a:solidFill>
                <a:highlight>
                  <a:schemeClr val="lt1"/>
                </a:highlight>
                <a:latin typeface="Arial"/>
                <a:ea typeface="Arial"/>
                <a:cs typeface="Arial"/>
                <a:sym typeface="Arial"/>
              </a:rPr>
            </a:br>
            <a:br>
              <a:rPr b="1" lang="en" sz="1500">
                <a:solidFill>
                  <a:srgbClr val="000000"/>
                </a:solidFill>
                <a:highlight>
                  <a:schemeClr val="lt1"/>
                </a:highlight>
                <a:latin typeface="Arial"/>
                <a:ea typeface="Arial"/>
                <a:cs typeface="Arial"/>
                <a:sym typeface="Arial"/>
              </a:rPr>
            </a:br>
            <a:r>
              <a:rPr lang="en" sz="1500">
                <a:solidFill>
                  <a:srgbClr val="000000"/>
                </a:solidFill>
                <a:highlight>
                  <a:srgbClr val="E0E0E0"/>
                </a:highlight>
                <a:latin typeface="Arial"/>
                <a:ea typeface="Arial"/>
                <a:cs typeface="Arial"/>
                <a:sym typeface="Arial"/>
              </a:rPr>
              <a:t>function xyz(x, y, ...z) {</a:t>
            </a:r>
            <a:br>
              <a:rPr lang="en" sz="1500">
                <a:solidFill>
                  <a:srgbClr val="000000"/>
                </a:solidFill>
                <a:highlight>
                  <a:srgbClr val="E0E0E0"/>
                </a:highlight>
                <a:latin typeface="Arial"/>
                <a:ea typeface="Arial"/>
                <a:cs typeface="Arial"/>
                <a:sym typeface="Arial"/>
              </a:rPr>
            </a:br>
            <a:r>
              <a:rPr lang="en" sz="1500">
                <a:solidFill>
                  <a:srgbClr val="000000"/>
                </a:solidFill>
                <a:highlight>
                  <a:srgbClr val="E0E0E0"/>
                </a:highlight>
                <a:latin typeface="Arial"/>
                <a:ea typeface="Arial"/>
                <a:cs typeface="Arial"/>
                <a:sym typeface="Arial"/>
              </a:rPr>
              <a:t>  console.log(x, ' ', y); // hey hello</a:t>
            </a:r>
            <a:br>
              <a:rPr lang="en" sz="1500">
                <a:solidFill>
                  <a:srgbClr val="000000"/>
                </a:solidFill>
                <a:highlight>
                  <a:srgbClr val="E0E0E0"/>
                </a:highlight>
                <a:latin typeface="Arial"/>
                <a:ea typeface="Arial"/>
                <a:cs typeface="Arial"/>
                <a:sym typeface="Arial"/>
              </a:rPr>
            </a:br>
            <a:r>
              <a:rPr lang="en" sz="1500">
                <a:solidFill>
                  <a:srgbClr val="000000"/>
                </a:solidFill>
                <a:highlight>
                  <a:srgbClr val="E0E0E0"/>
                </a:highlight>
                <a:latin typeface="Arial"/>
                <a:ea typeface="Arial"/>
                <a:cs typeface="Arial"/>
                <a:sym typeface="Arial"/>
              </a:rPr>
              <a:t>  console.log(z);</a:t>
            </a:r>
            <a:br>
              <a:rPr lang="en" sz="1500">
                <a:solidFill>
                  <a:srgbClr val="000000"/>
                </a:solidFill>
                <a:highlight>
                  <a:srgbClr val="E0E0E0"/>
                </a:highlight>
                <a:latin typeface="Arial"/>
                <a:ea typeface="Arial"/>
                <a:cs typeface="Arial"/>
                <a:sym typeface="Arial"/>
              </a:rPr>
            </a:br>
            <a:r>
              <a:rPr lang="en" sz="1500">
                <a:solidFill>
                  <a:srgbClr val="000000"/>
                </a:solidFill>
                <a:highlight>
                  <a:srgbClr val="E0E0E0"/>
                </a:highlight>
                <a:latin typeface="Arial"/>
                <a:ea typeface="Arial"/>
                <a:cs typeface="Arial"/>
                <a:sym typeface="Arial"/>
              </a:rPr>
              <a:t>}</a:t>
            </a:r>
            <a:br>
              <a:rPr lang="en" sz="1500">
                <a:solidFill>
                  <a:srgbClr val="000000"/>
                </a:solidFill>
                <a:highlight>
                  <a:srgbClr val="E0E0E0"/>
                </a:highlight>
                <a:latin typeface="Arial"/>
                <a:ea typeface="Arial"/>
                <a:cs typeface="Arial"/>
                <a:sym typeface="Arial"/>
              </a:rPr>
            </a:br>
            <a:r>
              <a:rPr lang="en" sz="1500">
                <a:solidFill>
                  <a:srgbClr val="000000"/>
                </a:solidFill>
                <a:highlight>
                  <a:srgbClr val="E0E0E0"/>
                </a:highlight>
                <a:latin typeface="Arial"/>
                <a:ea typeface="Arial"/>
                <a:cs typeface="Arial"/>
                <a:sym typeface="Arial"/>
              </a:rPr>
              <a:t>xyz("hey", "hello", "wassup", "goodmorning", "hi", "howdy")</a:t>
            </a:r>
            <a:endParaRPr b="1" sz="1500">
              <a:solidFill>
                <a:srgbClr val="000000"/>
              </a:solidFill>
              <a:highlight>
                <a:schemeClr val="lt1"/>
              </a:highlight>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564" name="Google Shape;564;p9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Objects are in javascript is the biggest building block.</a:t>
            </a:r>
            <a:endParaRPr>
              <a:solidFill>
                <a:srgbClr val="000000"/>
              </a:solidFill>
            </a:endParaRPr>
          </a:p>
          <a:p>
            <a:pPr indent="0" lvl="0" marL="0" rtl="0" algn="l">
              <a:spcBef>
                <a:spcPts val="1600"/>
              </a:spcBef>
              <a:spcAft>
                <a:spcPts val="0"/>
              </a:spcAft>
              <a:buNone/>
            </a:pPr>
            <a:r>
              <a:rPr lang="en">
                <a:solidFill>
                  <a:srgbClr val="000000"/>
                </a:solidFill>
              </a:rPr>
              <a:t>v</a:t>
            </a:r>
            <a:r>
              <a:rPr lang="en">
                <a:solidFill>
                  <a:srgbClr val="000000"/>
                </a:solidFill>
              </a:rPr>
              <a:t>ar comapny = { name: ‘panacloud’, employee: 100 }</a:t>
            </a:r>
            <a:endParaRPr>
              <a:solidFill>
                <a:srgbClr val="000000"/>
              </a:solidFill>
            </a:endParaRPr>
          </a:p>
          <a:p>
            <a:pPr indent="0" lvl="0" marL="0" rtl="0" algn="l">
              <a:spcBef>
                <a:spcPts val="1600"/>
              </a:spcBef>
              <a:spcAft>
                <a:spcPts val="0"/>
              </a:spcAft>
              <a:buNone/>
            </a:pPr>
            <a:r>
              <a:rPr lang="en">
                <a:solidFill>
                  <a:srgbClr val="000000"/>
                </a:solidFill>
              </a:rPr>
              <a:t>Undefined vs null</a:t>
            </a:r>
            <a:endParaRPr>
              <a:solidFill>
                <a:srgbClr val="000000"/>
              </a:solidFill>
            </a:endParaRPr>
          </a:p>
          <a:p>
            <a:pPr indent="0" lvl="0" marL="0" rtl="0" algn="l">
              <a:spcBef>
                <a:spcPts val="1600"/>
              </a:spcBef>
              <a:spcAft>
                <a:spcPts val="0"/>
              </a:spcAft>
              <a:buNone/>
            </a:pPr>
            <a:r>
              <a:rPr lang="en" sz="1200">
                <a:solidFill>
                  <a:srgbClr val="000000"/>
                </a:solidFill>
              </a:rPr>
              <a:t>const person = {</a:t>
            </a:r>
            <a:endParaRPr sz="1200">
              <a:solidFill>
                <a:srgbClr val="000000"/>
              </a:solidFill>
            </a:endParaRPr>
          </a:p>
          <a:p>
            <a:pPr indent="0" lvl="0" marL="0" rtl="0" algn="l">
              <a:spcBef>
                <a:spcPts val="0"/>
              </a:spcBef>
              <a:spcAft>
                <a:spcPts val="0"/>
              </a:spcAft>
              <a:buNone/>
            </a:pPr>
            <a:r>
              <a:rPr lang="en" sz="1200">
                <a:solidFill>
                  <a:srgbClr val="000000"/>
                </a:solidFill>
              </a:rPr>
              <a:t>  age: 1,</a:t>
            </a:r>
            <a:endParaRPr sz="1200">
              <a:solidFill>
                <a:srgbClr val="000000"/>
              </a:solidFill>
            </a:endParaRPr>
          </a:p>
          <a:p>
            <a:pPr indent="0" lvl="0" marL="0" rtl="0" algn="l">
              <a:spcBef>
                <a:spcPts val="0"/>
              </a:spcBef>
              <a:spcAft>
                <a:spcPts val="0"/>
              </a:spcAft>
              <a:buNone/>
            </a:pPr>
            <a:r>
              <a:rPr lang="en" sz="1200">
                <a:solidFill>
                  <a:srgbClr val="000000"/>
                </a:solidFill>
              </a:rPr>
              <a:t>  name: 'daniyal',</a:t>
            </a:r>
            <a:endParaRPr sz="1200">
              <a:solidFill>
                <a:srgbClr val="000000"/>
              </a:solidFill>
            </a:endParaRPr>
          </a:p>
          <a:p>
            <a:pPr indent="0" lvl="0" marL="0" rtl="0" algn="l">
              <a:spcBef>
                <a:spcPts val="0"/>
              </a:spcBef>
              <a:spcAft>
                <a:spcPts val="0"/>
              </a:spcAft>
              <a:buNone/>
            </a:pPr>
            <a:r>
              <a:rPr lang="en" sz="1200">
                <a:solidFill>
                  <a:srgbClr val="000000"/>
                </a:solidFill>
              </a:rPr>
              <a:t>  sports: 'cricket'</a:t>
            </a:r>
            <a:endParaRPr sz="1200">
              <a:solidFill>
                <a:srgbClr val="000000"/>
              </a:solidFill>
            </a:endParaRPr>
          </a:p>
          <a:p>
            <a:pPr indent="0" lvl="0" marL="0" rtl="0" algn="l">
              <a:spcBef>
                <a:spcPts val="0"/>
              </a:spcBef>
              <a:spcAft>
                <a:spcPts val="0"/>
              </a:spcAft>
              <a:buNone/>
            </a:pPr>
            <a:r>
              <a:rPr lang="en" sz="1200">
                <a:solidFill>
                  <a:srgbClr val="000000"/>
                </a:solidFill>
              </a:rPr>
              <a:t>}</a:t>
            </a:r>
            <a:endParaRPr sz="1200">
              <a:solidFill>
                <a:srgbClr val="000000"/>
              </a:solidFill>
            </a:endParaRPr>
          </a:p>
          <a:p>
            <a:pPr indent="0" lvl="0" marL="0" rtl="0" algn="l">
              <a:spcBef>
                <a:spcPts val="0"/>
              </a:spcBef>
              <a:spcAft>
                <a:spcPts val="0"/>
              </a:spcAft>
              <a:buNone/>
            </a:pPr>
            <a:r>
              <a:rPr lang="en" sz="1200">
                <a:solidFill>
                  <a:srgbClr val="000000"/>
                </a:solidFill>
              </a:rPr>
              <a:t>person.age = {} </a:t>
            </a:r>
            <a:endParaRPr sz="1200">
              <a:solidFill>
                <a:srgbClr val="000000"/>
              </a:solidFill>
            </a:endParaRPr>
          </a:p>
          <a:p>
            <a:pPr indent="0" lvl="0" marL="0" rtl="0" algn="l">
              <a:spcBef>
                <a:spcPts val="0"/>
              </a:spcBef>
              <a:spcAft>
                <a:spcPts val="0"/>
              </a:spcAft>
              <a:buNone/>
            </a:pPr>
            <a:r>
              <a:rPr lang="en" sz="1200">
                <a:solidFill>
                  <a:srgbClr val="000000"/>
                </a:solidFill>
              </a:rPr>
              <a:t>console.log(person);</a:t>
            </a:r>
            <a:endParaRPr sz="1200">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570" name="Google Shape;570;p9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const person = {</a:t>
            </a:r>
            <a:endParaRPr sz="1500">
              <a:solidFill>
                <a:srgbClr val="000000"/>
              </a:solidFill>
            </a:endParaRPr>
          </a:p>
          <a:p>
            <a:pPr indent="0" lvl="0" marL="0" rtl="0" algn="l">
              <a:spcBef>
                <a:spcPts val="0"/>
              </a:spcBef>
              <a:spcAft>
                <a:spcPts val="0"/>
              </a:spcAft>
              <a:buNone/>
            </a:pPr>
            <a:r>
              <a:rPr lang="en" sz="1500">
                <a:solidFill>
                  <a:srgbClr val="000000"/>
                </a:solidFill>
              </a:rPr>
              <a:t>  age: 1,</a:t>
            </a:r>
            <a:endParaRPr sz="1500">
              <a:solidFill>
                <a:srgbClr val="000000"/>
              </a:solidFill>
            </a:endParaRPr>
          </a:p>
          <a:p>
            <a:pPr indent="0" lvl="0" marL="0" rtl="0" algn="l">
              <a:spcBef>
                <a:spcPts val="0"/>
              </a:spcBef>
              <a:spcAft>
                <a:spcPts val="0"/>
              </a:spcAft>
              <a:buNone/>
            </a:pPr>
            <a:r>
              <a:rPr lang="en" sz="1500">
                <a:solidFill>
                  <a:srgbClr val="000000"/>
                </a:solidFill>
              </a:rPr>
              <a:t>  name: 'daniyal',</a:t>
            </a:r>
            <a:endParaRPr sz="1500">
              <a:solidFill>
                <a:srgbClr val="000000"/>
              </a:solidFill>
            </a:endParaRPr>
          </a:p>
          <a:p>
            <a:pPr indent="0" lvl="0" marL="0" rtl="0" algn="l">
              <a:spcBef>
                <a:spcPts val="0"/>
              </a:spcBef>
              <a:spcAft>
                <a:spcPts val="0"/>
              </a:spcAft>
              <a:buNone/>
            </a:pPr>
            <a:r>
              <a:rPr lang="en" sz="1500">
                <a:solidFill>
                  <a:srgbClr val="000000"/>
                </a:solidFill>
              </a:rPr>
              <a:t>  sports: 'cricket'</a:t>
            </a:r>
            <a:endParaRPr sz="1500">
              <a:solidFill>
                <a:srgbClr val="000000"/>
              </a:solidFill>
            </a:endParaRPr>
          </a:p>
          <a:p>
            <a:pPr indent="0" lvl="0" marL="0" rtl="0" algn="l">
              <a:spcBef>
                <a:spcPts val="0"/>
              </a:spcBef>
              <a:spcAft>
                <a:spcPts val="0"/>
              </a:spcAft>
              <a:buNone/>
            </a:pPr>
            <a:r>
              <a:rPr lang="en" sz="1500">
                <a:solidFill>
                  <a:srgbClr val="000000"/>
                </a:solidFill>
              </a:rPr>
              <a:t>}</a:t>
            </a:r>
            <a:endParaRPr sz="1500">
              <a:solidFill>
                <a:srgbClr val="000000"/>
              </a:solidFill>
            </a:endParaRPr>
          </a:p>
          <a:p>
            <a:pPr indent="0" lvl="0" marL="0" rtl="0" algn="l">
              <a:spcBef>
                <a:spcPts val="0"/>
              </a:spcBef>
              <a:spcAft>
                <a:spcPts val="0"/>
              </a:spcAft>
              <a:buNone/>
            </a:pPr>
            <a:r>
              <a:rPr lang="en" sz="1500">
                <a:solidFill>
                  <a:srgbClr val="000000"/>
                </a:solidFill>
              </a:rPr>
              <a:t>person = {} </a:t>
            </a:r>
            <a:endParaRPr sz="1500">
              <a:solidFill>
                <a:srgbClr val="000000"/>
              </a:solidFill>
            </a:endParaRPr>
          </a:p>
          <a:p>
            <a:pPr indent="0" lvl="0" marL="0" rtl="0" algn="l">
              <a:spcBef>
                <a:spcPts val="0"/>
              </a:spcBef>
              <a:spcAft>
                <a:spcPts val="0"/>
              </a:spcAft>
              <a:buNone/>
            </a:pPr>
            <a:r>
              <a:rPr lang="en" sz="1500">
                <a:solidFill>
                  <a:srgbClr val="000000"/>
                </a:solidFill>
              </a:rPr>
              <a:t>console.log(person);</a:t>
            </a:r>
            <a:endParaRPr sz="1500">
              <a:solidFill>
                <a:srgbClr val="000000"/>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lang="en" sz="1500">
                <a:solidFill>
                  <a:srgbClr val="000000"/>
                </a:solidFill>
              </a:rPr>
              <a:t>Uncaught TypeError: Assignment to constant variable.</a:t>
            </a:r>
            <a:endParaRPr sz="1500">
              <a:solidFill>
                <a:srgbClr val="00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576" name="Google Shape;576;p9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var</a:t>
            </a:r>
            <a:r>
              <a:rPr lang="en" sz="1400">
                <a:solidFill>
                  <a:srgbClr val="000000"/>
                </a:solidFill>
                <a:latin typeface="Arial"/>
                <a:ea typeface="Arial"/>
                <a:cs typeface="Arial"/>
                <a:sym typeface="Arial"/>
              </a:rPr>
              <a:t> person =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age: 1,</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name: 'daniyal',</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sports: 'cricket'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person = {}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console.log(person);</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//If you want to freeze the object or immutable the object use: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Object.freeze()</a:t>
            </a:r>
            <a:endParaRPr sz="1400">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582" name="Google Shape;582;p9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age = prompt(</a:t>
            </a:r>
            <a:r>
              <a:rPr lang="en" sz="1400">
                <a:solidFill>
                  <a:srgbClr val="A31515"/>
                </a:solidFill>
                <a:highlight>
                  <a:srgbClr val="FFFFFF"/>
                </a:highlight>
                <a:latin typeface="Arial"/>
                <a:ea typeface="Arial"/>
                <a:cs typeface="Arial"/>
                <a:sym typeface="Arial"/>
              </a:rPr>
              <a:t>'How old are you?'</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person =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name: </a:t>
            </a:r>
            <a:r>
              <a:rPr lang="en" sz="1400">
                <a:solidFill>
                  <a:srgbClr val="A31515"/>
                </a:solidFill>
                <a:highlight>
                  <a:srgbClr val="FFFFFF"/>
                </a:highlight>
                <a:latin typeface="Arial"/>
                <a:ea typeface="Arial"/>
                <a:cs typeface="Arial"/>
                <a:sym typeface="Arial"/>
              </a:rPr>
              <a:t>'daniyal'</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sports: </a:t>
            </a:r>
            <a:r>
              <a:rPr lang="en" sz="1400">
                <a:solidFill>
                  <a:srgbClr val="A31515"/>
                </a:solidFill>
                <a:highlight>
                  <a:srgbClr val="FFFFFF"/>
                </a:highlight>
                <a:latin typeface="Arial"/>
                <a:ea typeface="Arial"/>
                <a:cs typeface="Arial"/>
                <a:sym typeface="Arial"/>
              </a:rPr>
              <a:t>'cricket'</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age: </a:t>
            </a:r>
            <a:r>
              <a:rPr lang="en" sz="1400">
                <a:solidFill>
                  <a:srgbClr val="09885A"/>
                </a:solidFill>
                <a:highlight>
                  <a:srgbClr val="FFFFFF"/>
                </a:highlight>
                <a:latin typeface="Arial"/>
                <a:ea typeface="Arial"/>
                <a:cs typeface="Arial"/>
                <a:sym typeface="Arial"/>
              </a:rPr>
              <a:t>12</a:t>
            </a:r>
            <a:endParaRPr sz="1400">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console.log(person[</a:t>
            </a:r>
            <a:r>
              <a:rPr lang="en" sz="1400">
                <a:solidFill>
                  <a:srgbClr val="A31515"/>
                </a:solidFill>
                <a:highlight>
                  <a:srgbClr val="FFFFFF"/>
                </a:highlight>
                <a:latin typeface="Arial"/>
                <a:ea typeface="Arial"/>
                <a:cs typeface="Arial"/>
                <a:sym typeface="Arial"/>
              </a:rPr>
              <a:t>'age'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588" name="Google Shape;588;p9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a:t>
            </a:r>
            <a:r>
              <a:rPr lang="en" sz="1400">
                <a:solidFill>
                  <a:srgbClr val="000000"/>
                </a:solidFill>
                <a:highlight>
                  <a:srgbClr val="FFFFFF"/>
                </a:highlight>
                <a:latin typeface="Arial"/>
                <a:ea typeface="Arial"/>
                <a:cs typeface="Arial"/>
                <a:sym typeface="Arial"/>
              </a:rPr>
              <a:t>age</a:t>
            </a:r>
            <a:r>
              <a:rPr lang="en" sz="1400">
                <a:solidFill>
                  <a:srgbClr val="000000"/>
                </a:solidFill>
                <a:highlight>
                  <a:srgbClr val="FFFFFF"/>
                </a:highlight>
                <a:latin typeface="Arial"/>
                <a:ea typeface="Arial"/>
                <a:cs typeface="Arial"/>
                <a:sym typeface="Arial"/>
              </a:rPr>
              <a:t> = prompt(</a:t>
            </a:r>
            <a:r>
              <a:rPr lang="en" sz="1400">
                <a:solidFill>
                  <a:srgbClr val="A31515"/>
                </a:solidFill>
                <a:highlight>
                  <a:srgbClr val="FFFFFF"/>
                </a:highlight>
                <a:latin typeface="Arial"/>
                <a:ea typeface="Arial"/>
                <a:cs typeface="Arial"/>
                <a:sym typeface="Arial"/>
              </a:rPr>
              <a:t>'How old are you?'</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person =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name: </a:t>
            </a:r>
            <a:r>
              <a:rPr lang="en" sz="1400">
                <a:solidFill>
                  <a:srgbClr val="A31515"/>
                </a:solidFill>
                <a:highlight>
                  <a:srgbClr val="FFFFFF"/>
                </a:highlight>
                <a:latin typeface="Arial"/>
                <a:ea typeface="Arial"/>
                <a:cs typeface="Arial"/>
                <a:sym typeface="Arial"/>
              </a:rPr>
              <a:t>'daniyal'</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sports: </a:t>
            </a:r>
            <a:r>
              <a:rPr lang="en" sz="1400">
                <a:solidFill>
                  <a:srgbClr val="A31515"/>
                </a:solidFill>
                <a:highlight>
                  <a:srgbClr val="FFFFFF"/>
                </a:highlight>
                <a:latin typeface="Arial"/>
                <a:ea typeface="Arial"/>
                <a:cs typeface="Arial"/>
                <a:sym typeface="Arial"/>
              </a:rPr>
              <a:t>'cricket'</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age: </a:t>
            </a:r>
            <a:r>
              <a:rPr lang="en" sz="1400">
                <a:solidFill>
                  <a:srgbClr val="09885A"/>
                </a:solidFill>
                <a:highlight>
                  <a:srgbClr val="FFFFFF"/>
                </a:highlight>
                <a:latin typeface="Arial"/>
                <a:ea typeface="Arial"/>
                <a:cs typeface="Arial"/>
                <a:sym typeface="Arial"/>
              </a:rPr>
              <a:t>12</a:t>
            </a:r>
            <a:endParaRPr sz="1400">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console.log(person[</a:t>
            </a:r>
            <a:r>
              <a:rPr lang="en" sz="1400">
                <a:solidFill>
                  <a:srgbClr val="A31515"/>
                </a:solidFill>
                <a:highlight>
                  <a:srgbClr val="FFFFFF"/>
                </a:highlight>
                <a:latin typeface="Arial"/>
                <a:ea typeface="Arial"/>
                <a:cs typeface="Arial"/>
                <a:sym typeface="Arial"/>
              </a:rPr>
              <a:t>age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(Reference)</a:t>
            </a:r>
            <a:endParaRPr/>
          </a:p>
        </p:txBody>
      </p:sp>
      <p:sp>
        <p:nvSpPr>
          <p:cNvPr id="594" name="Google Shape;594;p10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var</a:t>
            </a:r>
            <a:r>
              <a:rPr lang="en" sz="1200">
                <a:solidFill>
                  <a:srgbClr val="000000"/>
                </a:solidFill>
                <a:highlight>
                  <a:srgbClr val="FFFFFF"/>
                </a:highlight>
                <a:latin typeface="Arial"/>
                <a:ea typeface="Arial"/>
                <a:cs typeface="Arial"/>
                <a:sym typeface="Arial"/>
              </a:rPr>
              <a:t> name1 = </a:t>
            </a:r>
            <a:r>
              <a:rPr lang="en" sz="1200">
                <a:solidFill>
                  <a:srgbClr val="A31515"/>
                </a:solidFill>
                <a:highlight>
                  <a:srgbClr val="FFFFFF"/>
                </a:highlight>
                <a:latin typeface="Arial"/>
                <a:ea typeface="Arial"/>
                <a:cs typeface="Arial"/>
                <a:sym typeface="Arial"/>
              </a:rPr>
              <a:t>"daniyal"</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var</a:t>
            </a:r>
            <a:r>
              <a:rPr lang="en" sz="1200">
                <a:solidFill>
                  <a:srgbClr val="000000"/>
                </a:solidFill>
                <a:highlight>
                  <a:srgbClr val="FFFFFF"/>
                </a:highlight>
                <a:latin typeface="Arial"/>
                <a:ea typeface="Arial"/>
                <a:cs typeface="Arial"/>
                <a:sym typeface="Arial"/>
              </a:rPr>
              <a:t> name2 = </a:t>
            </a:r>
            <a:r>
              <a:rPr lang="en" sz="1200">
                <a:solidFill>
                  <a:srgbClr val="A31515"/>
                </a:solidFill>
                <a:highlight>
                  <a:srgbClr val="FFFFFF"/>
                </a:highlight>
                <a:latin typeface="Arial"/>
                <a:ea typeface="Arial"/>
                <a:cs typeface="Arial"/>
                <a:sym typeface="Arial"/>
              </a:rPr>
              <a:t>"tariq"</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if</a:t>
            </a:r>
            <a:r>
              <a:rPr lang="en" sz="1200">
                <a:solidFill>
                  <a:srgbClr val="000000"/>
                </a:solidFill>
                <a:highlight>
                  <a:srgbClr val="FFFFFF"/>
                </a:highlight>
                <a:latin typeface="Arial"/>
                <a:ea typeface="Arial"/>
                <a:cs typeface="Arial"/>
                <a:sym typeface="Arial"/>
              </a:rPr>
              <a:t>(name1 === name2){</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 console.log(name1);</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var</a:t>
            </a:r>
            <a:r>
              <a:rPr lang="en" sz="1200">
                <a:solidFill>
                  <a:srgbClr val="000000"/>
                </a:solidFill>
                <a:highlight>
                  <a:srgbClr val="FFFFFF"/>
                </a:highlight>
                <a:latin typeface="Arial"/>
                <a:ea typeface="Arial"/>
                <a:cs typeface="Arial"/>
                <a:sym typeface="Arial"/>
              </a:rPr>
              <a:t> name1 = </a:t>
            </a:r>
            <a:r>
              <a:rPr lang="en" sz="1200">
                <a:solidFill>
                  <a:srgbClr val="A31515"/>
                </a:solidFill>
                <a:highlight>
                  <a:srgbClr val="FFFFFF"/>
                </a:highlight>
                <a:latin typeface="Arial"/>
                <a:ea typeface="Arial"/>
                <a:cs typeface="Arial"/>
                <a:sym typeface="Arial"/>
              </a:rPr>
              <a:t>"daniyal"</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var</a:t>
            </a:r>
            <a:r>
              <a:rPr lang="en" sz="1200">
                <a:solidFill>
                  <a:srgbClr val="000000"/>
                </a:solidFill>
                <a:highlight>
                  <a:srgbClr val="FFFFFF"/>
                </a:highlight>
                <a:latin typeface="Arial"/>
                <a:ea typeface="Arial"/>
                <a:cs typeface="Arial"/>
                <a:sym typeface="Arial"/>
              </a:rPr>
              <a:t> name2 = </a:t>
            </a:r>
            <a:r>
              <a:rPr lang="en" sz="1200">
                <a:solidFill>
                  <a:srgbClr val="A31515"/>
                </a:solidFill>
                <a:highlight>
                  <a:srgbClr val="FFFFFF"/>
                </a:highlight>
                <a:latin typeface="Arial"/>
                <a:ea typeface="Arial"/>
                <a:cs typeface="Arial"/>
                <a:sym typeface="Arial"/>
              </a:rPr>
              <a:t>"daniyal"</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if</a:t>
            </a:r>
            <a:r>
              <a:rPr lang="en" sz="1200">
                <a:solidFill>
                  <a:srgbClr val="000000"/>
                </a:solidFill>
                <a:highlight>
                  <a:srgbClr val="FFFFFF"/>
                </a:highlight>
                <a:latin typeface="Arial"/>
                <a:ea typeface="Arial"/>
                <a:cs typeface="Arial"/>
                <a:sym typeface="Arial"/>
              </a:rPr>
              <a:t>(name1 === name2){</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 console.log(name1);</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var</a:t>
            </a:r>
            <a:r>
              <a:rPr lang="en" sz="1200">
                <a:solidFill>
                  <a:srgbClr val="000000"/>
                </a:solidFill>
                <a:highlight>
                  <a:srgbClr val="FFFFFF"/>
                </a:highlight>
                <a:latin typeface="Arial"/>
                <a:ea typeface="Arial"/>
                <a:cs typeface="Arial"/>
                <a:sym typeface="Arial"/>
              </a:rPr>
              <a:t> obj = {name: </a:t>
            </a:r>
            <a:r>
              <a:rPr lang="en" sz="1200">
                <a:solidFill>
                  <a:srgbClr val="A31515"/>
                </a:solidFill>
                <a:highlight>
                  <a:srgbClr val="FFFFFF"/>
                </a:highlight>
                <a:latin typeface="Arial"/>
                <a:ea typeface="Arial"/>
                <a:cs typeface="Arial"/>
                <a:sym typeface="Arial"/>
              </a:rPr>
              <a:t>'dani'</a:t>
            </a:r>
            <a:r>
              <a:rPr lang="en" sz="1200">
                <a:solidFill>
                  <a:srgbClr val="000000"/>
                </a:solidFill>
                <a:highlight>
                  <a:srgbClr val="FFFFFF"/>
                </a:highlight>
                <a:latin typeface="Arial"/>
                <a:ea typeface="Arial"/>
                <a:cs typeface="Arial"/>
                <a:sym typeface="Arial"/>
              </a:rPr>
              <a:t>,age : </a:t>
            </a:r>
            <a:r>
              <a:rPr lang="en" sz="1200">
                <a:solidFill>
                  <a:srgbClr val="09885A"/>
                </a:solidFill>
                <a:highlight>
                  <a:srgbClr val="FFFFFF"/>
                </a:highlight>
                <a:latin typeface="Arial"/>
                <a:ea typeface="Arial"/>
                <a:cs typeface="Arial"/>
                <a:sym typeface="Arial"/>
              </a:rPr>
              <a:t>21</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var</a:t>
            </a:r>
            <a:r>
              <a:rPr lang="en" sz="1200">
                <a:solidFill>
                  <a:srgbClr val="000000"/>
                </a:solidFill>
                <a:highlight>
                  <a:srgbClr val="FFFFFF"/>
                </a:highlight>
                <a:latin typeface="Arial"/>
                <a:ea typeface="Arial"/>
                <a:cs typeface="Arial"/>
                <a:sym typeface="Arial"/>
              </a:rPr>
              <a:t> obj1 = {name: </a:t>
            </a:r>
            <a:r>
              <a:rPr lang="en" sz="1200">
                <a:solidFill>
                  <a:srgbClr val="A31515"/>
                </a:solidFill>
                <a:highlight>
                  <a:srgbClr val="FFFFFF"/>
                </a:highlight>
                <a:latin typeface="Arial"/>
                <a:ea typeface="Arial"/>
                <a:cs typeface="Arial"/>
                <a:sym typeface="Arial"/>
              </a:rPr>
              <a:t>'dani'</a:t>
            </a:r>
            <a:r>
              <a:rPr lang="en" sz="1200">
                <a:solidFill>
                  <a:srgbClr val="000000"/>
                </a:solidFill>
                <a:highlight>
                  <a:srgbClr val="FFFFFF"/>
                </a:highlight>
                <a:latin typeface="Arial"/>
                <a:ea typeface="Arial"/>
                <a:cs typeface="Arial"/>
                <a:sym typeface="Arial"/>
              </a:rPr>
              <a:t>,age : </a:t>
            </a:r>
            <a:r>
              <a:rPr lang="en" sz="1200">
                <a:solidFill>
                  <a:srgbClr val="09885A"/>
                </a:solidFill>
                <a:highlight>
                  <a:srgbClr val="FFFFFF"/>
                </a:highlight>
                <a:latin typeface="Arial"/>
                <a:ea typeface="Arial"/>
                <a:cs typeface="Arial"/>
                <a:sym typeface="Arial"/>
              </a:rPr>
              <a:t>21</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FF"/>
                </a:solidFill>
                <a:highlight>
                  <a:srgbClr val="FFFFFF"/>
                </a:highlight>
                <a:latin typeface="Arial"/>
                <a:ea typeface="Arial"/>
                <a:cs typeface="Arial"/>
                <a:sym typeface="Arial"/>
              </a:rPr>
              <a:t>if</a:t>
            </a:r>
            <a:r>
              <a:rPr lang="en" sz="1200">
                <a:solidFill>
                  <a:srgbClr val="000000"/>
                </a:solidFill>
                <a:highlight>
                  <a:srgbClr val="FFFFFF"/>
                </a:highlight>
                <a:latin typeface="Arial"/>
                <a:ea typeface="Arial"/>
                <a:cs typeface="Arial"/>
                <a:sym typeface="Arial"/>
              </a:rPr>
              <a:t>(obj1 === obj){</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  console.log(</a:t>
            </a:r>
            <a:r>
              <a:rPr lang="en" sz="1200">
                <a:solidFill>
                  <a:srgbClr val="A31515"/>
                </a:solidFill>
                <a:highlight>
                  <a:srgbClr val="FFFFFF"/>
                </a:highlight>
                <a:latin typeface="Arial"/>
                <a:ea typeface="Arial"/>
                <a:cs typeface="Arial"/>
                <a:sym typeface="Arial"/>
              </a:rPr>
              <a:t>'12221'</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0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(Reference)</a:t>
            </a:r>
            <a:endParaRPr/>
          </a:p>
        </p:txBody>
      </p:sp>
      <p:sp>
        <p:nvSpPr>
          <p:cNvPr id="600" name="Google Shape;600;p10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obj1 = obj</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if</a:t>
            </a:r>
            <a:r>
              <a:rPr lang="en" sz="1400">
                <a:solidFill>
                  <a:srgbClr val="000000"/>
                </a:solidFill>
                <a:highlight>
                  <a:srgbClr val="FFFFFF"/>
                </a:highlight>
                <a:latin typeface="Arial"/>
                <a:ea typeface="Arial"/>
                <a:cs typeface="Arial"/>
                <a:sym typeface="Arial"/>
              </a:rPr>
              <a:t>(obj1 === obj){</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  console.log(</a:t>
            </a:r>
            <a:r>
              <a:rPr lang="en" sz="1400">
                <a:solidFill>
                  <a:srgbClr val="A31515"/>
                </a:solidFill>
                <a:highlight>
                  <a:srgbClr val="FFFFFF"/>
                </a:highlight>
                <a:latin typeface="Arial"/>
                <a:ea typeface="Arial"/>
                <a:cs typeface="Arial"/>
                <a:sym typeface="Arial"/>
              </a:rPr>
              <a:t>'12221'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obj1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 = obj1;</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obj.age = </a:t>
            </a:r>
            <a:r>
              <a:rPr lang="en" sz="1400">
                <a:solidFill>
                  <a:srgbClr val="09885A"/>
                </a:solidFill>
                <a:highlight>
                  <a:srgbClr val="FFFFFF"/>
                </a:highlight>
                <a:latin typeface="Arial"/>
                <a:ea typeface="Arial"/>
                <a:cs typeface="Arial"/>
                <a:sym typeface="Arial"/>
              </a:rPr>
              <a:t>31</a:t>
            </a:r>
            <a:endParaRPr sz="1400">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obj1</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String</a:t>
            </a:r>
            <a:endParaRPr/>
          </a:p>
        </p:txBody>
      </p:sp>
      <p:sp>
        <p:nvSpPr>
          <p:cNvPr id="116" name="Google Shape;116;p21"/>
          <p:cNvSpPr txBox="1"/>
          <p:nvPr>
            <p:ph idx="1" type="body"/>
          </p:nvPr>
        </p:nvSpPr>
        <p:spPr>
          <a:xfrm>
            <a:off x="601850" y="2161800"/>
            <a:ext cx="7064700" cy="2136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Every programming languages has its own way to manage primitive values. Commonly primitive values are more special in terms of storage. It has a fixed address allocated on the stack memory.</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42900" lvl="0" marL="457200" rtl="0" algn="l">
              <a:lnSpc>
                <a:spcPct val="100000"/>
              </a:lnSpc>
              <a:spcBef>
                <a:spcPts val="1000"/>
              </a:spcBef>
              <a:spcAft>
                <a:spcPts val="1000"/>
              </a:spcAft>
              <a:buClr>
                <a:srgbClr val="000000"/>
              </a:buClr>
              <a:buSzPts val="1800"/>
              <a:buFont typeface="Arial"/>
              <a:buChar char="●"/>
            </a:pPr>
            <a:r>
              <a:rPr lang="en">
                <a:solidFill>
                  <a:srgbClr val="000000"/>
                </a:solidFill>
                <a:latin typeface="Arial"/>
                <a:ea typeface="Arial"/>
                <a:cs typeface="Arial"/>
                <a:sym typeface="Arial"/>
              </a:rPr>
              <a:t>List of JavaScript primitive value types are</a:t>
            </a:r>
            <a:r>
              <a:rPr b="1" i="1" lang="en">
                <a:solidFill>
                  <a:srgbClr val="000000"/>
                </a:solidFill>
                <a:latin typeface="Arial"/>
                <a:ea typeface="Arial"/>
                <a:cs typeface="Arial"/>
                <a:sym typeface="Arial"/>
              </a:rPr>
              <a:t> string, Number, Boolean, undefined, null, </a:t>
            </a:r>
            <a:r>
              <a:rPr lang="en">
                <a:solidFill>
                  <a:srgbClr val="222222"/>
                </a:solidFill>
                <a:latin typeface="Arial"/>
                <a:ea typeface="Arial"/>
                <a:cs typeface="Arial"/>
                <a:sym typeface="Arial"/>
              </a:rPr>
              <a:t> symbol (new in ECMAScript 2015)</a:t>
            </a:r>
            <a:r>
              <a:rPr b="1" i="1"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But they have also have a Primitive methods that they can use.</a:t>
            </a:r>
            <a:endParaRPr b="1">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(Reference)</a:t>
            </a:r>
            <a:endParaRPr/>
          </a:p>
        </p:txBody>
      </p:sp>
      <p:sp>
        <p:nvSpPr>
          <p:cNvPr id="606" name="Google Shape;606;p10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8000"/>
                </a:solidFill>
                <a:highlight>
                  <a:srgbClr val="FFFFFF"/>
                </a:highlight>
                <a:latin typeface="Arial"/>
                <a:ea typeface="Arial"/>
                <a:cs typeface="Arial"/>
                <a:sym typeface="Arial"/>
              </a:rPr>
              <a:t>// To create a copy of the object or break the reference using object.assign</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160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obj1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Object.assign( {}, obj1 );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obj.age = </a:t>
            </a:r>
            <a:r>
              <a:rPr lang="en" sz="1400">
                <a:solidFill>
                  <a:srgbClr val="09885A"/>
                </a:solidFill>
                <a:highlight>
                  <a:srgbClr val="FFFFFF"/>
                </a:highlight>
                <a:latin typeface="Arial"/>
                <a:ea typeface="Arial"/>
                <a:cs typeface="Arial"/>
                <a:sym typeface="Arial"/>
              </a:rPr>
              <a:t>31</a:t>
            </a:r>
            <a:endParaRPr sz="1400">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a:t>
            </a:r>
            <a:r>
              <a:rPr lang="en" sz="1400">
                <a:solidFill>
                  <a:srgbClr val="000000"/>
                </a:solidFill>
                <a:highlight>
                  <a:srgbClr val="FFFFFF"/>
                </a:highlight>
                <a:latin typeface="Arial"/>
                <a:ea typeface="Arial"/>
                <a:cs typeface="Arial"/>
                <a:sym typeface="Arial"/>
              </a:rPr>
              <a:t>bj1</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(Reference) </a:t>
            </a:r>
            <a:endParaRPr/>
          </a:p>
        </p:txBody>
      </p:sp>
      <p:sp>
        <p:nvSpPr>
          <p:cNvPr id="612" name="Google Shape;612;p10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8000"/>
                </a:solidFill>
                <a:highlight>
                  <a:srgbClr val="FFFFFF"/>
                </a:highlight>
                <a:latin typeface="Arial"/>
                <a:ea typeface="Arial"/>
                <a:cs typeface="Arial"/>
                <a:sym typeface="Arial"/>
              </a:rPr>
              <a:t>// To create a copy of the object or break the reference using spread operator</a:t>
            </a:r>
            <a:endParaRPr sz="1400">
              <a:solidFill>
                <a:srgbClr val="0000FF"/>
              </a:solidFill>
              <a:highlight>
                <a:srgbClr val="FFFFFF"/>
              </a:highlight>
              <a:latin typeface="Arial"/>
              <a:ea typeface="Arial"/>
              <a:cs typeface="Arial"/>
              <a:sym typeface="Arial"/>
            </a:endParaRPr>
          </a:p>
          <a:p>
            <a:pPr indent="0" lvl="0" marL="0" rtl="0" algn="l">
              <a:lnSpc>
                <a:spcPct val="135714"/>
              </a:lnSpc>
              <a:spcBef>
                <a:spcPts val="160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obj1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 ...obj1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obj.age = </a:t>
            </a:r>
            <a:r>
              <a:rPr lang="en" sz="1400">
                <a:solidFill>
                  <a:srgbClr val="09885A"/>
                </a:solidFill>
                <a:highlight>
                  <a:srgbClr val="FFFFFF"/>
                </a:highlight>
                <a:latin typeface="Arial"/>
                <a:ea typeface="Arial"/>
                <a:cs typeface="Arial"/>
                <a:sym typeface="Arial"/>
              </a:rPr>
              <a:t>31</a:t>
            </a:r>
            <a:endParaRPr sz="1400">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obj1</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(Nested Reference)</a:t>
            </a:r>
            <a:endParaRPr/>
          </a:p>
        </p:txBody>
      </p:sp>
      <p:sp>
        <p:nvSpPr>
          <p:cNvPr id="618" name="Google Shape;618;p10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0000FF"/>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obj1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 clothes: {shirt: </a:t>
            </a:r>
            <a:r>
              <a:rPr lang="en" sz="1400">
                <a:solidFill>
                  <a:srgbClr val="A31515"/>
                </a:solidFill>
                <a:highlight>
                  <a:srgbClr val="FFFFFF"/>
                </a:highlight>
                <a:latin typeface="Arial"/>
                <a:ea typeface="Arial"/>
                <a:cs typeface="Arial"/>
                <a:sym typeface="Arial"/>
              </a:rPr>
              <a:t>'white'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obj = Object.assign({}, obj1);</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obj.age = </a:t>
            </a:r>
            <a:r>
              <a:rPr lang="en" sz="1400">
                <a:solidFill>
                  <a:srgbClr val="09885A"/>
                </a:solidFill>
                <a:highlight>
                  <a:srgbClr val="FFFFFF"/>
                </a:highlight>
                <a:latin typeface="Arial"/>
                <a:ea typeface="Arial"/>
                <a:cs typeface="Arial"/>
                <a:sym typeface="Arial"/>
              </a:rPr>
              <a:t>31</a:t>
            </a:r>
            <a:endParaRPr sz="1400">
              <a:solidFill>
                <a:srgbClr val="09885A"/>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obj.clothes.shirt = </a:t>
            </a:r>
            <a:r>
              <a:rPr lang="en" sz="1400">
                <a:solidFill>
                  <a:srgbClr val="A31515"/>
                </a:solidFill>
                <a:highlight>
                  <a:srgbClr val="FFFFFF"/>
                </a:highlight>
                <a:latin typeface="Arial"/>
                <a:ea typeface="Arial"/>
                <a:cs typeface="Arial"/>
                <a:sym typeface="Arial"/>
              </a:rPr>
              <a:t>'red'</a:t>
            </a:r>
            <a:endParaRPr sz="1400">
              <a:solidFill>
                <a:srgbClr val="A31515"/>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00"/>
                </a:solidFill>
                <a:highlight>
                  <a:srgbClr val="FFFFFF"/>
                </a:highlight>
                <a:latin typeface="Arial"/>
                <a:ea typeface="Arial"/>
                <a:cs typeface="Arial"/>
                <a:sym typeface="Arial"/>
              </a:rPr>
              <a:t>obj1</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 (MERGE TWO OBJECTS)</a:t>
            </a:r>
            <a:endParaRPr/>
          </a:p>
        </p:txBody>
      </p:sp>
      <p:sp>
        <p:nvSpPr>
          <p:cNvPr id="624" name="Google Shape;624;p10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0000FF"/>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stuff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,shoes: </a:t>
            </a:r>
            <a:r>
              <a:rPr lang="en" sz="1400">
                <a:solidFill>
                  <a:srgbClr val="A31515"/>
                </a:solidFill>
                <a:highlight>
                  <a:srgbClr val="FFFFFF"/>
                </a:highlight>
                <a:latin typeface="Arial"/>
                <a:ea typeface="Arial"/>
                <a:cs typeface="Arial"/>
                <a:sym typeface="Arial"/>
              </a:rPr>
              <a:t>'nike'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stuff1 = {name: </a:t>
            </a:r>
            <a:r>
              <a:rPr lang="en" sz="1400">
                <a:solidFill>
                  <a:srgbClr val="A31515"/>
                </a:solidFill>
                <a:highlight>
                  <a:srgbClr val="FFFFFF"/>
                </a:highlight>
                <a:latin typeface="Arial"/>
                <a:ea typeface="Arial"/>
                <a:cs typeface="Arial"/>
                <a:sym typeface="Arial"/>
              </a:rPr>
              <a:t>'dani'</a:t>
            </a:r>
            <a:r>
              <a:rPr lang="en" sz="1400">
                <a:solidFill>
                  <a:srgbClr val="000000"/>
                </a:solidFill>
                <a:highlight>
                  <a:srgbClr val="FFFFFF"/>
                </a:highlight>
                <a:latin typeface="Arial"/>
                <a:ea typeface="Arial"/>
                <a:cs typeface="Arial"/>
                <a:sym typeface="Arial"/>
              </a:rPr>
              <a:t>,age : </a:t>
            </a:r>
            <a:r>
              <a:rPr lang="en" sz="1400">
                <a:solidFill>
                  <a:srgbClr val="09885A"/>
                </a:solidFill>
                <a:highlight>
                  <a:srgbClr val="FFFFFF"/>
                </a:highlight>
                <a:latin typeface="Arial"/>
                <a:ea typeface="Arial"/>
                <a:cs typeface="Arial"/>
                <a:sym typeface="Arial"/>
              </a:rPr>
              <a:t>21</a:t>
            </a:r>
            <a:r>
              <a:rPr lang="en" sz="1400">
                <a:solidFill>
                  <a:srgbClr val="000000"/>
                </a:solidFill>
                <a:highlight>
                  <a:srgbClr val="FFFFFF"/>
                </a:highlight>
                <a:latin typeface="Arial"/>
                <a:ea typeface="Arial"/>
                <a:cs typeface="Arial"/>
                <a:sym typeface="Arial"/>
              </a:rPr>
              <a:t>, clothes: {shirt: </a:t>
            </a:r>
            <a:r>
              <a:rPr lang="en" sz="1400">
                <a:solidFill>
                  <a:srgbClr val="A31515"/>
                </a:solidFill>
                <a:highlight>
                  <a:srgbClr val="FFFFFF"/>
                </a:highlight>
                <a:latin typeface="Arial"/>
                <a:ea typeface="Arial"/>
                <a:cs typeface="Arial"/>
                <a:sym typeface="Arial"/>
              </a:rPr>
              <a:t>'white'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400">
                <a:solidFill>
                  <a:srgbClr val="0000FF"/>
                </a:solidFill>
                <a:highlight>
                  <a:srgbClr val="FFFFFF"/>
                </a:highlight>
                <a:latin typeface="Arial"/>
                <a:ea typeface="Arial"/>
                <a:cs typeface="Arial"/>
                <a:sym typeface="Arial"/>
              </a:rPr>
              <a:t>var</a:t>
            </a:r>
            <a:r>
              <a:rPr lang="en" sz="1400">
                <a:solidFill>
                  <a:srgbClr val="000000"/>
                </a:solidFill>
                <a:highlight>
                  <a:srgbClr val="FFFFFF"/>
                </a:highlight>
                <a:latin typeface="Arial"/>
                <a:ea typeface="Arial"/>
                <a:cs typeface="Arial"/>
                <a:sym typeface="Arial"/>
              </a:rPr>
              <a:t> mergeObj = {...stuff, ...stuff1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630" name="Google Shape;630;p10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Arial"/>
              <a:ea typeface="Arial"/>
              <a:cs typeface="Arial"/>
              <a:sym typeface="Arial"/>
            </a:endParaRPr>
          </a:p>
          <a:p>
            <a:pPr indent="0" lvl="0" marL="0" rtl="0" algn="l">
              <a:lnSpc>
                <a:spcPct val="135714"/>
              </a:lnSpc>
              <a:spcBef>
                <a:spcPts val="1600"/>
              </a:spcBef>
              <a:spcAft>
                <a:spcPts val="0"/>
              </a:spcAft>
              <a:buNone/>
            </a:pPr>
            <a:r>
              <a:rPr lang="en" sz="1500">
                <a:solidFill>
                  <a:srgbClr val="0000FF"/>
                </a:solidFill>
                <a:highlight>
                  <a:srgbClr val="FFFFFF"/>
                </a:highlight>
                <a:latin typeface="Arial"/>
                <a:ea typeface="Arial"/>
                <a:cs typeface="Arial"/>
                <a:sym typeface="Arial"/>
              </a:rPr>
              <a:t>var</a:t>
            </a:r>
            <a:r>
              <a:rPr lang="en" sz="1500">
                <a:solidFill>
                  <a:srgbClr val="000000"/>
                </a:solidFill>
                <a:highlight>
                  <a:srgbClr val="FFFFFF"/>
                </a:highlight>
                <a:latin typeface="Arial"/>
                <a:ea typeface="Arial"/>
                <a:cs typeface="Arial"/>
                <a:sym typeface="Arial"/>
              </a:rPr>
              <a:t> name1 = </a:t>
            </a:r>
            <a:r>
              <a:rPr lang="en" sz="1500">
                <a:solidFill>
                  <a:srgbClr val="A31515"/>
                </a:solidFill>
                <a:highlight>
                  <a:srgbClr val="FFFFFF"/>
                </a:highlight>
                <a:latin typeface="Arial"/>
                <a:ea typeface="Arial"/>
                <a:cs typeface="Arial"/>
                <a:sym typeface="Arial"/>
              </a:rPr>
              <a:t>'daniyal'</a:t>
            </a:r>
            <a:endParaRPr sz="1500">
              <a:solidFill>
                <a:srgbClr val="A31515"/>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FF"/>
                </a:solidFill>
                <a:highlight>
                  <a:srgbClr val="FFFFFF"/>
                </a:highlight>
                <a:latin typeface="Arial"/>
                <a:ea typeface="Arial"/>
                <a:cs typeface="Arial"/>
                <a:sym typeface="Arial"/>
              </a:rPr>
              <a:t>function</a:t>
            </a:r>
            <a:r>
              <a:rPr lang="en" sz="1500">
                <a:solidFill>
                  <a:srgbClr val="000000"/>
                </a:solidFill>
                <a:highlight>
                  <a:srgbClr val="FFFFFF"/>
                </a:highlight>
                <a:latin typeface="Arial"/>
                <a:ea typeface="Arial"/>
                <a:cs typeface="Arial"/>
                <a:sym typeface="Arial"/>
              </a:rPr>
              <a:t> doStuff(name){</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name1 = </a:t>
            </a:r>
            <a:r>
              <a:rPr lang="en" sz="1500">
                <a:solidFill>
                  <a:srgbClr val="A31515"/>
                </a:solidFill>
                <a:highlight>
                  <a:srgbClr val="FFFFFF"/>
                </a:highlight>
                <a:latin typeface="Arial"/>
                <a:ea typeface="Arial"/>
                <a:cs typeface="Arial"/>
                <a:sym typeface="Arial"/>
              </a:rPr>
              <a:t>'tariq'</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console.log(name);</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doStuff(name1);</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OBJECTS</a:t>
            </a:r>
            <a:endParaRPr/>
          </a:p>
        </p:txBody>
      </p:sp>
      <p:sp>
        <p:nvSpPr>
          <p:cNvPr id="636" name="Google Shape;636;p10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500">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FF"/>
                </a:solidFill>
                <a:highlight>
                  <a:srgbClr val="FFFFFF"/>
                </a:highlight>
                <a:latin typeface="Arial"/>
                <a:ea typeface="Arial"/>
                <a:cs typeface="Arial"/>
                <a:sym typeface="Arial"/>
              </a:rPr>
              <a:t>var</a:t>
            </a:r>
            <a:r>
              <a:rPr lang="en" sz="1500">
                <a:solidFill>
                  <a:srgbClr val="000000"/>
                </a:solidFill>
                <a:highlight>
                  <a:srgbClr val="FFFFFF"/>
                </a:highlight>
                <a:latin typeface="Arial"/>
                <a:ea typeface="Arial"/>
                <a:cs typeface="Arial"/>
                <a:sym typeface="Arial"/>
              </a:rPr>
              <a:t> person = {name: </a:t>
            </a:r>
            <a:r>
              <a:rPr lang="en" sz="1500">
                <a:solidFill>
                  <a:srgbClr val="A31515"/>
                </a:solidFill>
                <a:highlight>
                  <a:srgbClr val="FFFFFF"/>
                </a:highlight>
                <a:latin typeface="Arial"/>
                <a:ea typeface="Arial"/>
                <a:cs typeface="Arial"/>
                <a:sym typeface="Arial"/>
              </a:rPr>
              <a:t>'daniyal'</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FF"/>
                </a:solidFill>
                <a:highlight>
                  <a:srgbClr val="FFFFFF"/>
                </a:highlight>
                <a:latin typeface="Arial"/>
                <a:ea typeface="Arial"/>
                <a:cs typeface="Arial"/>
                <a:sym typeface="Arial"/>
              </a:rPr>
              <a:t>function</a:t>
            </a:r>
            <a:r>
              <a:rPr lang="en" sz="1500">
                <a:solidFill>
                  <a:srgbClr val="000000"/>
                </a:solidFill>
                <a:highlight>
                  <a:srgbClr val="FFFFFF"/>
                </a:highlight>
                <a:latin typeface="Arial"/>
                <a:ea typeface="Arial"/>
                <a:cs typeface="Arial"/>
                <a:sym typeface="Arial"/>
              </a:rPr>
              <a:t> doStuff(obj1){</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obj1.name = </a:t>
            </a:r>
            <a:r>
              <a:rPr lang="en" sz="1500">
                <a:solidFill>
                  <a:srgbClr val="A31515"/>
                </a:solidFill>
                <a:highlight>
                  <a:srgbClr val="FFFFFF"/>
                </a:highlight>
                <a:latin typeface="Arial"/>
                <a:ea typeface="Arial"/>
                <a:cs typeface="Arial"/>
                <a:sym typeface="Arial"/>
              </a:rPr>
              <a:t>'tariq'</a:t>
            </a: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 console.log(person);</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lang="en" sz="1500">
                <a:solidFill>
                  <a:srgbClr val="000000"/>
                </a:solidFill>
                <a:highlight>
                  <a:srgbClr val="FFFFFF"/>
                </a:highlight>
                <a:latin typeface="Arial"/>
                <a:ea typeface="Arial"/>
                <a:cs typeface="Arial"/>
                <a:sym typeface="Arial"/>
              </a:rPr>
              <a:t>doStuff(person);</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500">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Object Literal Shorthand</a:t>
            </a:r>
            <a:endParaRPr/>
          </a:p>
        </p:txBody>
      </p:sp>
      <p:sp>
        <p:nvSpPr>
          <p:cNvPr id="642" name="Google Shape;642;p108"/>
          <p:cNvSpPr txBox="1"/>
          <p:nvPr>
            <p:ph idx="4294967295" type="body"/>
          </p:nvPr>
        </p:nvSpPr>
        <p:spPr>
          <a:xfrm>
            <a:off x="471900" y="776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 cat = 'Miaow';</a:t>
            </a:r>
            <a:br>
              <a:rPr lang="en"/>
            </a:br>
            <a:r>
              <a:rPr lang="en"/>
              <a:t>let dog = 'Woof';</a:t>
            </a:r>
            <a:br>
              <a:rPr lang="en"/>
            </a:br>
            <a:r>
              <a:rPr lang="en"/>
              <a:t>let bird = 'Peet peet';</a:t>
            </a:r>
            <a:br>
              <a:rPr lang="en"/>
            </a:br>
            <a:r>
              <a:rPr lang="en"/>
              <a:t>let someObject = {</a:t>
            </a:r>
            <a:br>
              <a:rPr lang="en"/>
            </a:br>
            <a:r>
              <a:rPr lang="en"/>
              <a:t>  Cat,</a:t>
            </a:r>
            <a:br>
              <a:rPr lang="en"/>
            </a:br>
            <a:r>
              <a:rPr lang="en"/>
              <a:t>  Dog,</a:t>
            </a:r>
            <a:br>
              <a:rPr lang="en"/>
            </a:br>
            <a:r>
              <a:rPr lang="en"/>
              <a:t>  Bird </a:t>
            </a:r>
            <a:br>
              <a:rPr lang="en"/>
            </a:br>
            <a:r>
              <a:rPr lang="en"/>
              <a:t>}</a:t>
            </a:r>
            <a:br>
              <a:rPr lang="en"/>
            </a:br>
            <a:r>
              <a:rPr lang="en"/>
              <a:t>console.log(someObject);</a:t>
            </a:r>
            <a:br>
              <a:rPr lang="en"/>
            </a:br>
            <a:r>
              <a:rPr lang="en"/>
              <a:t>//{  cat: "Miaow",</a:t>
            </a:r>
            <a:br>
              <a:rPr lang="en"/>
            </a:br>
            <a:r>
              <a:rPr lang="en"/>
              <a:t>//  dog: "Woof",</a:t>
            </a:r>
            <a:br>
              <a:rPr lang="en"/>
            </a:br>
            <a:r>
              <a:rPr lang="en"/>
              <a:t>//  bird: "Peet peet"</a:t>
            </a:r>
            <a:br>
              <a:rPr lang="en"/>
            </a:br>
            <a:r>
              <a:rPr lang="en"/>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Constructor</a:t>
            </a:r>
            <a:endParaRPr/>
          </a:p>
        </p:txBody>
      </p:sp>
      <p:sp>
        <p:nvSpPr>
          <p:cNvPr id="648" name="Google Shape;648;p10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constructor property returns a reference to the Object constructor function that created the instance object. Note that the value of this property is a reference to the function itself, not a string containing the function's name.</a:t>
            </a:r>
            <a:endParaRPr/>
          </a:p>
          <a:p>
            <a:pPr indent="0" lvl="0" marL="0" rtl="0" algn="l">
              <a:spcBef>
                <a:spcPts val="1600"/>
              </a:spcBef>
              <a:spcAft>
                <a:spcPts val="1600"/>
              </a:spcAft>
              <a:buNone/>
            </a:pPr>
            <a:r>
              <a:rPr lang="en"/>
              <a:t>All objects (with the exception of objects created with Object.create(null)) will have a constructor property. Objects created without the explicit use of a constructor function (such as object- and array-literals) will have a constructor property that points to the Fundamental Object constructor type for that object.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1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Constructor</a:t>
            </a:r>
            <a:endParaRPr sz="3200"/>
          </a:p>
        </p:txBody>
      </p:sp>
      <p:sp>
        <p:nvSpPr>
          <p:cNvPr id="654" name="Google Shape;654;p110"/>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o</a:t>
            </a:r>
            <a:r>
              <a:rPr lang="en" sz="1400">
                <a:solidFill>
                  <a:srgbClr val="D4D4D4"/>
                </a:solidFill>
                <a:highlight>
                  <a:srgbClr val="1E1E1E"/>
                </a:highlight>
                <a:latin typeface="Courier New"/>
                <a:ea typeface="Courier New"/>
                <a:cs typeface="Courier New"/>
                <a:sym typeface="Courier New"/>
              </a:rPr>
              <a:t> =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o</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Object</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true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o</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Object</a:t>
            </a:r>
            <a:endParaRPr sz="140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o</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Object</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true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a:t>
            </a:r>
            <a:r>
              <a:rPr lang="en" sz="1400">
                <a:solidFill>
                  <a:srgbClr val="D4D4D4"/>
                </a:solidFill>
                <a:highlight>
                  <a:srgbClr val="1E1E1E"/>
                </a:highlight>
                <a:latin typeface="Courier New"/>
                <a:ea typeface="Courier New"/>
                <a:cs typeface="Courier New"/>
                <a:sym typeface="Courier New"/>
              </a:rPr>
              <a:t> =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a</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Array</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true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Array</a:t>
            </a:r>
            <a:endParaRPr sz="1400">
              <a:solidFill>
                <a:srgbClr val="4EC9B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a</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Array</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true</a:t>
            </a:r>
            <a:endParaRPr sz="14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let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n</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Number</a:t>
            </a:r>
            <a:r>
              <a:rPr lang="en" sz="1400">
                <a:solidFill>
                  <a:srgbClr val="D4D4D4"/>
                </a:solidFill>
                <a:highlight>
                  <a:srgbClr val="1E1E1E"/>
                </a:highlight>
                <a:latin typeface="Courier New"/>
                <a:ea typeface="Courier New"/>
                <a:cs typeface="Courier New"/>
                <a:sym typeface="Courier New"/>
              </a:rPr>
              <a:t>(</a:t>
            </a:r>
            <a:r>
              <a:rPr lang="en" sz="1400">
                <a:solidFill>
                  <a:srgbClr val="B5CEA8"/>
                </a:solidFill>
                <a:highlight>
                  <a:srgbClr val="1E1E1E"/>
                </a:highlight>
                <a:latin typeface="Courier New"/>
                <a:ea typeface="Courier New"/>
                <a:cs typeface="Courier New"/>
                <a:sym typeface="Courier New"/>
              </a:rPr>
              <a:t>3</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n</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constructor</a:t>
            </a:r>
            <a:r>
              <a:rPr lang="en" sz="1400">
                <a:solidFill>
                  <a:srgbClr val="D4D4D4"/>
                </a:solidFill>
                <a:highlight>
                  <a:srgbClr val="1E1E1E"/>
                </a:highlight>
                <a:latin typeface="Courier New"/>
                <a:ea typeface="Courier New"/>
                <a:cs typeface="Courier New"/>
                <a:sym typeface="Courier New"/>
              </a:rPr>
              <a:t> === </a:t>
            </a:r>
            <a:r>
              <a:rPr lang="en" sz="1400">
                <a:solidFill>
                  <a:srgbClr val="4EC9B0"/>
                </a:solidFill>
                <a:highlight>
                  <a:srgbClr val="1E1E1E"/>
                </a:highlight>
                <a:latin typeface="Courier New"/>
                <a:ea typeface="Courier New"/>
                <a:cs typeface="Courier New"/>
                <a:sym typeface="Courier New"/>
              </a:rPr>
              <a:t>Number</a:t>
            </a:r>
            <a:r>
              <a:rPr lang="en" sz="1400">
                <a:solidFill>
                  <a:srgbClr val="D4D4D4"/>
                </a:solidFill>
                <a:highlight>
                  <a:srgbClr val="1E1E1E"/>
                </a:highlight>
                <a:latin typeface="Courier New"/>
                <a:ea typeface="Courier New"/>
                <a:cs typeface="Courier New"/>
                <a:sym typeface="Courier New"/>
              </a:rPr>
              <a:t> </a:t>
            </a:r>
            <a:r>
              <a:rPr lang="en" sz="1400">
                <a:solidFill>
                  <a:srgbClr val="6A9955"/>
                </a:solidFill>
                <a:highlight>
                  <a:srgbClr val="1E1E1E"/>
                </a:highlight>
                <a:latin typeface="Courier New"/>
                <a:ea typeface="Courier New"/>
                <a:cs typeface="Courier New"/>
                <a:sym typeface="Courier New"/>
              </a:rPr>
              <a:t>// true</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Constructor</a:t>
            </a:r>
            <a:endParaRPr sz="3200"/>
          </a:p>
        </p:txBody>
      </p:sp>
      <p:sp>
        <p:nvSpPr>
          <p:cNvPr id="660" name="Google Shape;660;p111"/>
          <p:cNvSpPr txBox="1"/>
          <p:nvPr>
            <p:ph idx="4294967295" type="body"/>
          </p:nvPr>
        </p:nvSpPr>
        <p:spPr>
          <a:xfrm>
            <a:off x="-1200" y="632925"/>
            <a:ext cx="9144000" cy="4510500"/>
          </a:xfrm>
          <a:prstGeom prst="rect">
            <a:avLst/>
          </a:prstGeom>
          <a:solidFill>
            <a:srgbClr val="222222"/>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ag</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add</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n</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age</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ag</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 = </a:t>
            </a:r>
            <a:r>
              <a:rPr lang="en" sz="1400">
                <a:solidFill>
                  <a:srgbClr val="9CDCFE"/>
                </a:solidFill>
                <a:highlight>
                  <a:srgbClr val="1E1E1E"/>
                </a:highlight>
                <a:latin typeface="Courier New"/>
                <a:ea typeface="Courier New"/>
                <a:cs typeface="Courier New"/>
                <a:sym typeface="Courier New"/>
              </a:rPr>
              <a:t>add</a:t>
            </a:r>
            <a:endParaRPr sz="1400">
              <a:solidFill>
                <a:srgbClr val="9CDCFE"/>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func</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function</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"runnin function"</a:t>
            </a:r>
            <a:r>
              <a:rPr lang="en" sz="1400">
                <a:solidFill>
                  <a:srgbClr val="D4D4D4"/>
                </a:solidFill>
                <a:highlight>
                  <a:srgbClr val="1E1E1E"/>
                </a:highlight>
                <a:latin typeface="Courier New"/>
                <a:ea typeface="Courier New"/>
                <a:cs typeface="Courier New"/>
                <a:sym typeface="Courier New"/>
              </a:rPr>
              <a:t>, </a:t>
            </a:r>
            <a:r>
              <a:rPr lang="en" sz="1400">
                <a:solidFill>
                  <a:srgbClr val="569CD6"/>
                </a:solidFill>
                <a:highlight>
                  <a:srgbClr val="1E1E1E"/>
                </a:highlight>
                <a:latin typeface="Courier New"/>
                <a:ea typeface="Courier New"/>
                <a:cs typeface="Courier New"/>
                <a:sym typeface="Courier New"/>
              </a:rPr>
              <a:t>this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name</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rizwan</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"rizwan"</a:t>
            </a:r>
            <a:r>
              <a:rPr lang="en" sz="1400">
                <a:solidFill>
                  <a:srgbClr val="D4D4D4"/>
                </a:solidFill>
                <a:highlight>
                  <a:srgbClr val="1E1E1E"/>
                </a:highlight>
                <a:latin typeface="Courier New"/>
                <a:ea typeface="Courier New"/>
                <a:cs typeface="Courier New"/>
                <a:sym typeface="Courier New"/>
              </a:rPr>
              <a:t>, </a:t>
            </a:r>
            <a:r>
              <a:rPr lang="en" sz="1400">
                <a:solidFill>
                  <a:srgbClr val="B5CEA8"/>
                </a:solidFill>
                <a:highlight>
                  <a:srgbClr val="1E1E1E"/>
                </a:highlight>
                <a:latin typeface="Courier New"/>
                <a:ea typeface="Courier New"/>
                <a:cs typeface="Courier New"/>
                <a:sym typeface="Courier New"/>
              </a:rPr>
              <a:t>20</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rizwan</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func</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ameen</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"ameen"</a:t>
            </a:r>
            <a:r>
              <a:rPr lang="en" sz="1400">
                <a:solidFill>
                  <a:srgbClr val="D4D4D4"/>
                </a:solidFill>
                <a:highlight>
                  <a:srgbClr val="1E1E1E"/>
                </a:highlight>
                <a:latin typeface="Courier New"/>
                <a:ea typeface="Courier New"/>
                <a:cs typeface="Courier New"/>
                <a:sym typeface="Courier New"/>
              </a:rPr>
              <a:t>, </a:t>
            </a:r>
            <a:r>
              <a:rPr lang="en" sz="1400">
                <a:solidFill>
                  <a:srgbClr val="B5CEA8"/>
                </a:solidFill>
                <a:highlight>
                  <a:srgbClr val="1E1E1E"/>
                </a:highlight>
                <a:latin typeface="Courier New"/>
                <a:ea typeface="Courier New"/>
                <a:cs typeface="Courier New"/>
                <a:sym typeface="Courier New"/>
              </a:rPr>
              <a:t>20</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ameen</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func</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569CD6"/>
                </a:solidFill>
                <a:highlight>
                  <a:srgbClr val="1E1E1E"/>
                </a:highlight>
                <a:latin typeface="Courier New"/>
                <a:ea typeface="Courier New"/>
                <a:cs typeface="Courier New"/>
                <a:sym typeface="Courier New"/>
              </a:rPr>
              <a:t>var</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 = </a:t>
            </a:r>
            <a:r>
              <a:rPr lang="en" sz="1400">
                <a:solidFill>
                  <a:srgbClr val="569CD6"/>
                </a:solidFill>
                <a:highlight>
                  <a:srgbClr val="1E1E1E"/>
                </a:highlight>
                <a:latin typeface="Courier New"/>
                <a:ea typeface="Courier New"/>
                <a:cs typeface="Courier New"/>
                <a:sym typeface="Courier New"/>
              </a:rPr>
              <a:t>new</a:t>
            </a:r>
            <a:r>
              <a:rPr lang="en" sz="1400">
                <a:solidFill>
                  <a:srgbClr val="D4D4D4"/>
                </a:solidFill>
                <a:highlight>
                  <a:srgbClr val="1E1E1E"/>
                </a:highlight>
                <a:latin typeface="Courier New"/>
                <a:ea typeface="Courier New"/>
                <a:cs typeface="Courier New"/>
                <a:sym typeface="Courier New"/>
              </a:rPr>
              <a:t> </a:t>
            </a:r>
            <a:r>
              <a:rPr lang="en" sz="1400">
                <a:solidFill>
                  <a:srgbClr val="4EC9B0"/>
                </a:solidFill>
                <a:highlight>
                  <a:srgbClr val="1E1E1E"/>
                </a:highlight>
                <a:latin typeface="Courier New"/>
                <a:ea typeface="Courier New"/>
                <a:cs typeface="Courier New"/>
                <a:sym typeface="Courier New"/>
              </a:rPr>
              <a:t>Students</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 </a:t>
            </a:r>
            <a:r>
              <a:rPr lang="en" sz="1400">
                <a:solidFill>
                  <a:srgbClr val="B5CEA8"/>
                </a:solidFill>
                <a:highlight>
                  <a:srgbClr val="1E1E1E"/>
                </a:highlight>
                <a:latin typeface="Courier New"/>
                <a:ea typeface="Courier New"/>
                <a:cs typeface="Courier New"/>
                <a:sym typeface="Courier New"/>
              </a:rPr>
              <a:t>19</a:t>
            </a:r>
            <a:r>
              <a:rPr lang="en" sz="1400">
                <a:solidFill>
                  <a:srgbClr val="D4D4D4"/>
                </a:solidFill>
                <a:highlight>
                  <a:srgbClr val="1E1E1E"/>
                </a:highlight>
                <a:latin typeface="Courier New"/>
                <a:ea typeface="Courier New"/>
                <a:cs typeface="Courier New"/>
                <a:sym typeface="Courier New"/>
              </a:rPr>
              <a:t>, </a:t>
            </a:r>
            <a:r>
              <a:rPr lang="en" sz="1400">
                <a:solidFill>
                  <a:srgbClr val="CE9178"/>
                </a:solidFill>
                <a:highlight>
                  <a:srgbClr val="1E1E1E"/>
                </a:highlight>
                <a:latin typeface="Courier New"/>
                <a:ea typeface="Courier New"/>
                <a:cs typeface="Courier New"/>
                <a:sym typeface="Courier New"/>
              </a:rPr>
              <a:t>"address....."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rgbClr val="9CDCFE"/>
                </a:solidFill>
                <a:highlight>
                  <a:srgbClr val="1E1E1E"/>
                </a:highlight>
                <a:latin typeface="Courier New"/>
                <a:ea typeface="Courier New"/>
                <a:cs typeface="Courier New"/>
                <a:sym typeface="Courier New"/>
              </a:rPr>
              <a:t>console</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log</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hamza</a:t>
            </a:r>
            <a:r>
              <a:rPr lang="en" sz="1400">
                <a:solidFill>
                  <a:srgbClr val="D4D4D4"/>
                </a:solidFill>
                <a:highlight>
                  <a:srgbClr val="1E1E1E"/>
                </a:highlight>
                <a:latin typeface="Courier New"/>
                <a:ea typeface="Courier New"/>
                <a:cs typeface="Courier New"/>
                <a:sym typeface="Courier New"/>
              </a:rPr>
              <a:t>.</a:t>
            </a:r>
            <a:r>
              <a:rPr lang="en" sz="1400">
                <a:solidFill>
                  <a:srgbClr val="DCDCAA"/>
                </a:solidFill>
                <a:highlight>
                  <a:srgbClr val="1E1E1E"/>
                </a:highlight>
                <a:latin typeface="Courier New"/>
                <a:ea typeface="Courier New"/>
                <a:cs typeface="Courier New"/>
                <a:sym typeface="Courier New"/>
              </a:rPr>
              <a:t>func</a:t>
            </a:r>
            <a:r>
              <a:rPr lang="en" sz="1400">
                <a:solidFill>
                  <a:srgbClr val="D4D4D4"/>
                </a:solidFill>
                <a:highlight>
                  <a:srgbClr val="1E1E1E"/>
                </a:highlight>
                <a:latin typeface="Courier New"/>
                <a:ea typeface="Courier New"/>
                <a:cs typeface="Courier New"/>
                <a:sym typeface="Courier New"/>
              </a:rPr>
              <a:t>())</a:t>
            </a:r>
            <a:endParaRPr sz="1400">
              <a:solidFill>
                <a:srgbClr val="569CD6"/>
              </a:solidFill>
              <a:highlight>
                <a:srgbClr val="1E1E1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