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2411" r:id="rId2"/>
    <p:sldId id="2412" r:id="rId3"/>
    <p:sldId id="2414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9EAEE"/>
    <a:srgbClr val="CFD0DB"/>
    <a:srgbClr val="008000"/>
    <a:srgbClr val="800000"/>
    <a:srgbClr val="FFD279"/>
    <a:srgbClr val="285EA6"/>
    <a:srgbClr val="4343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6" autoAdjust="0"/>
    <p:restoredTop sz="91995" autoAdjust="0"/>
  </p:normalViewPr>
  <p:slideViewPr>
    <p:cSldViewPr>
      <p:cViewPr varScale="1">
        <p:scale>
          <a:sx n="81" d="100"/>
          <a:sy n="81" d="100"/>
        </p:scale>
        <p:origin x="1737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7F88E111-ADD3-4C5E-97A8-DE9BEC6B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DF624E7-1084-4DBE-BF39-2D65AB09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624E7-1084-4DBE-BF39-2D65AB09D2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CC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Calibri" pitchFamily="34" charset="0"/>
              </a:defRPr>
            </a:lvl1pPr>
            <a:lvl2pPr>
              <a:buClr>
                <a:srgbClr val="C00000"/>
              </a:buClr>
              <a:defRPr>
                <a:latin typeface="Calibri" pitchFamily="34" charset="0"/>
              </a:defRPr>
            </a:lvl2pPr>
            <a:lvl3pPr>
              <a:buClr>
                <a:srgbClr val="0000CC"/>
              </a:buClr>
              <a:defRPr>
                <a:latin typeface="Calibri" pitchFamily="34" charset="0"/>
              </a:defRPr>
            </a:lvl3pPr>
            <a:lvl4pPr>
              <a:buClr>
                <a:srgbClr val="C00000"/>
              </a:buClr>
              <a:defRPr>
                <a:latin typeface="Calibri" pitchFamily="34" charset="0"/>
              </a:defRPr>
            </a:lvl4pPr>
            <a:lvl5pPr>
              <a:buClr>
                <a:srgbClr val="0000CC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45496" y="6546574"/>
            <a:ext cx="4435822" cy="287613"/>
          </a:xfrm>
          <a:ln/>
        </p:spPr>
        <p:txBody>
          <a:bodyPr tIns="0" bIns="0" anchor="ctr" anchorCtr="0"/>
          <a:lstStyle>
            <a:lvl1pPr>
              <a:defRPr sz="1200" baseline="0">
                <a:latin typeface="Calibri" pitchFamily="34" charset="0"/>
              </a:defRPr>
            </a:lvl1pPr>
          </a:lstStyle>
          <a:p>
            <a:fld id="{9D80430F-4146-4631-9FBE-DB29DF4563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152400" y="832757"/>
            <a:ext cx="883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850" y="63785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57"/>
          <p:cNvSpPr txBox="1">
            <a:spLocks noGrp="1" noChangeArrowheads="1"/>
          </p:cNvSpPr>
          <p:nvPr userDrawn="1"/>
        </p:nvSpPr>
        <p:spPr bwMode="auto">
          <a:xfrm>
            <a:off x="5943600" y="6376988"/>
            <a:ext cx="312737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tIns="228600"/>
          <a:lstStyle/>
          <a:p>
            <a:pPr algn="r">
              <a:defRPr/>
            </a:pPr>
            <a:r>
              <a:rPr lang="en-US" sz="1200" i="0" baseline="0">
                <a:solidFill>
                  <a:schemeClr val="bg1"/>
                </a:solidFill>
                <a:latin typeface="+mn-lt"/>
              </a:rPr>
              <a:t>D. Markovic  /  Slide </a:t>
            </a:r>
            <a:fld id="{2B194E31-93D7-4A20-B1ED-047359E91DCD}" type="slidenum">
              <a:rPr lang="en-US" sz="1200" i="0" baseline="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200" i="0" baseline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SzPct val="120000"/>
        <a:buFont typeface="Wingdings" pitchFamily="2" charset="2"/>
        <a:buChar char="w"/>
        <a:defRPr sz="24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SzPct val="90000"/>
        <a:buFont typeface="Arial" charset="0"/>
        <a:buChar char="●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Tariq Yousuf (804805977) &amp; Mark </a:t>
            </a:r>
            <a:r>
              <a:rPr lang="en-US" sz="3100" dirty="0" err="1"/>
              <a:t>Geha</a:t>
            </a:r>
            <a:r>
              <a:rPr lang="en-US" sz="3100" dirty="0"/>
              <a:t> (704769079)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3820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00CC"/>
                </a:solidFill>
              </a:rPr>
              <a:t>Design Features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>
                <a:latin typeface="Calibri"/>
                <a:cs typeface="Calibri"/>
              </a:rPr>
              <a:t>Significant Pipelining, Parallelism and Scheduling allowing for a design with only 20 multipliers total</a:t>
            </a: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35621"/>
              </p:ext>
            </p:extLst>
          </p:nvPr>
        </p:nvGraphicFramePr>
        <p:xfrm>
          <a:off x="380999" y="1219200"/>
          <a:ext cx="7924801" cy="2285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Technology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Synopsys 32nm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Area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689809.98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Power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768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Energy/Image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1.23 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uJ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/Image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Delay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800 clock cycles (1600 ns)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382000" cy="228600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TW" sz="2800" b="0" dirty="0"/>
              <a:t>Implementing 10 separate Neurons so that multiplications and additions can occur in parallel  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/>
              <a:t>Scheduling the weight-pixel multiplications so that only two sets of weight-pixels are processed consecutively for each Neuron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/>
              <a:t>Aggressive pipelining in the multipliers and adders in order to allow for an 800-clock cycle latency with minimal hardware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/>
              <a:t>Final design only needs 20 multipliers and 30 adders in an effort to reach minimal area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800" b="0" dirty="0"/>
          </a:p>
          <a:p>
            <a:pPr>
              <a:buClr>
                <a:srgbClr val="C00000"/>
              </a:buClr>
            </a:pPr>
            <a:endParaRPr lang="en-US" altLang="zh-TW" sz="2800" b="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8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96" y="1295400"/>
            <a:ext cx="8382000" cy="228600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TW" sz="2800" b="0" dirty="0"/>
              <a:t>Refactoring of components when possible to reduce hardware and interconnects   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/>
              <a:t>Addition of an accumulator for each Neuron to reduce necessary flip-flops needed to store intermediate results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/>
              <a:t>Computing the bias weights using left-shifters rather than multipliers </a:t>
            </a:r>
          </a:p>
          <a:p>
            <a:pPr>
              <a:buClr>
                <a:srgbClr val="C00000"/>
              </a:buClr>
            </a:pPr>
            <a:r>
              <a:rPr lang="en-US" altLang="zh-TW" sz="2800" b="0" dirty="0"/>
              <a:t>No Sigmoid function implemented while maintaining 86% accuracy to reduce hardware</a:t>
            </a:r>
          </a:p>
          <a:p>
            <a:pPr>
              <a:buClr>
                <a:srgbClr val="C00000"/>
              </a:buClr>
            </a:pPr>
            <a:endParaRPr lang="en-US" altLang="zh-TW" sz="2800" b="0" dirty="0"/>
          </a:p>
          <a:p>
            <a:pPr marL="0" indent="0">
              <a:buClr>
                <a:srgbClr val="C00000"/>
              </a:buClr>
              <a:buNone/>
            </a:pPr>
            <a:endParaRPr lang="en-US" altLang="zh-TW" sz="28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31888"/>
      </p:ext>
    </p:extLst>
  </p:cSld>
  <p:clrMapOvr>
    <a:masterClrMapping/>
  </p:clrMapOvr>
</p:sld>
</file>

<file path=ppt/theme/theme1.xml><?xml version="1.0" encoding="utf-8"?>
<a:theme xmlns:a="http://schemas.openxmlformats.org/drawingml/2006/main" name="06.IBM-Aug-07">
  <a:themeElements>
    <a:clrScheme name="06.IBM-Aug-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6.IBM-Aug-07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06.IBM-Aug-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.IBM-Aug-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EE216A-Class-Template</Template>
  <TotalTime>65261</TotalTime>
  <Words>175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Calibri</vt:lpstr>
      <vt:lpstr>Microsoft Sans Serif</vt:lpstr>
      <vt:lpstr>Times New Roman</vt:lpstr>
      <vt:lpstr>Wingdings</vt:lpstr>
      <vt:lpstr>06.IBM-Aug-07</vt:lpstr>
      <vt:lpstr>Tariq Yousuf (804805977) &amp; Mark Geha (704769079)</vt:lpstr>
      <vt:lpstr>High-Level Design Optimizations</vt:lpstr>
      <vt:lpstr>Further Optimizations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Evelyn Yousuf</cp:lastModifiedBy>
  <cp:revision>3220</cp:revision>
  <dcterms:created xsi:type="dcterms:W3CDTF">2000-12-04T03:21:06Z</dcterms:created>
  <dcterms:modified xsi:type="dcterms:W3CDTF">2020-12-11T06:16:29Z</dcterms:modified>
</cp:coreProperties>
</file>