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9" r:id="rId5"/>
    <p:sldId id="274" r:id="rId6"/>
    <p:sldId id="275" r:id="rId7"/>
    <p:sldId id="267" r:id="rId8"/>
    <p:sldId id="268" r:id="rId9"/>
    <p:sldId id="261" r:id="rId10"/>
    <p:sldId id="270" r:id="rId11"/>
    <p:sldId id="272" r:id="rId12"/>
    <p:sldId id="276" r:id="rId13"/>
    <p:sldId id="278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2F4D-29C1-68DF-81A3-496ED6CC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6F4F4-3788-CE36-0306-F6F62572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08B5-4CB7-3C17-8D76-2F254FFB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70C9-CB6C-D156-2956-E899B77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0D48-0750-0B0C-3FDC-F091DE7E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CE31-84B4-B0B8-1A90-76F0687A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8701-5FBB-2B02-7523-14D2CBCD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E988-8449-FD63-B17C-76F298AA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1088-7A28-0B7B-8F39-21297BF3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A605-6AE5-FCEB-796F-B28738F2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4AAAB-3253-E442-4B2B-CA2023005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34880-E6BB-85A0-BF57-9328ECBC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2809-D06A-B90B-95C3-1F8CFE58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338E-E726-DCF9-A1A7-99AD529F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4B1-EB21-C00B-F618-14D0556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A2E9-A743-C043-C653-BBF6441F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E7DA-7242-ACAB-4B65-4218056C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7F6F-B650-F0D6-09C8-A657B228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4181-7B54-09B0-28FA-C3C6C8A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A7BF-9250-0493-A420-34A3C5F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BB19-08BA-1417-5452-B79793AF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A832-0297-65F5-8225-E02D1CB7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447B-8837-D3F2-F737-12B4166B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42FA-71C4-56BD-339E-86682496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3B0B-5FBC-5BAD-163B-B1DD6A2D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7A7-BD29-2BC4-7B04-31D9F58B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3619-6175-8900-F44E-9C0043D40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78A3-EAB7-5281-0DE2-37B7F557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BE46-1694-2D1F-AA2F-EA935078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60BDF-025B-480C-27ED-6F3C60B4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CFA7-F67F-908C-EFFA-842A48D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40BC-C01C-2372-A4CC-2073801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6565-B957-B702-B535-29BDCD9D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D41D-F148-9013-4A31-AC9E5C03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A6165-CB5B-6791-0737-3F8B0E7D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B52A4-4F4A-48DA-253B-4799E75D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127CD-4273-1272-DE0D-3675C530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E556B-E245-9449-F57A-4353852E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ED759-9F89-922C-D3B1-B05EE678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1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8B3D-4BDC-C425-348D-3E551E3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33B79-5FCB-DCF7-F53C-F0C6FC9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15B8B-4B93-41F7-A5CF-AA802712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E754F-1F74-1383-9428-F1017813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5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F65CD-5F99-95E0-C9A7-711A2109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CD1E-AA8C-22EA-C787-FB706D1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C492-E938-A009-D8F2-055314E1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366C-48E9-4163-23D0-D24C1FEA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6D-9C55-6C9B-8655-5EE73BCF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F712-17A2-9666-6105-A7FD2A70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0B186-4498-02C4-46DE-BCCF535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C0A-4B99-8A9E-19A3-A0DED0D4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6D8B-33E6-D4A7-07F9-19DAE66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D277-66D3-FD21-FA7A-FB5D2BD4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EBEC9-5E05-CDF7-BC61-CCE4E078D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74A6-E363-F475-4FCE-5654E433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5BCB-74E3-99B5-A3A1-9439B00D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E830-A57D-2E7A-B821-3ADB28E0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7BDE-0B4B-86C1-BAB3-DC22BE3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5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19C6-A914-94CB-AEE5-59AF7A1D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D5C1A-BE98-4F92-0CA8-4B07F317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5311-BCA6-6655-E32B-36DBD7357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52B9-227C-4304-8724-D79A6145F43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5DAA-A9AB-868C-28DA-286B01D05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EE59-1767-5630-C79E-24FB27DBF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38FE-037D-496A-953D-C3BBFD5AA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1687C1-A726-7540-C0BF-ADA069564948}"/>
              </a:ext>
            </a:extLst>
          </p:cNvPr>
          <p:cNvSpPr txBox="1"/>
          <p:nvPr/>
        </p:nvSpPr>
        <p:spPr>
          <a:xfrm>
            <a:off x="10476420" y="63753"/>
            <a:ext cx="165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Learnbay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64915-6AB8-6A8B-6BD3-97CA0971B29B}"/>
              </a:ext>
            </a:extLst>
          </p:cNvPr>
          <p:cNvSpPr txBox="1"/>
          <p:nvPr/>
        </p:nvSpPr>
        <p:spPr>
          <a:xfrm>
            <a:off x="6958158" y="2586582"/>
            <a:ext cx="50858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Customer Churn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B337A-C6B9-AB06-6738-61A964E3FCDC}"/>
              </a:ext>
            </a:extLst>
          </p:cNvPr>
          <p:cNvSpPr txBox="1"/>
          <p:nvPr/>
        </p:nvSpPr>
        <p:spPr>
          <a:xfrm>
            <a:off x="7371807" y="4298538"/>
            <a:ext cx="411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– Tarique Anwar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2D9FE-E495-A110-3C2E-FE0487D15948}"/>
              </a:ext>
            </a:extLst>
          </p:cNvPr>
          <p:cNvSpPr txBox="1"/>
          <p:nvPr/>
        </p:nvSpPr>
        <p:spPr>
          <a:xfrm>
            <a:off x="10019209" y="6396335"/>
            <a:ext cx="217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April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A1300-9A73-75D4-F699-53DEA1E19DBD}"/>
              </a:ext>
            </a:extLst>
          </p:cNvPr>
          <p:cNvSpPr txBox="1"/>
          <p:nvPr/>
        </p:nvSpPr>
        <p:spPr>
          <a:xfrm>
            <a:off x="7476323" y="1947209"/>
            <a:ext cx="411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7F2F35-00A3-47EA-1092-CD0A68743BF3}"/>
              </a:ext>
            </a:extLst>
          </p:cNvPr>
          <p:cNvCxnSpPr/>
          <p:nvPr/>
        </p:nvCxnSpPr>
        <p:spPr>
          <a:xfrm>
            <a:off x="7141031" y="2496556"/>
            <a:ext cx="4615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2ADDB-5997-D1EE-22DD-97D40D395206}"/>
              </a:ext>
            </a:extLst>
          </p:cNvPr>
          <p:cNvCxnSpPr/>
          <p:nvPr/>
        </p:nvCxnSpPr>
        <p:spPr>
          <a:xfrm>
            <a:off x="7193284" y="4263702"/>
            <a:ext cx="4615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5E9978C-F0AD-C585-2D55-D08EB83828DF}"/>
              </a:ext>
            </a:extLst>
          </p:cNvPr>
          <p:cNvSpPr/>
          <p:nvPr/>
        </p:nvSpPr>
        <p:spPr>
          <a:xfrm>
            <a:off x="-18504" y="-8709"/>
            <a:ext cx="7072467" cy="6858000"/>
          </a:xfrm>
          <a:custGeom>
            <a:avLst/>
            <a:gdLst>
              <a:gd name="connsiteX0" fmla="*/ 0 w 7141031"/>
              <a:gd name="connsiteY0" fmla="*/ 6858000 h 6858000"/>
              <a:gd name="connsiteX1" fmla="*/ 1714500 w 7141031"/>
              <a:gd name="connsiteY1" fmla="*/ 0 h 6858000"/>
              <a:gd name="connsiteX2" fmla="*/ 7141031 w 7141031"/>
              <a:gd name="connsiteY2" fmla="*/ 0 h 6858000"/>
              <a:gd name="connsiteX3" fmla="*/ 5426531 w 7141031"/>
              <a:gd name="connsiteY3" fmla="*/ 6858000 h 6858000"/>
              <a:gd name="connsiteX4" fmla="*/ 0 w 7141031"/>
              <a:gd name="connsiteY4" fmla="*/ 6858000 h 6858000"/>
              <a:gd name="connsiteX0" fmla="*/ 44631 w 7185662"/>
              <a:gd name="connsiteY0" fmla="*/ 6858000 h 6858000"/>
              <a:gd name="connsiteX1" fmla="*/ 0 w 7185662"/>
              <a:gd name="connsiteY1" fmla="*/ 17417 h 6858000"/>
              <a:gd name="connsiteX2" fmla="*/ 7185662 w 7185662"/>
              <a:gd name="connsiteY2" fmla="*/ 0 h 6858000"/>
              <a:gd name="connsiteX3" fmla="*/ 5471162 w 7185662"/>
              <a:gd name="connsiteY3" fmla="*/ 6858000 h 6858000"/>
              <a:gd name="connsiteX4" fmla="*/ 44631 w 718566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5662" h="6858000">
                <a:moveTo>
                  <a:pt x="44631" y="6858000"/>
                </a:moveTo>
                <a:lnTo>
                  <a:pt x="0" y="17417"/>
                </a:lnTo>
                <a:lnTo>
                  <a:pt x="7185662" y="0"/>
                </a:lnTo>
                <a:lnTo>
                  <a:pt x="5471162" y="6858000"/>
                </a:lnTo>
                <a:lnTo>
                  <a:pt x="44631" y="6858000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5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9E69A-6697-2255-2E22-C8E5A536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AA6A40-C34B-1322-2641-6A398DBDD558}"/>
              </a:ext>
            </a:extLst>
          </p:cNvPr>
          <p:cNvCxnSpPr/>
          <p:nvPr/>
        </p:nvCxnSpPr>
        <p:spPr>
          <a:xfrm>
            <a:off x="862978" y="3931133"/>
            <a:ext cx="974034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0">
            <a:extLst>
              <a:ext uri="{FF2B5EF4-FFF2-40B4-BE49-F238E27FC236}">
                <a16:creationId xmlns:a16="http://schemas.microsoft.com/office/drawing/2014/main" id="{30A842ED-855B-5F42-7265-4D4140F592C2}"/>
              </a:ext>
            </a:extLst>
          </p:cNvPr>
          <p:cNvSpPr/>
          <p:nvPr/>
        </p:nvSpPr>
        <p:spPr>
          <a:xfrm>
            <a:off x="507576" y="365030"/>
            <a:ext cx="81597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Training and Evaluation</a:t>
            </a:r>
            <a:endParaRPr lang="en-US" sz="4850" dirty="0">
              <a:solidFill>
                <a:schemeClr val="bg1"/>
              </a:solidFill>
            </a:endParaRP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A1AF8929-ACB3-4F08-9E57-CEAC1A9C620F}"/>
              </a:ext>
            </a:extLst>
          </p:cNvPr>
          <p:cNvSpPr/>
          <p:nvPr/>
        </p:nvSpPr>
        <p:spPr>
          <a:xfrm>
            <a:off x="2177123" y="3077810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4BBE5A59-BD9D-A1C3-A2E3-E7F96380C0DB}"/>
              </a:ext>
            </a:extLst>
          </p:cNvPr>
          <p:cNvSpPr/>
          <p:nvPr/>
        </p:nvSpPr>
        <p:spPr>
          <a:xfrm>
            <a:off x="1914710" y="36640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166788FE-FA6F-F87C-88FD-FB393A59BEBE}"/>
              </a:ext>
            </a:extLst>
          </p:cNvPr>
          <p:cNvSpPr/>
          <p:nvPr/>
        </p:nvSpPr>
        <p:spPr>
          <a:xfrm>
            <a:off x="2136047" y="3756585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D63D0F3C-60A8-76A6-D74D-5608334CE923}"/>
              </a:ext>
            </a:extLst>
          </p:cNvPr>
          <p:cNvSpPr/>
          <p:nvPr/>
        </p:nvSpPr>
        <p:spPr>
          <a:xfrm>
            <a:off x="862978" y="155470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Splitting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D8BC9916-1E26-6875-E2C1-77B051FA58B3}"/>
              </a:ext>
            </a:extLst>
          </p:cNvPr>
          <p:cNvSpPr/>
          <p:nvPr/>
        </p:nvSpPr>
        <p:spPr>
          <a:xfrm>
            <a:off x="754392" y="2040716"/>
            <a:ext cx="3373661" cy="944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80% training, 20% testing split for model evaluation.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783A8B6F-2669-EBFC-1127-D1A0C704A01F}"/>
              </a:ext>
            </a:extLst>
          </p:cNvPr>
          <p:cNvSpPr/>
          <p:nvPr/>
        </p:nvSpPr>
        <p:spPr>
          <a:xfrm>
            <a:off x="5297331" y="3931133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7" name="Shape 8">
            <a:extLst>
              <a:ext uri="{FF2B5EF4-FFF2-40B4-BE49-F238E27FC236}">
                <a16:creationId xmlns:a16="http://schemas.microsoft.com/office/drawing/2014/main" id="{CA529454-4001-1289-4446-AED83520BCA2}"/>
              </a:ext>
            </a:extLst>
          </p:cNvPr>
          <p:cNvSpPr/>
          <p:nvPr/>
        </p:nvSpPr>
        <p:spPr>
          <a:xfrm>
            <a:off x="5034917" y="365347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284946B3-963B-88CE-E3AF-FD706CAC3B41}"/>
              </a:ext>
            </a:extLst>
          </p:cNvPr>
          <p:cNvSpPr/>
          <p:nvPr/>
        </p:nvSpPr>
        <p:spPr>
          <a:xfrm>
            <a:off x="5218869" y="3745991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700B9D39-7C9E-1B4A-3281-3FFED5683FAA}"/>
              </a:ext>
            </a:extLst>
          </p:cNvPr>
          <p:cNvSpPr/>
          <p:nvPr/>
        </p:nvSpPr>
        <p:spPr>
          <a:xfrm>
            <a:off x="3707112" y="5108241"/>
            <a:ext cx="32271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Hyperparameter Tuning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BDDCA231-C51B-85C0-A56A-A20491146E29}"/>
              </a:ext>
            </a:extLst>
          </p:cNvPr>
          <p:cNvSpPr/>
          <p:nvPr/>
        </p:nvSpPr>
        <p:spPr>
          <a:xfrm>
            <a:off x="3107415" y="5611219"/>
            <a:ext cx="4537868" cy="771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RandomizedSearchCV to optimize model parameters.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21" name="Shape 12">
            <a:extLst>
              <a:ext uri="{FF2B5EF4-FFF2-40B4-BE49-F238E27FC236}">
                <a16:creationId xmlns:a16="http://schemas.microsoft.com/office/drawing/2014/main" id="{2C3FA2A4-AB2A-3D14-45E0-7C01F2F7A9AC}"/>
              </a:ext>
            </a:extLst>
          </p:cNvPr>
          <p:cNvSpPr/>
          <p:nvPr/>
        </p:nvSpPr>
        <p:spPr>
          <a:xfrm>
            <a:off x="8680072" y="3077810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22" name="Shape 13">
            <a:extLst>
              <a:ext uri="{FF2B5EF4-FFF2-40B4-BE49-F238E27FC236}">
                <a16:creationId xmlns:a16="http://schemas.microsoft.com/office/drawing/2014/main" id="{B98AA0D6-D87F-CA96-3C63-9578DDE429B7}"/>
              </a:ext>
            </a:extLst>
          </p:cNvPr>
          <p:cNvSpPr/>
          <p:nvPr/>
        </p:nvSpPr>
        <p:spPr>
          <a:xfrm>
            <a:off x="8417658" y="36640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23" name="Text 14">
            <a:extLst>
              <a:ext uri="{FF2B5EF4-FFF2-40B4-BE49-F238E27FC236}">
                <a16:creationId xmlns:a16="http://schemas.microsoft.com/office/drawing/2014/main" id="{B0DFED9B-120B-3766-E0E9-075D87BD2225}"/>
              </a:ext>
            </a:extLst>
          </p:cNvPr>
          <p:cNvSpPr/>
          <p:nvPr/>
        </p:nvSpPr>
        <p:spPr>
          <a:xfrm>
            <a:off x="8600181" y="3756585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24" name="Text 15">
            <a:extLst>
              <a:ext uri="{FF2B5EF4-FFF2-40B4-BE49-F238E27FC236}">
                <a16:creationId xmlns:a16="http://schemas.microsoft.com/office/drawing/2014/main" id="{73D5FE5C-E788-114C-565E-91FECAD4DF01}"/>
              </a:ext>
            </a:extLst>
          </p:cNvPr>
          <p:cNvSpPr/>
          <p:nvPr/>
        </p:nvSpPr>
        <p:spPr>
          <a:xfrm>
            <a:off x="6973741" y="155418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Performance Metrics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 16">
            <a:extLst>
              <a:ext uri="{FF2B5EF4-FFF2-40B4-BE49-F238E27FC236}">
                <a16:creationId xmlns:a16="http://schemas.microsoft.com/office/drawing/2014/main" id="{3F73BA13-AFA4-6689-8DF3-99BD503A489D}"/>
              </a:ext>
            </a:extLst>
          </p:cNvPr>
          <p:cNvSpPr/>
          <p:nvPr/>
        </p:nvSpPr>
        <p:spPr>
          <a:xfrm>
            <a:off x="6530194" y="2039229"/>
            <a:ext cx="3810873" cy="853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Evaluated models using </a:t>
            </a:r>
            <a:r>
              <a:rPr lang="en-US" sz="1900" dirty="0" err="1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Accuracy_Score</a:t>
            </a:r>
            <a:r>
              <a:rPr lang="en-US" sz="1900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Precision, Recall, and F1-Score.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4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C62C1-F56C-D6C0-BEA0-D3B50E52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3C2280-E693-534C-5129-60B2C5BC3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57" y="1740932"/>
            <a:ext cx="4664358" cy="4270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D5731-09DC-6AB5-866D-0597FB6B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Performance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809C-266D-7E2E-EFF3-A96BA9E31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8580" y="1754994"/>
            <a:ext cx="453723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Best Performer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XG-Boost Classifier achieved the highest with accuracy of 0.8999</a:t>
            </a:r>
          </a:p>
          <a:p>
            <a:pPr marL="0" lv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Runner-up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 Classifier came second with accuracy of 0.8870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Baseline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Logistic Regression came last with accuracy 0.70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D0D13E-52ED-CE05-9638-6C739549F711}"/>
              </a:ext>
            </a:extLst>
          </p:cNvPr>
          <p:cNvCxnSpPr>
            <a:cxnSpLocks/>
          </p:cNvCxnSpPr>
          <p:nvPr/>
        </p:nvCxnSpPr>
        <p:spPr>
          <a:xfrm>
            <a:off x="1421000" y="1465933"/>
            <a:ext cx="0" cy="431466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FA5643-7AB7-AD84-4C03-EC8A8DDBBCA6}"/>
              </a:ext>
            </a:extLst>
          </p:cNvPr>
          <p:cNvCxnSpPr>
            <a:cxnSpLocks/>
          </p:cNvCxnSpPr>
          <p:nvPr/>
        </p:nvCxnSpPr>
        <p:spPr>
          <a:xfrm>
            <a:off x="1491418" y="4920582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6389A9-160A-47C0-F595-F10CCDE89264}"/>
              </a:ext>
            </a:extLst>
          </p:cNvPr>
          <p:cNvCxnSpPr>
            <a:cxnSpLocks/>
          </p:cNvCxnSpPr>
          <p:nvPr/>
        </p:nvCxnSpPr>
        <p:spPr>
          <a:xfrm>
            <a:off x="1501290" y="3408281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7D81FB-F4AE-5CB1-074F-3B6F228C0F3F}"/>
              </a:ext>
            </a:extLst>
          </p:cNvPr>
          <p:cNvCxnSpPr>
            <a:cxnSpLocks/>
          </p:cNvCxnSpPr>
          <p:nvPr/>
        </p:nvCxnSpPr>
        <p:spPr>
          <a:xfrm>
            <a:off x="1476658" y="1941402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35AA9-C07D-3895-939B-B85AD6C765F1}"/>
              </a:ext>
            </a:extLst>
          </p:cNvPr>
          <p:cNvSpPr/>
          <p:nvPr/>
        </p:nvSpPr>
        <p:spPr>
          <a:xfrm>
            <a:off x="1193045" y="1693226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EE0989-E4F5-EAA6-BBEE-6D628C5E0EC9}"/>
              </a:ext>
            </a:extLst>
          </p:cNvPr>
          <p:cNvSpPr/>
          <p:nvPr/>
        </p:nvSpPr>
        <p:spPr>
          <a:xfrm>
            <a:off x="1221269" y="3168056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C8D74C-E1BD-53BC-DD47-F855B41BB9B5}"/>
              </a:ext>
            </a:extLst>
          </p:cNvPr>
          <p:cNvSpPr/>
          <p:nvPr/>
        </p:nvSpPr>
        <p:spPr>
          <a:xfrm>
            <a:off x="1211982" y="4677749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6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AB141-1F14-D96F-9445-6B06C339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B7473-BF83-573D-8AE0-BF86F1ABBA1D}"/>
              </a:ext>
            </a:extLst>
          </p:cNvPr>
          <p:cNvCxnSpPr>
            <a:cxnSpLocks/>
          </p:cNvCxnSpPr>
          <p:nvPr/>
        </p:nvCxnSpPr>
        <p:spPr>
          <a:xfrm>
            <a:off x="1413049" y="2084528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21C205-1120-6215-D062-930DF3ABCF11}"/>
              </a:ext>
            </a:extLst>
          </p:cNvPr>
          <p:cNvCxnSpPr>
            <a:cxnSpLocks/>
          </p:cNvCxnSpPr>
          <p:nvPr/>
        </p:nvCxnSpPr>
        <p:spPr>
          <a:xfrm>
            <a:off x="1481601" y="3924590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7FBCB5-429C-0515-36C7-DA3E4C24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022F9-9032-F4AF-55D8-37D4BE4AD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8580" y="1754994"/>
            <a:ext cx="4629197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i="0" dirty="0">
                <a:solidFill>
                  <a:srgbClr val="FFFFFF"/>
                </a:solidFill>
                <a:effectLst/>
                <a:latin typeface="system-ui"/>
              </a:rPr>
              <a:t>Female customers exhibit a higher churn rate compared to male customers.</a:t>
            </a:r>
          </a:p>
          <a:p>
            <a:pPr marL="0" lvl="0" indent="0">
              <a:buNone/>
            </a:pPr>
            <a:endParaRPr lang="en-IN" dirty="0">
              <a:solidFill>
                <a:schemeClr val="bg2"/>
              </a:solidFill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rgbClr val="FFFFFF"/>
                </a:solidFill>
                <a:effectLst/>
                <a:latin typeface="system-ui"/>
              </a:rPr>
              <a:t>The age group of 40 to 50 years shows the highest likelihood of customer churn.</a:t>
            </a:r>
          </a:p>
          <a:p>
            <a:pPr marL="0" lv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55D43-9709-3B72-47E2-7B5F84946F49}"/>
              </a:ext>
            </a:extLst>
          </p:cNvPr>
          <p:cNvCxnSpPr>
            <a:cxnSpLocks/>
          </p:cNvCxnSpPr>
          <p:nvPr/>
        </p:nvCxnSpPr>
        <p:spPr>
          <a:xfrm>
            <a:off x="1365343" y="1585200"/>
            <a:ext cx="0" cy="376240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44D499-128E-CCF5-3800-703522BB905B}"/>
              </a:ext>
            </a:extLst>
          </p:cNvPr>
          <p:cNvSpPr/>
          <p:nvPr/>
        </p:nvSpPr>
        <p:spPr>
          <a:xfrm>
            <a:off x="1129437" y="1844297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48BBD-313F-899C-0923-873F6AAF0239}"/>
              </a:ext>
            </a:extLst>
          </p:cNvPr>
          <p:cNvSpPr/>
          <p:nvPr/>
        </p:nvSpPr>
        <p:spPr>
          <a:xfrm>
            <a:off x="1129437" y="3685710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BC5BB-D4AA-E409-BCB0-15F36456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16" y="1084545"/>
            <a:ext cx="4169668" cy="194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AE141-1BEC-D218-16C9-962454E9F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45" y="3263229"/>
            <a:ext cx="4169668" cy="30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64288-AC9A-641E-4430-8B7F9BAFF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73A0E-C293-2734-F8F0-EC5F19B22FAD}"/>
              </a:ext>
            </a:extLst>
          </p:cNvPr>
          <p:cNvCxnSpPr>
            <a:cxnSpLocks/>
          </p:cNvCxnSpPr>
          <p:nvPr/>
        </p:nvCxnSpPr>
        <p:spPr>
          <a:xfrm>
            <a:off x="1413049" y="2084528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01234D-AD52-6EB7-CDA5-1B3E6A4424E6}"/>
              </a:ext>
            </a:extLst>
          </p:cNvPr>
          <p:cNvCxnSpPr>
            <a:cxnSpLocks/>
          </p:cNvCxnSpPr>
          <p:nvPr/>
        </p:nvCxnSpPr>
        <p:spPr>
          <a:xfrm>
            <a:off x="1481601" y="3924590"/>
            <a:ext cx="46192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3D7350-BC32-B065-C29E-9F11F43F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5F595-9258-9B94-87B2-A4D44DAD8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8580" y="1754994"/>
            <a:ext cx="4629197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latin typeface="system-ui"/>
              </a:rPr>
              <a:t>H</a:t>
            </a:r>
            <a:r>
              <a:rPr lang="en-US" i="0" dirty="0">
                <a:solidFill>
                  <a:srgbClr val="FFFFFF"/>
                </a:solidFill>
                <a:effectLst/>
                <a:latin typeface="system-ui"/>
              </a:rPr>
              <a:t>olding one product are more likely to leave the bank.</a:t>
            </a:r>
          </a:p>
          <a:p>
            <a:pPr marL="0" indent="0" algn="l">
              <a:buNone/>
            </a:pPr>
            <a:endParaRPr lang="en-IN" dirty="0">
              <a:solidFill>
                <a:schemeClr val="bg2"/>
              </a:solidFill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rgbClr val="FFFFFF"/>
                </a:solidFill>
                <a:effectLst/>
                <a:latin typeface="system-ui"/>
              </a:rPr>
              <a:t>A significant churn rate of approximately 25% is observed among customers who are not active members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17EE6-8DE5-7DB9-4D4E-8946DCD8D7F1}"/>
              </a:ext>
            </a:extLst>
          </p:cNvPr>
          <p:cNvCxnSpPr>
            <a:cxnSpLocks/>
          </p:cNvCxnSpPr>
          <p:nvPr/>
        </p:nvCxnSpPr>
        <p:spPr>
          <a:xfrm>
            <a:off x="1365343" y="1585200"/>
            <a:ext cx="0" cy="376240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BF5DA-323F-BF69-DA95-45B37AA7F3B2}"/>
              </a:ext>
            </a:extLst>
          </p:cNvPr>
          <p:cNvSpPr/>
          <p:nvPr/>
        </p:nvSpPr>
        <p:spPr>
          <a:xfrm>
            <a:off x="1129437" y="1844297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84B6A2-65A5-3A7B-9E9B-C5266C4CDD6B}"/>
              </a:ext>
            </a:extLst>
          </p:cNvPr>
          <p:cNvSpPr/>
          <p:nvPr/>
        </p:nvSpPr>
        <p:spPr>
          <a:xfrm>
            <a:off x="1129437" y="3685710"/>
            <a:ext cx="471812" cy="4804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4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D92DF-EC64-7132-EEE7-B0F28CDB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8668" y="999635"/>
            <a:ext cx="3258604" cy="2650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D8FB3-7C51-5645-534A-24FE84A3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2218" y="3924590"/>
            <a:ext cx="4071504" cy="16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27E10-54FB-FB64-31C4-F9A553F0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E23B-6034-45CA-CE48-345622B5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Recommendation: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49F867-1BDB-E93A-6FF7-55C9CCD8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52" y="1825625"/>
            <a:ext cx="9548247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Develop Targeted Retention Strategies for Female Customers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system-ui"/>
              </a:rPr>
              <a:t>P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ersonalized engagement campaigns, loyalty programs, or feedback initiatives specifically tailored to their preferences and concerns.</a:t>
            </a: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Implement Proactive Outreach for Customers Aged 40–50</a:t>
            </a: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Providing financial planning support, customized product bundles, or exclusive offers may improve retention.</a:t>
            </a: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Monitor and Support Customers with Mid-Range Balances (₹100,000–₹150,000)</a:t>
            </a: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Introduce incentives such as higher interest rates on savings, free advisory services, or tiered benefits to increase their satisfaction and loyalty.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74DAA9-E1CC-6AEF-0F24-1084D51EFC30}"/>
              </a:ext>
            </a:extLst>
          </p:cNvPr>
          <p:cNvCxnSpPr/>
          <p:nvPr/>
        </p:nvCxnSpPr>
        <p:spPr>
          <a:xfrm flipH="1">
            <a:off x="1216617" y="1690688"/>
            <a:ext cx="56827" cy="391194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6B31DB8-0B85-9866-FE4E-94D3A4188D2D}"/>
              </a:ext>
            </a:extLst>
          </p:cNvPr>
          <p:cNvGrpSpPr/>
          <p:nvPr/>
        </p:nvGrpSpPr>
        <p:grpSpPr>
          <a:xfrm>
            <a:off x="1037538" y="1776426"/>
            <a:ext cx="686365" cy="480450"/>
            <a:chOff x="1037538" y="1776426"/>
            <a:chExt cx="686365" cy="4804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3DF9D0-E316-2388-4556-29EFDBB8A892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269DC8-037F-595C-FCAA-67F904FC7CFB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1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3B61B1-B0ED-2B17-1A95-2C38B434F1C3}"/>
              </a:ext>
            </a:extLst>
          </p:cNvPr>
          <p:cNvGrpSpPr/>
          <p:nvPr/>
        </p:nvGrpSpPr>
        <p:grpSpPr>
          <a:xfrm>
            <a:off x="1020238" y="3269786"/>
            <a:ext cx="686365" cy="480450"/>
            <a:chOff x="1037538" y="1776426"/>
            <a:chExt cx="686365" cy="4804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1AD7CF-C2A1-FC62-BF58-08F3A8E605C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D2CE80-8AF8-824C-16A0-A1C6EC95A3F9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2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672788-F78C-5FD0-C088-EA1D4F9810A9}"/>
              </a:ext>
            </a:extLst>
          </p:cNvPr>
          <p:cNvGrpSpPr/>
          <p:nvPr/>
        </p:nvGrpSpPr>
        <p:grpSpPr>
          <a:xfrm>
            <a:off x="1020238" y="4763146"/>
            <a:ext cx="686365" cy="480450"/>
            <a:chOff x="1037538" y="1776426"/>
            <a:chExt cx="686365" cy="4804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1EB272-C189-67CA-5AED-363389C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71A40C-828F-9063-1E19-43F1BCA49D29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04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9ABC0-A6ED-A656-EA0F-B1D95841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8001-CD79-41AF-2375-C06445D3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Recommendation: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CE057A1-513D-D238-90F3-2A108AF6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52" y="1825625"/>
            <a:ext cx="9548247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Encourage Product Adoption Through Cross-Selling</a:t>
            </a:r>
            <a:endParaRPr lang="en-US" b="1" dirty="0">
              <a:solidFill>
                <a:srgbClr val="FFFFFF"/>
              </a:solidFill>
              <a:latin typeface="system-ui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As single-product customers are more likely to churn, promote additional products (e.g., insurance, investment services, credit cards) through cross-selling campaigns and bundled offerings to increase stickiness.</a:t>
            </a: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Enhance Engagement with Inactive Members</a:t>
            </a:r>
            <a:endParaRPr lang="en-US" b="1" dirty="0">
              <a:solidFill>
                <a:srgbClr val="FFFFFF"/>
              </a:solidFill>
              <a:latin typeface="system-ui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With a churn rate of ~25% among inactive members, prioritize re-engagement strategies such as personalized communication, app usage nudges, or rewards for activity to reactivate their relationship with the bank.</a:t>
            </a: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11B200-FEDF-1EA5-CCDE-F9A68F7B5A82}"/>
              </a:ext>
            </a:extLst>
          </p:cNvPr>
          <p:cNvCxnSpPr/>
          <p:nvPr/>
        </p:nvCxnSpPr>
        <p:spPr>
          <a:xfrm flipH="1">
            <a:off x="1216617" y="1690688"/>
            <a:ext cx="56827" cy="39119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00969AE-D70F-82C2-8A44-A44FA4E6DD6C}"/>
              </a:ext>
            </a:extLst>
          </p:cNvPr>
          <p:cNvGrpSpPr/>
          <p:nvPr/>
        </p:nvGrpSpPr>
        <p:grpSpPr>
          <a:xfrm>
            <a:off x="997782" y="1919287"/>
            <a:ext cx="686365" cy="480450"/>
            <a:chOff x="1037538" y="1776426"/>
            <a:chExt cx="686365" cy="4804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F9AF12-D34A-11B8-5FFE-E36319C22628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2BF74BD-4B97-EA48-BA73-59DFE518AB3B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4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5F454CA-48D7-12CA-1A1A-43A1B330897F}"/>
              </a:ext>
            </a:extLst>
          </p:cNvPr>
          <p:cNvGrpSpPr/>
          <p:nvPr/>
        </p:nvGrpSpPr>
        <p:grpSpPr>
          <a:xfrm>
            <a:off x="958027" y="4218039"/>
            <a:ext cx="686365" cy="480450"/>
            <a:chOff x="1037538" y="1776426"/>
            <a:chExt cx="686365" cy="4804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C4BB1E-43CB-ADA7-CF46-81FA8D94B0B4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6987DCD-0D79-93D3-9CCF-DD366E82DF65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5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46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68712-DEF9-F34C-3757-CED2F58C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D975-6A27-7AF4-0576-31DEF8F6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chemeClr val="bg2">
                    <a:lumMod val="9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3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240C-2FE2-8B0A-6F58-49B7246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Project Overview: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3619AFD-54E7-C982-CDC7-B07C76FE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52" y="1825625"/>
            <a:ext cx="9548247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system-ui"/>
              </a:rPr>
              <a:t>This project focuses on predicting customer churn in the banking sector using demographic and financial data.</a:t>
            </a:r>
          </a:p>
          <a:p>
            <a:pPr marL="0" indent="0" algn="l">
              <a:buNone/>
            </a:pP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system-ui"/>
              </a:rPr>
              <a:t>It aims to uncover key factors driving customer exits and identify high-risk segments.</a:t>
            </a:r>
          </a:p>
          <a:p>
            <a:pPr marL="0" indent="0" algn="l">
              <a:buNone/>
            </a:pP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system-ui"/>
              </a:rPr>
              <a:t>The insights help design targeted strategies to improve customer retention and loyalty</a:t>
            </a:r>
          </a:p>
          <a:p>
            <a:pPr marL="0" lv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1D7E4-9794-DDA1-51C2-1D5755EC5525}"/>
              </a:ext>
            </a:extLst>
          </p:cNvPr>
          <p:cNvCxnSpPr/>
          <p:nvPr/>
        </p:nvCxnSpPr>
        <p:spPr>
          <a:xfrm flipH="1">
            <a:off x="1216617" y="1595276"/>
            <a:ext cx="56827" cy="39119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5FBF7C-07A7-7DCB-DB3D-C9B284C8EE0C}"/>
              </a:ext>
            </a:extLst>
          </p:cNvPr>
          <p:cNvGrpSpPr/>
          <p:nvPr/>
        </p:nvGrpSpPr>
        <p:grpSpPr>
          <a:xfrm>
            <a:off x="1037538" y="1808230"/>
            <a:ext cx="686365" cy="480450"/>
            <a:chOff x="1037538" y="1776426"/>
            <a:chExt cx="686365" cy="48045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E4628D-709B-6531-4B40-B430472CA9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47EC8BE-0398-9961-216C-C9B6EB1D0E0A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1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B34269-5944-3A1E-A84F-D4E5A1EE6C98}"/>
              </a:ext>
            </a:extLst>
          </p:cNvPr>
          <p:cNvGrpSpPr/>
          <p:nvPr/>
        </p:nvGrpSpPr>
        <p:grpSpPr>
          <a:xfrm>
            <a:off x="1037538" y="3285688"/>
            <a:ext cx="686365" cy="480450"/>
            <a:chOff x="1037538" y="1776426"/>
            <a:chExt cx="686365" cy="4804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3EAE4C-56D4-B3D9-EA57-9AF42F7FE3D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C413589-01A9-B8AC-6CC7-B3AD1772B893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2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6590E8-3247-204D-B3F4-A58775D20EFC}"/>
              </a:ext>
            </a:extLst>
          </p:cNvPr>
          <p:cNvGrpSpPr/>
          <p:nvPr/>
        </p:nvGrpSpPr>
        <p:grpSpPr>
          <a:xfrm>
            <a:off x="1037538" y="4608269"/>
            <a:ext cx="686365" cy="480450"/>
            <a:chOff x="1037538" y="1776426"/>
            <a:chExt cx="686365" cy="48045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F0E410-9E29-BADB-0C6F-527D776F1A3F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E71D27B-FF2C-8953-7685-8C04E6034072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E49F4-7B0E-C63E-2FFA-E704B0E6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A39FAF-8237-AD93-96A2-844706B547B6}"/>
              </a:ext>
            </a:extLst>
          </p:cNvPr>
          <p:cNvCxnSpPr>
            <a:cxnSpLocks/>
          </p:cNvCxnSpPr>
          <p:nvPr/>
        </p:nvCxnSpPr>
        <p:spPr>
          <a:xfrm flipH="1">
            <a:off x="1261980" y="1516210"/>
            <a:ext cx="11464" cy="44949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4425E4-2C1B-0BA5-2A14-B6F38873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Data Overview: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32FFCA9-C787-FFC7-8400-BA599438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53" y="1825625"/>
            <a:ext cx="504052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Data Size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system-ui"/>
              </a:rPr>
              <a:t> 10000 Rows and 13 Features</a:t>
            </a: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b="0" i="1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Key Features</a:t>
            </a:r>
          </a:p>
          <a:p>
            <a:pPr lvl="1"/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Surname,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CreditScore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Geography, Gender, Age, Tenure,  Balance,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NumOfProducts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HasCrCard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IsActiveMember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EstimatedSalary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, Exited</a:t>
            </a:r>
            <a:r>
              <a:rPr lang="en-US" altLang="en-US" dirty="0">
                <a:solidFill>
                  <a:srgbClr val="FFFFFF"/>
                </a:solidFill>
                <a:latin typeface="menlo"/>
              </a:rPr>
              <a:t>.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1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Target Variable</a:t>
            </a:r>
          </a:p>
          <a:p>
            <a:pPr lvl="1"/>
            <a:r>
              <a:rPr lang="en-IN" dirty="0">
                <a:solidFill>
                  <a:schemeClr val="bg2"/>
                </a:solidFill>
              </a:rPr>
              <a:t>Exited (1=Yes, 0=No)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92B61CD-A302-D4A2-3C9D-F1B745BCA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8181" y="1950369"/>
            <a:ext cx="3861495" cy="38614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DA53EA-BF99-E792-BA1F-4190309FC53F}"/>
              </a:ext>
            </a:extLst>
          </p:cNvPr>
          <p:cNvGrpSpPr/>
          <p:nvPr/>
        </p:nvGrpSpPr>
        <p:grpSpPr>
          <a:xfrm>
            <a:off x="1037538" y="1776426"/>
            <a:ext cx="686365" cy="480450"/>
            <a:chOff x="1037538" y="1776426"/>
            <a:chExt cx="686365" cy="4804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248B0D-D078-A0A9-81FB-F9DF3366D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6D85D5F-5351-B51D-DA2E-E79A11E9E204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1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E4D30-4458-96D2-DC5B-1C0E9045AADB}"/>
              </a:ext>
            </a:extLst>
          </p:cNvPr>
          <p:cNvGrpSpPr/>
          <p:nvPr/>
        </p:nvGrpSpPr>
        <p:grpSpPr>
          <a:xfrm>
            <a:off x="1037538" y="2988305"/>
            <a:ext cx="686365" cy="480450"/>
            <a:chOff x="1037538" y="1776426"/>
            <a:chExt cx="686365" cy="4804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DCF62E-B802-29F6-26A1-8BE14AD97195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0FDAA47-1D80-4275-AC5D-7CBEF3171E68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2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CF0CD-66FD-96A1-C12C-4B49DF0B49B6}"/>
              </a:ext>
            </a:extLst>
          </p:cNvPr>
          <p:cNvGrpSpPr/>
          <p:nvPr/>
        </p:nvGrpSpPr>
        <p:grpSpPr>
          <a:xfrm>
            <a:off x="1028189" y="5217119"/>
            <a:ext cx="686365" cy="480450"/>
            <a:chOff x="1037538" y="1776426"/>
            <a:chExt cx="686365" cy="4804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DD40FC-22A6-955B-DA36-35C676FC86A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019F500-C5B0-E080-24E0-2C3D40987251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0C25E-1EEC-B60F-6C61-9B0AB26F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4DA-E8C5-1DD4-7461-ADEFD0FC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Exploratory Data Analysis: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8F688F36-AB35-C6C9-D956-EF047BB225AD}"/>
              </a:ext>
            </a:extLst>
          </p:cNvPr>
          <p:cNvSpPr/>
          <p:nvPr/>
        </p:nvSpPr>
        <p:spPr>
          <a:xfrm>
            <a:off x="1603508" y="2688711"/>
            <a:ext cx="2654395" cy="39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Correlation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747CCC84-7E88-30E9-E4D7-BE8CF75CD0C2}"/>
              </a:ext>
            </a:extLst>
          </p:cNvPr>
          <p:cNvSpPr/>
          <p:nvPr/>
        </p:nvSpPr>
        <p:spPr>
          <a:xfrm>
            <a:off x="1309310" y="3222587"/>
            <a:ext cx="3486761" cy="1223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Heatmap revealed relationships between variables, guiding feature selection.</a:t>
            </a: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DF74D-3497-61AE-1F45-F9CFA78B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84" y="1732748"/>
            <a:ext cx="5208028" cy="42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E3A99-A795-19C3-992E-6E5A1EA3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E73F-FBE2-7A92-505B-E4CFAE91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Exploratory Data Analysis: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D9D3DFBE-32C1-AB3F-3019-1C463AF62C19}"/>
              </a:ext>
            </a:extLst>
          </p:cNvPr>
          <p:cNvSpPr/>
          <p:nvPr/>
        </p:nvSpPr>
        <p:spPr>
          <a:xfrm>
            <a:off x="2424860" y="2129710"/>
            <a:ext cx="2654395" cy="39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Distribution Plots</a:t>
            </a:r>
            <a:endParaRPr lang="en-US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50ADC9B-6F23-EFEB-A89E-344D145B65FC}"/>
              </a:ext>
            </a:extLst>
          </p:cNvPr>
          <p:cNvSpPr/>
          <p:nvPr/>
        </p:nvSpPr>
        <p:spPr>
          <a:xfrm>
            <a:off x="1889422" y="2648303"/>
            <a:ext cx="3486863" cy="1223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Histograms showed data distributions, helping identify potential issues.</a:t>
            </a:r>
            <a:endParaRPr lang="en-US" sz="19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BE09D-14FB-1F7B-526E-486FA9248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07" y="3204420"/>
            <a:ext cx="2363298" cy="1575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048200-B147-4E3A-0CBD-45198CF1B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04" y="4917343"/>
            <a:ext cx="2398295" cy="1575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DC0E2E-A8DC-EB80-FC8A-AABF6A62C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07" y="4917343"/>
            <a:ext cx="2363298" cy="1575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D7FCB7-E8C2-9D2D-E110-6D56FD7EC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07" y="1464093"/>
            <a:ext cx="2363298" cy="15755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920D23-42ED-B47C-8817-ABA6B023B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04" y="3177374"/>
            <a:ext cx="2363298" cy="15755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3B34F4-D50A-3030-BA22-73A20F077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5" y="1464093"/>
            <a:ext cx="2363298" cy="1511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691ACF-4B39-C810-3CA1-FF9D529FA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5" y="4917342"/>
            <a:ext cx="2495123" cy="15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F9AA0-F249-DE29-B59E-AA928A20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5385-BE3F-203B-76CE-7B221527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Exploratory Data Analysis: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6D85C36-FCBA-C600-C7EE-A38025C03D47}"/>
              </a:ext>
            </a:extLst>
          </p:cNvPr>
          <p:cNvSpPr/>
          <p:nvPr/>
        </p:nvSpPr>
        <p:spPr>
          <a:xfrm>
            <a:off x="1140897" y="2376776"/>
            <a:ext cx="2654395" cy="39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Scatter Plots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015E2C8-0D7A-2C76-9580-0B7249C0CDB3}"/>
              </a:ext>
            </a:extLst>
          </p:cNvPr>
          <p:cNvSpPr/>
          <p:nvPr/>
        </p:nvSpPr>
        <p:spPr>
          <a:xfrm>
            <a:off x="706226" y="2889370"/>
            <a:ext cx="3486761" cy="1223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chemeClr val="bg2">
                    <a:lumMod val="90000"/>
                  </a:schemeClr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Pairwise scatter plots highlighted relationships between features and target variable.</a:t>
            </a:r>
            <a:endParaRPr lang="en-US" sz="19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8DC6D-6DD6-19D1-2A3A-6CFD8CAE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4" y="1611174"/>
            <a:ext cx="4667421" cy="46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0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32EFE-91F3-E05F-DDC2-A4FC9C5D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FD1953-6A90-45A0-C086-A1184B0A6E25}"/>
              </a:ext>
            </a:extLst>
          </p:cNvPr>
          <p:cNvCxnSpPr>
            <a:cxnSpLocks/>
          </p:cNvCxnSpPr>
          <p:nvPr/>
        </p:nvCxnSpPr>
        <p:spPr>
          <a:xfrm>
            <a:off x="1273444" y="1541070"/>
            <a:ext cx="0" cy="455650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3A1548-F2E1-F2C7-E761-D4093983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Data Preprocessing: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A7DF4AB-B8B2-8B0D-A1DF-18E1DF82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52" y="1825625"/>
            <a:ext cx="9548247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Data Cleaning</a:t>
            </a:r>
            <a:endParaRPr lang="en-US" dirty="0">
              <a:solidFill>
                <a:srgbClr val="FFFFFF"/>
              </a:solidFill>
              <a:latin typeface="system-ui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Dropping irrelevant columns (</a:t>
            </a:r>
            <a:r>
              <a:rPr lang="en-IN" i="0" dirty="0" err="1">
                <a:solidFill>
                  <a:srgbClr val="FFFFFF"/>
                </a:solidFill>
                <a:effectLst/>
                <a:latin typeface="system-ui"/>
              </a:rPr>
              <a:t>CustomerId</a:t>
            </a:r>
            <a:r>
              <a:rPr lang="en-IN" i="0" dirty="0">
                <a:solidFill>
                  <a:srgbClr val="FFFFFF"/>
                </a:solidFill>
                <a:effectLst/>
                <a:latin typeface="system-ui"/>
              </a:rPr>
              <a:t>, Surname)</a:t>
            </a: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b="0" i="1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Encoding Categorical Variables</a:t>
            </a:r>
          </a:p>
          <a:p>
            <a:pPr lvl="1"/>
            <a:r>
              <a:rPr lang="en-US" b="0" dirty="0">
                <a:solidFill>
                  <a:srgbClr val="FFFFFF"/>
                </a:solidFill>
                <a:effectLst/>
                <a:latin typeface="system-ui"/>
              </a:rPr>
              <a:t>Geography --</a:t>
            </a:r>
            <a:r>
              <a:rPr lang="en-US" b="0" dirty="0">
                <a:solidFill>
                  <a:srgbClr val="FFFFFF"/>
                </a:solidFill>
                <a:effectLst/>
                <a:latin typeface="system-ui"/>
                <a:sym typeface="Wingdings" panose="05000000000000000000" pitchFamily="2" charset="2"/>
              </a:rPr>
              <a:t> {France:0, Spain:1, Germany:2}</a:t>
            </a:r>
          </a:p>
          <a:p>
            <a:pPr lvl="1"/>
            <a:r>
              <a:rPr lang="en-US" b="0" dirty="0">
                <a:solidFill>
                  <a:srgbClr val="FFFFFF"/>
                </a:solidFill>
                <a:effectLst/>
                <a:latin typeface="system-ui"/>
              </a:rPr>
              <a:t>Gender</a:t>
            </a:r>
            <a:r>
              <a:rPr lang="en-US" dirty="0">
                <a:solidFill>
                  <a:srgbClr val="FFFFFF"/>
                </a:solidFill>
                <a:latin typeface="system-ui"/>
                <a:sym typeface="Wingdings" panose="05000000000000000000" pitchFamily="2" charset="2"/>
              </a:rPr>
              <a:t> -- {Male:0, Female:1}</a:t>
            </a:r>
            <a:endParaRPr lang="en-US" b="0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b="1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Feature Engineering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system-ui"/>
              </a:rPr>
              <a:t>One Hot Encoding (Geography, Gender, </a:t>
            </a:r>
            <a:r>
              <a:rPr lang="en-US" dirty="0" err="1">
                <a:solidFill>
                  <a:srgbClr val="FFFFFF"/>
                </a:solidFill>
                <a:latin typeface="system-ui"/>
              </a:rPr>
              <a:t>HasCrCard</a:t>
            </a:r>
            <a:r>
              <a:rPr lang="en-US" dirty="0">
                <a:solidFill>
                  <a:srgbClr val="FFFFFF"/>
                </a:solidFill>
                <a:latin typeface="system-u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system-ui"/>
              </a:rPr>
              <a:t>IsActiveMember</a:t>
            </a:r>
            <a:r>
              <a:rPr lang="en-US" dirty="0">
                <a:solidFill>
                  <a:srgbClr val="FFFFFF"/>
                </a:solidFill>
                <a:latin typeface="system-ui"/>
              </a:rPr>
              <a:t>)</a:t>
            </a:r>
          </a:p>
          <a:p>
            <a:pPr lvl="1"/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Segregating the Target and Predictor Variables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system-ui"/>
              </a:rPr>
              <a:t>X = Target-variables, y = Predictor-variables</a:t>
            </a: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F903F6-A995-BFE7-F1B1-DDD10A768B8C}"/>
              </a:ext>
            </a:extLst>
          </p:cNvPr>
          <p:cNvGrpSpPr/>
          <p:nvPr/>
        </p:nvGrpSpPr>
        <p:grpSpPr>
          <a:xfrm>
            <a:off x="1037538" y="1776426"/>
            <a:ext cx="686365" cy="480450"/>
            <a:chOff x="1037538" y="1776426"/>
            <a:chExt cx="686365" cy="4804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B5ADA-6395-1903-031F-7DC9A54B6B2D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591EE73-312E-923C-102E-72131713AB06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1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C2926A-BB3B-13C5-1182-5D495838446C}"/>
              </a:ext>
            </a:extLst>
          </p:cNvPr>
          <p:cNvGrpSpPr/>
          <p:nvPr/>
        </p:nvGrpSpPr>
        <p:grpSpPr>
          <a:xfrm>
            <a:off x="1044844" y="2895695"/>
            <a:ext cx="686365" cy="480450"/>
            <a:chOff x="1037538" y="1776426"/>
            <a:chExt cx="686365" cy="48045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ECFAAC-3439-5653-D12D-333CC438BCCE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04BD3D6-660E-9044-3857-2EDFC97AFBCC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2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94F112-0D00-94DC-1820-4B5652E741DE}"/>
              </a:ext>
            </a:extLst>
          </p:cNvPr>
          <p:cNvGrpSpPr/>
          <p:nvPr/>
        </p:nvGrpSpPr>
        <p:grpSpPr>
          <a:xfrm>
            <a:off x="1037538" y="4223743"/>
            <a:ext cx="686365" cy="480450"/>
            <a:chOff x="1037538" y="1776426"/>
            <a:chExt cx="686365" cy="4804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38DA88-BDDD-21DB-7AEA-C6722BCC10D5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8C3B7AA-7C6A-7A3B-45FC-B9BC0E8D92CF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24BABB-B413-1B23-A6A0-CC17B20338FF}"/>
              </a:ext>
            </a:extLst>
          </p:cNvPr>
          <p:cNvGrpSpPr/>
          <p:nvPr/>
        </p:nvGrpSpPr>
        <p:grpSpPr>
          <a:xfrm>
            <a:off x="1029680" y="5232636"/>
            <a:ext cx="686365" cy="480450"/>
            <a:chOff x="1037538" y="1776426"/>
            <a:chExt cx="686365" cy="4804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DB6E32-9773-C8FD-1412-9C9A8A2153C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9438FE1-046B-8C9F-EC28-08A5CB8F8661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4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5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61FC6-94D6-CEA7-6FBC-84EDF566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F80BFC-D69A-5D25-F856-79A9ADF21BE4}"/>
              </a:ext>
            </a:extLst>
          </p:cNvPr>
          <p:cNvCxnSpPr>
            <a:cxnSpLocks/>
          </p:cNvCxnSpPr>
          <p:nvPr/>
        </p:nvCxnSpPr>
        <p:spPr>
          <a:xfrm>
            <a:off x="1273444" y="1531304"/>
            <a:ext cx="0" cy="458749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81B917-B386-5200-63BE-20613128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Data Preprocessing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1D454E-E63F-68E1-C75F-4CCA4916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52" y="1825625"/>
            <a:ext cx="9548247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Splitting dataset into train and test</a:t>
            </a:r>
            <a:endParaRPr lang="en-US" dirty="0">
              <a:solidFill>
                <a:srgbClr val="FFFFFF"/>
              </a:solidFill>
              <a:latin typeface="system-ui"/>
            </a:endParaRPr>
          </a:p>
          <a:p>
            <a:pPr lvl="1"/>
            <a:r>
              <a:rPr lang="en-IN" dirty="0">
                <a:solidFill>
                  <a:srgbClr val="FFFFFF"/>
                </a:solidFill>
                <a:latin typeface="system-ui"/>
              </a:rPr>
              <a:t>80% = Training-data, 20% = Test-data</a:t>
            </a: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b="0" i="1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Scaling the data using </a:t>
            </a:r>
            <a:r>
              <a:rPr lang="en-US" dirty="0" err="1">
                <a:solidFill>
                  <a:srgbClr val="FFFFFF"/>
                </a:solidFill>
                <a:effectLst/>
                <a:latin typeface="system-ui"/>
              </a:rPr>
              <a:t>RobustScaler</a:t>
            </a: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  <a:effectLst/>
                <a:latin typeface="system-ui"/>
              </a:rPr>
              <a:t>X_train_scaled</a:t>
            </a: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, </a:t>
            </a:r>
            <a:r>
              <a:rPr lang="en-US" dirty="0" err="1">
                <a:solidFill>
                  <a:srgbClr val="FFFFFF"/>
                </a:solidFill>
                <a:effectLst/>
                <a:latin typeface="system-ui"/>
              </a:rPr>
              <a:t>X_test_scaled</a:t>
            </a: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Applying PCA</a:t>
            </a:r>
          </a:p>
          <a:p>
            <a:pPr lvl="1"/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PCA(0.95) – Selecting features contributing 95%</a:t>
            </a:r>
          </a:p>
          <a:p>
            <a:pPr lvl="1"/>
            <a:endParaRPr lang="en-US" dirty="0">
              <a:solidFill>
                <a:srgbClr val="FFFFFF"/>
              </a:solidFill>
              <a:latin typeface="system-ui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system-ui"/>
              </a:rPr>
              <a:t>Balancing the data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system-ui"/>
              </a:rPr>
              <a:t>Resampling using SMOTE technique to increase minority class.</a:t>
            </a:r>
            <a:endParaRPr lang="en-US" dirty="0">
              <a:solidFill>
                <a:srgbClr val="FFFFFF"/>
              </a:solidFill>
              <a:effectLst/>
              <a:latin typeface="system-ui"/>
            </a:endParaRPr>
          </a:p>
          <a:p>
            <a:pPr lvl="1"/>
            <a:endParaRPr lang="en-US" dirty="0">
              <a:solidFill>
                <a:srgbClr val="FFFFFF"/>
              </a:solidFill>
              <a:effectLst/>
              <a:latin typeface="system-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C819B7-3D9E-996B-80E8-0F8BDF4D22CE}"/>
              </a:ext>
            </a:extLst>
          </p:cNvPr>
          <p:cNvGrpSpPr/>
          <p:nvPr/>
        </p:nvGrpSpPr>
        <p:grpSpPr>
          <a:xfrm>
            <a:off x="1037538" y="1776426"/>
            <a:ext cx="686365" cy="480450"/>
            <a:chOff x="1037538" y="1776426"/>
            <a:chExt cx="686365" cy="4804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1BD662-A0F1-01E8-6420-DC2B21E45D4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B144EE-B26E-1DE6-B92B-76D53DD38C38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5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C32D5-A622-A796-4666-D26535AD7B58}"/>
              </a:ext>
            </a:extLst>
          </p:cNvPr>
          <p:cNvGrpSpPr/>
          <p:nvPr/>
        </p:nvGrpSpPr>
        <p:grpSpPr>
          <a:xfrm>
            <a:off x="1044844" y="3006262"/>
            <a:ext cx="686365" cy="480450"/>
            <a:chOff x="1037538" y="1776426"/>
            <a:chExt cx="686365" cy="48045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59F042-436F-9949-CA29-3F0D5F080322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99528B6-6421-65C3-080D-9CA1BCE2872B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6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3EB398-63D6-A9C9-9793-7806BA7C2013}"/>
              </a:ext>
            </a:extLst>
          </p:cNvPr>
          <p:cNvGrpSpPr/>
          <p:nvPr/>
        </p:nvGrpSpPr>
        <p:grpSpPr>
          <a:xfrm>
            <a:off x="1023162" y="4184337"/>
            <a:ext cx="686365" cy="480450"/>
            <a:chOff x="1037538" y="1776426"/>
            <a:chExt cx="686365" cy="4804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2F4F69-653E-CB40-DB44-B3C1B475A939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D038DD-4624-4912-A147-F47EDDDAC956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7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0C09BF-9E96-BC81-009C-15BB0FB7C36E}"/>
              </a:ext>
            </a:extLst>
          </p:cNvPr>
          <p:cNvGrpSpPr/>
          <p:nvPr/>
        </p:nvGrpSpPr>
        <p:grpSpPr>
          <a:xfrm>
            <a:off x="1037538" y="5249726"/>
            <a:ext cx="686365" cy="480450"/>
            <a:chOff x="1037538" y="1776426"/>
            <a:chExt cx="686365" cy="4804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AFE012-0554-091C-B723-918D8364585F}"/>
                </a:ext>
              </a:extLst>
            </p:cNvPr>
            <p:cNvCxnSpPr>
              <a:cxnSpLocks/>
            </p:cNvCxnSpPr>
            <p:nvPr/>
          </p:nvCxnSpPr>
          <p:spPr>
            <a:xfrm>
              <a:off x="1261980" y="2036820"/>
              <a:ext cx="461923" cy="0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41E3A2-DB99-13FD-5D60-10A7A3168819}"/>
                </a:ext>
              </a:extLst>
            </p:cNvPr>
            <p:cNvSpPr/>
            <p:nvPr/>
          </p:nvSpPr>
          <p:spPr>
            <a:xfrm>
              <a:off x="1037538" y="1776426"/>
              <a:ext cx="471812" cy="48045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8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27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60FF7A-A577-32C5-FF70-CA241D2E9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E9FD7B-FF2E-347A-0409-ECFF383AB876}"/>
              </a:ext>
            </a:extLst>
          </p:cNvPr>
          <p:cNvCxnSpPr/>
          <p:nvPr/>
        </p:nvCxnSpPr>
        <p:spPr>
          <a:xfrm>
            <a:off x="862978" y="4106062"/>
            <a:ext cx="974034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0">
            <a:extLst>
              <a:ext uri="{FF2B5EF4-FFF2-40B4-BE49-F238E27FC236}">
                <a16:creationId xmlns:a16="http://schemas.microsoft.com/office/drawing/2014/main" id="{14722DF2-DEB4-4852-6BBC-658BEA9D1B07}"/>
              </a:ext>
            </a:extLst>
          </p:cNvPr>
          <p:cNvSpPr/>
          <p:nvPr/>
        </p:nvSpPr>
        <p:spPr>
          <a:xfrm>
            <a:off x="507576" y="365030"/>
            <a:ext cx="81597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Selection</a:t>
            </a:r>
            <a:endParaRPr lang="en-US" sz="4850" dirty="0">
              <a:solidFill>
                <a:schemeClr val="bg1"/>
              </a:solidFill>
            </a:endParaRP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ED538064-BAC9-900A-E81E-C5338BDFD596}"/>
              </a:ext>
            </a:extLst>
          </p:cNvPr>
          <p:cNvSpPr/>
          <p:nvPr/>
        </p:nvSpPr>
        <p:spPr>
          <a:xfrm>
            <a:off x="2177123" y="3252739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8F4EF81C-57CE-F85D-6783-8016D7DB575D}"/>
              </a:ext>
            </a:extLst>
          </p:cNvPr>
          <p:cNvSpPr/>
          <p:nvPr/>
        </p:nvSpPr>
        <p:spPr>
          <a:xfrm>
            <a:off x="1914710" y="383900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chemeClr val="bg2">
                <a:lumMod val="75000"/>
              </a:schemeClr>
            </a:solidFill>
            <a:prstDash val="solid"/>
          </a:ln>
        </p:spPr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4E2C666C-6B6E-A0E7-089E-3A542077F94D}"/>
              </a:ext>
            </a:extLst>
          </p:cNvPr>
          <p:cNvSpPr/>
          <p:nvPr/>
        </p:nvSpPr>
        <p:spPr>
          <a:xfrm>
            <a:off x="2136047" y="3931514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BDD17CCB-02E0-14CE-C4D1-8BDE678F074C}"/>
              </a:ext>
            </a:extLst>
          </p:cNvPr>
          <p:cNvSpPr/>
          <p:nvPr/>
        </p:nvSpPr>
        <p:spPr>
          <a:xfrm>
            <a:off x="862978" y="155470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Linear Models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E5B500C3-6FC5-57DA-60B1-44AE83B247AB}"/>
              </a:ext>
            </a:extLst>
          </p:cNvPr>
          <p:cNvSpPr/>
          <p:nvPr/>
        </p:nvSpPr>
        <p:spPr>
          <a:xfrm>
            <a:off x="754392" y="2040716"/>
            <a:ext cx="3373661" cy="944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cs typeface="Kanit Light" pitchFamily="34" charset="-120"/>
              </a:rPr>
              <a:t>Logistic Regression for modeling linear relationships in classification tasks</a:t>
            </a:r>
            <a:endParaRPr lang="en-IN" sz="2000" dirty="0">
              <a:solidFill>
                <a:schemeClr val="bg1"/>
              </a:solidFill>
              <a:cs typeface="Kanit Light" pitchFamily="34" charset="-120"/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BF4ABA87-2601-A132-20E0-EEC8FEB71F02}"/>
              </a:ext>
            </a:extLst>
          </p:cNvPr>
          <p:cNvSpPr/>
          <p:nvPr/>
        </p:nvSpPr>
        <p:spPr>
          <a:xfrm>
            <a:off x="4398834" y="4106062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7" name="Shape 8">
            <a:extLst>
              <a:ext uri="{FF2B5EF4-FFF2-40B4-BE49-F238E27FC236}">
                <a16:creationId xmlns:a16="http://schemas.microsoft.com/office/drawing/2014/main" id="{BBA9AC40-99F9-29A8-19E9-BFA83DEF12B2}"/>
              </a:ext>
            </a:extLst>
          </p:cNvPr>
          <p:cNvSpPr/>
          <p:nvPr/>
        </p:nvSpPr>
        <p:spPr>
          <a:xfrm>
            <a:off x="4136420" y="382840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chemeClr val="bg2">
                <a:lumMod val="75000"/>
              </a:schemeClr>
            </a:solidFill>
            <a:prstDash val="solid"/>
          </a:ln>
        </p:spPr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B3F7C210-5BB1-77AE-B535-FA07D80B6EF8}"/>
              </a:ext>
            </a:extLst>
          </p:cNvPr>
          <p:cNvSpPr/>
          <p:nvPr/>
        </p:nvSpPr>
        <p:spPr>
          <a:xfrm>
            <a:off x="4320372" y="3920920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0114632A-3E71-99E1-856D-088D71581083}"/>
              </a:ext>
            </a:extLst>
          </p:cNvPr>
          <p:cNvSpPr/>
          <p:nvPr/>
        </p:nvSpPr>
        <p:spPr>
          <a:xfrm>
            <a:off x="2792713" y="5108241"/>
            <a:ext cx="32271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Tree Based Models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CBF54CA1-406E-053B-F5D2-E61DAA72899D}"/>
              </a:ext>
            </a:extLst>
          </p:cNvPr>
          <p:cNvSpPr/>
          <p:nvPr/>
        </p:nvSpPr>
        <p:spPr>
          <a:xfrm>
            <a:off x="2193016" y="5611219"/>
            <a:ext cx="4537868" cy="771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00"/>
              </a:lnSpc>
            </a:pPr>
            <a:r>
              <a:rPr lang="en-IN" sz="2000" dirty="0">
                <a:solidFill>
                  <a:schemeClr val="bg1"/>
                </a:solidFill>
              </a:rPr>
              <a:t>Decision Tree and Random Forest for capturing non-linear relationship</a:t>
            </a:r>
            <a:r>
              <a:rPr lang="en-US" sz="1900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21" name="Shape 12">
            <a:extLst>
              <a:ext uri="{FF2B5EF4-FFF2-40B4-BE49-F238E27FC236}">
                <a16:creationId xmlns:a16="http://schemas.microsoft.com/office/drawing/2014/main" id="{536C8357-D594-2D0A-E759-4B4E99F2FD42}"/>
              </a:ext>
            </a:extLst>
          </p:cNvPr>
          <p:cNvSpPr/>
          <p:nvPr/>
        </p:nvSpPr>
        <p:spPr>
          <a:xfrm>
            <a:off x="6779711" y="3252739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22" name="Shape 13">
            <a:extLst>
              <a:ext uri="{FF2B5EF4-FFF2-40B4-BE49-F238E27FC236}">
                <a16:creationId xmlns:a16="http://schemas.microsoft.com/office/drawing/2014/main" id="{FCA2A759-640E-F765-5E11-71AD5B088C71}"/>
              </a:ext>
            </a:extLst>
          </p:cNvPr>
          <p:cNvSpPr/>
          <p:nvPr/>
        </p:nvSpPr>
        <p:spPr>
          <a:xfrm>
            <a:off x="6517297" y="383900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chemeClr val="bg2">
                <a:lumMod val="75000"/>
              </a:schemeClr>
            </a:solidFill>
            <a:prstDash val="solid"/>
          </a:ln>
        </p:spPr>
      </p:sp>
      <p:sp>
        <p:nvSpPr>
          <p:cNvPr id="23" name="Text 14">
            <a:extLst>
              <a:ext uri="{FF2B5EF4-FFF2-40B4-BE49-F238E27FC236}">
                <a16:creationId xmlns:a16="http://schemas.microsoft.com/office/drawing/2014/main" id="{9FE1BC2C-34E3-88A8-75AD-16A7801341AA}"/>
              </a:ext>
            </a:extLst>
          </p:cNvPr>
          <p:cNvSpPr/>
          <p:nvPr/>
        </p:nvSpPr>
        <p:spPr>
          <a:xfrm>
            <a:off x="6699820" y="3931514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24" name="Text 15">
            <a:extLst>
              <a:ext uri="{FF2B5EF4-FFF2-40B4-BE49-F238E27FC236}">
                <a16:creationId xmlns:a16="http://schemas.microsoft.com/office/drawing/2014/main" id="{6A376ECB-F1A8-25E1-D94A-7F90267B20CD}"/>
              </a:ext>
            </a:extLst>
          </p:cNvPr>
          <p:cNvSpPr/>
          <p:nvPr/>
        </p:nvSpPr>
        <p:spPr>
          <a:xfrm>
            <a:off x="5335772" y="155418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K-Nearest Neighbors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 16">
            <a:extLst>
              <a:ext uri="{FF2B5EF4-FFF2-40B4-BE49-F238E27FC236}">
                <a16:creationId xmlns:a16="http://schemas.microsoft.com/office/drawing/2014/main" id="{8DA6E176-C3A4-A9F6-32A6-788B1ED9A980}"/>
              </a:ext>
            </a:extLst>
          </p:cNvPr>
          <p:cNvSpPr/>
          <p:nvPr/>
        </p:nvSpPr>
        <p:spPr>
          <a:xfrm>
            <a:off x="4892225" y="2039229"/>
            <a:ext cx="3810873" cy="853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K-Nearest Neighbors (KNN) for capturing non-linear patterns based on neighborhood similarity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9" name="Shape 7">
            <a:extLst>
              <a:ext uri="{FF2B5EF4-FFF2-40B4-BE49-F238E27FC236}">
                <a16:creationId xmlns:a16="http://schemas.microsoft.com/office/drawing/2014/main" id="{40F75A90-53C0-41C3-668E-7CED3849A7CF}"/>
              </a:ext>
            </a:extLst>
          </p:cNvPr>
          <p:cNvSpPr/>
          <p:nvPr/>
        </p:nvSpPr>
        <p:spPr>
          <a:xfrm>
            <a:off x="9079884" y="4106062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50" name="Shape 8">
            <a:extLst>
              <a:ext uri="{FF2B5EF4-FFF2-40B4-BE49-F238E27FC236}">
                <a16:creationId xmlns:a16="http://schemas.microsoft.com/office/drawing/2014/main" id="{9A768AED-B791-215D-F7CB-1F8C58B5C9E0}"/>
              </a:ext>
            </a:extLst>
          </p:cNvPr>
          <p:cNvSpPr/>
          <p:nvPr/>
        </p:nvSpPr>
        <p:spPr>
          <a:xfrm>
            <a:off x="8817470" y="382840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chemeClr val="bg2">
                <a:lumMod val="75000"/>
              </a:schemeClr>
            </a:solidFill>
            <a:prstDash val="solid"/>
          </a:ln>
        </p:spPr>
      </p:sp>
      <p:sp>
        <p:nvSpPr>
          <p:cNvPr id="51" name="Text 9">
            <a:extLst>
              <a:ext uri="{FF2B5EF4-FFF2-40B4-BE49-F238E27FC236}">
                <a16:creationId xmlns:a16="http://schemas.microsoft.com/office/drawing/2014/main" id="{65C5408C-60EB-8EC0-3719-015FEC5BCEBB}"/>
              </a:ext>
            </a:extLst>
          </p:cNvPr>
          <p:cNvSpPr/>
          <p:nvPr/>
        </p:nvSpPr>
        <p:spPr>
          <a:xfrm>
            <a:off x="9001422" y="3920920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latin typeface="Kanit Light" pitchFamily="34" charset="0"/>
                <a:cs typeface="Kanit Light" pitchFamily="34" charset="-120"/>
              </a:rPr>
              <a:t>4</a:t>
            </a:r>
            <a:endParaRPr lang="en-US" sz="2900" dirty="0"/>
          </a:p>
        </p:txBody>
      </p:sp>
      <p:sp>
        <p:nvSpPr>
          <p:cNvPr id="54" name="Text 10">
            <a:extLst>
              <a:ext uri="{FF2B5EF4-FFF2-40B4-BE49-F238E27FC236}">
                <a16:creationId xmlns:a16="http://schemas.microsoft.com/office/drawing/2014/main" id="{71193CC1-6B11-1178-D393-187C4036986F}"/>
              </a:ext>
            </a:extLst>
          </p:cNvPr>
          <p:cNvSpPr/>
          <p:nvPr/>
        </p:nvSpPr>
        <p:spPr>
          <a:xfrm>
            <a:off x="7552587" y="5108241"/>
            <a:ext cx="32271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 ML Models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5" name="Text 11">
            <a:extLst>
              <a:ext uri="{FF2B5EF4-FFF2-40B4-BE49-F238E27FC236}">
                <a16:creationId xmlns:a16="http://schemas.microsoft.com/office/drawing/2014/main" id="{168EFAE4-7D9E-34DB-D25E-45BAABF14999}"/>
              </a:ext>
            </a:extLst>
          </p:cNvPr>
          <p:cNvSpPr/>
          <p:nvPr/>
        </p:nvSpPr>
        <p:spPr>
          <a:xfrm>
            <a:off x="6952890" y="5611219"/>
            <a:ext cx="4537868" cy="771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 Classifier for efficient and accurate modeling using gradient boosting on decision trees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9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685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Kanit Light</vt:lpstr>
      <vt:lpstr>Martel Sans</vt:lpstr>
      <vt:lpstr>menlo</vt:lpstr>
      <vt:lpstr>system-ui</vt:lpstr>
      <vt:lpstr>Office Theme</vt:lpstr>
      <vt:lpstr>PowerPoint Presentation</vt:lpstr>
      <vt:lpstr>Project Overview:</vt:lpstr>
      <vt:lpstr>Data Overview:</vt:lpstr>
      <vt:lpstr>Exploratory Data Analysis:</vt:lpstr>
      <vt:lpstr>Exploratory Data Analysis:</vt:lpstr>
      <vt:lpstr>Exploratory Data Analysis:</vt:lpstr>
      <vt:lpstr>Data Preprocessing:</vt:lpstr>
      <vt:lpstr>Data Preprocessing</vt:lpstr>
      <vt:lpstr>PowerPoint Presentation</vt:lpstr>
      <vt:lpstr>PowerPoint Presentation</vt:lpstr>
      <vt:lpstr>Model Performance Comparison</vt:lpstr>
      <vt:lpstr>Key Findings</vt:lpstr>
      <vt:lpstr>Key Findings</vt:lpstr>
      <vt:lpstr>Recommendation:</vt:lpstr>
      <vt:lpstr>Recommendation: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Tarique Anwar</dc:creator>
  <cp:lastModifiedBy>Tarique Anwar</cp:lastModifiedBy>
  <cp:revision>38</cp:revision>
  <dcterms:created xsi:type="dcterms:W3CDTF">2025-04-10T16:28:51Z</dcterms:created>
  <dcterms:modified xsi:type="dcterms:W3CDTF">2025-04-11T16:20:33Z</dcterms:modified>
</cp:coreProperties>
</file>