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77"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iul" initials="R" lastIdx="1" clrIdx="0">
    <p:extLst>
      <p:ext uri="{19B8F6BF-5375-455C-9EA6-DF929625EA0E}">
        <p15:presenceInfo xmlns:p15="http://schemas.microsoft.com/office/powerpoint/2012/main" userId="Rafi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8" d="100"/>
          <a:sy n="118"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7T16:20:14.661"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52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750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96937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89A58-8B06-4F23-89C8-E98EE28B79D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422734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89A58-8B06-4F23-89C8-E98EE28B79D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53B96-63DB-4513-A273-98FA80B90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0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89A58-8B06-4F23-89C8-E98EE28B79DA}"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319381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89A58-8B06-4F23-89C8-E98EE28B79DA}" type="datetimeFigureOut">
              <a:rPr lang="en-US" smtClean="0"/>
              <a:t>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221274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89A58-8B06-4F23-89C8-E98EE28B79DA}" type="datetimeFigureOut">
              <a:rPr lang="en-US" smtClean="0"/>
              <a:t>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72599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189A58-8B06-4F23-89C8-E98EE28B79DA}" type="datetimeFigureOut">
              <a:rPr lang="en-US" smtClean="0"/>
              <a:t>5/27/2015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113300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A189A58-8B06-4F23-89C8-E98EE28B79DA}" type="datetimeFigureOut">
              <a:rPr lang="en-US" smtClean="0"/>
              <a:t>5/27/2015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353B96-63DB-4513-A273-98FA80B90B9B}" type="slidenum">
              <a:rPr lang="en-US" smtClean="0"/>
              <a:t>‹#›</a:t>
            </a:fld>
            <a:endParaRPr lang="en-US"/>
          </a:p>
        </p:txBody>
      </p:sp>
    </p:spTree>
    <p:extLst>
      <p:ext uri="{BB962C8B-B14F-4D97-AF65-F5344CB8AC3E}">
        <p14:creationId xmlns:p14="http://schemas.microsoft.com/office/powerpoint/2010/main" val="426126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89A58-8B06-4F23-89C8-E98EE28B79DA}"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53B96-63DB-4513-A273-98FA80B90B9B}" type="slidenum">
              <a:rPr lang="en-US" smtClean="0"/>
              <a:t>‹#›</a:t>
            </a:fld>
            <a:endParaRPr lang="en-US"/>
          </a:p>
        </p:txBody>
      </p:sp>
    </p:spTree>
    <p:extLst>
      <p:ext uri="{BB962C8B-B14F-4D97-AF65-F5344CB8AC3E}">
        <p14:creationId xmlns:p14="http://schemas.microsoft.com/office/powerpoint/2010/main" val="7392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A189A58-8B06-4F23-89C8-E98EE28B79DA}" type="datetimeFigureOut">
              <a:rPr lang="en-US" smtClean="0"/>
              <a:t>5/27/2015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4353B96-63DB-4513-A273-98FA80B90B9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14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216" y="1240017"/>
            <a:ext cx="7841182" cy="2387600"/>
          </a:xfrm>
        </p:spPr>
        <p:txBody>
          <a:bodyPr>
            <a:normAutofit/>
          </a:bodyPr>
          <a:lstStyle/>
          <a:p>
            <a:r>
              <a:rPr lang="en-US" sz="5400" dirty="0"/>
              <a:t>Designing a Narrowband LPF Filter Using </a:t>
            </a:r>
            <a:r>
              <a:rPr lang="en-US" sz="5400" dirty="0" err="1"/>
              <a:t>Multirate</a:t>
            </a:r>
            <a:r>
              <a:rPr lang="en-US" sz="5400" dirty="0"/>
              <a:t> Concept</a:t>
            </a:r>
          </a:p>
        </p:txBody>
      </p:sp>
      <p:sp>
        <p:nvSpPr>
          <p:cNvPr id="3" name="Subtitle 2"/>
          <p:cNvSpPr>
            <a:spLocks noGrp="1"/>
          </p:cNvSpPr>
          <p:nvPr>
            <p:ph type="subTitle" idx="1"/>
          </p:nvPr>
        </p:nvSpPr>
        <p:spPr>
          <a:xfrm>
            <a:off x="898216" y="3784558"/>
            <a:ext cx="7412304" cy="1321516"/>
          </a:xfrm>
        </p:spPr>
        <p:txBody>
          <a:bodyPr/>
          <a:lstStyle/>
          <a:p>
            <a:r>
              <a:rPr lang="en-US" dirty="0" smtClean="0"/>
              <a:t>EEE 431: Digital Signal Processing II</a:t>
            </a:r>
          </a:p>
          <a:p>
            <a:r>
              <a:rPr lang="en-US" dirty="0" smtClean="0"/>
              <a:t>Group 3-(</a:t>
            </a:r>
            <a:r>
              <a:rPr lang="en-US" dirty="0" err="1" smtClean="0"/>
              <a:t>i</a:t>
            </a:r>
            <a:r>
              <a:rPr lang="en-US" dirty="0" smtClean="0"/>
              <a:t>)</a:t>
            </a:r>
            <a:endParaRPr lang="en-US" dirty="0"/>
          </a:p>
        </p:txBody>
      </p:sp>
    </p:spTree>
    <p:extLst>
      <p:ext uri="{BB962C8B-B14F-4D97-AF65-F5344CB8AC3E}">
        <p14:creationId xmlns:p14="http://schemas.microsoft.com/office/powerpoint/2010/main" val="325433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 or IIR filters?</a:t>
            </a:r>
            <a:endParaRPr lang="en-US" dirty="0"/>
          </a:p>
        </p:txBody>
      </p:sp>
      <p:sp>
        <p:nvSpPr>
          <p:cNvPr id="3" name="Content Placeholder 2"/>
          <p:cNvSpPr>
            <a:spLocks noGrp="1"/>
          </p:cNvSpPr>
          <p:nvPr>
            <p:ph idx="1"/>
          </p:nvPr>
        </p:nvSpPr>
        <p:spPr/>
        <p:txBody>
          <a:bodyPr/>
          <a:lstStyle/>
          <a:p>
            <a:r>
              <a:rPr lang="en-US" dirty="0" smtClean="0"/>
              <a:t>IIR filters are, in general, computationally more efficient than FIR filters. </a:t>
            </a:r>
          </a:p>
          <a:p>
            <a:r>
              <a:rPr lang="en-US" dirty="0" smtClean="0"/>
              <a:t>However, since values are discarded during </a:t>
            </a:r>
            <a:r>
              <a:rPr lang="en-US" dirty="0" err="1" smtClean="0"/>
              <a:t>downsampling</a:t>
            </a:r>
            <a:r>
              <a:rPr lang="en-US" dirty="0" smtClean="0"/>
              <a:t> we can use FIR filters to compute only the values that will appear in </a:t>
            </a:r>
            <a:r>
              <a:rPr lang="en-US" dirty="0" err="1" smtClean="0"/>
              <a:t>downsampled</a:t>
            </a:r>
            <a:r>
              <a:rPr lang="en-US" dirty="0" smtClean="0"/>
              <a:t> signal.</a:t>
            </a:r>
          </a:p>
          <a:p>
            <a:r>
              <a:rPr lang="en-US" dirty="0" smtClean="0"/>
              <a:t>In IIR filter all the values has to be calculated as filter output because it works as a feedback system.</a:t>
            </a:r>
          </a:p>
          <a:p>
            <a:endParaRPr lang="en-US" dirty="0"/>
          </a:p>
          <a:p>
            <a:r>
              <a:rPr lang="en-US" dirty="0" smtClean="0"/>
              <a:t>So, for </a:t>
            </a:r>
            <a:r>
              <a:rPr lang="en-US" dirty="0" err="1" smtClean="0"/>
              <a:t>multirate</a:t>
            </a:r>
            <a:r>
              <a:rPr lang="en-US" dirty="0" smtClean="0"/>
              <a:t> systems FIR filter is mostly preferred.</a:t>
            </a:r>
            <a:endParaRPr lang="en-US" dirty="0"/>
          </a:p>
        </p:txBody>
      </p:sp>
    </p:spTree>
    <p:extLst>
      <p:ext uri="{BB962C8B-B14F-4D97-AF65-F5344CB8AC3E}">
        <p14:creationId xmlns:p14="http://schemas.microsoft.com/office/powerpoint/2010/main" val="40433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Stage </a:t>
            </a:r>
            <a:r>
              <a:rPr lang="en-US" dirty="0" err="1" smtClean="0"/>
              <a:t>Multirate</a:t>
            </a:r>
            <a:r>
              <a:rPr lang="en-US" dirty="0" smtClean="0"/>
              <a:t> System</a:t>
            </a:r>
            <a:endParaRPr lang="en-US" dirty="0"/>
          </a:p>
        </p:txBody>
      </p:sp>
      <p:sp>
        <p:nvSpPr>
          <p:cNvPr id="3" name="Content Placeholder 2"/>
          <p:cNvSpPr>
            <a:spLocks noGrp="1"/>
          </p:cNvSpPr>
          <p:nvPr>
            <p:ph idx="1"/>
          </p:nvPr>
        </p:nvSpPr>
        <p:spPr/>
        <p:txBody>
          <a:bodyPr/>
          <a:lstStyle/>
          <a:p>
            <a:pPr marL="0" indent="0">
              <a:buNone/>
            </a:pPr>
            <a:r>
              <a:rPr lang="en-US" dirty="0" smtClean="0"/>
              <a:t>In single stage implementation, let’s assume, filter length = N.</a:t>
            </a:r>
          </a:p>
          <a:p>
            <a:pPr marL="0" indent="0">
              <a:buNone/>
            </a:pPr>
            <a:r>
              <a:rPr lang="en-US" dirty="0" smtClean="0"/>
              <a:t>Then only calculating the values that will be present in the </a:t>
            </a:r>
            <a:r>
              <a:rPr lang="en-US" dirty="0" err="1" smtClean="0"/>
              <a:t>downsamples</a:t>
            </a:r>
            <a:r>
              <a:rPr lang="en-US" dirty="0" smtClean="0"/>
              <a:t> signal, MPS = N * </a:t>
            </a:r>
            <a:r>
              <a:rPr lang="en-US" dirty="0" err="1" smtClean="0"/>
              <a:t>Fs</a:t>
            </a:r>
            <a:r>
              <a:rPr lang="en-US" dirty="0" smtClean="0"/>
              <a:t>/M</a:t>
            </a:r>
          </a:p>
          <a:p>
            <a:pPr marL="0" indent="0">
              <a:buNone/>
            </a:pPr>
            <a:r>
              <a:rPr lang="en-US" dirty="0" smtClean="0"/>
              <a:t>Now, for </a:t>
            </a:r>
            <a:r>
              <a:rPr lang="en-US" dirty="0" err="1" smtClean="0"/>
              <a:t>upsampling</a:t>
            </a:r>
            <a:r>
              <a:rPr lang="en-US" dirty="0" smtClean="0"/>
              <a:t>, multiplication with zero is skipped. If the anti imaging filter is the same filter as H(z), then MPS = N * </a:t>
            </a:r>
            <a:r>
              <a:rPr lang="en-US" dirty="0" err="1" smtClean="0"/>
              <a:t>Fs</a:t>
            </a:r>
            <a:r>
              <a:rPr lang="en-US" dirty="0" smtClean="0"/>
              <a:t>/M</a:t>
            </a:r>
          </a:p>
          <a:p>
            <a:pPr marL="0" indent="0">
              <a:buNone/>
            </a:pPr>
            <a:r>
              <a:rPr lang="en-US" dirty="0" smtClean="0"/>
              <a:t>So, total multiplication per second = 2 * </a:t>
            </a:r>
            <a:r>
              <a:rPr lang="en-US" dirty="0" err="1" smtClean="0"/>
              <a:t>Fs</a:t>
            </a:r>
            <a:r>
              <a:rPr lang="en-US" dirty="0" smtClean="0"/>
              <a:t>/M for the whole system.</a:t>
            </a:r>
          </a:p>
        </p:txBody>
      </p:sp>
      <p:sp>
        <p:nvSpPr>
          <p:cNvPr id="51" name="Rectangle 50"/>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3" name="Rectangle 52"/>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4" name="Rectangle 53"/>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dirty="0"/>
          </a:p>
        </p:txBody>
      </p:sp>
      <p:sp>
        <p:nvSpPr>
          <p:cNvPr id="55" name="Rectangle 54"/>
          <p:cNvSpPr/>
          <p:nvPr/>
        </p:nvSpPr>
        <p:spPr>
          <a:xfrm>
            <a:off x="6445878"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Anti Imaging Filter</a:t>
            </a:r>
            <a:endParaRPr lang="en-US" sz="1400" dirty="0"/>
          </a:p>
        </p:txBody>
      </p:sp>
      <p:cxnSp>
        <p:nvCxnSpPr>
          <p:cNvPr id="57" name="Straight Arrow Connector 56"/>
          <p:cNvCxnSpPr>
            <a:endCxn id="51"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53"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3"/>
            <a:endCxn id="54"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4" idx="3"/>
            <a:endCxn id="55" idx="1"/>
          </p:cNvCxnSpPr>
          <p:nvPr/>
        </p:nvCxnSpPr>
        <p:spPr>
          <a:xfrm flipV="1">
            <a:off x="5908670" y="4945199"/>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06232" y="4663827"/>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cxnSp>
        <p:nvCxnSpPr>
          <p:cNvPr id="71" name="Straight Arrow Connector 70"/>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98788"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4" name="TextBox 73"/>
          <p:cNvSpPr txBox="1"/>
          <p:nvPr/>
        </p:nvSpPr>
        <p:spPr>
          <a:xfrm>
            <a:off x="4352627" y="4663827"/>
            <a:ext cx="547031" cy="276999"/>
          </a:xfrm>
          <a:prstGeom prst="rect">
            <a:avLst/>
          </a:prstGeom>
          <a:noFill/>
        </p:spPr>
        <p:txBody>
          <a:bodyPr wrap="square" rtlCol="0">
            <a:spAutoFit/>
          </a:bodyPr>
          <a:lstStyle/>
          <a:p>
            <a:r>
              <a:rPr lang="en-US" sz="1200" dirty="0" err="1" smtClean="0"/>
              <a:t>Fs</a:t>
            </a:r>
            <a:r>
              <a:rPr lang="en-US" sz="1200" dirty="0" smtClean="0"/>
              <a:t>/M</a:t>
            </a:r>
            <a:endParaRPr lang="en-US" sz="1200" dirty="0"/>
          </a:p>
        </p:txBody>
      </p:sp>
      <p:sp>
        <p:nvSpPr>
          <p:cNvPr id="75" name="TextBox 74"/>
          <p:cNvSpPr txBox="1"/>
          <p:nvPr/>
        </p:nvSpPr>
        <p:spPr>
          <a:xfrm>
            <a:off x="5876029" y="467280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76" name="TextBox 75"/>
          <p:cNvSpPr txBox="1"/>
          <p:nvPr/>
        </p:nvSpPr>
        <p:spPr>
          <a:xfrm>
            <a:off x="7323897" y="4691854"/>
            <a:ext cx="382838" cy="553998"/>
          </a:xfrm>
          <a:prstGeom prst="rect">
            <a:avLst/>
          </a:prstGeom>
          <a:noFill/>
        </p:spPr>
        <p:txBody>
          <a:bodyPr wrap="square" rtlCol="0">
            <a:spAutoFit/>
          </a:bodyPr>
          <a:lstStyle/>
          <a:p>
            <a:r>
              <a:rPr lang="en-US" sz="1200" dirty="0" err="1" smtClean="0"/>
              <a:t>Fs</a:t>
            </a:r>
            <a:endParaRPr lang="en-US" sz="1200" dirty="0"/>
          </a:p>
          <a:p>
            <a:endParaRPr lang="en-US" dirty="0"/>
          </a:p>
        </p:txBody>
      </p:sp>
    </p:spTree>
    <p:extLst>
      <p:ext uri="{BB962C8B-B14F-4D97-AF65-F5344CB8AC3E}">
        <p14:creationId xmlns:p14="http://schemas.microsoft.com/office/powerpoint/2010/main" val="43426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Single Stage </a:t>
            </a:r>
            <a:r>
              <a:rPr lang="en-US" sz="3600" dirty="0" err="1" smtClean="0"/>
              <a:t>Multirate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From, our previous example,</a:t>
                </a:r>
              </a:p>
              <a:p>
                <a:r>
                  <a:rPr lang="en-US" dirty="0"/>
                  <a:t>Filter length using Kaiser Formula</a:t>
                </a:r>
                <a:r>
                  <a:rPr lang="en-US" dirty="0" smtClean="0"/>
                  <a:t>,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i="1">
                            <a:latin typeface="Cambria Math" panose="02040503050406030204" pitchFamily="18" charset="0"/>
                          </a:rPr>
                          <m:t>𝑙𝑜𝑔</m:t>
                        </m:r>
                        <m:f>
                          <m:fPr>
                            <m:ctrlPr>
                              <a:rPr lang="en-US" i="1" smtClean="0">
                                <a:latin typeface="Cambria Math" panose="02040503050406030204" pitchFamily="18" charset="0"/>
                              </a:rPr>
                            </m:ctrlPr>
                          </m:fPr>
                          <m:num>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num>
                          <m:den>
                            <m:r>
                              <a:rPr lang="en-US" b="0" i="1" smtClean="0">
                                <a:latin typeface="Cambria Math" panose="02040503050406030204" pitchFamily="18" charset="0"/>
                              </a:rPr>
                              <m:t>2</m:t>
                            </m:r>
                          </m:den>
                        </m:f>
                        <m:r>
                          <a:rPr lang="en-US" i="1">
                            <a:latin typeface="Cambria Math" panose="02040503050406030204" pitchFamily="18" charset="0"/>
                          </a:rPr>
                          <m:t>−13</m:t>
                        </m:r>
                      </m:num>
                      <m:den>
                        <m:r>
                          <a:rPr lang="en-US" i="1">
                            <a:latin typeface="Cambria Math" panose="02040503050406030204" pitchFamily="18" charset="0"/>
                          </a:rPr>
                          <m:t>14.6</m:t>
                        </m:r>
                        <m:r>
                          <m:rPr>
                            <m:sty m:val="p"/>
                          </m:rPr>
                          <a:rPr lang="el-GR" i="1">
                            <a:latin typeface="Cambria Math" panose="02040503050406030204" pitchFamily="18" charset="0"/>
                          </a:rPr>
                          <m:t>Δ</m:t>
                        </m:r>
                        <m:r>
                          <a:rPr lang="en-US" i="1">
                            <a:latin typeface="Cambria Math" panose="02040503050406030204" pitchFamily="18" charset="0"/>
                          </a:rPr>
                          <m:t>𝑓</m:t>
                        </m:r>
                      </m:den>
                    </m:f>
                    <m:r>
                      <a:rPr lang="en-US" i="1">
                        <a:latin typeface="Cambria Math" panose="02040503050406030204" pitchFamily="18" charset="0"/>
                      </a:rPr>
                      <m:t>+1</m:t>
                    </m:r>
                    <m:r>
                      <a:rPr lang="en-US" i="1" dirty="0" smtClean="0">
                        <a:latin typeface="Cambria Math" panose="02040503050406030204" pitchFamily="18" charset="0"/>
                      </a:rPr>
                      <m:t>≈ 5482</m:t>
                    </m:r>
                  </m:oMath>
                </a14:m>
                <a:endParaRPr lang="en-US" dirty="0"/>
              </a:p>
              <a:p>
                <a:r>
                  <a:rPr lang="en-US" dirty="0" smtClean="0"/>
                  <a:t>So, for </a:t>
                </a:r>
                <a:r>
                  <a:rPr lang="en-US" dirty="0" err="1" smtClean="0"/>
                  <a:t>multirate</a:t>
                </a:r>
                <a:r>
                  <a:rPr lang="en-US" dirty="0" smtClean="0"/>
                  <a:t> system with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14:m>
                  <m:oMath xmlns:m="http://schemas.openxmlformats.org/officeDocument/2006/math">
                    <m:r>
                      <a:rPr lang="en-US" b="0" i="1" smtClean="0">
                        <a:latin typeface="Cambria Math" panose="02040503050406030204" pitchFamily="18" charset="0"/>
                      </a:rPr>
                      <m:t>𝑀𝑃𝑆</m:t>
                    </m:r>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𝑀</m:t>
                        </m:r>
                      </m:den>
                    </m:f>
                    <m:r>
                      <a:rPr lang="en-US" b="0" i="1" smtClean="0">
                        <a:latin typeface="Cambria Math" panose="02040503050406030204" pitchFamily="18" charset="0"/>
                      </a:rPr>
                      <m:t>=2×5482×</m:t>
                    </m:r>
                    <m:f>
                      <m:fPr>
                        <m:ctrlPr>
                          <a:rPr lang="en-US" b="0" i="1" smtClean="0">
                            <a:latin typeface="Cambria Math" panose="02040503050406030204" pitchFamily="18" charset="0"/>
                          </a:rPr>
                        </m:ctrlPr>
                      </m:fPr>
                      <m:num>
                        <m:r>
                          <a:rPr lang="en-US" b="0" i="1" smtClean="0">
                            <a:latin typeface="Cambria Math" panose="02040503050406030204" pitchFamily="18" charset="0"/>
                          </a:rPr>
                          <m:t>8000</m:t>
                        </m:r>
                      </m:num>
                      <m:den>
                        <m:r>
                          <a:rPr lang="en-US" b="0" i="1" smtClean="0">
                            <a:latin typeface="Cambria Math" panose="02040503050406030204" pitchFamily="18" charset="0"/>
                          </a:rPr>
                          <m:t>50</m:t>
                        </m:r>
                      </m:den>
                    </m:f>
                    <m:r>
                      <a:rPr lang="en-US" b="0" i="1" smtClean="0">
                        <a:latin typeface="Cambria Math" panose="02040503050406030204" pitchFamily="18" charset="0"/>
                      </a:rPr>
                      <m:t>=1,754,240</m:t>
                    </m:r>
                  </m:oMath>
                </a14:m>
                <a:endParaRPr lang="en-US" dirty="0" smtClean="0"/>
              </a:p>
              <a:p>
                <a:r>
                  <a:rPr lang="en-US" dirty="0" smtClean="0"/>
                  <a:t>Storage Requirement, </a:t>
                </a:r>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=5482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a:stretch>
              </a:blipFill>
            </p:spPr>
            <p:txBody>
              <a:bodyPr/>
              <a:lstStyle/>
              <a:p>
                <a:r>
                  <a:rPr lang="en-US">
                    <a:noFill/>
                  </a:rPr>
                  <a:t> </a:t>
                </a:r>
              </a:p>
            </p:txBody>
          </p:sp>
        </mc:Fallback>
      </mc:AlternateContent>
      <p:sp>
        <p:nvSpPr>
          <p:cNvPr id="4" name="Rectangle 3"/>
          <p:cNvSpPr/>
          <p:nvPr/>
        </p:nvSpPr>
        <p:spPr>
          <a:xfrm>
            <a:off x="1902453" y="457199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sp>
        <p:nvSpPr>
          <p:cNvPr id="5" name="Rectangle 4"/>
          <p:cNvSpPr/>
          <p:nvPr/>
        </p:nvSpPr>
        <p:spPr>
          <a:xfrm>
            <a:off x="3464553"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6" name="Rectangle 5"/>
          <p:cNvSpPr/>
          <p:nvPr/>
        </p:nvSpPr>
        <p:spPr>
          <a:xfrm>
            <a:off x="5010772" y="457178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↑50</a:t>
            </a:r>
            <a:endParaRPr lang="en-US" dirty="0"/>
          </a:p>
        </p:txBody>
      </p:sp>
      <p:sp>
        <p:nvSpPr>
          <p:cNvPr id="7" name="Rectangle 6"/>
          <p:cNvSpPr/>
          <p:nvPr/>
        </p:nvSpPr>
        <p:spPr>
          <a:xfrm>
            <a:off x="6474453" y="457157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50H(z)</a:t>
            </a:r>
            <a:endParaRPr lang="en-US" sz="1400" dirty="0"/>
          </a:p>
        </p:txBody>
      </p:sp>
      <p:cxnSp>
        <p:nvCxnSpPr>
          <p:cNvPr id="8" name="Straight Arrow Connector 7"/>
          <p:cNvCxnSpPr>
            <a:endCxn id="4" idx="1"/>
          </p:cNvCxnSpPr>
          <p:nvPr/>
        </p:nvCxnSpPr>
        <p:spPr>
          <a:xfrm>
            <a:off x="1181100" y="49451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flipV="1">
            <a:off x="2800351" y="49454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4362451" y="4945410"/>
            <a:ext cx="6483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5908670" y="4945199"/>
            <a:ext cx="565783"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2314" y="4678358"/>
            <a:ext cx="788305"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cxnSp>
        <p:nvCxnSpPr>
          <p:cNvPr id="13" name="Straight Arrow Connector 12"/>
          <p:cNvCxnSpPr/>
          <p:nvPr/>
        </p:nvCxnSpPr>
        <p:spPr>
          <a:xfrm flipV="1">
            <a:off x="7343776" y="4962282"/>
            <a:ext cx="537208"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7523" y="4685283"/>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5" name="TextBox 14"/>
          <p:cNvSpPr txBox="1"/>
          <p:nvPr/>
        </p:nvSpPr>
        <p:spPr>
          <a:xfrm>
            <a:off x="4352627" y="4663827"/>
            <a:ext cx="658145" cy="276999"/>
          </a:xfrm>
          <a:prstGeom prst="rect">
            <a:avLst/>
          </a:prstGeom>
          <a:noFill/>
        </p:spPr>
        <p:txBody>
          <a:bodyPr wrap="square" rtlCol="0">
            <a:spAutoFit/>
          </a:bodyPr>
          <a:lstStyle/>
          <a:p>
            <a:r>
              <a:rPr lang="en-US" sz="1200" dirty="0" err="1" smtClean="0"/>
              <a:t>Fs</a:t>
            </a:r>
            <a:r>
              <a:rPr lang="en-US" sz="1200" dirty="0" smtClean="0"/>
              <a:t>=160</a:t>
            </a:r>
            <a:endParaRPr lang="en-US" sz="1200" dirty="0"/>
          </a:p>
        </p:txBody>
      </p:sp>
      <p:sp>
        <p:nvSpPr>
          <p:cNvPr id="18" name="TextBox 17"/>
          <p:cNvSpPr txBox="1"/>
          <p:nvPr/>
        </p:nvSpPr>
        <p:spPr>
          <a:xfrm>
            <a:off x="5848773" y="4678358"/>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
        <p:nvSpPr>
          <p:cNvPr id="19" name="TextBox 18"/>
          <p:cNvSpPr txBox="1"/>
          <p:nvPr/>
        </p:nvSpPr>
        <p:spPr>
          <a:xfrm>
            <a:off x="7340332" y="4663827"/>
            <a:ext cx="866821" cy="553998"/>
          </a:xfrm>
          <a:prstGeom prst="rect">
            <a:avLst/>
          </a:prstGeom>
          <a:noFill/>
        </p:spPr>
        <p:txBody>
          <a:bodyPr wrap="square" rtlCol="0">
            <a:spAutoFit/>
          </a:bodyPr>
          <a:lstStyle/>
          <a:p>
            <a:r>
              <a:rPr lang="en-US" sz="1200" dirty="0" err="1" smtClean="0"/>
              <a:t>Fs</a:t>
            </a:r>
            <a:r>
              <a:rPr lang="en-US" sz="1200" dirty="0" smtClean="0"/>
              <a:t>=8000</a:t>
            </a:r>
            <a:endParaRPr lang="en-US" sz="1200" dirty="0"/>
          </a:p>
          <a:p>
            <a:endParaRPr lang="en-US" dirty="0"/>
          </a:p>
        </p:txBody>
      </p:sp>
    </p:spTree>
    <p:extLst>
      <p:ext uri="{BB962C8B-B14F-4D97-AF65-F5344CB8AC3E}">
        <p14:creationId xmlns:p14="http://schemas.microsoft.com/office/powerpoint/2010/main" val="72194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a:t>
            </a:r>
            <a:r>
              <a:rPr lang="en-US" dirty="0" err="1" smtClean="0"/>
              <a:t>Multirate</a:t>
            </a:r>
            <a:r>
              <a:rPr lang="en-US" dirty="0" smtClean="0"/>
              <a: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600" dirty="0" smtClean="0"/>
                  <a:t>This is a multistage </a:t>
                </a:r>
                <a:r>
                  <a:rPr lang="en-US" sz="1600" dirty="0" err="1" smtClean="0"/>
                  <a:t>multirate</a:t>
                </a:r>
                <a:r>
                  <a:rPr lang="en-US" sz="1600" dirty="0" smtClean="0"/>
                  <a:t> system. And can achieve MPS and TSR,</a:t>
                </a:r>
              </a:p>
              <a:p>
                <a14:m>
                  <m:oMath xmlns:m="http://schemas.openxmlformats.org/officeDocument/2006/math">
                    <m:r>
                      <a:rPr lang="en-US" sz="1600" b="0" i="1" smtClean="0">
                        <a:latin typeface="Cambria Math" panose="02040503050406030204" pitchFamily="18" charset="0"/>
                      </a:rPr>
                      <m:t>𝑀𝑃𝑆</m:t>
                    </m:r>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2</m:t>
                                </m:r>
                              </m:sub>
                            </m:sSub>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d>
                  </m:oMath>
                </a14:m>
                <a:r>
                  <a:rPr lang="en-US" sz="1600" b="0" dirty="0" smtClean="0"/>
                  <a:t>, where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oMath>
                </a14:m>
                <a:r>
                  <a:rPr lang="en-US" sz="1600" b="0" dirty="0" smtClean="0"/>
                  <a:t> are filter length</a:t>
                </a:r>
              </a:p>
              <a:p>
                <a14:m>
                  <m:oMath xmlns:m="http://schemas.openxmlformats.org/officeDocument/2006/math">
                    <m:r>
                      <a:rPr lang="en-US" sz="1600" b="0" i="1" smtClean="0">
                        <a:latin typeface="Cambria Math" panose="02040503050406030204" pitchFamily="18" charset="0"/>
                      </a:rPr>
                      <m:t>𝑇𝑆𝑅</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16" t="-1061"/>
                </a:stretch>
              </a:blipFill>
            </p:spPr>
            <p:txBody>
              <a:bodyPr/>
              <a:lstStyle/>
              <a:p>
                <a:r>
                  <a:rPr lang="en-US">
                    <a:noFill/>
                  </a:rPr>
                  <a:t> </a:t>
                </a:r>
              </a:p>
            </p:txBody>
          </p:sp>
        </mc:Fallback>
      </mc:AlternateContent>
      <p:sp>
        <p:nvSpPr>
          <p:cNvPr id="12" name="Rectangle 11"/>
          <p:cNvSpPr/>
          <p:nvPr/>
        </p:nvSpPr>
        <p:spPr>
          <a:xfrm>
            <a:off x="1911978" y="318134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1</a:t>
            </a:r>
            <a:r>
              <a:rPr lang="en-US" dirty="0" smtClean="0"/>
              <a:t>(z)</a:t>
            </a:r>
            <a:endParaRPr lang="en-US" dirty="0"/>
          </a:p>
        </p:txBody>
      </p:sp>
      <p:sp>
        <p:nvSpPr>
          <p:cNvPr id="13" name="Rectangle 12"/>
          <p:cNvSpPr/>
          <p:nvPr/>
        </p:nvSpPr>
        <p:spPr>
          <a:xfrm>
            <a:off x="3474078"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cxnSp>
        <p:nvCxnSpPr>
          <p:cNvPr id="14" name="Straight Arrow Connector 13"/>
          <p:cNvCxnSpPr/>
          <p:nvPr/>
        </p:nvCxnSpPr>
        <p:spPr>
          <a:xfrm>
            <a:off x="1181100" y="3573598"/>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00351" y="3573810"/>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02854" y="3181138"/>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t>
            </a:r>
            <a:r>
              <a:rPr lang="en-US" baseline="-25000" dirty="0" smtClean="0"/>
              <a:t>2</a:t>
            </a:r>
            <a:r>
              <a:rPr lang="en-US" dirty="0" smtClean="0"/>
              <a:t>(z)</a:t>
            </a:r>
            <a:endParaRPr lang="en-US" dirty="0"/>
          </a:p>
        </p:txBody>
      </p:sp>
      <p:sp>
        <p:nvSpPr>
          <p:cNvPr id="17" name="Rectangle 16"/>
          <p:cNvSpPr/>
          <p:nvPr/>
        </p:nvSpPr>
        <p:spPr>
          <a:xfrm>
            <a:off x="6664954" y="318092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18" name="Straight Arrow Connector 17"/>
          <p:cNvCxnSpPr/>
          <p:nvPr/>
        </p:nvCxnSpPr>
        <p:spPr>
          <a:xfrm>
            <a:off x="4371976" y="3573387"/>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991227" y="3573599"/>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6649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1 </a:t>
            </a:r>
            <a:r>
              <a:rPr lang="en-US" sz="1600" dirty="0" smtClean="0"/>
              <a:t>H</a:t>
            </a:r>
            <a:r>
              <a:rPr lang="en-US" sz="1600" baseline="-25000" dirty="0" smtClean="0"/>
              <a:t>1</a:t>
            </a:r>
            <a:r>
              <a:rPr lang="en-US" sz="1600" dirty="0" smtClean="0"/>
              <a:t>(z)</a:t>
            </a:r>
            <a:endParaRPr lang="en-US" sz="1600" dirty="0"/>
          </a:p>
        </p:txBody>
      </p:sp>
      <p:sp>
        <p:nvSpPr>
          <p:cNvPr id="21" name="Rectangle 20"/>
          <p:cNvSpPr/>
          <p:nvPr/>
        </p:nvSpPr>
        <p:spPr>
          <a:xfrm>
            <a:off x="5064754"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1</a:t>
            </a:r>
            <a:endParaRPr lang="en-US" baseline="-25000" dirty="0"/>
          </a:p>
        </p:txBody>
      </p:sp>
      <p:sp>
        <p:nvSpPr>
          <p:cNvPr id="22" name="Rectangle 21"/>
          <p:cNvSpPr/>
          <p:nvPr/>
        </p:nvSpPr>
        <p:spPr>
          <a:xfrm>
            <a:off x="3502653" y="470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t>
            </a:r>
            <a:r>
              <a:rPr lang="en-US" sz="1600" baseline="-25000" dirty="0" smtClean="0"/>
              <a:t>2 </a:t>
            </a:r>
            <a:r>
              <a:rPr lang="en-US" sz="1600" dirty="0" smtClean="0"/>
              <a:t>H</a:t>
            </a:r>
            <a:r>
              <a:rPr lang="en-US" sz="1600" baseline="-25000" dirty="0" smtClean="0"/>
              <a:t>2</a:t>
            </a:r>
            <a:r>
              <a:rPr lang="en-US" sz="1600" dirty="0" smtClean="0"/>
              <a:t>(z)</a:t>
            </a:r>
            <a:endParaRPr lang="en-US" sz="1600" dirty="0"/>
          </a:p>
        </p:txBody>
      </p:sp>
      <p:sp>
        <p:nvSpPr>
          <p:cNvPr id="23" name="Rectangle 22"/>
          <p:cNvSpPr/>
          <p:nvPr/>
        </p:nvSpPr>
        <p:spPr>
          <a:xfrm>
            <a:off x="1902453" y="4702507"/>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r>
              <a:rPr lang="en-US" baseline="-25000" dirty="0" smtClean="0"/>
              <a:t>2</a:t>
            </a:r>
            <a:endParaRPr lang="en-US" baseline="-25000" dirty="0"/>
          </a:p>
        </p:txBody>
      </p:sp>
      <p:cxnSp>
        <p:nvCxnSpPr>
          <p:cNvPr id="30" name="Elbow Connector 29"/>
          <p:cNvCxnSpPr/>
          <p:nvPr/>
        </p:nvCxnSpPr>
        <p:spPr>
          <a:xfrm rot="5400000">
            <a:off x="4173249" y="1364646"/>
            <a:ext cx="377130" cy="5504178"/>
          </a:xfrm>
          <a:prstGeom prst="bentConnector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1378234" y="4532860"/>
            <a:ext cx="755710" cy="29272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89871" y="5066832"/>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99597" y="5067044"/>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52172" y="5066621"/>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561898" y="5066833"/>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12177" y="328377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0" name="TextBox 39"/>
          <p:cNvSpPr txBox="1"/>
          <p:nvPr/>
        </p:nvSpPr>
        <p:spPr>
          <a:xfrm>
            <a:off x="2831428" y="3277549"/>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1" name="TextBox 40"/>
          <p:cNvSpPr txBox="1"/>
          <p:nvPr/>
        </p:nvSpPr>
        <p:spPr>
          <a:xfrm>
            <a:off x="4371976" y="3288179"/>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2" name="TextBox 41"/>
          <p:cNvSpPr txBox="1"/>
          <p:nvPr/>
        </p:nvSpPr>
        <p:spPr>
          <a:xfrm>
            <a:off x="6010277" y="3264056"/>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3" name="TextBox 42"/>
          <p:cNvSpPr txBox="1"/>
          <p:nvPr/>
        </p:nvSpPr>
        <p:spPr>
          <a:xfrm>
            <a:off x="7601227" y="4799023"/>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4" name="TextBox 43"/>
          <p:cNvSpPr txBox="1"/>
          <p:nvPr/>
        </p:nvSpPr>
        <p:spPr>
          <a:xfrm>
            <a:off x="5983249" y="4789622"/>
            <a:ext cx="866821" cy="553998"/>
          </a:xfrm>
          <a:prstGeom prst="rect">
            <a:avLst/>
          </a:prstGeom>
          <a:noFill/>
        </p:spPr>
        <p:txBody>
          <a:bodyPr wrap="square" rtlCol="0">
            <a:spAutoFit/>
          </a:bodyPr>
          <a:lstStyle/>
          <a:p>
            <a:r>
              <a:rPr lang="en-US" sz="1200" dirty="0" err="1" smtClean="0"/>
              <a:t>Fs</a:t>
            </a:r>
            <a:endParaRPr lang="en-US" sz="1200" dirty="0"/>
          </a:p>
          <a:p>
            <a:endParaRPr lang="en-US" dirty="0"/>
          </a:p>
        </p:txBody>
      </p:sp>
      <p:sp>
        <p:nvSpPr>
          <p:cNvPr id="45" name="TextBox 44"/>
          <p:cNvSpPr txBox="1"/>
          <p:nvPr/>
        </p:nvSpPr>
        <p:spPr>
          <a:xfrm>
            <a:off x="4421148" y="47896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6" name="TextBox 45"/>
          <p:cNvSpPr txBox="1"/>
          <p:nvPr/>
        </p:nvSpPr>
        <p:spPr>
          <a:xfrm>
            <a:off x="2800351" y="4775122"/>
            <a:ext cx="866821" cy="553998"/>
          </a:xfrm>
          <a:prstGeom prst="rect">
            <a:avLst/>
          </a:prstGeom>
          <a:noFill/>
        </p:spPr>
        <p:txBody>
          <a:bodyPr wrap="square" rtlCol="0">
            <a:spAutoFit/>
          </a:bodyPr>
          <a:lstStyle/>
          <a:p>
            <a:r>
              <a:rPr lang="en-US" sz="1200" dirty="0" err="1" smtClean="0"/>
              <a:t>Fs</a:t>
            </a:r>
            <a:r>
              <a:rPr lang="en-US" sz="1200" dirty="0" smtClean="0"/>
              <a:t>/ M</a:t>
            </a:r>
            <a:r>
              <a:rPr lang="en-US" sz="1200" baseline="-25000" dirty="0" smtClean="0"/>
              <a:t>1</a:t>
            </a:r>
            <a:endParaRPr lang="en-US" sz="1200" dirty="0"/>
          </a:p>
          <a:p>
            <a:endParaRPr lang="en-US" dirty="0"/>
          </a:p>
        </p:txBody>
      </p:sp>
      <p:sp>
        <p:nvSpPr>
          <p:cNvPr id="47" name="TextBox 46"/>
          <p:cNvSpPr txBox="1"/>
          <p:nvPr/>
        </p:nvSpPr>
        <p:spPr>
          <a:xfrm>
            <a:off x="7167816" y="3943504"/>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
        <p:nvSpPr>
          <p:cNvPr id="48" name="TextBox 47"/>
          <p:cNvSpPr txBox="1"/>
          <p:nvPr/>
        </p:nvSpPr>
        <p:spPr>
          <a:xfrm>
            <a:off x="1061026" y="5057958"/>
            <a:ext cx="866821" cy="261610"/>
          </a:xfrm>
          <a:prstGeom prst="rect">
            <a:avLst/>
          </a:prstGeom>
          <a:noFill/>
        </p:spPr>
        <p:txBody>
          <a:bodyPr wrap="square" rtlCol="0">
            <a:spAutoFit/>
          </a:bodyPr>
          <a:lstStyle/>
          <a:p>
            <a:r>
              <a:rPr lang="en-US" sz="1100" dirty="0" smtClean="0"/>
              <a:t>Fs/ (M</a:t>
            </a:r>
            <a:r>
              <a:rPr lang="en-US" sz="1100" baseline="-25000" dirty="0" smtClean="0"/>
              <a:t>1</a:t>
            </a:r>
            <a:r>
              <a:rPr lang="en-US" sz="1100" dirty="0" smtClean="0"/>
              <a:t> M</a:t>
            </a:r>
            <a:r>
              <a:rPr lang="en-US" sz="1100" baseline="-25000" dirty="0" smtClean="0"/>
              <a:t>2</a:t>
            </a:r>
            <a:r>
              <a:rPr lang="en-US" sz="1100" dirty="0" smtClean="0"/>
              <a:t>)</a:t>
            </a:r>
            <a:endParaRPr lang="en-US" sz="1600" dirty="0"/>
          </a:p>
        </p:txBody>
      </p:sp>
    </p:spTree>
    <p:extLst>
      <p:ext uri="{BB962C8B-B14F-4D97-AF65-F5344CB8AC3E}">
        <p14:creationId xmlns:p14="http://schemas.microsoft.com/office/powerpoint/2010/main" val="293386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Filter Specs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4698" y="3408363"/>
            <a:ext cx="2589885" cy="1954212"/>
          </a:xfrm>
        </p:spPr>
      </p:pic>
      <p:sp>
        <p:nvSpPr>
          <p:cNvPr id="5" name="TextBox 4"/>
          <p:cNvSpPr txBox="1"/>
          <p:nvPr/>
        </p:nvSpPr>
        <p:spPr>
          <a:xfrm>
            <a:off x="5848350" y="5629275"/>
            <a:ext cx="1590675" cy="307777"/>
          </a:xfrm>
          <a:prstGeom prst="rect">
            <a:avLst/>
          </a:prstGeom>
          <a:noFill/>
        </p:spPr>
        <p:txBody>
          <a:bodyPr wrap="square" rtlCol="0">
            <a:spAutoFit/>
          </a:bodyPr>
          <a:lstStyle/>
          <a:p>
            <a:r>
              <a:rPr lang="en-US" sz="1400" dirty="0" smtClean="0"/>
              <a:t>Frequency</a:t>
            </a:r>
            <a:endParaRPr lang="en-US" sz="1400" dirty="0"/>
          </a:p>
        </p:txBody>
      </p:sp>
      <p:sp>
        <p:nvSpPr>
          <p:cNvPr id="6" name="TextBox 5"/>
          <p:cNvSpPr txBox="1"/>
          <p:nvPr/>
        </p:nvSpPr>
        <p:spPr>
          <a:xfrm rot="16200000">
            <a:off x="3916680" y="4088427"/>
            <a:ext cx="1489710" cy="307777"/>
          </a:xfrm>
          <a:prstGeom prst="rect">
            <a:avLst/>
          </a:prstGeom>
          <a:noFill/>
        </p:spPr>
        <p:txBody>
          <a:bodyPr wrap="square" rtlCol="0">
            <a:spAutoFit/>
          </a:bodyPr>
          <a:lstStyle/>
          <a:p>
            <a:r>
              <a:rPr lang="en-US" sz="1400" dirty="0" smtClean="0"/>
              <a:t>Amplitude</a:t>
            </a:r>
            <a:endParaRPr lang="en-US" sz="1400" dirty="0"/>
          </a:p>
        </p:txBody>
      </p:sp>
      <p:sp>
        <p:nvSpPr>
          <p:cNvPr id="7" name="TextBox 6"/>
          <p:cNvSpPr txBox="1"/>
          <p:nvPr/>
        </p:nvSpPr>
        <p:spPr>
          <a:xfrm>
            <a:off x="4793396" y="3821310"/>
            <a:ext cx="235804" cy="246221"/>
          </a:xfrm>
          <a:prstGeom prst="rect">
            <a:avLst/>
          </a:prstGeom>
          <a:noFill/>
        </p:spPr>
        <p:txBody>
          <a:bodyPr wrap="square" rtlCol="0">
            <a:spAutoFit/>
          </a:bodyPr>
          <a:lstStyle/>
          <a:p>
            <a:r>
              <a:rPr lang="en-US" sz="1000" dirty="0" smtClean="0"/>
              <a:t>1</a:t>
            </a:r>
            <a:endParaRPr lang="en-US" sz="1000" dirty="0"/>
          </a:p>
        </p:txBody>
      </p:sp>
      <p:cxnSp>
        <p:nvCxnSpPr>
          <p:cNvPr id="9" name="Straight Connector 8"/>
          <p:cNvCxnSpPr/>
          <p:nvPr/>
        </p:nvCxnSpPr>
        <p:spPr>
          <a:xfrm>
            <a:off x="5762625" y="3959809"/>
            <a:ext cx="31750" cy="140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695950" y="5416550"/>
                <a:ext cx="200025" cy="258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𝑝</m:t>
                          </m:r>
                        </m:sub>
                      </m:sSub>
                    </m:oMath>
                  </m:oMathPara>
                </a14:m>
                <a:endParaRPr lang="en-US" sz="1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695950" y="5416550"/>
                <a:ext cx="200025" cy="258084"/>
              </a:xfrm>
              <a:prstGeom prst="rect">
                <a:avLst/>
              </a:prstGeom>
              <a:blipFill rotWithShape="0">
                <a:blip r:embed="rId3"/>
                <a:stretch>
                  <a:fillRect r="-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113462" y="5369229"/>
                <a:ext cx="979488" cy="379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f>
                        <m:fPr>
                          <m:ctrlPr>
                            <a:rPr lang="en-US" sz="1000" b="0" i="1" smtClean="0">
                              <a:latin typeface="Cambria Math" panose="02040503050406030204" pitchFamily="18" charset="0"/>
                            </a:rPr>
                          </m:ctrlPr>
                        </m:fPr>
                        <m:num>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𝐹</m:t>
                              </m:r>
                            </m:e>
                            <m:sub>
                              <m:r>
                                <a:rPr lang="en-US" sz="1000" b="0" i="1" smtClean="0">
                                  <a:latin typeface="Cambria Math" panose="02040503050406030204" pitchFamily="18" charset="0"/>
                                </a:rPr>
                                <m:t>𝑠</m:t>
                              </m:r>
                            </m:sub>
                          </m:sSub>
                        </m:num>
                        <m:den>
                          <m:r>
                            <a:rPr lang="en-US" sz="1000" b="0" i="1" smtClean="0">
                              <a:latin typeface="Cambria Math" panose="02040503050406030204" pitchFamily="18" charset="0"/>
                            </a:rPr>
                            <m:t>2×</m:t>
                          </m:r>
                          <m:r>
                            <a:rPr lang="en-US" sz="1000" b="0" i="1" smtClean="0">
                              <a:latin typeface="Cambria Math" panose="02040503050406030204" pitchFamily="18" charset="0"/>
                            </a:rPr>
                            <m:t>𝑀</m:t>
                          </m:r>
                        </m:den>
                      </m:f>
                    </m:oMath>
                  </m:oMathPara>
                </a14:m>
                <a:endParaRPr lang="en-US" sz="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113462" y="5369229"/>
                <a:ext cx="979488" cy="37946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66800" y="2105025"/>
                <a:ext cx="7048500" cy="3268459"/>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oMath>
                </a14:m>
                <a:r>
                  <a:rPr lang="en-US" dirty="0" smtClean="0"/>
                  <a:t> is the pass band, which is kept constant in all the filters. Transition band frequency is gradually lowered using the equation,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2×</m:t>
                          </m:r>
                          <m:r>
                            <a:rPr lang="en-US" b="0" i="1" smtClean="0">
                              <a:latin typeface="Cambria Math" panose="02040503050406030204" pitchFamily="18" charset="0"/>
                            </a:rPr>
                            <m:t>𝑀</m:t>
                          </m:r>
                        </m:den>
                      </m:f>
                    </m:oMath>
                  </m:oMathPara>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a14:m>
                <a:r>
                  <a:rPr lang="en-US" dirty="0" smtClean="0"/>
                  <a:t> is the sampling frequency</a:t>
                </a:r>
              </a:p>
              <a:p>
                <a:r>
                  <a:rPr lang="en-US" dirty="0" smtClean="0"/>
                  <a:t>of the next stage.</a:t>
                </a:r>
              </a:p>
              <a:p>
                <a:endParaRPr lang="en-US" dirty="0" smtClean="0"/>
              </a:p>
              <a:p>
                <a:r>
                  <a:rPr lang="en-US" dirty="0" smtClean="0"/>
                  <a:t>Pass band ripple,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𝑀</m:t>
                        </m:r>
                      </m:den>
                    </m:f>
                  </m:oMath>
                </a14:m>
                <a:endParaRPr lang="en-US" dirty="0" smtClean="0"/>
              </a:p>
              <a:p>
                <a:endParaRPr lang="en-US" dirty="0" smtClean="0"/>
              </a:p>
              <a:p>
                <a:r>
                  <a:rPr lang="en-US" dirty="0" smtClean="0"/>
                  <a:t>Other specs are same as</a:t>
                </a:r>
              </a:p>
              <a:p>
                <a:r>
                  <a:rPr lang="en-US" dirty="0" smtClean="0"/>
                  <a:t>Straightforward approach.</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066800" y="2105025"/>
                <a:ext cx="7048500" cy="3268459"/>
              </a:xfrm>
              <a:prstGeom prst="rect">
                <a:avLst/>
              </a:prstGeom>
              <a:blipFill rotWithShape="0">
                <a:blip r:embed="rId5"/>
                <a:stretch>
                  <a:fillRect l="-692" t="-746" b="-2052"/>
                </a:stretch>
              </a:blipFill>
            </p:spPr>
            <p:txBody>
              <a:bodyPr/>
              <a:lstStyle/>
              <a:p>
                <a:r>
                  <a:rPr lang="en-US">
                    <a:noFill/>
                  </a:rPr>
                  <a:t> </a:t>
                </a:r>
              </a:p>
            </p:txBody>
          </p:sp>
        </mc:Fallback>
      </mc:AlternateContent>
    </p:spTree>
    <p:extLst>
      <p:ext uri="{BB962C8B-B14F-4D97-AF65-F5344CB8AC3E}">
        <p14:creationId xmlns:p14="http://schemas.microsoft.com/office/powerpoint/2010/main" val="680810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Three Stage Filtering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370840">
                    <a:tc>
                      <a:txBody>
                        <a:bodyPr/>
                        <a:lstStyle/>
                        <a:p>
                          <a:r>
                            <a:rPr lang="en-US" dirty="0" smtClean="0"/>
                            <a:t>Filter #</a:t>
                          </a:r>
                          <a:endParaRPr lang="en-US" dirty="0"/>
                        </a:p>
                      </a:txBody>
                      <a:tcPr/>
                    </a:tc>
                    <a:tc>
                      <a:txBody>
                        <a:bodyPr/>
                        <a:lstStyle/>
                        <a:p>
                          <a:r>
                            <a:rPr lang="en-US" dirty="0" smtClean="0"/>
                            <a:t>Sampling Frequency (Hz)</a:t>
                          </a:r>
                          <a:endParaRPr lang="en-US" dirty="0"/>
                        </a:p>
                      </a:txBody>
                      <a:tcPr/>
                    </a:tc>
                    <a:tc>
                      <a: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𝒊</m:t>
                                  </m:r>
                                </m:sub>
                              </m:sSub>
                            </m:oMath>
                          </a14:m>
                          <a:r>
                            <a:rPr lang="en-US" dirty="0" smtClean="0"/>
                            <a:t> (Hz)</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626805653"/>
                  </p:ext>
                </p:extLst>
              </p:nvPr>
            </p:nvGraphicFramePr>
            <p:xfrm>
              <a:off x="942974" y="2749550"/>
              <a:ext cx="7423785" cy="2026920"/>
            </p:xfrm>
            <a:graphic>
              <a:graphicData uri="http://schemas.openxmlformats.org/drawingml/2006/table">
                <a:tbl>
                  <a:tblPr firstRow="1" bandRow="1">
                    <a:tableStyleId>{5C22544A-7EE6-4342-B048-85BDC9FD1C3A}</a:tableStyleId>
                  </a:tblPr>
                  <a:tblGrid>
                    <a:gridCol w="803715"/>
                    <a:gridCol w="1417297"/>
                    <a:gridCol w="1289952"/>
                    <a:gridCol w="1427651"/>
                    <a:gridCol w="1360783"/>
                    <a:gridCol w="1124387"/>
                  </a:tblGrid>
                  <a:tr h="914400">
                    <a:tc>
                      <a:txBody>
                        <a:bodyPr/>
                        <a:lstStyle/>
                        <a:p>
                          <a:r>
                            <a:rPr lang="en-US" dirty="0" smtClean="0"/>
                            <a:t>Filter #</a:t>
                          </a:r>
                          <a:endParaRPr lang="en-US" dirty="0"/>
                        </a:p>
                      </a:txBody>
                      <a:tcPr/>
                    </a:tc>
                    <a:tc>
                      <a:txBody>
                        <a:bodyPr/>
                        <a:lstStyle/>
                        <a:p>
                          <a:r>
                            <a:rPr lang="en-US" dirty="0" smtClean="0"/>
                            <a:t>Sampling Frequency </a:t>
                          </a:r>
                          <a:r>
                            <a:rPr lang="en-US" dirty="0" smtClean="0"/>
                            <a:t>(Hz)</a:t>
                          </a:r>
                          <a:endParaRPr lang="en-US" dirty="0"/>
                        </a:p>
                      </a:txBody>
                      <a:tcPr/>
                    </a:tc>
                    <a:tc>
                      <a:txBody>
                        <a:bodyPr/>
                        <a:lstStyle/>
                        <a:p>
                          <a:endParaRPr lang="en-US"/>
                        </a:p>
                      </a:txBody>
                      <a:tcPr>
                        <a:blipFill rotWithShape="0">
                          <a:blip r:embed="rId2"/>
                          <a:stretch>
                            <a:fillRect l="-172642" t="-3333" r="-304717" b="-132000"/>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 Band (Hz)</a:t>
                          </a:r>
                        </a:p>
                      </a:txBody>
                      <a:tcPr/>
                    </a:tc>
                    <a:tc>
                      <a:txBody>
                        <a:bodyPr/>
                        <a:lstStyle/>
                        <a:p>
                          <a:r>
                            <a:rPr lang="en-US" dirty="0" smtClean="0"/>
                            <a:t>Transition Band (Hz)</a:t>
                          </a:r>
                          <a:endParaRPr lang="en-US" dirty="0"/>
                        </a:p>
                      </a:txBody>
                      <a:tcPr/>
                    </a:tc>
                    <a:tc>
                      <a:txBody>
                        <a:bodyPr/>
                        <a:lstStyle/>
                        <a:p>
                          <a:r>
                            <a:rPr lang="en-US" dirty="0" smtClean="0"/>
                            <a:t>Length</a:t>
                          </a:r>
                          <a:endParaRPr lang="en-US" dirty="0"/>
                        </a:p>
                      </a:txBody>
                      <a:tcPr/>
                    </a:tc>
                  </a:tr>
                  <a:tr h="370840">
                    <a:tc>
                      <a:txBody>
                        <a:bodyPr/>
                        <a:lstStyle/>
                        <a:p>
                          <a:r>
                            <a:rPr lang="en-US" dirty="0" smtClean="0"/>
                            <a:t>1</a:t>
                          </a:r>
                          <a:endParaRPr lang="en-US" dirty="0"/>
                        </a:p>
                      </a:txBody>
                      <a:tcPr/>
                    </a:tc>
                    <a:tc>
                      <a:txBody>
                        <a:bodyPr/>
                        <a:lstStyle/>
                        <a:p>
                          <a:r>
                            <a:rPr lang="en-US" dirty="0" smtClean="0"/>
                            <a:t>8000</a:t>
                          </a:r>
                          <a:endParaRPr lang="en-US" dirty="0"/>
                        </a:p>
                      </a:txBody>
                      <a:tcPr/>
                    </a:tc>
                    <a:tc>
                      <a:txBody>
                        <a:bodyPr/>
                        <a:lstStyle/>
                        <a:p>
                          <a:r>
                            <a:rPr lang="en-US" dirty="0" smtClean="0"/>
                            <a:t>1600</a:t>
                          </a:r>
                          <a:endParaRPr lang="en-US" dirty="0"/>
                        </a:p>
                      </a:txBody>
                      <a:tcPr/>
                    </a:tc>
                    <a:tc>
                      <a:txBody>
                        <a:bodyPr/>
                        <a:lstStyle/>
                        <a:p>
                          <a:r>
                            <a:rPr lang="en-US" dirty="0" smtClean="0"/>
                            <a:t>0-75</a:t>
                          </a:r>
                          <a:endParaRPr lang="en-US" dirty="0"/>
                        </a:p>
                      </a:txBody>
                      <a:tcPr/>
                    </a:tc>
                    <a:tc>
                      <a:txBody>
                        <a:bodyPr/>
                        <a:lstStyle/>
                        <a:p>
                          <a:r>
                            <a:rPr lang="en-US" dirty="0" smtClean="0"/>
                            <a:t>75-1520</a:t>
                          </a:r>
                          <a:endParaRPr lang="en-US" dirty="0"/>
                        </a:p>
                      </a:txBody>
                      <a:tcPr/>
                    </a:tc>
                    <a:tc>
                      <a:txBody>
                        <a:bodyPr/>
                        <a:lstStyle/>
                        <a:p>
                          <a:r>
                            <a:rPr lang="en-US" dirty="0" smtClean="0"/>
                            <a:t>22</a:t>
                          </a:r>
                          <a:endParaRPr lang="en-US" dirty="0"/>
                        </a:p>
                      </a:txBody>
                      <a:tcPr/>
                    </a:tc>
                  </a:tr>
                  <a:tr h="370840">
                    <a:tc>
                      <a:txBody>
                        <a:bodyPr/>
                        <a:lstStyle/>
                        <a:p>
                          <a:r>
                            <a:rPr lang="en-US" dirty="0" smtClean="0"/>
                            <a:t>2</a:t>
                          </a:r>
                          <a:endParaRPr lang="en-US" dirty="0"/>
                        </a:p>
                      </a:txBody>
                      <a:tcPr/>
                    </a:tc>
                    <a:tc>
                      <a:txBody>
                        <a:bodyPr/>
                        <a:lstStyle/>
                        <a:p>
                          <a:r>
                            <a:rPr lang="en-US" dirty="0" smtClean="0"/>
                            <a:t>1600</a:t>
                          </a:r>
                          <a:endParaRPr lang="en-US" dirty="0"/>
                        </a:p>
                      </a:txBody>
                      <a:tcPr/>
                    </a:tc>
                    <a:tc>
                      <a:txBody>
                        <a:bodyPr/>
                        <a:lstStyle/>
                        <a:p>
                          <a:r>
                            <a:rPr lang="en-US" dirty="0" smtClean="0"/>
                            <a:t>320</a:t>
                          </a:r>
                          <a:endParaRPr lang="en-US" dirty="0"/>
                        </a:p>
                      </a:txBody>
                      <a:tcPr/>
                    </a:tc>
                    <a:tc>
                      <a:txBody>
                        <a:bodyPr/>
                        <a:lstStyle/>
                        <a:p>
                          <a:r>
                            <a:rPr lang="en-US" dirty="0" smtClean="0"/>
                            <a:t>0-75</a:t>
                          </a:r>
                          <a:endParaRPr lang="en-US" dirty="0"/>
                        </a:p>
                      </a:txBody>
                      <a:tcPr/>
                    </a:tc>
                    <a:tc>
                      <a:txBody>
                        <a:bodyPr/>
                        <a:lstStyle/>
                        <a:p>
                          <a:r>
                            <a:rPr lang="en-US" dirty="0" smtClean="0"/>
                            <a:t>75-240</a:t>
                          </a:r>
                          <a:endParaRPr lang="en-US" dirty="0"/>
                        </a:p>
                      </a:txBody>
                      <a:tcPr/>
                    </a:tc>
                    <a:tc>
                      <a:txBody>
                        <a:bodyPr/>
                        <a:lstStyle/>
                        <a:p>
                          <a:r>
                            <a:rPr lang="en-US" dirty="0" smtClean="0"/>
                            <a:t>38</a:t>
                          </a:r>
                          <a:endParaRPr lang="en-US" dirty="0"/>
                        </a:p>
                      </a:txBody>
                      <a:tcPr/>
                    </a:tc>
                  </a:tr>
                  <a:tr h="370840">
                    <a:tc>
                      <a:txBody>
                        <a:bodyPr/>
                        <a:lstStyle/>
                        <a:p>
                          <a:r>
                            <a:rPr lang="en-US" dirty="0" smtClean="0"/>
                            <a:t>3</a:t>
                          </a:r>
                          <a:endParaRPr lang="en-US" dirty="0"/>
                        </a:p>
                      </a:txBody>
                      <a:tcPr/>
                    </a:tc>
                    <a:tc>
                      <a:txBody>
                        <a:bodyPr/>
                        <a:lstStyle/>
                        <a:p>
                          <a:r>
                            <a:rPr lang="en-US" dirty="0" smtClean="0"/>
                            <a:t>320</a:t>
                          </a:r>
                          <a:endParaRPr lang="en-US" dirty="0"/>
                        </a:p>
                      </a:txBody>
                      <a:tcPr/>
                    </a:tc>
                    <a:tc>
                      <a:txBody>
                        <a:bodyPr/>
                        <a:lstStyle/>
                        <a:p>
                          <a:r>
                            <a:rPr lang="en-US" dirty="0" smtClean="0"/>
                            <a:t>160</a:t>
                          </a:r>
                          <a:endParaRPr lang="en-US" dirty="0"/>
                        </a:p>
                      </a:txBody>
                      <a:tcPr/>
                    </a:tc>
                    <a:tc>
                      <a:txBody>
                        <a:bodyPr/>
                        <a:lstStyle/>
                        <a:p>
                          <a:r>
                            <a:rPr lang="en-US" dirty="0" smtClean="0"/>
                            <a:t>0-75</a:t>
                          </a:r>
                          <a:endParaRPr lang="en-US" dirty="0"/>
                        </a:p>
                      </a:txBody>
                      <a:tcPr/>
                    </a:tc>
                    <a:tc>
                      <a:txBody>
                        <a:bodyPr/>
                        <a:lstStyle/>
                        <a:p>
                          <a:r>
                            <a:rPr lang="en-US" dirty="0" smtClean="0"/>
                            <a:t>75-80</a:t>
                          </a:r>
                          <a:endParaRPr lang="en-US" dirty="0"/>
                        </a:p>
                      </a:txBody>
                      <a:tcPr/>
                    </a:tc>
                    <a:tc>
                      <a:txBody>
                        <a:bodyPr/>
                        <a:lstStyle/>
                        <a:p>
                          <a:r>
                            <a:rPr lang="en-US" dirty="0" smtClean="0"/>
                            <a:t>242</a:t>
                          </a:r>
                          <a:endParaRPr lang="en-US" dirty="0"/>
                        </a:p>
                      </a:txBody>
                      <a:tcPr/>
                    </a:tc>
                  </a:tr>
                </a:tbl>
              </a:graphicData>
            </a:graphic>
          </p:graphicFrame>
        </mc:Fallback>
      </mc:AlternateContent>
    </p:spTree>
    <p:extLst>
      <p:ext uri="{BB962C8B-B14F-4D97-AF65-F5344CB8AC3E}">
        <p14:creationId xmlns:p14="http://schemas.microsoft.com/office/powerpoint/2010/main" val="13298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a:t>Three Stage Filtering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𝑀𝑃𝑆</m:t>
                    </m:r>
                    <m:r>
                      <a:rPr lang="en-US" i="1" smtClean="0">
                        <a:latin typeface="Cambria Math" panose="02040503050406030204" pitchFamily="18" charset="0"/>
                      </a:rPr>
                      <m:t>=2</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3</m:t>
                            </m:r>
                          </m:sub>
                        </m:sSub>
                      </m:e>
                    </m:d>
                    <m:r>
                      <a:rPr lang="en-US" b="0" i="1" smtClean="0">
                        <a:latin typeface="Cambria Math" panose="02040503050406030204" pitchFamily="18" charset="0"/>
                      </a:rPr>
                      <m:t>=172,160</m:t>
                    </m:r>
                  </m:oMath>
                </a14:m>
                <a:endParaRPr lang="en-US" dirty="0" smtClean="0"/>
              </a:p>
              <a:p>
                <a14:m>
                  <m:oMath xmlns:m="http://schemas.openxmlformats.org/officeDocument/2006/math">
                    <m:r>
                      <a:rPr lang="en-US" b="0" i="1" smtClean="0">
                        <a:latin typeface="Cambria Math" panose="02040503050406030204" pitchFamily="18" charset="0"/>
                      </a:rPr>
                      <m:t>𝑇𝑆𝑅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3</m:t>
                        </m:r>
                      </m:sub>
                    </m:sSub>
                    <m:r>
                      <a:rPr lang="en-US" b="0" i="1" smtClean="0">
                        <a:latin typeface="Cambria Math" panose="02040503050406030204" pitchFamily="18" charset="0"/>
                      </a:rPr>
                      <m:t>=302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1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35" y="3319124"/>
            <a:ext cx="8219048" cy="2000000"/>
          </a:xfrm>
          <a:prstGeom prst="rect">
            <a:avLst/>
          </a:prstGeom>
        </p:spPr>
      </p:pic>
    </p:spTree>
    <p:extLst>
      <p:ext uri="{BB962C8B-B14F-4D97-AF65-F5344CB8AC3E}">
        <p14:creationId xmlns:p14="http://schemas.microsoft.com/office/powerpoint/2010/main" val="1573744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smtClean="0"/>
              <a:t>Time Domain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854" y="1846263"/>
            <a:ext cx="5166573" cy="4424901"/>
          </a:xfrm>
        </p:spPr>
      </p:pic>
    </p:spTree>
    <p:extLst>
      <p:ext uri="{BB962C8B-B14F-4D97-AF65-F5344CB8AC3E}">
        <p14:creationId xmlns:p14="http://schemas.microsoft.com/office/powerpoint/2010/main" val="366739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Delay Tradeoff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apparent that there is a large delay in output in multistage system. Which is the trade-off of the multistage system.</a:t>
                </a:r>
              </a:p>
              <a:p>
                <a:r>
                  <a:rPr lang="en-US" dirty="0" smtClean="0"/>
                  <a:t>This delay can be calculated as,</a:t>
                </a:r>
              </a:p>
              <a:p>
                <a:r>
                  <a:rPr lang="en-US" dirty="0" smtClean="0"/>
                  <a:t>Each </a:t>
                </a:r>
                <a:r>
                  <a:rPr lang="en-US" dirty="0" err="1" smtClean="0"/>
                  <a:t>downsample</a:t>
                </a:r>
                <a:r>
                  <a:rPr lang="en-US" dirty="0" smtClean="0"/>
                  <a:t> stage (by </a:t>
                </a:r>
                <a14:m>
                  <m:oMath xmlns:m="http://schemas.openxmlformats.org/officeDocument/2006/math">
                    <m:r>
                      <a:rPr lang="en-US" b="0" i="1" smtClean="0">
                        <a:latin typeface="Cambria Math" panose="02040503050406030204" pitchFamily="18" charset="0"/>
                      </a:rPr>
                      <m:t>𝑀</m:t>
                    </m:r>
                  </m:oMath>
                </a14:m>
                <a:r>
                  <a:rPr lang="en-US" dirty="0" smtClean="0"/>
                  <a:t>) introduces delay</a:t>
                </a:r>
              </a:p>
              <a:p>
                <a:pPr marL="201168" lvl="1" indent="0">
                  <a:buNone/>
                </a:pPr>
                <a:r>
                  <a:rPr lang="en-US" dirty="0" smtClean="0"/>
                  <a:t>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𝑑𝑒𝑙𝑎𝑦</m:t>
                        </m:r>
                        <m:r>
                          <a:rPr lang="en-US" i="1" dirty="0" smtClean="0">
                            <a:latin typeface="Cambria Math" panose="02040503050406030204" pitchFamily="18" charset="0"/>
                          </a:rPr>
                          <m:t> </m:t>
                        </m:r>
                        <m:r>
                          <a:rPr lang="en-US" i="1" dirty="0" smtClean="0">
                            <a:latin typeface="Cambria Math" panose="02040503050406030204" pitchFamily="18" charset="0"/>
                          </a:rPr>
                          <m:t>𝑜𝑓</m:t>
                        </m:r>
                        <m:r>
                          <a:rPr lang="en-US" i="1" dirty="0" smtClean="0">
                            <a:latin typeface="Cambria Math" panose="02040503050406030204" pitchFamily="18" charset="0"/>
                          </a:rPr>
                          <m:t> </m:t>
                        </m:r>
                        <m:r>
                          <a:rPr lang="en-US" i="1" dirty="0" smtClean="0">
                            <a:latin typeface="Cambria Math" panose="02040503050406030204" pitchFamily="18" charset="0"/>
                          </a:rPr>
                          <m:t>𝑝𝑟𝑒𝑣𝑖𝑜𝑢𝑠</m:t>
                        </m:r>
                        <m:r>
                          <a:rPr lang="en-US" i="1" dirty="0" smtClean="0">
                            <a:latin typeface="Cambria Math" panose="02040503050406030204" pitchFamily="18" charset="0"/>
                          </a:rPr>
                          <m:t> </m:t>
                        </m:r>
                        <m:r>
                          <a:rPr lang="en-US" i="1" dirty="0" smtClean="0">
                            <a:latin typeface="Cambria Math" panose="02040503050406030204" pitchFamily="18" charset="0"/>
                          </a:rPr>
                          <m:t>𝑠𝑡𝑎𝑔𝑒</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𝑖</m:t>
                                </m:r>
                              </m:sub>
                            </m:sSub>
                          </m:num>
                          <m:den>
                            <m:r>
                              <a:rPr lang="en-US" i="1" dirty="0" smtClean="0">
                                <a:latin typeface="Cambria Math" panose="02040503050406030204" pitchFamily="18" charset="0"/>
                              </a:rPr>
                              <m:t>2</m:t>
                            </m:r>
                          </m:den>
                        </m:f>
                      </m:num>
                      <m:den>
                        <m:r>
                          <a:rPr lang="en-US" b="0" i="1" dirty="0" smtClean="0">
                            <a:latin typeface="Cambria Math" panose="02040503050406030204" pitchFamily="18" charset="0"/>
                          </a:rPr>
                          <m:t>𝑀</m:t>
                        </m:r>
                      </m:den>
                    </m:f>
                  </m:oMath>
                </a14:m>
                <a:r>
                  <a:rPr lang="en-US" dirty="0" smtClean="0"/>
                  <a:t> samples</a:t>
                </a:r>
              </a:p>
              <a:p>
                <a:pPr marL="201168" lvl="1" indent="0">
                  <a:buNone/>
                </a:pPr>
                <a:r>
                  <a:rPr lang="en-US" dirty="0" smtClean="0"/>
                  <a:t>Each </a:t>
                </a:r>
                <a:r>
                  <a:rPr lang="en-US" dirty="0" err="1" smtClean="0"/>
                  <a:t>upsample</a:t>
                </a:r>
                <a:r>
                  <a:rPr lang="en-US" dirty="0" smtClean="0"/>
                  <a:t> stage (by </a:t>
                </a:r>
                <a14:m>
                  <m:oMath xmlns:m="http://schemas.openxmlformats.org/officeDocument/2006/math">
                    <m:r>
                      <a:rPr lang="en-US" b="0" i="1" smtClean="0">
                        <a:latin typeface="Cambria Math" panose="02040503050406030204" pitchFamily="18" charset="0"/>
                      </a:rPr>
                      <m:t>𝐿</m:t>
                    </m:r>
                  </m:oMath>
                </a14:m>
                <a:r>
                  <a:rPr lang="en-US" dirty="0" smtClean="0"/>
                  <a:t>) introduces a delay</a:t>
                </a:r>
              </a:p>
              <a:p>
                <a:pPr marL="201168" lvl="1"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b="0" i="1" dirty="0" smtClean="0">
                            <a:latin typeface="Cambria Math" panose="02040503050406030204" pitchFamily="18" charset="0"/>
                          </a:rPr>
                        </m:ctrlPr>
                      </m:dPr>
                      <m:e>
                        <m:r>
                          <a:rPr lang="en-US" i="1" dirty="0">
                            <a:latin typeface="Cambria Math" panose="02040503050406030204" pitchFamily="18" charset="0"/>
                          </a:rPr>
                          <m:t>𝑑𝑒𝑙𝑎𝑦</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𝑝𝑟𝑒𝑣𝑖𝑜𝑢𝑠</m:t>
                        </m:r>
                        <m:r>
                          <a:rPr lang="en-US" i="1" dirty="0">
                            <a:latin typeface="Cambria Math" panose="02040503050406030204" pitchFamily="18" charset="0"/>
                          </a:rPr>
                          <m:t> </m:t>
                        </m:r>
                        <m:r>
                          <a:rPr lang="en-US" i="1" dirty="0">
                            <a:latin typeface="Cambria Math" panose="02040503050406030204" pitchFamily="18" charset="0"/>
                          </a:rPr>
                          <m:t>𝑠𝑡𝑎𝑔𝑒</m:t>
                        </m:r>
                        <m:r>
                          <a:rPr lang="en-US" i="1" dirty="0">
                            <a:latin typeface="Cambria Math" panose="02040503050406030204" pitchFamily="18" charset="0"/>
                          </a:rPr>
                          <m:t> +</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𝑖</m:t>
                                </m:r>
                              </m:sub>
                            </m:sSub>
                          </m:num>
                          <m:den>
                            <m:r>
                              <a:rPr lang="en-US" i="1" dirty="0">
                                <a:latin typeface="Cambria Math" panose="02040503050406030204" pitchFamily="18" charset="0"/>
                              </a:rPr>
                              <m:t>2</m:t>
                            </m:r>
                          </m:den>
                        </m:f>
                      </m:e>
                    </m:d>
                    <m:r>
                      <a:rPr lang="en-US" b="0" i="1" dirty="0" smtClean="0">
                        <a:latin typeface="Cambria Math" panose="02040503050406030204" pitchFamily="18" charset="0"/>
                      </a:rPr>
                      <m:t>×</m:t>
                    </m:r>
                    <m:r>
                      <a:rPr lang="en-US" b="0" i="1" dirty="0" smtClean="0">
                        <a:latin typeface="Cambria Math" panose="02040503050406030204" pitchFamily="18" charset="0"/>
                      </a:rPr>
                      <m:t>𝐿</m:t>
                    </m:r>
                  </m:oMath>
                </a14:m>
                <a:endParaRPr lang="en-US" dirty="0" smtClean="0"/>
              </a:p>
              <a:p>
                <a:pPr marL="201168" lvl="1" indent="0">
                  <a:buNone/>
                </a:pPr>
                <a:r>
                  <a:rPr lang="en-US" dirty="0"/>
                  <a:t>	</a:t>
                </a:r>
                <a:r>
                  <a:rPr lang="en-US" dirty="0" smtClean="0"/>
                  <a:t>samples</a:t>
                </a:r>
              </a:p>
              <a:p>
                <a:pPr marL="201168"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smtClean="0"/>
                  <a:t> is the filter length of the corresponding stage.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323"/>
                </a:stretch>
              </a:blipFill>
            </p:spPr>
            <p:txBody>
              <a:bodyPr/>
              <a:lstStyle/>
              <a:p>
                <a:r>
                  <a:rPr lang="en-US">
                    <a:noFill/>
                  </a:rPr>
                  <a:t> </a:t>
                </a:r>
              </a:p>
            </p:txBody>
          </p:sp>
        </mc:Fallback>
      </mc:AlternateContent>
    </p:spTree>
    <p:extLst>
      <p:ext uri="{BB962C8B-B14F-4D97-AF65-F5344CB8AC3E}">
        <p14:creationId xmlns:p14="http://schemas.microsoft.com/office/powerpoint/2010/main" val="3060359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Filters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Polyphase decomposition of filters leads to efficient computation by parallel execution of each </a:t>
                </a:r>
                <a:r>
                  <a:rPr lang="en-US" dirty="0" err="1" smtClean="0"/>
                  <a:t>polyphase</a:t>
                </a:r>
                <a:r>
                  <a:rPr lang="en-US" dirty="0" smtClean="0"/>
                  <a:t> block. </a:t>
                </a:r>
              </a:p>
              <a:p>
                <a:r>
                  <a:rPr lang="en-US" dirty="0" smtClean="0"/>
                  <a:t>If the ideal low pass filter 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then its </a:t>
                </a:r>
                <a14:m>
                  <m:oMath xmlns:m="http://schemas.openxmlformats.org/officeDocument/2006/math">
                    <m:r>
                      <a:rPr lang="en-US" b="0" i="1" smtClean="0">
                        <a:latin typeface="Cambria Math" panose="02040503050406030204" pitchFamily="18" charset="0"/>
                      </a:rPr>
                      <m:t>𝑀</m:t>
                    </m:r>
                  </m:oMath>
                </a14:m>
                <a:r>
                  <a:rPr lang="en-US" dirty="0" smtClean="0"/>
                  <a:t> </a:t>
                </a:r>
                <a:r>
                  <a:rPr lang="en-US" dirty="0" err="1" smtClean="0"/>
                  <a:t>polyphase</a:t>
                </a:r>
                <a:r>
                  <a:rPr lang="en-US" dirty="0" smtClean="0"/>
                  <a:t> decompositions are,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𝑟</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𝑀𝑛</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smtClean="0"/>
              </a:p>
              <a:p>
                <a:r>
                  <a:rPr lang="en-US" dirty="0" smtClean="0"/>
                  <a:t>In frequency domain,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𝑟</m:t>
                            </m:r>
                          </m:num>
                          <m:den>
                            <m:r>
                              <a:rPr lang="en-US" b="0" i="1" smtClean="0">
                                <a:latin typeface="Cambria Math" panose="02040503050406030204" pitchFamily="18" charset="0"/>
                              </a:rPr>
                              <m:t>𝑀</m:t>
                            </m:r>
                          </m:den>
                        </m:f>
                      </m:sup>
                    </m:sSup>
                  </m:oMath>
                </a14:m>
                <a:endParaRPr lang="en-US" b="0" dirty="0" smtClean="0"/>
              </a:p>
              <a:p>
                <a:r>
                  <a:rPr lang="en-US" dirty="0" smtClean="0"/>
                  <a:t>Which is an all pass filter.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1667" r="-1131"/>
                </a:stretch>
              </a:blipFill>
            </p:spPr>
            <p:txBody>
              <a:bodyPr/>
              <a:lstStyle/>
              <a:p>
                <a:r>
                  <a:rPr lang="en-US">
                    <a:noFill/>
                  </a:rPr>
                  <a:t> </a:t>
                </a:r>
              </a:p>
            </p:txBody>
          </p:sp>
        </mc:Fallback>
      </mc:AlternateContent>
    </p:spTree>
    <p:extLst>
      <p:ext uri="{BB962C8B-B14F-4D97-AF65-F5344CB8AC3E}">
        <p14:creationId xmlns:p14="http://schemas.microsoft.com/office/powerpoint/2010/main" val="379917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To</a:t>
            </a:r>
            <a:endParaRPr lang="en-US" dirty="0"/>
          </a:p>
        </p:txBody>
      </p:sp>
      <p:sp>
        <p:nvSpPr>
          <p:cNvPr id="3" name="Content Placeholder 2"/>
          <p:cNvSpPr>
            <a:spLocks noGrp="1"/>
          </p:cNvSpPr>
          <p:nvPr>
            <p:ph idx="1"/>
          </p:nvPr>
        </p:nvSpPr>
        <p:spPr>
          <a:xfrm>
            <a:off x="653026" y="3027171"/>
            <a:ext cx="7543801" cy="1819958"/>
          </a:xfrm>
        </p:spPr>
        <p:txBody>
          <a:bodyPr/>
          <a:lstStyle/>
          <a:p>
            <a:pPr algn="ctr"/>
            <a:r>
              <a:rPr lang="en-US" sz="3200" b="1" dirty="0" smtClean="0"/>
              <a:t>Dr. Md</a:t>
            </a:r>
            <a:r>
              <a:rPr lang="en-US" sz="3200" b="1" dirty="0"/>
              <a:t>. </a:t>
            </a:r>
            <a:r>
              <a:rPr lang="en-US" sz="3200" b="1" dirty="0" err="1"/>
              <a:t>Kamrul</a:t>
            </a:r>
            <a:r>
              <a:rPr lang="en-US" sz="3200" b="1" dirty="0"/>
              <a:t> </a:t>
            </a:r>
            <a:r>
              <a:rPr lang="en-US" sz="3200" b="1" dirty="0" smtClean="0"/>
              <a:t>Hasan</a:t>
            </a:r>
            <a:endParaRPr lang="en-US" dirty="0" smtClean="0"/>
          </a:p>
          <a:p>
            <a:pPr algn="ctr"/>
            <a:r>
              <a:rPr lang="en-US" sz="1400" b="1" dirty="0"/>
              <a:t>Professor</a:t>
            </a:r>
          </a:p>
          <a:p>
            <a:pPr algn="ctr"/>
            <a:r>
              <a:rPr lang="en-US" sz="1400" dirty="0"/>
              <a:t>Department of Electrical and Electronic Engineering </a:t>
            </a:r>
            <a:br>
              <a:rPr lang="en-US" sz="1400" dirty="0"/>
            </a:br>
            <a:r>
              <a:rPr lang="en-US" sz="1400" dirty="0"/>
              <a:t>Bangladesh University of Engineering and Technology</a:t>
            </a:r>
          </a:p>
          <a:p>
            <a:pPr algn="ctr"/>
            <a:endParaRPr lang="en-US" sz="1400" dirty="0"/>
          </a:p>
        </p:txBody>
      </p:sp>
    </p:spTree>
    <p:extLst>
      <p:ext uri="{BB962C8B-B14F-4D97-AF65-F5344CB8AC3E}">
        <p14:creationId xmlns:p14="http://schemas.microsoft.com/office/powerpoint/2010/main" val="125375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Polyphase</a:t>
            </a:r>
            <a:r>
              <a:rPr lang="en-US" dirty="0" smtClean="0"/>
              <a:t> Structure</a:t>
            </a:r>
            <a:endParaRPr lang="en-US" dirty="0"/>
          </a:p>
        </p:txBody>
      </p:sp>
      <p:sp>
        <p:nvSpPr>
          <p:cNvPr id="4" name="Rectangle 3"/>
          <p:cNvSpPr/>
          <p:nvPr/>
        </p:nvSpPr>
        <p:spPr>
          <a:xfrm>
            <a:off x="4872818" y="2380993"/>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a:t>0</a:t>
            </a:r>
            <a:r>
              <a:rPr lang="en-US" dirty="0" smtClean="0"/>
              <a:t>(z)</a:t>
            </a:r>
            <a:endParaRPr lang="en-US" dirty="0"/>
          </a:p>
        </p:txBody>
      </p:sp>
      <p:sp>
        <p:nvSpPr>
          <p:cNvPr id="5" name="Rectangle 4"/>
          <p:cNvSpPr/>
          <p:nvPr/>
        </p:nvSpPr>
        <p:spPr>
          <a:xfrm>
            <a:off x="3174673" y="2380994"/>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7" name="Rectangle 6"/>
          <p:cNvSpPr/>
          <p:nvPr/>
        </p:nvSpPr>
        <p:spPr>
          <a:xfrm>
            <a:off x="4872818" y="3481509"/>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r>
              <a:rPr lang="en-US" baseline="-25000" dirty="0" smtClean="0"/>
              <a:t>1</a:t>
            </a:r>
            <a:r>
              <a:rPr lang="en-US" dirty="0" smtClean="0"/>
              <a:t>(z)</a:t>
            </a:r>
            <a:endParaRPr lang="en-US" dirty="0"/>
          </a:p>
        </p:txBody>
      </p:sp>
      <p:sp>
        <p:nvSpPr>
          <p:cNvPr id="8" name="Rectangle 7"/>
          <p:cNvSpPr/>
          <p:nvPr/>
        </p:nvSpPr>
        <p:spPr>
          <a:xfrm>
            <a:off x="3174673" y="348151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sp>
        <p:nvSpPr>
          <p:cNvPr id="9" name="Rectangle 8"/>
          <p:cNvSpPr/>
          <p:nvPr/>
        </p:nvSpPr>
        <p:spPr>
          <a:xfrm>
            <a:off x="4872818" y="5075640"/>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r>
              <a:rPr lang="en-US" baseline="-25000" dirty="0" smtClean="0"/>
              <a:t>M-1</a:t>
            </a:r>
            <a:r>
              <a:rPr lang="en-US" dirty="0" smtClean="0"/>
              <a:t>(z)</a:t>
            </a:r>
            <a:endParaRPr lang="en-US" dirty="0"/>
          </a:p>
        </p:txBody>
      </p:sp>
      <p:sp>
        <p:nvSpPr>
          <p:cNvPr id="10" name="Rectangle 9"/>
          <p:cNvSpPr/>
          <p:nvPr/>
        </p:nvSpPr>
        <p:spPr>
          <a:xfrm>
            <a:off x="3174673" y="507564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t>
            </a:r>
            <a:endParaRPr lang="en-US" baseline="-25000" dirty="0"/>
          </a:p>
        </p:txBody>
      </p:sp>
      <p:cxnSp>
        <p:nvCxnSpPr>
          <p:cNvPr id="12" name="Straight Arrow Connector 11"/>
          <p:cNvCxnSpPr>
            <a:endCxn id="5" idx="1"/>
          </p:cNvCxnSpPr>
          <p:nvPr/>
        </p:nvCxnSpPr>
        <p:spPr>
          <a:xfrm flipV="1">
            <a:off x="1391830" y="2754616"/>
            <a:ext cx="1782843" cy="4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4" idx="1"/>
          </p:cNvCxnSpPr>
          <p:nvPr/>
        </p:nvCxnSpPr>
        <p:spPr>
          <a:xfrm>
            <a:off x="4072571" y="2754614"/>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25477" y="3015148"/>
            <a:ext cx="448949" cy="46636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8" name="Rectangle 17"/>
          <p:cNvSpPr/>
          <p:nvPr/>
        </p:nvSpPr>
        <p:spPr>
          <a:xfrm>
            <a:off x="1925477" y="4075205"/>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sp>
        <p:nvSpPr>
          <p:cNvPr id="19" name="Rectangle 18"/>
          <p:cNvSpPr/>
          <p:nvPr/>
        </p:nvSpPr>
        <p:spPr>
          <a:xfrm>
            <a:off x="1932620" y="4871748"/>
            <a:ext cx="448949" cy="40778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r>
              <a:rPr lang="en-US" baseline="30000" dirty="0" smtClean="0"/>
              <a:t>-1</a:t>
            </a:r>
            <a:endParaRPr lang="en-US" baseline="-25000" dirty="0"/>
          </a:p>
        </p:txBody>
      </p:sp>
      <p:cxnSp>
        <p:nvCxnSpPr>
          <p:cNvPr id="23" name="Straight Arrow Connector 22"/>
          <p:cNvCxnSpPr>
            <a:stCxn id="17" idx="2"/>
            <a:endCxn id="18" idx="0"/>
          </p:cNvCxnSpPr>
          <p:nvPr/>
        </p:nvCxnSpPr>
        <p:spPr>
          <a:xfrm>
            <a:off x="2149952" y="3481510"/>
            <a:ext cx="0" cy="593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8" idx="2"/>
            <a:endCxn id="19" idx="0"/>
          </p:cNvCxnSpPr>
          <p:nvPr/>
        </p:nvCxnSpPr>
        <p:spPr>
          <a:xfrm>
            <a:off x="2149952" y="4482989"/>
            <a:ext cx="7143" cy="388759"/>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147252" y="2754614"/>
            <a:ext cx="0" cy="268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157094" y="3808414"/>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072571" y="3823686"/>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4074865" y="5461023"/>
            <a:ext cx="80024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168677" y="5461023"/>
            <a:ext cx="1017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p:cNvCxnSpPr>
            <a:endCxn id="19" idx="2"/>
          </p:cNvCxnSpPr>
          <p:nvPr/>
        </p:nvCxnSpPr>
        <p:spPr>
          <a:xfrm flipH="1" flipV="1">
            <a:off x="2157095" y="5279532"/>
            <a:ext cx="5791" cy="181491"/>
          </a:xfrm>
          <a:prstGeom prst="line">
            <a:avLst/>
          </a:prstGeom>
        </p:spPr>
        <p:style>
          <a:lnRef idx="1">
            <a:schemeClr val="dk1"/>
          </a:lnRef>
          <a:fillRef idx="0">
            <a:schemeClr val="dk1"/>
          </a:fillRef>
          <a:effectRef idx="0">
            <a:schemeClr val="dk1"/>
          </a:effectRef>
          <a:fontRef idx="minor">
            <a:schemeClr val="tx1"/>
          </a:fontRef>
        </p:style>
      </p:cxnSp>
      <p:sp>
        <p:nvSpPr>
          <p:cNvPr id="41" name="Oval 40"/>
          <p:cNvSpPr/>
          <p:nvPr/>
        </p:nvSpPr>
        <p:spPr>
          <a:xfrm>
            <a:off x="6692900" y="2567803"/>
            <a:ext cx="373622" cy="3736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p:cNvCxnSpPr>
            <a:endCxn id="41" idx="2"/>
          </p:cNvCxnSpPr>
          <p:nvPr/>
        </p:nvCxnSpPr>
        <p:spPr>
          <a:xfrm flipV="1">
            <a:off x="5770716" y="2754614"/>
            <a:ext cx="922184" cy="17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a:stCxn id="9" idx="3"/>
          </p:cNvCxnSpPr>
          <p:nvPr/>
        </p:nvCxnSpPr>
        <p:spPr>
          <a:xfrm flipV="1">
            <a:off x="5770716" y="5449261"/>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Straight Arrow Connector 51"/>
          <p:cNvCxnSpPr>
            <a:endCxn id="41" idx="4"/>
          </p:cNvCxnSpPr>
          <p:nvPr/>
        </p:nvCxnSpPr>
        <p:spPr>
          <a:xfrm flipV="1">
            <a:off x="6879711" y="2941425"/>
            <a:ext cx="0" cy="100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5770715" y="3855130"/>
            <a:ext cx="1108995" cy="1"/>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879710" y="3943350"/>
            <a:ext cx="0" cy="1505911"/>
          </a:xfrm>
          <a:prstGeom prst="line">
            <a:avLst/>
          </a:prstGeom>
          <a:ln>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p:cNvSpPr txBox="1"/>
              <p:nvPr/>
            </p:nvSpPr>
            <p:spPr>
              <a:xfrm>
                <a:off x="1181100" y="2380993"/>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181100" y="2380993"/>
                <a:ext cx="662940" cy="369332"/>
              </a:xfrm>
              <a:prstGeom prst="rect">
                <a:avLst/>
              </a:prstGeom>
              <a:blipFill rotWithShape="0">
                <a:blip r:embed="rId2"/>
                <a:stretch>
                  <a:fillRect b="-16667"/>
                </a:stretch>
              </a:blipFill>
            </p:spPr>
            <p:txBody>
              <a:bodyPr/>
              <a:lstStyle/>
              <a:p>
                <a:r>
                  <a:rPr lang="en-US">
                    <a:noFill/>
                  </a:rPr>
                  <a:t> </a:t>
                </a:r>
              </a:p>
            </p:txBody>
          </p:sp>
        </mc:Fallback>
      </mc:AlternateContent>
      <p:cxnSp>
        <p:nvCxnSpPr>
          <p:cNvPr id="60" name="Straight Arrow Connector 59"/>
          <p:cNvCxnSpPr/>
          <p:nvPr/>
        </p:nvCxnSpPr>
        <p:spPr>
          <a:xfrm flipV="1">
            <a:off x="7066522" y="2749830"/>
            <a:ext cx="28677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353300" y="2373570"/>
                <a:ext cx="6629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7353300" y="2373570"/>
                <a:ext cx="662940" cy="369332"/>
              </a:xfrm>
              <a:prstGeom prst="rect">
                <a:avLst/>
              </a:prstGeom>
              <a:blipFill rotWithShape="0">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779028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702" y="2977870"/>
            <a:ext cx="4096568" cy="3072426"/>
          </a:xfrm>
          <a:prstGeom prst="rect">
            <a:avLst/>
          </a:prstGeom>
        </p:spPr>
      </p:pic>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example case,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=50</m:t>
                    </m:r>
                  </m:oMath>
                </a14:m>
                <a:endParaRPr lang="en-US" dirty="0" smtClean="0"/>
              </a:p>
              <a:p>
                <a:r>
                  <a:rPr lang="en-US" dirty="0" smtClean="0"/>
                  <a:t>So, we achieve 50 decomposed filters.</a:t>
                </a:r>
              </a:p>
              <a:p>
                <a:endParaRPr lang="en-US" dirty="0" smtClean="0"/>
              </a:p>
              <a:p>
                <a:endParaRPr lang="en-US" dirty="0"/>
              </a:p>
              <a:p>
                <a:r>
                  <a:rPr lang="en-US" dirty="0" smtClean="0"/>
                  <a:t>In real all pass filters cannot be</a:t>
                </a:r>
              </a:p>
              <a:p>
                <a:r>
                  <a:rPr lang="en-US" dirty="0"/>
                  <a:t>a</a:t>
                </a:r>
                <a:r>
                  <a:rPr lang="en-US" dirty="0" smtClean="0"/>
                  <a:t>chieved by real filters as they</a:t>
                </a:r>
              </a:p>
              <a:p>
                <a:r>
                  <a:rPr lang="en-US" dirty="0" smtClean="0"/>
                  <a:t>have transition band.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08" t="-1667"/>
                </a:stretch>
              </a:blipFill>
            </p:spPr>
            <p:txBody>
              <a:bodyPr/>
              <a:lstStyle/>
              <a:p>
                <a:r>
                  <a:rPr lang="en-US">
                    <a:noFill/>
                  </a:rPr>
                  <a:t> </a:t>
                </a:r>
              </a:p>
            </p:txBody>
          </p:sp>
        </mc:Fallback>
      </mc:AlternateContent>
    </p:spTree>
    <p:extLst>
      <p:ext uri="{BB962C8B-B14F-4D97-AF65-F5344CB8AC3E}">
        <p14:creationId xmlns:p14="http://schemas.microsoft.com/office/powerpoint/2010/main" val="172855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3600" dirty="0" err="1" smtClean="0"/>
              <a:t>Polyphase</a:t>
            </a:r>
            <a:r>
              <a:rPr lang="en-US" sz="3600" dirty="0" smtClean="0"/>
              <a:t> Implementation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908" y="1846263"/>
            <a:ext cx="5767600" cy="4489801"/>
          </a:xfrm>
        </p:spPr>
      </p:pic>
    </p:spTree>
    <p:extLst>
      <p:ext uri="{BB962C8B-B14F-4D97-AF65-F5344CB8AC3E}">
        <p14:creationId xmlns:p14="http://schemas.microsoft.com/office/powerpoint/2010/main" val="4203439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822960" y="2752514"/>
            <a:ext cx="7543801" cy="1491826"/>
          </a:xfrm>
        </p:spPr>
        <p:txBody>
          <a:bodyPr/>
          <a:lstStyle/>
          <a:p>
            <a:pPr algn="ctr"/>
            <a:r>
              <a:rPr lang="en-US" dirty="0" smtClean="0"/>
              <a:t>Special thanks to</a:t>
            </a:r>
          </a:p>
          <a:p>
            <a:pPr algn="ctr"/>
            <a:r>
              <a:rPr lang="en-US" dirty="0" smtClean="0"/>
              <a:t>Dr. </a:t>
            </a:r>
            <a:r>
              <a:rPr lang="en-US" dirty="0" err="1" smtClean="0"/>
              <a:t>Kamrul</a:t>
            </a:r>
            <a:r>
              <a:rPr lang="en-US" dirty="0" smtClean="0"/>
              <a:t> Hasan </a:t>
            </a:r>
          </a:p>
          <a:p>
            <a:pPr algn="ctr"/>
            <a:r>
              <a:rPr lang="en-US" dirty="0" smtClean="0"/>
              <a:t>sir for giving us an opportunity to work on the problem. </a:t>
            </a:r>
            <a:endParaRPr lang="en-US" dirty="0"/>
          </a:p>
        </p:txBody>
      </p:sp>
    </p:spTree>
    <p:extLst>
      <p:ext uri="{BB962C8B-B14F-4D97-AF65-F5344CB8AC3E}">
        <p14:creationId xmlns:p14="http://schemas.microsoft.com/office/powerpoint/2010/main" val="3431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a:t>
            </a:r>
            <a:endParaRPr lang="en-US" dirty="0"/>
          </a:p>
        </p:txBody>
      </p:sp>
      <p:sp>
        <p:nvSpPr>
          <p:cNvPr id="3" name="Content Placeholder 2"/>
          <p:cNvSpPr>
            <a:spLocks noGrp="1"/>
          </p:cNvSpPr>
          <p:nvPr>
            <p:ph idx="1"/>
          </p:nvPr>
        </p:nvSpPr>
        <p:spPr>
          <a:xfrm>
            <a:off x="2368535" y="2517370"/>
            <a:ext cx="4145551" cy="4023360"/>
          </a:xfrm>
        </p:spPr>
        <p:txBody>
          <a:bodyPr/>
          <a:lstStyle/>
          <a:p>
            <a:r>
              <a:rPr lang="en-US" dirty="0" smtClean="0"/>
              <a:t>1006071 – Mohammad Tariqul Islam</a:t>
            </a:r>
          </a:p>
          <a:p>
            <a:r>
              <a:rPr lang="en-US" dirty="0" smtClean="0"/>
              <a:t>1006075 – </a:t>
            </a:r>
            <a:r>
              <a:rPr lang="en-US" dirty="0" err="1" smtClean="0"/>
              <a:t>Shuvo</a:t>
            </a:r>
            <a:r>
              <a:rPr lang="en-US" dirty="0" smtClean="0"/>
              <a:t> </a:t>
            </a:r>
            <a:r>
              <a:rPr lang="en-US" dirty="0" err="1" smtClean="0"/>
              <a:t>Newaz</a:t>
            </a:r>
            <a:endParaRPr lang="en-US" dirty="0" smtClean="0"/>
          </a:p>
          <a:p>
            <a:r>
              <a:rPr lang="en-US" dirty="0"/>
              <a:t>1006085 </a:t>
            </a:r>
            <a:r>
              <a:rPr lang="en-US" dirty="0" smtClean="0"/>
              <a:t>- Md</a:t>
            </a:r>
            <a:r>
              <a:rPr lang="en-US" dirty="0"/>
              <a:t>. </a:t>
            </a:r>
            <a:r>
              <a:rPr lang="en-US" dirty="0" err="1"/>
              <a:t>Maksudur</a:t>
            </a:r>
            <a:r>
              <a:rPr lang="en-US" dirty="0"/>
              <a:t> </a:t>
            </a:r>
            <a:r>
              <a:rPr lang="en-US" dirty="0" smtClean="0"/>
              <a:t>Rahman</a:t>
            </a:r>
          </a:p>
          <a:p>
            <a:r>
              <a:rPr lang="en-US" dirty="0" smtClean="0"/>
              <a:t>1006087 – Md. </a:t>
            </a:r>
            <a:r>
              <a:rPr lang="en-US" dirty="0" err="1" smtClean="0"/>
              <a:t>Rafiul</a:t>
            </a:r>
            <a:r>
              <a:rPr lang="en-US" dirty="0" smtClean="0"/>
              <a:t> Amin</a:t>
            </a:r>
          </a:p>
          <a:p>
            <a:r>
              <a:rPr lang="en-US" dirty="0"/>
              <a:t>1006090 - </a:t>
            </a:r>
            <a:r>
              <a:rPr lang="en-US" dirty="0" err="1"/>
              <a:t>Ahnaf</a:t>
            </a:r>
            <a:r>
              <a:rPr lang="en-US" dirty="0"/>
              <a:t> </a:t>
            </a:r>
            <a:r>
              <a:rPr lang="en-US" dirty="0" err="1"/>
              <a:t>Sakib</a:t>
            </a:r>
            <a:r>
              <a:rPr lang="en-US" dirty="0"/>
              <a:t> </a:t>
            </a:r>
            <a:endParaRPr lang="en-US" dirty="0" smtClean="0"/>
          </a:p>
          <a:p>
            <a:r>
              <a:rPr lang="en-US" dirty="0" smtClean="0"/>
              <a:t>1006190 - </a:t>
            </a:r>
            <a:r>
              <a:rPr lang="en-US" dirty="0" err="1" smtClean="0"/>
              <a:t>Moh</a:t>
            </a:r>
            <a:r>
              <a:rPr lang="en-US" dirty="0" smtClean="0"/>
              <a:t> </a:t>
            </a:r>
            <a:r>
              <a:rPr lang="en-US" dirty="0" err="1"/>
              <a:t>Sabbir</a:t>
            </a:r>
            <a:r>
              <a:rPr lang="en-US" dirty="0"/>
              <a:t> </a:t>
            </a:r>
            <a:r>
              <a:rPr lang="en-US" dirty="0" err="1" smtClean="0"/>
              <a:t>Saadat</a:t>
            </a:r>
            <a:endParaRPr lang="en-US" dirty="0"/>
          </a:p>
        </p:txBody>
      </p:sp>
    </p:spTree>
    <p:extLst>
      <p:ext uri="{BB962C8B-B14F-4D97-AF65-F5344CB8AC3E}">
        <p14:creationId xmlns:p14="http://schemas.microsoft.com/office/powerpoint/2010/main" val="19110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Designing digital filter is a challenging task. For narrowband filters, the filter length is usually very high which leads to large computational cost.</a:t>
            </a:r>
          </a:p>
          <a:p>
            <a:pPr marL="0" indent="0">
              <a:buNone/>
            </a:pPr>
            <a:r>
              <a:rPr lang="en-US" dirty="0" smtClean="0"/>
              <a:t>This cost can be mitigated using filters that operate in different sampling rates. In traditional view, IIR filters are more computationally efficient than FIR filters. However, optimizing computation, FIR filters can be made more efficient than IIR filters for </a:t>
            </a:r>
            <a:r>
              <a:rPr lang="en-US" dirty="0" err="1" smtClean="0"/>
              <a:t>multirate</a:t>
            </a:r>
            <a:r>
              <a:rPr lang="en-US" dirty="0" smtClean="0"/>
              <a:t> systems.</a:t>
            </a:r>
          </a:p>
          <a:p>
            <a:pPr marL="0" indent="0">
              <a:buNone/>
            </a:pPr>
            <a:r>
              <a:rPr lang="en-US" dirty="0" smtClean="0"/>
              <a:t>This presentation shows the techniques of computationally efficient filter design using </a:t>
            </a:r>
            <a:r>
              <a:rPr lang="en-US" dirty="0" err="1" smtClean="0"/>
              <a:t>multirate</a:t>
            </a:r>
            <a:r>
              <a:rPr lang="en-US" dirty="0" smtClean="0"/>
              <a:t> concept. </a:t>
            </a:r>
            <a:endParaRPr lang="en-US" dirty="0"/>
          </a:p>
        </p:txBody>
      </p:sp>
    </p:spTree>
    <p:extLst>
      <p:ext uri="{BB962C8B-B14F-4D97-AF65-F5344CB8AC3E}">
        <p14:creationId xmlns:p14="http://schemas.microsoft.com/office/powerpoint/2010/main" val="2366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Straightforward Approach</a:t>
            </a:r>
            <a:endParaRPr lang="en-US" dirty="0"/>
          </a:p>
        </p:txBody>
      </p:sp>
      <p:sp>
        <p:nvSpPr>
          <p:cNvPr id="3" name="Content Placeholder 2"/>
          <p:cNvSpPr>
            <a:spLocks noGrp="1"/>
          </p:cNvSpPr>
          <p:nvPr>
            <p:ph idx="1"/>
          </p:nvPr>
        </p:nvSpPr>
        <p:spPr/>
        <p:txBody>
          <a:bodyPr/>
          <a:lstStyle/>
          <a:p>
            <a:r>
              <a:rPr lang="en-US" dirty="0" smtClean="0"/>
              <a:t>For ideal filter we require infinite length. It is not practical.</a:t>
            </a:r>
          </a:p>
          <a:p>
            <a:r>
              <a:rPr lang="en-US" dirty="0" smtClean="0"/>
              <a:t>A practical implementation requires windowing or some other filter design algorithm (e.g. Parks-</a:t>
            </a:r>
            <a:r>
              <a:rPr lang="en-US" dirty="0" err="1" smtClean="0"/>
              <a:t>MacClellan</a:t>
            </a:r>
            <a:r>
              <a:rPr lang="en-US" dirty="0" smtClean="0"/>
              <a:t> Algorithm).</a:t>
            </a:r>
          </a:p>
          <a:p>
            <a:r>
              <a:rPr lang="en-US" dirty="0"/>
              <a:t>However, these filters include ripples in passband and stopband. Also, there is a transition band.</a:t>
            </a:r>
          </a:p>
          <a:p>
            <a:r>
              <a:rPr lang="en-US" dirty="0"/>
              <a:t>For narrowband filters, the required length is very large.</a:t>
            </a:r>
          </a:p>
          <a:p>
            <a:endParaRPr lang="en-US" dirty="0"/>
          </a:p>
        </p:txBody>
      </p:sp>
      <p:sp>
        <p:nvSpPr>
          <p:cNvPr id="4" name="Rectangle 3"/>
          <p:cNvSpPr/>
          <p:nvPr/>
        </p:nvSpPr>
        <p:spPr>
          <a:xfrm>
            <a:off x="3781221" y="4542401"/>
            <a:ext cx="897898" cy="747243"/>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H(z)</a:t>
            </a:r>
            <a:endParaRPr lang="en-US" dirty="0"/>
          </a:p>
        </p:txBody>
      </p:sp>
      <p:cxnSp>
        <p:nvCxnSpPr>
          <p:cNvPr id="5" name="Straight Arrow Connector 4"/>
          <p:cNvCxnSpPr>
            <a:endCxn id="4" idx="1"/>
          </p:cNvCxnSpPr>
          <p:nvPr/>
        </p:nvCxnSpPr>
        <p:spPr>
          <a:xfrm>
            <a:off x="3059868" y="4915600"/>
            <a:ext cx="721353" cy="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3"/>
          </p:cNvCxnSpPr>
          <p:nvPr/>
        </p:nvCxnSpPr>
        <p:spPr>
          <a:xfrm flipV="1">
            <a:off x="4679119" y="4915812"/>
            <a:ext cx="664202" cy="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497252" y="4653884"/>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497252" y="4653884"/>
                <a:ext cx="541020" cy="369332"/>
              </a:xfrm>
              <a:prstGeom prst="rect">
                <a:avLst/>
              </a:prstGeom>
              <a:blipFill rotWithShape="0">
                <a:blip r:embed="rId2"/>
                <a:stretch>
                  <a:fillRect r="-15909"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400472" y="4681460"/>
                <a:ext cx="5410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400472" y="4681460"/>
                <a:ext cx="541020" cy="369332"/>
              </a:xfrm>
              <a:prstGeom prst="rect">
                <a:avLst/>
              </a:prstGeom>
              <a:blipFill rotWithShape="0">
                <a:blip r:embed="rId3"/>
                <a:stretch>
                  <a:fillRect r="-12360" b="-14754"/>
                </a:stretch>
              </a:blipFill>
            </p:spPr>
            <p:txBody>
              <a:bodyPr/>
              <a:lstStyle/>
              <a:p>
                <a:r>
                  <a:rPr lang="en-US">
                    <a:noFill/>
                  </a:rPr>
                  <a:t> </a:t>
                </a:r>
              </a:p>
            </p:txBody>
          </p:sp>
        </mc:Fallback>
      </mc:AlternateContent>
    </p:spTree>
    <p:extLst>
      <p:ext uri="{BB962C8B-B14F-4D97-AF65-F5344CB8AC3E}">
        <p14:creationId xmlns:p14="http://schemas.microsoft.com/office/powerpoint/2010/main" val="412974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 band limited signal (0-2000Hz) has been sampled at 8000Hz.</a:t>
            </a:r>
          </a:p>
          <a:p>
            <a:pPr marL="0" indent="0">
              <a:buNone/>
            </a:pPr>
            <a:r>
              <a:rPr lang="en-US" dirty="0" smtClean="0"/>
              <a:t>An LPF filter for the following specifications has to be designed:</a:t>
            </a:r>
          </a:p>
          <a:p>
            <a:pPr marL="0" indent="0">
              <a:buNone/>
            </a:pPr>
            <a:r>
              <a:rPr lang="en-US" dirty="0" smtClean="0"/>
              <a:t>Pass band ripple, </a:t>
            </a:r>
            <a:r>
              <a:rPr lang="el-GR" dirty="0" smtClean="0"/>
              <a:t>δ</a:t>
            </a:r>
            <a:r>
              <a:rPr lang="en-US" baseline="-25000" dirty="0" smtClean="0"/>
              <a:t>p</a:t>
            </a:r>
            <a:r>
              <a:rPr lang="en-US" dirty="0" smtClean="0"/>
              <a:t> = 10</a:t>
            </a:r>
            <a:r>
              <a:rPr lang="en-US" baseline="30000" dirty="0" smtClean="0"/>
              <a:t>-2 </a:t>
            </a:r>
            <a:endParaRPr lang="en-US" dirty="0" smtClean="0"/>
          </a:p>
          <a:p>
            <a:pPr marL="0" indent="0">
              <a:buNone/>
            </a:pPr>
            <a:r>
              <a:rPr lang="en-US" dirty="0" smtClean="0"/>
              <a:t>Stop band ripple, </a:t>
            </a:r>
            <a:r>
              <a:rPr lang="el-GR" dirty="0" smtClean="0"/>
              <a:t>δ</a:t>
            </a:r>
            <a:r>
              <a:rPr lang="en-US" baseline="-25000" dirty="0"/>
              <a:t>s</a:t>
            </a:r>
            <a:r>
              <a:rPr lang="en-US" baseline="-25000" dirty="0" smtClean="0"/>
              <a:t> </a:t>
            </a:r>
            <a:r>
              <a:rPr lang="en-US" dirty="0" smtClean="0"/>
              <a:t>= 10</a:t>
            </a:r>
            <a:r>
              <a:rPr lang="en-US" baseline="30000" dirty="0" smtClean="0"/>
              <a:t>-4 </a:t>
            </a:r>
            <a:endParaRPr lang="en-US" dirty="0" smtClean="0"/>
          </a:p>
          <a:p>
            <a:pPr marL="0" indent="0">
              <a:buNone/>
            </a:pPr>
            <a:r>
              <a:rPr lang="en-US" dirty="0" smtClean="0"/>
              <a:t>Pass band = 0 – 75 Hz</a:t>
            </a:r>
          </a:p>
          <a:p>
            <a:pPr marL="0" indent="0">
              <a:buNone/>
            </a:pPr>
            <a:r>
              <a:rPr lang="en-US" dirty="0" smtClean="0"/>
              <a:t>Transition band = 75 - 80 Hz</a:t>
            </a:r>
            <a:endParaRPr lang="en-US" dirty="0"/>
          </a:p>
          <a:p>
            <a:pPr marL="0" indent="0">
              <a:buNone/>
            </a:pPr>
            <a:r>
              <a:rPr lang="en-US" dirty="0" smtClean="0"/>
              <a:t>The considered signal has frequency components at 1, 10, 50, 100, 300, 1000 and 2000 Hz.</a:t>
            </a:r>
          </a:p>
          <a:p>
            <a:pPr marL="0" indent="0">
              <a:buNone/>
            </a:pPr>
            <a:endParaRPr lang="en-US" dirty="0"/>
          </a:p>
        </p:txBody>
      </p:sp>
    </p:spTree>
    <p:extLst>
      <p:ext uri="{BB962C8B-B14F-4D97-AF65-F5344CB8AC3E}">
        <p14:creationId xmlns:p14="http://schemas.microsoft.com/office/powerpoint/2010/main" val="36443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a:t>
            </a:r>
            <a:r>
              <a:rPr lang="en-US" sz="3600" dirty="0" smtClean="0"/>
              <a:t>Straightforward Approach</a:t>
            </a:r>
            <a:endParaRPr lang="en-US" sz="3600" dirty="0"/>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822959" y="1845734"/>
                <a:ext cx="7543801" cy="1264192"/>
              </a:xfrm>
              <a:prstGeom prst="rect">
                <a:avLst/>
              </a:prstGeom>
              <a:noFill/>
            </p:spPr>
            <p:txBody>
              <a:bodyPr wrap="square" rtlCol="0">
                <a:spAutoFit/>
              </a:bodyPr>
              <a:lstStyle/>
              <a:p>
                <a:r>
                  <a:rPr lang="en-US" dirty="0" smtClean="0"/>
                  <a:t>Filter </a:t>
                </a:r>
                <a:r>
                  <a:rPr lang="en-US" dirty="0"/>
                  <a:t>l</a:t>
                </a:r>
                <a:r>
                  <a:rPr lang="en-US" dirty="0" smtClean="0"/>
                  <a:t>ength </a:t>
                </a:r>
                <a:r>
                  <a:rPr lang="en-US" dirty="0"/>
                  <a:t>u</a:t>
                </a:r>
                <a:r>
                  <a:rPr lang="en-US" dirty="0" smtClean="0"/>
                  <a:t>sing Kaiser Formula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rPr>
                          <m:t>𝑙𝑜𝑔</m:t>
                        </m:r>
                        <m:r>
                          <m:rPr>
                            <m:sty m:val="p"/>
                          </m:rPr>
                          <a:rPr lang="el-GR" i="1">
                            <a:latin typeface="Cambria Math" panose="02040503050406030204" pitchFamily="18" charset="0"/>
                          </a:rPr>
                          <m:t>δ</m:t>
                        </m:r>
                        <m:r>
                          <a:rPr lang="en-US" i="1" baseline="-25000">
                            <a:latin typeface="Cambria Math" panose="02040503050406030204" pitchFamily="18" charset="0"/>
                          </a:rPr>
                          <m:t>𝑝</m:t>
                        </m:r>
                        <m:r>
                          <m:rPr>
                            <m:sty m:val="p"/>
                          </m:rPr>
                          <a:rPr lang="el-GR" i="1">
                            <a:latin typeface="Cambria Math" panose="02040503050406030204" pitchFamily="18" charset="0"/>
                          </a:rPr>
                          <m:t>δ</m:t>
                        </m:r>
                        <m:r>
                          <a:rPr lang="en-US" i="1" baseline="-25000">
                            <a:latin typeface="Cambria Math" panose="02040503050406030204" pitchFamily="18" charset="0"/>
                          </a:rPr>
                          <m:t>𝑠</m:t>
                        </m:r>
                        <m:r>
                          <a:rPr lang="en-US" b="0" i="1" smtClean="0">
                            <a:latin typeface="Cambria Math" panose="02040503050406030204" pitchFamily="18" charset="0"/>
                          </a:rPr>
                          <m:t>−13</m:t>
                        </m:r>
                      </m:num>
                      <m:den>
                        <m:r>
                          <a:rPr lang="en-US" b="0" i="1" smtClean="0">
                            <a:latin typeface="Cambria Math" panose="02040503050406030204" pitchFamily="18" charset="0"/>
                          </a:rPr>
                          <m:t>14.6</m:t>
                        </m:r>
                        <m:r>
                          <m:rPr>
                            <m:sty m:val="p"/>
                          </m:rPr>
                          <a:rPr lang="el-GR" b="0" i="1" smtClean="0">
                            <a:latin typeface="Cambria Math" panose="02040503050406030204" pitchFamily="18" charset="0"/>
                          </a:rPr>
                          <m:t>Δ</m:t>
                        </m:r>
                        <m:r>
                          <a:rPr lang="en-US" b="0" i="1" smtClean="0">
                            <a:latin typeface="Cambria Math" panose="02040503050406030204" pitchFamily="18" charset="0"/>
                          </a:rPr>
                          <m:t>𝑓</m:t>
                        </m:r>
                      </m:den>
                    </m:f>
                    <m:r>
                      <a:rPr lang="en-US" b="0" i="1" smtClean="0">
                        <a:latin typeface="Cambria Math" panose="02040503050406030204" pitchFamily="18" charset="0"/>
                      </a:rPr>
                      <m:t>+1</m:t>
                    </m:r>
                  </m:oMath>
                </a14:m>
                <a:r>
                  <a:rPr lang="en-US" dirty="0" smtClean="0"/>
                  <a:t> ≈ 5152</a:t>
                </a:r>
              </a:p>
              <a:p>
                <a:r>
                  <a:rPr lang="en-US" dirty="0" smtClean="0"/>
                  <a:t>The filter coefficients have been calculated using Parks-</a:t>
                </a:r>
                <a:r>
                  <a:rPr lang="en-US" dirty="0" err="1" smtClean="0"/>
                  <a:t>MacClellan</a:t>
                </a:r>
                <a:r>
                  <a:rPr lang="en-US" dirty="0" smtClean="0"/>
                  <a:t> Algorithm.</a:t>
                </a:r>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822959" y="1845734"/>
                <a:ext cx="7543801" cy="1264192"/>
              </a:xfrm>
              <a:prstGeom prst="rect">
                <a:avLst/>
              </a:prstGeom>
              <a:blipFill rotWithShape="0">
                <a:blip r:embed="rId2"/>
                <a:stretch>
                  <a:fillRect l="-808" b="-7729"/>
                </a:stretch>
              </a:blipFill>
            </p:spPr>
            <p:txBody>
              <a:bodyPr/>
              <a:lstStyle/>
              <a:p>
                <a:r>
                  <a:rPr lang="en-US">
                    <a:noFill/>
                  </a:rPr>
                  <a:t> </a:t>
                </a:r>
              </a:p>
            </p:txBody>
          </p:sp>
        </mc:Fallback>
      </mc:AlternateContent>
      <p:sp>
        <p:nvSpPr>
          <p:cNvPr id="5" name="TextBox 4"/>
          <p:cNvSpPr txBox="1"/>
          <p:nvPr/>
        </p:nvSpPr>
        <p:spPr>
          <a:xfrm>
            <a:off x="822959" y="3348507"/>
            <a:ext cx="7896038" cy="1631216"/>
          </a:xfrm>
          <a:prstGeom prst="rect">
            <a:avLst/>
          </a:prstGeom>
          <a:noFill/>
        </p:spPr>
        <p:txBody>
          <a:bodyPr wrap="square" rtlCol="0">
            <a:spAutoFit/>
          </a:bodyPr>
          <a:lstStyle/>
          <a:p>
            <a:r>
              <a:rPr lang="en-US" sz="2000" dirty="0" smtClean="0"/>
              <a:t>Filter length is very high.</a:t>
            </a:r>
          </a:p>
          <a:p>
            <a:endParaRPr lang="en-US" sz="2000" dirty="0" smtClean="0"/>
          </a:p>
          <a:p>
            <a:r>
              <a:rPr lang="en-US" sz="2000" dirty="0" smtClean="0"/>
              <a:t>There will be 5152*8000 = 41,216,000 multiplications per second (MPS).</a:t>
            </a:r>
          </a:p>
          <a:p>
            <a:endParaRPr lang="en-US" sz="2000" dirty="0"/>
          </a:p>
          <a:p>
            <a:r>
              <a:rPr lang="en-US" sz="2000" dirty="0" smtClean="0"/>
              <a:t>And total storage </a:t>
            </a:r>
            <a:r>
              <a:rPr lang="en-US" sz="2000" dirty="0" err="1" smtClean="0"/>
              <a:t>requitement</a:t>
            </a:r>
            <a:r>
              <a:rPr lang="en-US" sz="2000" dirty="0" smtClean="0"/>
              <a:t> (TSR) for the filter coefficients is 5152</a:t>
            </a:r>
            <a:endParaRPr lang="en-US" sz="2000" dirty="0"/>
          </a:p>
        </p:txBody>
      </p:sp>
    </p:spTree>
    <p:extLst>
      <p:ext uri="{BB962C8B-B14F-4D97-AF65-F5344CB8AC3E}">
        <p14:creationId xmlns:p14="http://schemas.microsoft.com/office/powerpoint/2010/main" val="284955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Reducing Computation</a:t>
            </a:r>
            <a:endParaRPr lang="en-US" sz="4400" dirty="0"/>
          </a:p>
        </p:txBody>
      </p:sp>
      <p:sp>
        <p:nvSpPr>
          <p:cNvPr id="3" name="Content Placeholder 2"/>
          <p:cNvSpPr>
            <a:spLocks noGrp="1"/>
          </p:cNvSpPr>
          <p:nvPr>
            <p:ph idx="1"/>
          </p:nvPr>
        </p:nvSpPr>
        <p:spPr/>
        <p:txBody>
          <a:bodyPr/>
          <a:lstStyle/>
          <a:p>
            <a:pPr marL="0" indent="0">
              <a:buNone/>
            </a:pPr>
            <a:r>
              <a:rPr lang="en-US" dirty="0" smtClean="0"/>
              <a:t>Computations will reduce if-</a:t>
            </a:r>
          </a:p>
          <a:p>
            <a:pPr lvl="1">
              <a:buFont typeface="Courier New" panose="02070309020205020404" pitchFamily="49" charset="0"/>
              <a:buChar char="o"/>
            </a:pPr>
            <a:r>
              <a:rPr lang="en-US" dirty="0" smtClean="0"/>
              <a:t>Filter length can be made low.</a:t>
            </a:r>
          </a:p>
          <a:p>
            <a:pPr lvl="1">
              <a:buFont typeface="Courier New" panose="02070309020205020404" pitchFamily="49" charset="0"/>
              <a:buChar char="o"/>
            </a:pPr>
            <a:r>
              <a:rPr lang="en-US" dirty="0" smtClean="0"/>
              <a:t>Not all indexes are computed and the others are skipped.</a:t>
            </a:r>
          </a:p>
          <a:p>
            <a:pPr marL="201168" lvl="1" indent="0">
              <a:buNone/>
            </a:pPr>
            <a:endParaRPr lang="en-US" dirty="0" smtClean="0"/>
          </a:p>
          <a:p>
            <a:pPr marL="0" lvl="1" indent="0">
              <a:buNone/>
            </a:pPr>
            <a:r>
              <a:rPr lang="en-US" dirty="0" smtClean="0"/>
              <a:t>Filter length can be made lower using larger transition band.</a:t>
            </a:r>
          </a:p>
          <a:p>
            <a:pPr marL="0" lvl="1" indent="0">
              <a:buNone/>
            </a:pPr>
            <a:endParaRPr lang="en-US" dirty="0" smtClean="0"/>
          </a:p>
          <a:p>
            <a:pPr marL="0" lvl="1" indent="0">
              <a:buNone/>
            </a:pPr>
            <a:r>
              <a:rPr lang="en-US" dirty="0" smtClean="0"/>
              <a:t>And some indexes can be skipped due to </a:t>
            </a:r>
            <a:r>
              <a:rPr lang="en-US" dirty="0" err="1" smtClean="0"/>
              <a:t>downsampling</a:t>
            </a:r>
            <a:r>
              <a:rPr lang="en-US" dirty="0" smtClean="0"/>
              <a:t>.</a:t>
            </a:r>
          </a:p>
          <a:p>
            <a:pPr marL="0" lvl="1" indent="0">
              <a:buNone/>
            </a:pPr>
            <a:endParaRPr lang="en-US" dirty="0"/>
          </a:p>
          <a:p>
            <a:pPr marL="0" lvl="1" indent="0">
              <a:buNone/>
            </a:pPr>
            <a:r>
              <a:rPr lang="en-US" dirty="0" smtClean="0"/>
              <a:t>This idea leads to </a:t>
            </a:r>
            <a:r>
              <a:rPr lang="en-US" dirty="0" err="1" smtClean="0"/>
              <a:t>downsampling</a:t>
            </a:r>
            <a:r>
              <a:rPr lang="en-US" dirty="0" smtClean="0"/>
              <a:t> of the signal.</a:t>
            </a:r>
          </a:p>
        </p:txBody>
      </p:sp>
    </p:spTree>
    <p:extLst>
      <p:ext uri="{BB962C8B-B14F-4D97-AF65-F5344CB8AC3E}">
        <p14:creationId xmlns:p14="http://schemas.microsoft.com/office/powerpoint/2010/main" val="418444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 of </a:t>
            </a:r>
            <a:r>
              <a:rPr lang="en-US" dirty="0" err="1" smtClean="0"/>
              <a:t>Downsampling</a:t>
            </a:r>
            <a:endParaRPr lang="en-US" dirty="0"/>
          </a:p>
        </p:txBody>
      </p:sp>
      <p:sp>
        <p:nvSpPr>
          <p:cNvPr id="3" name="Content Placeholder 2"/>
          <p:cNvSpPr>
            <a:spLocks noGrp="1"/>
          </p:cNvSpPr>
          <p:nvPr>
            <p:ph idx="1"/>
          </p:nvPr>
        </p:nvSpPr>
        <p:spPr/>
        <p:txBody>
          <a:bodyPr/>
          <a:lstStyle/>
          <a:p>
            <a:r>
              <a:rPr lang="en-US" dirty="0" smtClean="0"/>
              <a:t>During </a:t>
            </a:r>
            <a:r>
              <a:rPr lang="en-US" dirty="0" err="1" smtClean="0"/>
              <a:t>downsampling</a:t>
            </a:r>
            <a:r>
              <a:rPr lang="en-US" dirty="0" smtClean="0"/>
              <a:t> some values are discarded. For example, if </a:t>
            </a:r>
            <a:r>
              <a:rPr lang="en-US" dirty="0" err="1" smtClean="0"/>
              <a:t>downsample</a:t>
            </a:r>
            <a:r>
              <a:rPr lang="en-US" dirty="0" smtClean="0"/>
              <a:t> factor is M, then in every consecutive M samples, M-1 samples are discarded. Hence, during filtering only the samples that will appear in the </a:t>
            </a:r>
            <a:r>
              <a:rPr lang="en-US" dirty="0" err="1" smtClean="0"/>
              <a:t>downsampled</a:t>
            </a:r>
            <a:r>
              <a:rPr lang="en-US" dirty="0" smtClean="0"/>
              <a:t> signal are needed to be computed.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181" y="3746613"/>
            <a:ext cx="7889301" cy="1686000"/>
          </a:xfrm>
          <a:prstGeom prst="rect">
            <a:avLst/>
          </a:prstGeom>
        </p:spPr>
      </p:pic>
    </p:spTree>
    <p:extLst>
      <p:ext uri="{BB962C8B-B14F-4D97-AF65-F5344CB8AC3E}">
        <p14:creationId xmlns:p14="http://schemas.microsoft.com/office/powerpoint/2010/main" val="1488143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582</TotalTime>
  <Words>952</Words>
  <Application>Microsoft Office PowerPoint</Application>
  <PresentationFormat>On-screen Show (4:3)</PresentationFormat>
  <Paragraphs>197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Cambria Math</vt:lpstr>
      <vt:lpstr>Courier New</vt:lpstr>
      <vt:lpstr>Retrospect</vt:lpstr>
      <vt:lpstr>Designing a Narrowband LPF Filter Using Multirate Concept</vt:lpstr>
      <vt:lpstr>Submitted To</vt:lpstr>
      <vt:lpstr>Submitted By</vt:lpstr>
      <vt:lpstr>Introduction</vt:lpstr>
      <vt:lpstr>Straightforward Approach</vt:lpstr>
      <vt:lpstr>Example</vt:lpstr>
      <vt:lpstr>Example: Straightforward Approach</vt:lpstr>
      <vt:lpstr>Reducing Computation</vt:lpstr>
      <vt:lpstr>The Effect of Downsampling</vt:lpstr>
      <vt:lpstr>FIR or IIR filters?</vt:lpstr>
      <vt:lpstr>Single Stage Multirate System</vt:lpstr>
      <vt:lpstr>Example: Single Stage Multirate</vt:lpstr>
      <vt:lpstr>Multistage Multirate System</vt:lpstr>
      <vt:lpstr>Selecting Filter Specs</vt:lpstr>
      <vt:lpstr>Example: Three Stage Filtering</vt:lpstr>
      <vt:lpstr>Example: Three Stage Filtering</vt:lpstr>
      <vt:lpstr>Example: Time Domain Output</vt:lpstr>
      <vt:lpstr>The Delay Tradeoff</vt:lpstr>
      <vt:lpstr>Polyphase Filters</vt:lpstr>
      <vt:lpstr>Polyphase Structure</vt:lpstr>
      <vt:lpstr>Example: Polyphase Implementation</vt:lpstr>
      <vt:lpstr>Example: Polyphase Implementation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Narrowband Filter Using Multirate Technique</dc:title>
  <dc:creator>Rafiul</dc:creator>
  <cp:lastModifiedBy>Tariqul Islam</cp:lastModifiedBy>
  <cp:revision>47</cp:revision>
  <dcterms:created xsi:type="dcterms:W3CDTF">2015-05-27T05:14:23Z</dcterms:created>
  <dcterms:modified xsi:type="dcterms:W3CDTF">2015-05-27T17:54:55Z</dcterms:modified>
</cp:coreProperties>
</file>