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22"/>
  </p:notesMasterIdLst>
  <p:sldIdLst>
    <p:sldId id="302" r:id="rId2"/>
    <p:sldId id="299" r:id="rId3"/>
    <p:sldId id="275" r:id="rId4"/>
    <p:sldId id="329" r:id="rId5"/>
    <p:sldId id="315" r:id="rId6"/>
    <p:sldId id="305" r:id="rId7"/>
    <p:sldId id="306" r:id="rId8"/>
    <p:sldId id="277" r:id="rId9"/>
    <p:sldId id="330" r:id="rId10"/>
    <p:sldId id="258" r:id="rId11"/>
    <p:sldId id="259" r:id="rId12"/>
    <p:sldId id="321" r:id="rId13"/>
    <p:sldId id="322" r:id="rId14"/>
    <p:sldId id="261" r:id="rId15"/>
    <p:sldId id="311" r:id="rId16"/>
    <p:sldId id="323" r:id="rId17"/>
    <p:sldId id="317" r:id="rId18"/>
    <p:sldId id="318" r:id="rId19"/>
    <p:sldId id="331" r:id="rId20"/>
    <p:sldId id="332" r:id="rId2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9" autoAdjust="0"/>
    <p:restoredTop sz="79773" autoAdjust="0"/>
  </p:normalViewPr>
  <p:slideViewPr>
    <p:cSldViewPr>
      <p:cViewPr varScale="1">
        <p:scale>
          <a:sx n="59" d="100"/>
          <a:sy n="59" d="100"/>
        </p:scale>
        <p:origin x="-168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endParaRPr lang="en-US"/>
          </a:p>
        </p:txBody>
      </p:sp>
      <p:sp>
        <p:nvSpPr>
          <p:cNvPr id="358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endParaRPr lang="en-US"/>
          </a:p>
        </p:txBody>
      </p:sp>
      <p:sp>
        <p:nvSpPr>
          <p:cNvPr id="35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58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58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endParaRPr lang="en-US"/>
          </a:p>
        </p:txBody>
      </p:sp>
      <p:sp>
        <p:nvSpPr>
          <p:cNvPr id="358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itchFamily="18" charset="0"/>
              </a:defRPr>
            </a:lvl1pPr>
          </a:lstStyle>
          <a:p>
            <a:fld id="{5874DA24-1090-42AA-B381-47721BB140FD}"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archdatabase.techtarget.com/sDefinition/0,,sid13_gci518970,00.html" TargetMode="External"/><Relationship Id="rId7" Type="http://schemas.openxmlformats.org/officeDocument/2006/relationships/hyperlink" Target="http://searchwindowssecurity.techtarget.com/sDefinition/0,,sid45_gci212753,00.html"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earchsecurity.techtarget.com/sDefinition/0,,sid14_gci214549,00.html" TargetMode="External"/><Relationship Id="rId5" Type="http://schemas.openxmlformats.org/officeDocument/2006/relationships/hyperlink" Target="http://searchwin2000.techtarget.com/sDefinition/0,,sid1_gci211723,00.html" TargetMode="External"/><Relationship Id="rId4" Type="http://schemas.openxmlformats.org/officeDocument/2006/relationships/hyperlink" Target="http://searchsmb.techtarget.com/sDefinition/0,,sid44_gci212356,00.ht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861269-A017-4FEF-AA9D-53C95AEB51AC}" type="slidenum">
              <a:rPr lang="en-US"/>
              <a:pPr/>
              <a:t>5</a:t>
            </a:fld>
            <a:endParaRPr lang="en-US"/>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pPr>
              <a:lnSpc>
                <a:spcPct val="90000"/>
              </a:lnSpc>
              <a:buFontTx/>
              <a:buChar char="•"/>
            </a:pPr>
            <a:r>
              <a:rPr lang="en-US" sz="1000" dirty="0"/>
              <a:t>Buffer-overflow</a:t>
            </a:r>
          </a:p>
          <a:p>
            <a:pPr>
              <a:lnSpc>
                <a:spcPct val="90000"/>
              </a:lnSpc>
            </a:pPr>
            <a:r>
              <a:rPr lang="en-US" sz="1000" dirty="0"/>
              <a:t>Although it may occur accidentally through programming error, buffer overflow is an increasingly common type of security attack on </a:t>
            </a:r>
            <a:r>
              <a:rPr lang="en-US" sz="1000" dirty="0">
                <a:hlinkClick r:id="rId3"/>
              </a:rPr>
              <a:t>data integrity</a:t>
            </a:r>
            <a:r>
              <a:rPr lang="en-US" sz="1000" dirty="0"/>
              <a:t>. In buffer overflow attacks, the extra data may contain codes designed to trigger specific actions, in effect sending new </a:t>
            </a:r>
            <a:r>
              <a:rPr lang="en-US" sz="1000" dirty="0">
                <a:hlinkClick r:id="rId4"/>
              </a:rPr>
              <a:t>instruction</a:t>
            </a:r>
            <a:r>
              <a:rPr lang="en-US" sz="1000" dirty="0"/>
              <a:t>s to the attacked computer that could, for example, damage the user's files, change data, or disclose confidential information. Buffer overflow attacks are said to have arisen because the </a:t>
            </a:r>
            <a:r>
              <a:rPr lang="en-US" sz="1000" dirty="0">
                <a:hlinkClick r:id="rId5"/>
              </a:rPr>
              <a:t>C</a:t>
            </a:r>
            <a:r>
              <a:rPr lang="en-US" sz="1000" dirty="0"/>
              <a:t> programming language supplied the framework, and poor programming practices supplied the vulnerability. </a:t>
            </a:r>
          </a:p>
          <a:p>
            <a:pPr>
              <a:lnSpc>
                <a:spcPct val="90000"/>
              </a:lnSpc>
            </a:pPr>
            <a:r>
              <a:rPr lang="en-US" sz="1000" dirty="0"/>
              <a:t>In July 2000, a vulnerability to buffer overflow attack was discovered in Microsoft Outlook and Outlook Express. A programming flaw made it possible for an attacker to compromise the integrity of the target computer by simply it sending an e-mail message. Unlike the typical </a:t>
            </a:r>
            <a:r>
              <a:rPr lang="en-US" sz="1000" dirty="0">
                <a:hlinkClick r:id="rId6"/>
              </a:rPr>
              <a:t>e-mail virus</a:t>
            </a:r>
            <a:r>
              <a:rPr lang="en-US" sz="1000" dirty="0"/>
              <a:t>, users could not protect themselves by not opening attached files; in fact, the user did not even have to open the message to enable the attack. The programs' message header mechanisms had a defect that made it possible for senders to overflow the area with extraneous data, which allowed them to execute whatever type of code they desired on the recipient's computers. Because the process was activated as soon as the recipient downloaded the message from the server, this type of buffer overflow attack was very difficult to defend. Microsoft has since created a </a:t>
            </a:r>
            <a:r>
              <a:rPr lang="en-US" sz="1000" dirty="0">
                <a:hlinkClick r:id="rId7"/>
              </a:rPr>
              <a:t>patch</a:t>
            </a:r>
            <a:r>
              <a:rPr lang="en-US" sz="1000" dirty="0"/>
              <a:t> to eliminate the vulnerability</a:t>
            </a:r>
          </a:p>
          <a:p>
            <a:pPr>
              <a:lnSpc>
                <a:spcPct val="90000"/>
              </a:lnSpc>
            </a:pPr>
            <a:endParaRPr lang="en-US" sz="1000" dirty="0"/>
          </a:p>
          <a:p>
            <a:pPr>
              <a:lnSpc>
                <a:spcPct val="90000"/>
              </a:lnSpc>
              <a:buFontTx/>
              <a:buChar char="•"/>
            </a:pPr>
            <a:r>
              <a:rPr lang="en-US" sz="1000" dirty="0"/>
              <a:t>Denial of Service</a:t>
            </a:r>
          </a:p>
          <a:p>
            <a:pPr>
              <a:lnSpc>
                <a:spcPct val="90000"/>
              </a:lnSpc>
            </a:pPr>
            <a:r>
              <a:rPr lang="en-US" sz="1000" dirty="0"/>
              <a:t>http://www.cert.org/tech_tips/denial_of_service.html</a:t>
            </a:r>
          </a:p>
          <a:p>
            <a:pPr>
              <a:lnSpc>
                <a:spcPct val="90000"/>
              </a:lnSpc>
            </a:pPr>
            <a:endParaRPr lang="en-US" sz="1000" dirty="0"/>
          </a:p>
          <a:p>
            <a:pPr>
              <a:lnSpc>
                <a:spcPct val="90000"/>
              </a:lnSpc>
              <a:buFontTx/>
              <a:buChar char="•"/>
            </a:pPr>
            <a:r>
              <a:rPr lang="en-US" sz="1000" dirty="0"/>
              <a:t>IP Spoofing</a:t>
            </a:r>
          </a:p>
          <a:p>
            <a:pPr>
              <a:lnSpc>
                <a:spcPct val="90000"/>
              </a:lnSpc>
            </a:pPr>
            <a:r>
              <a:rPr lang="en-US" sz="1000" dirty="0"/>
              <a:t>http://www.ciac.org/ciac/bulletins/f-08.shtml</a:t>
            </a:r>
          </a:p>
          <a:p>
            <a:pPr>
              <a:lnSpc>
                <a:spcPct val="90000"/>
              </a:lnSpc>
            </a:pPr>
            <a:endParaRPr lang="en-US" sz="10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0575C1-6FFC-4B1C-A815-2AD0DA47C5F0}" type="slidenum">
              <a:rPr lang="en-US"/>
              <a:pPr/>
              <a:t>7</a:t>
            </a:fld>
            <a:endParaRPr 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pPr>
              <a:buFontTx/>
              <a:buChar char="-"/>
            </a:pPr>
            <a:r>
              <a:rPr lang="en-US"/>
              <a:t>Intrusion detection systems are split into two groups, anomaly detection systems and misuse detection systems. Anomaly detection is the attempt to identify malicious traffic based on deviations from established normal network traffic patterns [12, 27, 28, 29, 30]. Misuse detection is the ability to identify intrusions based on a known pattern for the malicious activity [18, 26]. These known patterns are referred to as signatures.  Anomaly detection is capable of catching new attacks. However, new legitimate behavior can also be falsely identified as an attack, resulting in a false positive. Since most efforts so far have been targeted at network based systems our research will focus on network level systems. The problem with current state of the art is to reduce false negative and false positive rate (i.e., we wish to minimize “abnormal normal” behavior). At the same time, a real-time intrusion detection system should be considered. It is difficult to achieve both. </a:t>
            </a:r>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874DA24-1090-42AA-B381-47721BB140FD}" type="slidenum">
              <a:rPr lang="en-US" smtClean="0"/>
              <a:pPr/>
              <a:t>12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874DA24-1090-42AA-B381-47721BB140FD}" type="slidenum">
              <a:rPr lang="en-US" smtClean="0"/>
              <a:pPr/>
              <a:t>13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874DA24-1090-42AA-B381-47721BB140FD}"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E26ACDB-7085-42E4-A88D-8F2C759C63A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9F4C0-EEFF-448B-BFD9-DFF7D667A4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E5CF3-1080-40D7-B72E-D56BF45F995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40CFE-93E4-4B40-96E2-935E6649603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0078D0-5CC2-441F-8784-AC530FEF7CF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1F552A-2D8D-44B9-81FD-9B6F8C05B32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76F370-8318-40BE-A403-6C9F86E93A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C6D44E-1A05-42E0-B8D2-5728450ADB1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DB45F8-CCF4-4E5D-9ED0-148218C9551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35E949-55E4-4523-97DE-BAEF677EA2E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497B254-FA59-48B8-AF2D-2840680B24CC}"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B95EC9A-6243-4CBF-9C86-D07E3AFA4328}"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ctrTitle"/>
          </p:nvPr>
        </p:nvSpPr>
        <p:spPr>
          <a:xfrm>
            <a:off x="990600" y="533400"/>
            <a:ext cx="7620000" cy="2133600"/>
          </a:xfrm>
        </p:spPr>
        <p:txBody>
          <a:bodyPr>
            <a:normAutofit/>
          </a:bodyPr>
          <a:lstStyle/>
          <a:p>
            <a:pPr algn="ctr"/>
            <a:r>
              <a:rPr lang="en-US" altLang="ko-KR" sz="3000" dirty="0" smtClean="0">
                <a:solidFill>
                  <a:schemeClr val="tx1"/>
                </a:solidFill>
                <a:effectLst/>
                <a:latin typeface="Times New Roman" pitchFamily="18" charset="0"/>
                <a:ea typeface="Batang" pitchFamily="18" charset="-127"/>
                <a:cs typeface="Times New Roman" pitchFamily="18" charset="0"/>
              </a:rPr>
              <a:t>Presentation</a:t>
            </a:r>
            <a:br>
              <a:rPr lang="en-US" altLang="ko-KR" sz="3000" dirty="0" smtClean="0">
                <a:solidFill>
                  <a:schemeClr val="tx1"/>
                </a:solidFill>
                <a:effectLst/>
                <a:latin typeface="Times New Roman" pitchFamily="18" charset="0"/>
                <a:ea typeface="Batang" pitchFamily="18" charset="-127"/>
                <a:cs typeface="Times New Roman" pitchFamily="18" charset="0"/>
              </a:rPr>
            </a:br>
            <a:r>
              <a:rPr lang="en-US" altLang="ko-KR" sz="3000" dirty="0" smtClean="0">
                <a:solidFill>
                  <a:schemeClr val="tx1"/>
                </a:solidFill>
                <a:effectLst/>
                <a:latin typeface="Times New Roman" pitchFamily="18" charset="0"/>
                <a:ea typeface="Batang" pitchFamily="18" charset="-127"/>
                <a:cs typeface="Times New Roman" pitchFamily="18" charset="0"/>
              </a:rPr>
              <a:t> On</a:t>
            </a:r>
            <a:br>
              <a:rPr lang="en-US" altLang="ko-KR" sz="3000" dirty="0" smtClean="0">
                <a:solidFill>
                  <a:schemeClr val="tx1"/>
                </a:solidFill>
                <a:effectLst/>
                <a:latin typeface="Times New Roman" pitchFamily="18" charset="0"/>
                <a:ea typeface="Batang" pitchFamily="18" charset="-127"/>
                <a:cs typeface="Times New Roman" pitchFamily="18" charset="0"/>
              </a:rPr>
            </a:br>
            <a:r>
              <a:rPr lang="en-US" altLang="ko-KR" sz="3000" dirty="0" smtClean="0">
                <a:solidFill>
                  <a:schemeClr val="tx1"/>
                </a:solidFill>
                <a:effectLst/>
                <a:latin typeface="Times New Roman" pitchFamily="18" charset="0"/>
                <a:ea typeface="Batang" pitchFamily="18" charset="-127"/>
                <a:cs typeface="Times New Roman" pitchFamily="18" charset="0"/>
              </a:rPr>
              <a:t>Network Intrusion Detection Using Classical Supervised Machine Learning Techniques </a:t>
            </a:r>
            <a:endParaRPr lang="en-US" sz="3000" dirty="0">
              <a:solidFill>
                <a:schemeClr val="tx1"/>
              </a:solidFill>
              <a:effectLst/>
              <a:latin typeface="Times New Roman" pitchFamily="18" charset="0"/>
              <a:cs typeface="Times New Roman" pitchFamily="18" charset="0"/>
            </a:endParaRPr>
          </a:p>
        </p:txBody>
      </p:sp>
      <p:sp>
        <p:nvSpPr>
          <p:cNvPr id="54275" name="Rectangle 3"/>
          <p:cNvSpPr>
            <a:spLocks noGrp="1" noChangeArrowheads="1"/>
          </p:cNvSpPr>
          <p:nvPr>
            <p:ph type="subTitle" idx="1"/>
          </p:nvPr>
        </p:nvSpPr>
        <p:spPr>
          <a:xfrm>
            <a:off x="0" y="2895600"/>
            <a:ext cx="8610600" cy="3962400"/>
          </a:xfrm>
        </p:spPr>
        <p:txBody>
          <a:bodyPr>
            <a:normAutofit/>
          </a:bodyPr>
          <a:lstStyle/>
          <a:p>
            <a:pPr algn="ctr"/>
            <a:endParaRPr lang="en-US" b="1" dirty="0" smtClean="0"/>
          </a:p>
          <a:p>
            <a:pPr algn="ctr"/>
            <a:r>
              <a:rPr lang="en-US" b="1" dirty="0" smtClean="0"/>
              <a:t>Presented By:</a:t>
            </a:r>
            <a:br>
              <a:rPr lang="en-US" b="1" dirty="0" smtClean="0"/>
            </a:br>
            <a:endParaRPr lang="en-US" dirty="0" smtClean="0"/>
          </a:p>
          <a:p>
            <a:pPr algn="l"/>
            <a:r>
              <a:rPr lang="en-US" sz="1800" dirty="0" smtClean="0"/>
              <a:t>   </a:t>
            </a:r>
            <a:r>
              <a:rPr lang="en-US" sz="1800" b="1" dirty="0" smtClean="0"/>
              <a:t>Md. </a:t>
            </a:r>
            <a:r>
              <a:rPr lang="en-US" sz="1800" b="1" dirty="0" err="1" smtClean="0"/>
              <a:t>Tariqul</a:t>
            </a:r>
            <a:r>
              <a:rPr lang="en-US" sz="1800" b="1" dirty="0" smtClean="0"/>
              <a:t> Islam                  </a:t>
            </a:r>
            <a:r>
              <a:rPr lang="en-US" sz="1800" b="1" dirty="0" err="1" smtClean="0"/>
              <a:t>Shanta</a:t>
            </a:r>
            <a:r>
              <a:rPr lang="en-US" sz="1800" b="1" dirty="0" smtClean="0"/>
              <a:t> </a:t>
            </a:r>
            <a:r>
              <a:rPr lang="en-US" sz="1800" b="1" dirty="0" err="1" smtClean="0"/>
              <a:t>Bhuiyan</a:t>
            </a:r>
            <a:r>
              <a:rPr lang="en-US" sz="1800" b="1" dirty="0" smtClean="0"/>
              <a:t>                Tapas </a:t>
            </a:r>
            <a:r>
              <a:rPr lang="en-US" sz="1800" b="1" dirty="0" err="1" smtClean="0"/>
              <a:t>Biswas</a:t>
            </a:r>
            <a:endParaRPr lang="en-US" sz="1800" b="1" dirty="0" smtClean="0"/>
          </a:p>
          <a:p>
            <a:pPr algn="l"/>
            <a:r>
              <a:rPr lang="en-US" sz="1800" b="1" dirty="0" smtClean="0"/>
              <a:t>   </a:t>
            </a:r>
            <a:r>
              <a:rPr lang="en-US" sz="1500" b="1" dirty="0" smtClean="0"/>
              <a:t>ID:</a:t>
            </a:r>
            <a:r>
              <a:rPr lang="en-US" sz="1500" b="1" dirty="0" smtClean="0">
                <a:latin typeface="Times New Roman" pitchFamily="18" charset="0"/>
                <a:cs typeface="Times New Roman" pitchFamily="18" charset="0"/>
              </a:rPr>
              <a:t>151010400040                                     ID:13310193                           ID:142010400014</a:t>
            </a:r>
          </a:p>
          <a:p>
            <a:pPr algn="l"/>
            <a:r>
              <a:rPr lang="en-US" sz="1500" b="1" dirty="0" smtClean="0">
                <a:latin typeface="Times New Roman" pitchFamily="18" charset="0"/>
                <a:cs typeface="Times New Roman" pitchFamily="18" charset="0"/>
              </a:rPr>
              <a:t>   Dept. of  IT                                               Dept. of  IT                             Dept. of  IT</a:t>
            </a:r>
          </a:p>
          <a:p>
            <a:pPr algn="ct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Supervised By:</a:t>
            </a:r>
          </a:p>
          <a:p>
            <a:pPr algn="ctr"/>
            <a:r>
              <a:rPr lang="en-US" sz="1800" b="1" dirty="0" smtClean="0">
                <a:latin typeface="Times New Roman" pitchFamily="18" charset="0"/>
                <a:cs typeface="Times New Roman" pitchFamily="18" charset="0"/>
              </a:rPr>
              <a:t>Md. </a:t>
            </a:r>
            <a:r>
              <a:rPr lang="en-US" sz="1800" b="1" dirty="0" err="1" smtClean="0">
                <a:latin typeface="Times New Roman" pitchFamily="18" charset="0"/>
                <a:cs typeface="Times New Roman" pitchFamily="18" charset="0"/>
              </a:rPr>
              <a:t>Mynoddin</a:t>
            </a:r>
            <a:endParaRPr lang="en-US" sz="1800" b="1" dirty="0" smtClean="0">
              <a:latin typeface="Times New Roman" pitchFamily="18" charset="0"/>
              <a:cs typeface="Times New Roman" pitchFamily="18" charset="0"/>
            </a:endParaRPr>
          </a:p>
          <a:p>
            <a:pPr algn="ctr"/>
            <a:r>
              <a:rPr lang="en-US" sz="1800" b="1" dirty="0" err="1" smtClean="0">
                <a:latin typeface="Times New Roman" pitchFamily="18" charset="0"/>
                <a:cs typeface="Times New Roman" pitchFamily="18" charset="0"/>
              </a:rPr>
              <a:t>Lrcturer</a:t>
            </a:r>
            <a:r>
              <a:rPr lang="en-US" sz="1800" b="1" dirty="0" smtClean="0">
                <a:latin typeface="Times New Roman" pitchFamily="18" charset="0"/>
                <a:cs typeface="Times New Roman" pitchFamily="18" charset="0"/>
              </a:rPr>
              <a:t>  </a:t>
            </a:r>
          </a:p>
          <a:p>
            <a:pPr algn="ctr"/>
            <a:r>
              <a:rPr lang="en-US" sz="1800" b="1" dirty="0" smtClean="0">
                <a:latin typeface="Times New Roman" pitchFamily="18" charset="0"/>
                <a:cs typeface="Times New Roman" pitchFamily="18" charset="0"/>
              </a:rPr>
              <a:t>Dept. of  IT</a:t>
            </a:r>
          </a:p>
        </p:txBody>
      </p:sp>
      <p:sp>
        <p:nvSpPr>
          <p:cNvPr id="4" name="Slide Number Placeholder 3"/>
          <p:cNvSpPr>
            <a:spLocks noGrp="1"/>
          </p:cNvSpPr>
          <p:nvPr>
            <p:ph type="sldNum" sz="quarter" idx="12"/>
          </p:nvPr>
        </p:nvSpPr>
        <p:spPr>
          <a:xfrm>
            <a:off x="7620000" y="6400800"/>
            <a:ext cx="914400" cy="457200"/>
          </a:xfrm>
        </p:spPr>
        <p:txBody>
          <a:bodyPr/>
          <a:lstStyle/>
          <a:p>
            <a:pPr algn="ctr"/>
            <a:fld id="{4E26ACDB-7085-42E4-A88D-8F2C759C63A2}" type="slidenum">
              <a:rPr lang="en-US" sz="2000" smtClean="0">
                <a:solidFill>
                  <a:srgbClr val="002060"/>
                </a:solidFill>
              </a:rPr>
              <a:pPr algn="ctr"/>
              <a:t>1</a:t>
            </a:fld>
            <a:endParaRPr lang="en-US" sz="2000" dirty="0">
              <a:solidFill>
                <a:srgbClr val="00206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704088"/>
            <a:ext cx="8229600" cy="896112"/>
          </a:xfrm>
        </p:spPr>
        <p:txBody>
          <a:bodyPr/>
          <a:lstStyle/>
          <a:p>
            <a:pPr algn="ctr"/>
            <a:r>
              <a:rPr lang="en-US" dirty="0">
                <a:latin typeface="Times New Roman" pitchFamily="18" charset="0"/>
                <a:cs typeface="Times New Roman" pitchFamily="18" charset="0"/>
              </a:rPr>
              <a:t>Our </a:t>
            </a:r>
            <a:r>
              <a:rPr lang="en-US" dirty="0" smtClean="0">
                <a:latin typeface="Times New Roman" pitchFamily="18" charset="0"/>
                <a:cs typeface="Times New Roman" pitchFamily="18" charset="0"/>
              </a:rPr>
              <a:t>Approach:</a:t>
            </a:r>
            <a:endParaRPr lang="en-US" dirty="0">
              <a:latin typeface="Times New Roman" pitchFamily="18" charset="0"/>
              <a:cs typeface="Times New Roman" pitchFamily="18" charset="0"/>
            </a:endParaRPr>
          </a:p>
        </p:txBody>
      </p:sp>
      <p:sp>
        <p:nvSpPr>
          <p:cNvPr id="4099" name="Rectangle 3"/>
          <p:cNvSpPr>
            <a:spLocks noChangeArrowheads="1"/>
          </p:cNvSpPr>
          <p:nvPr/>
        </p:nvSpPr>
        <p:spPr bwMode="auto">
          <a:xfrm>
            <a:off x="457200" y="1828800"/>
            <a:ext cx="8229600" cy="4302125"/>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accent1"/>
              </a:buClr>
              <a:buFont typeface="Wingdings" pitchFamily="2" charset="2"/>
              <a:buChar char="l"/>
            </a:pPr>
            <a:endParaRPr lang="en-US" sz="2800">
              <a:cs typeface="Times New Roman" pitchFamily="18" charset="0"/>
            </a:endParaRPr>
          </a:p>
          <a:p>
            <a:pPr marL="342900" indent="-342900" algn="just" eaLnBrk="1" hangingPunct="1">
              <a:spcBef>
                <a:spcPct val="20000"/>
              </a:spcBef>
              <a:buClr>
                <a:schemeClr val="accent1"/>
              </a:buClr>
              <a:buFont typeface="Wingdings" pitchFamily="2" charset="2"/>
              <a:buChar char="l"/>
            </a:pPr>
            <a:endParaRPr lang="en-US" sz="2800">
              <a:cs typeface="Times New Roman" pitchFamily="18" charset="0"/>
            </a:endParaRPr>
          </a:p>
          <a:p>
            <a:pPr marL="342900" indent="-342900" eaLnBrk="1" hangingPunct="1">
              <a:lnSpc>
                <a:spcPct val="90000"/>
              </a:lnSpc>
              <a:spcBef>
                <a:spcPct val="20000"/>
              </a:spcBef>
              <a:buClr>
                <a:schemeClr val="accent1"/>
              </a:buClr>
              <a:buFont typeface="Wingdings" pitchFamily="2" charset="2"/>
              <a:buChar char="l"/>
            </a:pPr>
            <a:endParaRPr lang="en-US" sz="2800">
              <a:cs typeface="Times New Roman" pitchFamily="18" charset="0"/>
            </a:endParaRPr>
          </a:p>
        </p:txBody>
      </p:sp>
      <p:sp>
        <p:nvSpPr>
          <p:cNvPr id="4100" name="Rectangle 4"/>
          <p:cNvSpPr>
            <a:spLocks noChangeArrowheads="1"/>
          </p:cNvSpPr>
          <p:nvPr/>
        </p:nvSpPr>
        <p:spPr bwMode="auto">
          <a:xfrm>
            <a:off x="1143000" y="2362200"/>
            <a:ext cx="2819400" cy="2133600"/>
          </a:xfrm>
          <a:prstGeom prst="rect">
            <a:avLst/>
          </a:prstGeom>
          <a:solidFill>
            <a:schemeClr val="accent1"/>
          </a:solidFill>
          <a:ln w="9525">
            <a:solidFill>
              <a:schemeClr val="tx1"/>
            </a:solidFill>
            <a:miter lim="800000"/>
            <a:headEnd/>
            <a:tailEnd/>
          </a:ln>
          <a:effectLst/>
        </p:spPr>
        <p:txBody>
          <a:bodyPr wrap="none" anchor="ctr"/>
          <a:lstStyle/>
          <a:p>
            <a:pPr algn="ctr"/>
            <a:r>
              <a:rPr lang="en-US" b="1" dirty="0"/>
              <a:t>SVM Class Training</a:t>
            </a:r>
          </a:p>
        </p:txBody>
      </p:sp>
      <p:sp>
        <p:nvSpPr>
          <p:cNvPr id="4101" name="Rectangle 5"/>
          <p:cNvSpPr>
            <a:spLocks noChangeArrowheads="1"/>
          </p:cNvSpPr>
          <p:nvPr/>
        </p:nvSpPr>
        <p:spPr bwMode="auto">
          <a:xfrm>
            <a:off x="5486400" y="2438400"/>
            <a:ext cx="2819400" cy="2133600"/>
          </a:xfrm>
          <a:prstGeom prst="rect">
            <a:avLst/>
          </a:prstGeom>
          <a:solidFill>
            <a:schemeClr val="accent1"/>
          </a:solidFill>
          <a:ln w="9525">
            <a:solidFill>
              <a:schemeClr val="tx1"/>
            </a:solidFill>
            <a:miter lim="800000"/>
            <a:headEnd/>
            <a:tailEnd/>
          </a:ln>
          <a:effectLst/>
        </p:spPr>
        <p:txBody>
          <a:bodyPr wrap="none" anchor="ctr"/>
          <a:lstStyle/>
          <a:p>
            <a:pPr algn="ctr"/>
            <a:r>
              <a:rPr lang="en-US" b="1" dirty="0"/>
              <a:t>Testing</a:t>
            </a:r>
          </a:p>
        </p:txBody>
      </p:sp>
      <p:sp>
        <p:nvSpPr>
          <p:cNvPr id="4102" name="Line 6"/>
          <p:cNvSpPr>
            <a:spLocks noChangeShapeType="1"/>
          </p:cNvSpPr>
          <p:nvPr/>
        </p:nvSpPr>
        <p:spPr bwMode="auto">
          <a:xfrm>
            <a:off x="381000" y="3505200"/>
            <a:ext cx="685800" cy="0"/>
          </a:xfrm>
          <a:prstGeom prst="line">
            <a:avLst/>
          </a:prstGeom>
          <a:noFill/>
          <a:ln w="9525">
            <a:solidFill>
              <a:schemeClr val="tx1"/>
            </a:solidFill>
            <a:round/>
            <a:headEnd/>
            <a:tailEnd type="triangle" w="med" len="med"/>
          </a:ln>
          <a:effectLst/>
        </p:spPr>
        <p:txBody>
          <a:bodyPr/>
          <a:lstStyle/>
          <a:p>
            <a:endParaRPr lang="en-US"/>
          </a:p>
        </p:txBody>
      </p:sp>
      <p:sp>
        <p:nvSpPr>
          <p:cNvPr id="4103" name="Line 7"/>
          <p:cNvSpPr>
            <a:spLocks noChangeShapeType="1"/>
          </p:cNvSpPr>
          <p:nvPr/>
        </p:nvSpPr>
        <p:spPr bwMode="auto">
          <a:xfrm>
            <a:off x="3962400" y="3505200"/>
            <a:ext cx="1447800" cy="0"/>
          </a:xfrm>
          <a:prstGeom prst="line">
            <a:avLst/>
          </a:prstGeom>
          <a:noFill/>
          <a:ln w="9525">
            <a:solidFill>
              <a:schemeClr val="tx1"/>
            </a:solidFill>
            <a:round/>
            <a:headEnd/>
            <a:tailEnd type="triangle" w="med" len="med"/>
          </a:ln>
          <a:effectLst/>
        </p:spPr>
        <p:txBody>
          <a:bodyPr/>
          <a:lstStyle/>
          <a:p>
            <a:endParaRPr lang="en-US"/>
          </a:p>
        </p:txBody>
      </p:sp>
      <p:sp>
        <p:nvSpPr>
          <p:cNvPr id="4104" name="Line 8"/>
          <p:cNvSpPr>
            <a:spLocks noChangeShapeType="1"/>
          </p:cNvSpPr>
          <p:nvPr/>
        </p:nvSpPr>
        <p:spPr bwMode="auto">
          <a:xfrm flipV="1">
            <a:off x="7010400" y="4648200"/>
            <a:ext cx="0" cy="762000"/>
          </a:xfrm>
          <a:prstGeom prst="line">
            <a:avLst/>
          </a:prstGeom>
          <a:noFill/>
          <a:ln w="9525">
            <a:solidFill>
              <a:schemeClr val="tx1"/>
            </a:solidFill>
            <a:round/>
            <a:headEnd/>
            <a:tailEnd type="triangle" w="med" len="med"/>
          </a:ln>
          <a:effectLst/>
        </p:spPr>
        <p:txBody>
          <a:bodyPr/>
          <a:lstStyle/>
          <a:p>
            <a:endParaRPr lang="en-US"/>
          </a:p>
        </p:txBody>
      </p:sp>
      <p:sp>
        <p:nvSpPr>
          <p:cNvPr id="4105" name="Text Box 9"/>
          <p:cNvSpPr txBox="1">
            <a:spLocks noChangeArrowheads="1"/>
          </p:cNvSpPr>
          <p:nvPr/>
        </p:nvSpPr>
        <p:spPr bwMode="auto">
          <a:xfrm>
            <a:off x="0" y="3200400"/>
            <a:ext cx="1009650" cy="641350"/>
          </a:xfrm>
          <a:prstGeom prst="rect">
            <a:avLst/>
          </a:prstGeom>
          <a:noFill/>
          <a:ln w="9525">
            <a:noFill/>
            <a:miter lim="800000"/>
            <a:headEnd/>
            <a:tailEnd/>
          </a:ln>
          <a:effectLst/>
        </p:spPr>
        <p:txBody>
          <a:bodyPr wrap="none">
            <a:spAutoFit/>
          </a:bodyPr>
          <a:lstStyle/>
          <a:p>
            <a:r>
              <a:rPr lang="en-US"/>
              <a:t>Training</a:t>
            </a:r>
          </a:p>
          <a:p>
            <a:r>
              <a:rPr lang="en-US"/>
              <a:t>Data</a:t>
            </a:r>
          </a:p>
        </p:txBody>
      </p:sp>
      <p:sp>
        <p:nvSpPr>
          <p:cNvPr id="4106" name="Text Box 10"/>
          <p:cNvSpPr txBox="1">
            <a:spLocks noChangeArrowheads="1"/>
          </p:cNvSpPr>
          <p:nvPr/>
        </p:nvSpPr>
        <p:spPr bwMode="auto">
          <a:xfrm>
            <a:off x="6918325" y="5599113"/>
            <a:ext cx="1479550" cy="366712"/>
          </a:xfrm>
          <a:prstGeom prst="rect">
            <a:avLst/>
          </a:prstGeom>
          <a:noFill/>
          <a:ln w="9525">
            <a:noFill/>
            <a:miter lim="800000"/>
            <a:headEnd/>
            <a:tailEnd/>
          </a:ln>
          <a:effectLst/>
        </p:spPr>
        <p:txBody>
          <a:bodyPr wrap="none">
            <a:spAutoFit/>
          </a:bodyPr>
          <a:lstStyle/>
          <a:p>
            <a:r>
              <a:rPr lang="en-US"/>
              <a:t>Testing Data</a:t>
            </a:r>
          </a:p>
        </p:txBody>
      </p:sp>
      <p:sp>
        <p:nvSpPr>
          <p:cNvPr id="4107" name="Line 11"/>
          <p:cNvSpPr>
            <a:spLocks noChangeShapeType="1"/>
          </p:cNvSpPr>
          <p:nvPr/>
        </p:nvSpPr>
        <p:spPr bwMode="auto">
          <a:xfrm flipV="1">
            <a:off x="8305800" y="2819400"/>
            <a:ext cx="304800" cy="381000"/>
          </a:xfrm>
          <a:prstGeom prst="line">
            <a:avLst/>
          </a:prstGeom>
          <a:noFill/>
          <a:ln w="9525">
            <a:solidFill>
              <a:schemeClr val="tx1"/>
            </a:solidFill>
            <a:round/>
            <a:headEnd/>
            <a:tailEnd type="triangle" w="med" len="med"/>
          </a:ln>
          <a:effectLst/>
        </p:spPr>
        <p:txBody>
          <a:bodyPr/>
          <a:lstStyle/>
          <a:p>
            <a:endParaRPr lang="en-US"/>
          </a:p>
        </p:txBody>
      </p:sp>
      <p:sp>
        <p:nvSpPr>
          <p:cNvPr id="4108" name="Line 12"/>
          <p:cNvSpPr>
            <a:spLocks noChangeShapeType="1"/>
          </p:cNvSpPr>
          <p:nvPr/>
        </p:nvSpPr>
        <p:spPr bwMode="auto">
          <a:xfrm>
            <a:off x="8305800" y="3200400"/>
            <a:ext cx="228600" cy="457200"/>
          </a:xfrm>
          <a:prstGeom prst="line">
            <a:avLst/>
          </a:prstGeom>
          <a:noFill/>
          <a:ln w="9525">
            <a:solidFill>
              <a:schemeClr val="tx1"/>
            </a:solidFill>
            <a:round/>
            <a:headEnd/>
            <a:tailEnd type="triangle" w="med" len="med"/>
          </a:ln>
          <a:effectLst/>
        </p:spPr>
        <p:txBody>
          <a:bodyPr/>
          <a:lstStyle/>
          <a:p>
            <a:endParaRPr lang="en-US"/>
          </a:p>
        </p:txBody>
      </p:sp>
      <p:sp>
        <p:nvSpPr>
          <p:cNvPr id="4109" name="Text Box 13"/>
          <p:cNvSpPr txBox="1">
            <a:spLocks noChangeArrowheads="1"/>
          </p:cNvSpPr>
          <p:nvPr/>
        </p:nvSpPr>
        <p:spPr bwMode="auto">
          <a:xfrm>
            <a:off x="8388350" y="2514600"/>
            <a:ext cx="755650" cy="366713"/>
          </a:xfrm>
          <a:prstGeom prst="rect">
            <a:avLst/>
          </a:prstGeom>
          <a:noFill/>
          <a:ln w="9525">
            <a:noFill/>
            <a:miter lim="800000"/>
            <a:headEnd/>
            <a:tailEnd/>
          </a:ln>
          <a:effectLst/>
        </p:spPr>
        <p:txBody>
          <a:bodyPr wrap="none">
            <a:spAutoFit/>
          </a:bodyPr>
          <a:lstStyle/>
          <a:p>
            <a:r>
              <a:rPr lang="en-US"/>
              <a:t>Class</a:t>
            </a:r>
          </a:p>
        </p:txBody>
      </p:sp>
      <p:sp>
        <p:nvSpPr>
          <p:cNvPr id="4110" name="Text Box 14"/>
          <p:cNvSpPr txBox="1">
            <a:spLocks noChangeArrowheads="1"/>
          </p:cNvSpPr>
          <p:nvPr/>
        </p:nvSpPr>
        <p:spPr bwMode="auto">
          <a:xfrm>
            <a:off x="593725" y="5370513"/>
            <a:ext cx="1416050" cy="366712"/>
          </a:xfrm>
          <a:prstGeom prst="rect">
            <a:avLst/>
          </a:prstGeom>
          <a:noFill/>
          <a:ln w="9525">
            <a:noFill/>
            <a:miter lim="800000"/>
            <a:headEnd/>
            <a:tailEnd/>
          </a:ln>
          <a:effectLst/>
        </p:spPr>
        <p:txBody>
          <a:bodyPr wrap="none">
            <a:spAutoFit/>
          </a:bodyPr>
          <a:lstStyle/>
          <a:p>
            <a:r>
              <a:rPr lang="en-US"/>
              <a:t>Problem???</a:t>
            </a:r>
          </a:p>
        </p:txBody>
      </p:sp>
      <p:sp>
        <p:nvSpPr>
          <p:cNvPr id="15" name="Slide Number Placeholder 14"/>
          <p:cNvSpPr>
            <a:spLocks noGrp="1"/>
          </p:cNvSpPr>
          <p:nvPr>
            <p:ph type="sldNum" sz="quarter" idx="12"/>
          </p:nvPr>
        </p:nvSpPr>
        <p:spPr/>
        <p:txBody>
          <a:bodyPr/>
          <a:lstStyle/>
          <a:p>
            <a:fld id="{0E940CFE-93E4-4B40-96E2-935E66496035}"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ctr"/>
            <a:r>
              <a:rPr lang="en-US" dirty="0">
                <a:latin typeface="Times New Roman" pitchFamily="18" charset="0"/>
                <a:cs typeface="Times New Roman" pitchFamily="18" charset="0"/>
              </a:rPr>
              <a:t>Our </a:t>
            </a:r>
            <a:r>
              <a:rPr lang="en-US" dirty="0" smtClean="0">
                <a:latin typeface="Times New Roman" pitchFamily="18" charset="0"/>
                <a:cs typeface="Times New Roman" pitchFamily="18" charset="0"/>
              </a:rPr>
              <a:t>Approach:</a:t>
            </a:r>
            <a:endParaRPr lang="en-US" dirty="0">
              <a:latin typeface="Times New Roman" pitchFamily="18" charset="0"/>
              <a:cs typeface="Times New Roman" pitchFamily="18" charset="0"/>
            </a:endParaRPr>
          </a:p>
        </p:txBody>
      </p:sp>
      <p:sp>
        <p:nvSpPr>
          <p:cNvPr id="5123" name="Rectangle 3"/>
          <p:cNvSpPr>
            <a:spLocks noChangeArrowheads="1"/>
          </p:cNvSpPr>
          <p:nvPr/>
        </p:nvSpPr>
        <p:spPr bwMode="auto">
          <a:xfrm>
            <a:off x="457200" y="1600200"/>
            <a:ext cx="8229600" cy="4530725"/>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accent1"/>
              </a:buClr>
              <a:buFont typeface="Wingdings" pitchFamily="2" charset="2"/>
              <a:buChar char="l"/>
            </a:pPr>
            <a:endParaRPr lang="en-US" sz="2800">
              <a:cs typeface="Times New Roman" pitchFamily="18" charset="0"/>
            </a:endParaRPr>
          </a:p>
          <a:p>
            <a:pPr marL="342900" indent="-342900" algn="just" eaLnBrk="1" hangingPunct="1">
              <a:spcBef>
                <a:spcPct val="20000"/>
              </a:spcBef>
              <a:buClr>
                <a:schemeClr val="accent1"/>
              </a:buClr>
              <a:buFont typeface="Wingdings" pitchFamily="2" charset="2"/>
              <a:buChar char="l"/>
            </a:pPr>
            <a:endParaRPr lang="en-US" sz="2800">
              <a:cs typeface="Times New Roman" pitchFamily="18" charset="0"/>
            </a:endParaRPr>
          </a:p>
          <a:p>
            <a:pPr marL="342900" indent="-342900" eaLnBrk="1" hangingPunct="1">
              <a:lnSpc>
                <a:spcPct val="90000"/>
              </a:lnSpc>
              <a:spcBef>
                <a:spcPct val="20000"/>
              </a:spcBef>
              <a:buClr>
                <a:schemeClr val="accent1"/>
              </a:buClr>
              <a:buFont typeface="Wingdings" pitchFamily="2" charset="2"/>
              <a:buChar char="l"/>
            </a:pPr>
            <a:endParaRPr lang="en-US" sz="2800">
              <a:cs typeface="Times New Roman" pitchFamily="18" charset="0"/>
            </a:endParaRPr>
          </a:p>
        </p:txBody>
      </p:sp>
      <p:sp>
        <p:nvSpPr>
          <p:cNvPr id="5124" name="Rectangle 4"/>
          <p:cNvSpPr>
            <a:spLocks noChangeArrowheads="1"/>
          </p:cNvSpPr>
          <p:nvPr/>
        </p:nvSpPr>
        <p:spPr bwMode="auto">
          <a:xfrm>
            <a:off x="1066800" y="2438400"/>
            <a:ext cx="2133600" cy="2057400"/>
          </a:xfrm>
          <a:prstGeom prst="rect">
            <a:avLst/>
          </a:prstGeom>
          <a:solidFill>
            <a:schemeClr val="accent1"/>
          </a:solidFill>
          <a:ln w="9525">
            <a:solidFill>
              <a:schemeClr val="tx1"/>
            </a:solidFill>
            <a:miter lim="800000"/>
            <a:headEnd/>
            <a:tailEnd/>
          </a:ln>
          <a:effectLst/>
        </p:spPr>
        <p:txBody>
          <a:bodyPr wrap="none" anchor="ctr"/>
          <a:lstStyle/>
          <a:p>
            <a:pPr algn="ctr"/>
            <a:r>
              <a:rPr lang="en-US" dirty="0">
                <a:solidFill>
                  <a:schemeClr val="bg1"/>
                </a:solidFill>
              </a:rPr>
              <a:t>Hierarchical </a:t>
            </a:r>
          </a:p>
          <a:p>
            <a:pPr algn="ctr"/>
            <a:r>
              <a:rPr lang="en-US" dirty="0">
                <a:solidFill>
                  <a:schemeClr val="bg1"/>
                </a:solidFill>
              </a:rPr>
              <a:t>Clustering (DGSOT)</a:t>
            </a:r>
          </a:p>
        </p:txBody>
      </p:sp>
      <p:sp>
        <p:nvSpPr>
          <p:cNvPr id="5125" name="Rectangle 5"/>
          <p:cNvSpPr>
            <a:spLocks noChangeArrowheads="1"/>
          </p:cNvSpPr>
          <p:nvPr/>
        </p:nvSpPr>
        <p:spPr bwMode="auto">
          <a:xfrm>
            <a:off x="6324600" y="2438400"/>
            <a:ext cx="1981200" cy="2057400"/>
          </a:xfrm>
          <a:prstGeom prst="rect">
            <a:avLst/>
          </a:prstGeom>
          <a:solidFill>
            <a:schemeClr val="accent1"/>
          </a:solidFill>
          <a:ln w="9525">
            <a:solidFill>
              <a:schemeClr val="tx1"/>
            </a:solidFill>
            <a:miter lim="800000"/>
            <a:headEnd/>
            <a:tailEnd/>
          </a:ln>
          <a:effectLst/>
        </p:spPr>
        <p:txBody>
          <a:bodyPr wrap="none" anchor="ctr"/>
          <a:lstStyle/>
          <a:p>
            <a:pPr algn="ctr"/>
            <a:r>
              <a:rPr lang="en-US" dirty="0">
                <a:solidFill>
                  <a:schemeClr val="bg1"/>
                </a:solidFill>
              </a:rPr>
              <a:t>Testing</a:t>
            </a:r>
          </a:p>
        </p:txBody>
      </p:sp>
      <p:sp>
        <p:nvSpPr>
          <p:cNvPr id="5126" name="Line 6"/>
          <p:cNvSpPr>
            <a:spLocks noChangeShapeType="1"/>
          </p:cNvSpPr>
          <p:nvPr/>
        </p:nvSpPr>
        <p:spPr bwMode="auto">
          <a:xfrm>
            <a:off x="381000" y="3505200"/>
            <a:ext cx="685800" cy="0"/>
          </a:xfrm>
          <a:prstGeom prst="line">
            <a:avLst/>
          </a:prstGeom>
          <a:noFill/>
          <a:ln w="9525">
            <a:solidFill>
              <a:schemeClr val="tx1"/>
            </a:solidFill>
            <a:round/>
            <a:headEnd/>
            <a:tailEnd type="triangle" w="med" len="med"/>
          </a:ln>
          <a:effectLst/>
        </p:spPr>
        <p:txBody>
          <a:bodyPr/>
          <a:lstStyle/>
          <a:p>
            <a:endParaRPr lang="en-US"/>
          </a:p>
        </p:txBody>
      </p:sp>
      <p:sp>
        <p:nvSpPr>
          <p:cNvPr id="5127" name="Line 7"/>
          <p:cNvSpPr>
            <a:spLocks noChangeShapeType="1"/>
          </p:cNvSpPr>
          <p:nvPr/>
        </p:nvSpPr>
        <p:spPr bwMode="auto">
          <a:xfrm>
            <a:off x="5791200" y="3505200"/>
            <a:ext cx="457200" cy="0"/>
          </a:xfrm>
          <a:prstGeom prst="line">
            <a:avLst/>
          </a:prstGeom>
          <a:noFill/>
          <a:ln w="9525">
            <a:solidFill>
              <a:schemeClr val="tx1"/>
            </a:solidFill>
            <a:round/>
            <a:headEnd/>
            <a:tailEnd type="triangle" w="med" len="med"/>
          </a:ln>
          <a:effectLst/>
        </p:spPr>
        <p:txBody>
          <a:bodyPr/>
          <a:lstStyle/>
          <a:p>
            <a:endParaRPr lang="en-US"/>
          </a:p>
        </p:txBody>
      </p:sp>
      <p:sp>
        <p:nvSpPr>
          <p:cNvPr id="5128" name="Line 8"/>
          <p:cNvSpPr>
            <a:spLocks noChangeShapeType="1"/>
          </p:cNvSpPr>
          <p:nvPr/>
        </p:nvSpPr>
        <p:spPr bwMode="auto">
          <a:xfrm flipV="1">
            <a:off x="7010400" y="4648200"/>
            <a:ext cx="0" cy="762000"/>
          </a:xfrm>
          <a:prstGeom prst="line">
            <a:avLst/>
          </a:prstGeom>
          <a:noFill/>
          <a:ln w="9525">
            <a:solidFill>
              <a:schemeClr val="tx1"/>
            </a:solidFill>
            <a:round/>
            <a:headEnd/>
            <a:tailEnd type="triangle" w="med" len="med"/>
          </a:ln>
          <a:effectLst/>
        </p:spPr>
        <p:txBody>
          <a:bodyPr/>
          <a:lstStyle/>
          <a:p>
            <a:endParaRPr lang="en-US"/>
          </a:p>
        </p:txBody>
      </p:sp>
      <p:sp>
        <p:nvSpPr>
          <p:cNvPr id="5129" name="Text Box 9"/>
          <p:cNvSpPr txBox="1">
            <a:spLocks noChangeArrowheads="1"/>
          </p:cNvSpPr>
          <p:nvPr/>
        </p:nvSpPr>
        <p:spPr bwMode="auto">
          <a:xfrm>
            <a:off x="0" y="3200400"/>
            <a:ext cx="1009650" cy="641350"/>
          </a:xfrm>
          <a:prstGeom prst="rect">
            <a:avLst/>
          </a:prstGeom>
          <a:noFill/>
          <a:ln w="9525">
            <a:noFill/>
            <a:miter lim="800000"/>
            <a:headEnd/>
            <a:tailEnd/>
          </a:ln>
          <a:effectLst/>
        </p:spPr>
        <p:txBody>
          <a:bodyPr wrap="none">
            <a:spAutoFit/>
          </a:bodyPr>
          <a:lstStyle/>
          <a:p>
            <a:r>
              <a:rPr lang="en-US"/>
              <a:t>Training</a:t>
            </a:r>
          </a:p>
          <a:p>
            <a:r>
              <a:rPr lang="en-US"/>
              <a:t>Data</a:t>
            </a:r>
          </a:p>
        </p:txBody>
      </p:sp>
      <p:sp>
        <p:nvSpPr>
          <p:cNvPr id="5130" name="Text Box 10"/>
          <p:cNvSpPr txBox="1">
            <a:spLocks noChangeArrowheads="1"/>
          </p:cNvSpPr>
          <p:nvPr/>
        </p:nvSpPr>
        <p:spPr bwMode="auto">
          <a:xfrm>
            <a:off x="6918325" y="5599113"/>
            <a:ext cx="1479550" cy="366712"/>
          </a:xfrm>
          <a:prstGeom prst="rect">
            <a:avLst/>
          </a:prstGeom>
          <a:noFill/>
          <a:ln w="9525">
            <a:noFill/>
            <a:miter lim="800000"/>
            <a:headEnd/>
            <a:tailEnd/>
          </a:ln>
          <a:effectLst/>
        </p:spPr>
        <p:txBody>
          <a:bodyPr wrap="none">
            <a:spAutoFit/>
          </a:bodyPr>
          <a:lstStyle/>
          <a:p>
            <a:r>
              <a:rPr lang="en-US"/>
              <a:t>Testing Data</a:t>
            </a:r>
          </a:p>
        </p:txBody>
      </p:sp>
      <p:sp>
        <p:nvSpPr>
          <p:cNvPr id="5131" name="Line 11"/>
          <p:cNvSpPr>
            <a:spLocks noChangeShapeType="1"/>
          </p:cNvSpPr>
          <p:nvPr/>
        </p:nvSpPr>
        <p:spPr bwMode="auto">
          <a:xfrm flipV="1">
            <a:off x="8305800" y="2819400"/>
            <a:ext cx="304800" cy="381000"/>
          </a:xfrm>
          <a:prstGeom prst="line">
            <a:avLst/>
          </a:prstGeom>
          <a:noFill/>
          <a:ln w="9525">
            <a:solidFill>
              <a:schemeClr val="tx1"/>
            </a:solidFill>
            <a:round/>
            <a:headEnd/>
            <a:tailEnd type="triangle" w="med" len="med"/>
          </a:ln>
          <a:effectLst/>
        </p:spPr>
        <p:txBody>
          <a:bodyPr/>
          <a:lstStyle/>
          <a:p>
            <a:endParaRPr lang="en-US"/>
          </a:p>
        </p:txBody>
      </p:sp>
      <p:sp>
        <p:nvSpPr>
          <p:cNvPr id="5132" name="Line 12"/>
          <p:cNvSpPr>
            <a:spLocks noChangeShapeType="1"/>
          </p:cNvSpPr>
          <p:nvPr/>
        </p:nvSpPr>
        <p:spPr bwMode="auto">
          <a:xfrm>
            <a:off x="8305800" y="3200400"/>
            <a:ext cx="228600" cy="457200"/>
          </a:xfrm>
          <a:prstGeom prst="line">
            <a:avLst/>
          </a:prstGeom>
          <a:noFill/>
          <a:ln w="9525">
            <a:solidFill>
              <a:schemeClr val="tx1"/>
            </a:solidFill>
            <a:round/>
            <a:headEnd/>
            <a:tailEnd type="triangle" w="med" len="med"/>
          </a:ln>
          <a:effectLst/>
        </p:spPr>
        <p:txBody>
          <a:bodyPr/>
          <a:lstStyle/>
          <a:p>
            <a:endParaRPr lang="en-US"/>
          </a:p>
        </p:txBody>
      </p:sp>
      <p:sp>
        <p:nvSpPr>
          <p:cNvPr id="5133" name="Text Box 13"/>
          <p:cNvSpPr txBox="1">
            <a:spLocks noChangeArrowheads="1"/>
          </p:cNvSpPr>
          <p:nvPr/>
        </p:nvSpPr>
        <p:spPr bwMode="auto">
          <a:xfrm>
            <a:off x="8388350" y="2514600"/>
            <a:ext cx="755650" cy="366713"/>
          </a:xfrm>
          <a:prstGeom prst="rect">
            <a:avLst/>
          </a:prstGeom>
          <a:noFill/>
          <a:ln w="9525">
            <a:noFill/>
            <a:miter lim="800000"/>
            <a:headEnd/>
            <a:tailEnd/>
          </a:ln>
          <a:effectLst/>
        </p:spPr>
        <p:txBody>
          <a:bodyPr wrap="none">
            <a:spAutoFit/>
          </a:bodyPr>
          <a:lstStyle/>
          <a:p>
            <a:r>
              <a:rPr lang="en-US"/>
              <a:t>Class</a:t>
            </a:r>
          </a:p>
        </p:txBody>
      </p:sp>
      <p:sp>
        <p:nvSpPr>
          <p:cNvPr id="5134" name="Rectangle 14"/>
          <p:cNvSpPr>
            <a:spLocks noChangeArrowheads="1"/>
          </p:cNvSpPr>
          <p:nvPr/>
        </p:nvSpPr>
        <p:spPr bwMode="auto">
          <a:xfrm>
            <a:off x="3657600" y="2438400"/>
            <a:ext cx="2133600" cy="2057400"/>
          </a:xfrm>
          <a:prstGeom prst="rect">
            <a:avLst/>
          </a:prstGeom>
          <a:solidFill>
            <a:schemeClr val="accent1"/>
          </a:solidFill>
          <a:ln w="9525">
            <a:solidFill>
              <a:schemeClr val="tx1"/>
            </a:solidFill>
            <a:miter lim="800000"/>
            <a:headEnd/>
            <a:tailEnd/>
          </a:ln>
          <a:effectLst/>
        </p:spPr>
        <p:txBody>
          <a:bodyPr wrap="none" anchor="ctr"/>
          <a:lstStyle/>
          <a:p>
            <a:pPr algn="ctr"/>
            <a:r>
              <a:rPr lang="en-US" dirty="0">
                <a:solidFill>
                  <a:schemeClr val="bg1"/>
                </a:solidFill>
              </a:rPr>
              <a:t>SVM Class Training</a:t>
            </a:r>
          </a:p>
        </p:txBody>
      </p:sp>
      <p:sp>
        <p:nvSpPr>
          <p:cNvPr id="5135" name="Line 15"/>
          <p:cNvSpPr>
            <a:spLocks noChangeShapeType="1"/>
          </p:cNvSpPr>
          <p:nvPr/>
        </p:nvSpPr>
        <p:spPr bwMode="auto">
          <a:xfrm>
            <a:off x="3276600" y="3505200"/>
            <a:ext cx="3810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16" name="Slide Number Placeholder 15"/>
          <p:cNvSpPr>
            <a:spLocks noGrp="1"/>
          </p:cNvSpPr>
          <p:nvPr>
            <p:ph type="sldNum" sz="quarter" idx="12"/>
          </p:nvPr>
        </p:nvSpPr>
        <p:spPr/>
        <p:txBody>
          <a:bodyPr/>
          <a:lstStyle/>
          <a:p>
            <a:fld id="{0E940CFE-93E4-4B40-96E2-935E66496035}"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8229600" cy="1143000"/>
          </a:xfrm>
        </p:spPr>
        <p:txBody>
          <a:bodyPr/>
          <a:lstStyle/>
          <a:p>
            <a:r>
              <a:rPr lang="en-US" dirty="0" smtClean="0">
                <a:latin typeface="Times New Roman" pitchFamily="18" charset="0"/>
                <a:cs typeface="Times New Roman" pitchFamily="18" charset="0"/>
              </a:rPr>
              <a:t>         System Model: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609600" y="2468880"/>
            <a:ext cx="8229600" cy="4389120"/>
          </a:xfrm>
        </p:spPr>
        <p:txBody>
          <a:bodyPr>
            <a:normAutofit/>
          </a:bodyPr>
          <a:lstStyle/>
          <a:p>
            <a:r>
              <a:rPr lang="en-US" dirty="0" smtClean="0"/>
              <a:t> Composed of feature selection and learning algorithm.</a:t>
            </a:r>
          </a:p>
          <a:p>
            <a:r>
              <a:rPr lang="en-US" dirty="0" smtClean="0"/>
              <a:t>Knowledge using the result found from the feature selection component.</a:t>
            </a:r>
          </a:p>
          <a:p>
            <a:r>
              <a:rPr lang="en-US" dirty="0" smtClean="0"/>
              <a:t>Using the training dataset, the model gets trained and builds its intelligence.</a:t>
            </a:r>
          </a:p>
        </p:txBody>
      </p:sp>
      <p:sp>
        <p:nvSpPr>
          <p:cNvPr id="4" name="Slide Number Placeholder 3"/>
          <p:cNvSpPr>
            <a:spLocks noGrp="1"/>
          </p:cNvSpPr>
          <p:nvPr>
            <p:ph type="sldNum" sz="quarter" idx="12"/>
          </p:nvPr>
        </p:nvSpPr>
        <p:spPr/>
        <p:txBody>
          <a:bodyPr/>
          <a:lstStyle/>
          <a:p>
            <a:fld id="{0E940CFE-93E4-4B40-96E2-935E6649603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lstStyle/>
          <a:p>
            <a:r>
              <a:rPr lang="en-US" dirty="0" smtClean="0">
                <a:latin typeface="Times New Roman" pitchFamily="18" charset="0"/>
                <a:cs typeface="Times New Roman" pitchFamily="18" charset="0"/>
              </a:rPr>
              <a:t>       System Model Contd.</a:t>
            </a:r>
            <a:endParaRPr lang="en-US" dirty="0"/>
          </a:p>
        </p:txBody>
      </p:sp>
      <p:pic>
        <p:nvPicPr>
          <p:cNvPr id="6" name="Content Placeholder 5" descr="Picture1.jpg"/>
          <p:cNvPicPr>
            <a:picLocks noGrp="1" noChangeAspect="1"/>
          </p:cNvPicPr>
          <p:nvPr>
            <p:ph idx="1"/>
          </p:nvPr>
        </p:nvPicPr>
        <p:blipFill>
          <a:blip r:embed="rId3"/>
          <a:stretch>
            <a:fillRect/>
          </a:stretch>
        </p:blipFill>
        <p:spPr>
          <a:xfrm>
            <a:off x="1459029" y="1904999"/>
            <a:ext cx="6999171" cy="4805142"/>
          </a:xfrm>
        </p:spPr>
      </p:pic>
      <p:sp>
        <p:nvSpPr>
          <p:cNvPr id="7" name="Slide Number Placeholder 6"/>
          <p:cNvSpPr>
            <a:spLocks noGrp="1"/>
          </p:cNvSpPr>
          <p:nvPr>
            <p:ph type="sldNum" sz="quarter" idx="12"/>
          </p:nvPr>
        </p:nvSpPr>
        <p:spPr/>
        <p:txBody>
          <a:bodyPr/>
          <a:lstStyle/>
          <a:p>
            <a:fld id="{0E940CFE-93E4-4B40-96E2-935E66496035}"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latin typeface="Times New Roman" pitchFamily="18" charset="0"/>
                <a:cs typeface="Times New Roman" pitchFamily="18" charset="0"/>
              </a:rPr>
              <a:t>Support Vector </a:t>
            </a:r>
            <a:r>
              <a:rPr lang="en-US" dirty="0" smtClean="0">
                <a:latin typeface="Times New Roman" pitchFamily="18" charset="0"/>
                <a:cs typeface="Times New Roman" pitchFamily="18" charset="0"/>
              </a:rPr>
              <a:t>Machine:</a:t>
            </a:r>
            <a:endParaRPr lang="en-US" dirty="0">
              <a:latin typeface="Times New Roman" pitchFamily="18" charset="0"/>
              <a:cs typeface="Times New Roman" pitchFamily="18" charset="0"/>
            </a:endParaRPr>
          </a:p>
        </p:txBody>
      </p:sp>
      <p:sp>
        <p:nvSpPr>
          <p:cNvPr id="7171" name="Rectangle 3"/>
          <p:cNvSpPr>
            <a:spLocks noGrp="1" noChangeArrowheads="1"/>
          </p:cNvSpPr>
          <p:nvPr>
            <p:ph idx="1"/>
          </p:nvPr>
        </p:nvSpPr>
        <p:spPr/>
        <p:txBody>
          <a:bodyPr/>
          <a:lstStyle/>
          <a:p>
            <a:r>
              <a:rPr lang="en-US" dirty="0"/>
              <a:t>Support Vector Machines (SVM)</a:t>
            </a:r>
          </a:p>
          <a:p>
            <a:pPr lvl="1"/>
            <a:r>
              <a:rPr lang="en-US" sz="2800" dirty="0"/>
              <a:t>One of the most powerful classification techniques </a:t>
            </a:r>
          </a:p>
          <a:p>
            <a:pPr lvl="1"/>
            <a:endParaRPr lang="en-US" sz="2800" dirty="0"/>
          </a:p>
          <a:p>
            <a:pPr lvl="1"/>
            <a:r>
              <a:rPr lang="en-US" sz="2800" dirty="0"/>
              <a:t>Find hyper-plane that separates classes</a:t>
            </a:r>
          </a:p>
          <a:p>
            <a:pPr lvl="1"/>
            <a:endParaRPr lang="en-US" sz="2800" dirty="0"/>
          </a:p>
          <a:p>
            <a:pPr lvl="1"/>
            <a:r>
              <a:rPr lang="en-US" sz="2800" dirty="0"/>
              <a:t>Based on the idea of mapping data points to a high dimensional feature space where a separating hyper-plane can be found</a:t>
            </a:r>
          </a:p>
          <a:p>
            <a:pPr lvl="1">
              <a:buFont typeface="Wingdings" pitchFamily="2" charset="2"/>
              <a:buNone/>
            </a:pPr>
            <a:endParaRPr lang="en-US" sz="2800" dirty="0"/>
          </a:p>
          <a:p>
            <a:endParaRPr lang="en-US" dirty="0"/>
          </a:p>
        </p:txBody>
      </p:sp>
      <p:sp>
        <p:nvSpPr>
          <p:cNvPr id="4" name="Slide Number Placeholder 3"/>
          <p:cNvSpPr>
            <a:spLocks noGrp="1"/>
          </p:cNvSpPr>
          <p:nvPr>
            <p:ph type="sldNum" sz="quarter" idx="12"/>
          </p:nvPr>
        </p:nvSpPr>
        <p:spPr/>
        <p:txBody>
          <a:bodyPr/>
          <a:lstStyle/>
          <a:p>
            <a:fld id="{0E940CFE-93E4-4B40-96E2-935E66496035}"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143000" y="838200"/>
            <a:ext cx="7696200" cy="1143000"/>
          </a:xfrm>
        </p:spPr>
        <p:txBody>
          <a:bodyPr/>
          <a:lstStyle/>
          <a:p>
            <a:r>
              <a:rPr lang="en-US" dirty="0">
                <a:latin typeface="Times New Roman" pitchFamily="18" charset="0"/>
                <a:cs typeface="Times New Roman" pitchFamily="18" charset="0"/>
              </a:rPr>
              <a:t>SVM Limitations</a:t>
            </a:r>
          </a:p>
        </p:txBody>
      </p:sp>
      <p:sp>
        <p:nvSpPr>
          <p:cNvPr id="76803" name="Rectangle 3"/>
          <p:cNvSpPr>
            <a:spLocks noGrp="1" noChangeArrowheads="1"/>
          </p:cNvSpPr>
          <p:nvPr>
            <p:ph idx="1"/>
          </p:nvPr>
        </p:nvSpPr>
        <p:spPr>
          <a:xfrm>
            <a:off x="533400" y="2286000"/>
            <a:ext cx="8229600" cy="3931920"/>
          </a:xfrm>
        </p:spPr>
        <p:txBody>
          <a:bodyPr/>
          <a:lstStyle/>
          <a:p>
            <a:pPr lvl="1"/>
            <a:r>
              <a:rPr lang="en-US" sz="2800" b="1" dirty="0">
                <a:cs typeface="Times New Roman" pitchFamily="18" charset="0"/>
              </a:rPr>
              <a:t>Long training time limits its </a:t>
            </a:r>
            <a:r>
              <a:rPr lang="en-US" sz="2800" b="1" dirty="0" smtClean="0">
                <a:cs typeface="Times New Roman" pitchFamily="18" charset="0"/>
              </a:rPr>
              <a:t>use</a:t>
            </a:r>
            <a:endParaRPr lang="en-US" sz="2500" b="1" dirty="0">
              <a:cs typeface="Times New Roman" pitchFamily="18" charset="0"/>
            </a:endParaRPr>
          </a:p>
          <a:p>
            <a:pPr lvl="1"/>
            <a:r>
              <a:rPr lang="en-US" sz="2600" dirty="0" smtClean="0">
                <a:cs typeface="Times New Roman" pitchFamily="18" charset="0"/>
              </a:rPr>
              <a:t>Clustering </a:t>
            </a:r>
            <a:r>
              <a:rPr lang="en-US" sz="2600" dirty="0">
                <a:cs typeface="Times New Roman" pitchFamily="18" charset="0"/>
              </a:rPr>
              <a:t>has a positive </a:t>
            </a:r>
            <a:r>
              <a:rPr lang="en-US" sz="2600" dirty="0" smtClean="0">
                <a:cs typeface="Times New Roman" pitchFamily="18" charset="0"/>
              </a:rPr>
              <a:t>impact</a:t>
            </a:r>
          </a:p>
          <a:p>
            <a:pPr lvl="1"/>
            <a:r>
              <a:rPr lang="en-US" sz="2600" dirty="0" smtClean="0">
                <a:cs typeface="Times New Roman" pitchFamily="18" charset="0"/>
              </a:rPr>
              <a:t>Reduce </a:t>
            </a:r>
            <a:r>
              <a:rPr lang="en-US" sz="2600" dirty="0">
                <a:cs typeface="Times New Roman" pitchFamily="18" charset="0"/>
              </a:rPr>
              <a:t>training </a:t>
            </a:r>
            <a:r>
              <a:rPr lang="en-US" sz="2600" dirty="0" smtClean="0">
                <a:cs typeface="Times New Roman" pitchFamily="18" charset="0"/>
              </a:rPr>
              <a:t>time</a:t>
            </a:r>
          </a:p>
          <a:p>
            <a:pPr lvl="1"/>
            <a:r>
              <a:rPr lang="en-US" sz="2600" dirty="0" smtClean="0">
                <a:cs typeface="Times New Roman" pitchFamily="18" charset="0"/>
              </a:rPr>
              <a:t>Degrade </a:t>
            </a:r>
            <a:r>
              <a:rPr lang="en-US" sz="2600" dirty="0">
                <a:cs typeface="Times New Roman" pitchFamily="18" charset="0"/>
              </a:rPr>
              <a:t>generalization -- we use a fewer number of points</a:t>
            </a:r>
            <a:r>
              <a:rPr lang="en-US" dirty="0">
                <a:cs typeface="Times New Roman" pitchFamily="18" charset="0"/>
              </a:rPr>
              <a:t>. </a:t>
            </a:r>
            <a:endParaRPr lang="en-US" dirty="0"/>
          </a:p>
        </p:txBody>
      </p:sp>
      <p:sp>
        <p:nvSpPr>
          <p:cNvPr id="4" name="Slide Number Placeholder 3"/>
          <p:cNvSpPr>
            <a:spLocks noGrp="1"/>
          </p:cNvSpPr>
          <p:nvPr>
            <p:ph type="sldNum" sz="quarter" idx="12"/>
          </p:nvPr>
        </p:nvSpPr>
        <p:spPr/>
        <p:txBody>
          <a:bodyPr/>
          <a:lstStyle/>
          <a:p>
            <a:fld id="{0E940CFE-93E4-4B40-96E2-935E66496035}"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915400" cy="685800"/>
          </a:xfrm>
        </p:spPr>
        <p:txBody>
          <a:bodyPr>
            <a:normAutofit fontScale="90000"/>
          </a:bodyPr>
          <a:lstStyle/>
          <a:p>
            <a:r>
              <a:rPr lang="en-US" sz="3400" dirty="0" smtClean="0">
                <a:latin typeface="Times New Roman" pitchFamily="18" charset="0"/>
                <a:cs typeface="Times New Roman" pitchFamily="18" charset="0"/>
              </a:rPr>
              <a:t>SVM Classifier in Two Dimensional Problem Spaces:</a:t>
            </a:r>
            <a:endParaRPr lang="en-US" sz="3400" dirty="0">
              <a:latin typeface="Times New Roman" pitchFamily="18" charset="0"/>
              <a:cs typeface="Times New Roman" pitchFamily="18" charset="0"/>
            </a:endParaRPr>
          </a:p>
        </p:txBody>
      </p:sp>
      <p:pic>
        <p:nvPicPr>
          <p:cNvPr id="92162" name="Picture 2"/>
          <p:cNvPicPr>
            <a:picLocks noGrp="1" noChangeAspect="1" noChangeArrowheads="1"/>
          </p:cNvPicPr>
          <p:nvPr>
            <p:ph sz="half" idx="1"/>
          </p:nvPr>
        </p:nvPicPr>
        <p:blipFill>
          <a:blip r:embed="rId2"/>
          <a:srcRect/>
          <a:stretch>
            <a:fillRect/>
          </a:stretch>
        </p:blipFill>
        <p:spPr bwMode="auto">
          <a:xfrm>
            <a:off x="175647" y="1752600"/>
            <a:ext cx="3939153" cy="4648200"/>
          </a:xfrm>
          <a:prstGeom prst="rect">
            <a:avLst/>
          </a:prstGeom>
          <a:noFill/>
          <a:ln w="9525">
            <a:noFill/>
            <a:miter lim="800000"/>
            <a:headEnd/>
            <a:tailEnd/>
          </a:ln>
          <a:effectLst/>
        </p:spPr>
      </p:pic>
      <p:sp>
        <p:nvSpPr>
          <p:cNvPr id="18" name="Right Arrow 17"/>
          <p:cNvSpPr/>
          <p:nvPr/>
        </p:nvSpPr>
        <p:spPr>
          <a:xfrm>
            <a:off x="4191000" y="4038600"/>
            <a:ext cx="3810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63" name="Picture 3"/>
          <p:cNvPicPr>
            <a:picLocks noGrp="1" noChangeAspect="1" noChangeArrowheads="1"/>
          </p:cNvPicPr>
          <p:nvPr>
            <p:ph sz="half" idx="2"/>
          </p:nvPr>
        </p:nvPicPr>
        <p:blipFill>
          <a:blip r:embed="rId3"/>
          <a:srcRect/>
          <a:stretch>
            <a:fillRect/>
          </a:stretch>
        </p:blipFill>
        <p:spPr bwMode="auto">
          <a:xfrm>
            <a:off x="4648200" y="1742536"/>
            <a:ext cx="4114800" cy="4658263"/>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BE1F552A-2D8D-44B9-81FD-9B6F8C05B321}"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latin typeface="Times New Roman" pitchFamily="18" charset="0"/>
                <a:cs typeface="Times New Roman" pitchFamily="18" charset="0"/>
              </a:rPr>
              <a:t> Training Set</a:t>
            </a:r>
            <a:endParaRPr lang="en-US" dirty="0">
              <a:latin typeface="Times New Roman" pitchFamily="18" charset="0"/>
              <a:cs typeface="Times New Roman" pitchFamily="18" charset="0"/>
            </a:endParaRPr>
          </a:p>
        </p:txBody>
      </p:sp>
      <p:pic>
        <p:nvPicPr>
          <p:cNvPr id="7" name="Content Placeholder 6" descr="graph.PNG"/>
          <p:cNvPicPr>
            <a:picLocks noGrp="1" noChangeAspect="1"/>
          </p:cNvPicPr>
          <p:nvPr>
            <p:ph idx="1"/>
          </p:nvPr>
        </p:nvPicPr>
        <p:blipFill>
          <a:blip r:embed="rId2"/>
          <a:stretch>
            <a:fillRect/>
          </a:stretch>
        </p:blipFill>
        <p:spPr>
          <a:xfrm>
            <a:off x="990600" y="1957878"/>
            <a:ext cx="7391399" cy="4844866"/>
          </a:xfrm>
        </p:spPr>
      </p:pic>
      <p:sp>
        <p:nvSpPr>
          <p:cNvPr id="8" name="Slide Number Placeholder 7"/>
          <p:cNvSpPr>
            <a:spLocks noGrp="1"/>
          </p:cNvSpPr>
          <p:nvPr>
            <p:ph type="sldNum" sz="quarter" idx="12"/>
          </p:nvPr>
        </p:nvSpPr>
        <p:spPr/>
        <p:txBody>
          <a:bodyPr/>
          <a:lstStyle/>
          <a:p>
            <a:fld id="{0E940CFE-93E4-4B40-96E2-935E66496035}"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Results of Classification</a:t>
            </a:r>
            <a:endParaRPr lang="en-US" dirty="0">
              <a:latin typeface="Times New Roman" pitchFamily="18" charset="0"/>
              <a:cs typeface="Times New Roman" pitchFamily="18" charset="0"/>
            </a:endParaRPr>
          </a:p>
        </p:txBody>
      </p:sp>
      <p:pic>
        <p:nvPicPr>
          <p:cNvPr id="6" name="Content Placeholder 5" descr="Capture.PNG"/>
          <p:cNvPicPr>
            <a:picLocks noGrp="1" noChangeAspect="1"/>
          </p:cNvPicPr>
          <p:nvPr>
            <p:ph idx="1"/>
          </p:nvPr>
        </p:nvPicPr>
        <p:blipFill>
          <a:blip r:embed="rId2"/>
          <a:stretch>
            <a:fillRect/>
          </a:stretch>
        </p:blipFill>
        <p:spPr>
          <a:xfrm>
            <a:off x="798207" y="1905000"/>
            <a:ext cx="7431393" cy="4495800"/>
          </a:xfrm>
        </p:spPr>
      </p:pic>
      <p:sp>
        <p:nvSpPr>
          <p:cNvPr id="7" name="Slide Number Placeholder 6"/>
          <p:cNvSpPr>
            <a:spLocks noGrp="1"/>
          </p:cNvSpPr>
          <p:nvPr>
            <p:ph type="sldNum" sz="quarter" idx="12"/>
          </p:nvPr>
        </p:nvSpPr>
        <p:spPr/>
        <p:txBody>
          <a:bodyPr/>
          <a:lstStyle/>
          <a:p>
            <a:fld id="{0E940CFE-93E4-4B40-96E2-935E66496035}"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pic>
        <p:nvPicPr>
          <p:cNvPr id="4" name="Content Placeholder 3" descr="conclusion.PNG"/>
          <p:cNvPicPr>
            <a:picLocks noGrp="1" noChangeAspect="1"/>
          </p:cNvPicPr>
          <p:nvPr>
            <p:ph idx="1"/>
          </p:nvPr>
        </p:nvPicPr>
        <p:blipFill>
          <a:blip r:embed="rId2"/>
          <a:stretch>
            <a:fillRect/>
          </a:stretch>
        </p:blipFill>
        <p:spPr>
          <a:xfrm>
            <a:off x="1123468" y="2300826"/>
            <a:ext cx="6897063" cy="3658111"/>
          </a:xfrm>
        </p:spPr>
      </p:pic>
      <p:sp>
        <p:nvSpPr>
          <p:cNvPr id="5" name="Slide Number Placeholder 4"/>
          <p:cNvSpPr>
            <a:spLocks noGrp="1"/>
          </p:cNvSpPr>
          <p:nvPr>
            <p:ph type="sldNum" sz="quarter" idx="12"/>
          </p:nvPr>
        </p:nvSpPr>
        <p:spPr/>
        <p:txBody>
          <a:bodyPr/>
          <a:lstStyle/>
          <a:p>
            <a:fld id="{0E940CFE-93E4-4B40-96E2-935E66496035}"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81000" y="685800"/>
            <a:ext cx="8305800" cy="743712"/>
          </a:xfrm>
        </p:spPr>
        <p:txBody>
          <a:bodyPr>
            <a:normAutofit fontScale="90000"/>
          </a:bodyPr>
          <a:lstStyle/>
          <a:p>
            <a:r>
              <a:rPr lang="en-US" dirty="0">
                <a:latin typeface="Times New Roman" pitchFamily="18" charset="0"/>
                <a:cs typeface="Times New Roman" pitchFamily="18" charset="0"/>
              </a:rPr>
              <a:t>Outline</a:t>
            </a:r>
          </a:p>
        </p:txBody>
      </p:sp>
      <p:sp>
        <p:nvSpPr>
          <p:cNvPr id="51203" name="Rectangle 3"/>
          <p:cNvSpPr>
            <a:spLocks noGrp="1" noChangeArrowheads="1"/>
          </p:cNvSpPr>
          <p:nvPr>
            <p:ph idx="1"/>
          </p:nvPr>
        </p:nvSpPr>
        <p:spPr>
          <a:xfrm>
            <a:off x="457200" y="1600200"/>
            <a:ext cx="8686800" cy="5257800"/>
          </a:xfrm>
        </p:spPr>
        <p:txBody>
          <a:bodyPr>
            <a:noAutofit/>
          </a:bodyPr>
          <a:lstStyle/>
          <a:p>
            <a:r>
              <a:rPr lang="en-US" sz="2400" dirty="0"/>
              <a:t>Intrusion </a:t>
            </a:r>
            <a:r>
              <a:rPr lang="en-US" sz="2400" dirty="0" smtClean="0"/>
              <a:t>Detection </a:t>
            </a:r>
            <a:br>
              <a:rPr lang="en-US" sz="2400" dirty="0" smtClean="0"/>
            </a:br>
            <a:endParaRPr lang="en-US" sz="2400" dirty="0" smtClean="0"/>
          </a:p>
          <a:p>
            <a:r>
              <a:rPr lang="en-US" sz="2400" dirty="0" smtClean="0"/>
              <a:t>Types of IDS</a:t>
            </a:r>
            <a:br>
              <a:rPr lang="en-US" sz="2400" dirty="0" smtClean="0"/>
            </a:br>
            <a:endParaRPr lang="en-US" sz="2400" dirty="0" smtClean="0"/>
          </a:p>
          <a:p>
            <a:r>
              <a:rPr lang="en-US" sz="2400" dirty="0" smtClean="0"/>
              <a:t>Methodology</a:t>
            </a:r>
            <a:br>
              <a:rPr lang="en-US" sz="2400" dirty="0" smtClean="0"/>
            </a:br>
            <a:endParaRPr lang="en-US" sz="2400" dirty="0"/>
          </a:p>
          <a:p>
            <a:r>
              <a:rPr lang="en-US" sz="2400" dirty="0" smtClean="0"/>
              <a:t>Approaches</a:t>
            </a:r>
            <a:br>
              <a:rPr lang="en-US" sz="2400" dirty="0" smtClean="0"/>
            </a:br>
            <a:endParaRPr lang="en-US" sz="2400" dirty="0" smtClean="0"/>
          </a:p>
          <a:p>
            <a:pPr>
              <a:spcBef>
                <a:spcPts val="0"/>
              </a:spcBef>
            </a:pPr>
            <a:r>
              <a:rPr lang="en-US" sz="2400" dirty="0" smtClean="0"/>
              <a:t>Data Set Analysis</a:t>
            </a:r>
            <a:br>
              <a:rPr lang="en-US" sz="2400" dirty="0" smtClean="0"/>
            </a:br>
            <a:endParaRPr lang="en-US" sz="2400" dirty="0" smtClean="0"/>
          </a:p>
          <a:p>
            <a:r>
              <a:rPr lang="en-US" sz="2400" dirty="0" smtClean="0"/>
              <a:t>Experimental Result</a:t>
            </a:r>
          </a:p>
          <a:p>
            <a:endParaRPr lang="en-US" sz="2400" dirty="0" smtClean="0"/>
          </a:p>
          <a:p>
            <a:endParaRPr lang="en-US" sz="2400" dirty="0"/>
          </a:p>
          <a:p>
            <a:pPr>
              <a:buNone/>
            </a:pPr>
            <a:endParaRPr lang="en-US" sz="2400" dirty="0"/>
          </a:p>
        </p:txBody>
      </p:sp>
      <p:sp>
        <p:nvSpPr>
          <p:cNvPr id="4" name="Slide Number Placeholder 3"/>
          <p:cNvSpPr>
            <a:spLocks noGrp="1"/>
          </p:cNvSpPr>
          <p:nvPr>
            <p:ph type="sldNum" sz="quarter" idx="12"/>
          </p:nvPr>
        </p:nvSpPr>
        <p:spPr>
          <a:xfrm>
            <a:off x="7924800" y="6356350"/>
            <a:ext cx="838200" cy="501650"/>
          </a:xfrm>
        </p:spPr>
        <p:txBody>
          <a:bodyPr/>
          <a:lstStyle/>
          <a:p>
            <a:fld id="{0E940CFE-93E4-4B40-96E2-935E66496035}"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305800" cy="2895600"/>
          </a:xfrm>
        </p:spPr>
        <p:txBody>
          <a:bodyPr>
            <a:normAutofit/>
          </a:bodyPr>
          <a:lstStyle/>
          <a:p>
            <a:pPr algn="ctr"/>
            <a:r>
              <a:rPr lang="en-US" sz="6000" b="1" dirty="0" smtClean="0">
                <a:solidFill>
                  <a:srgbClr val="002060"/>
                </a:solidFill>
                <a:latin typeface="Times New Roman" pitchFamily="18" charset="0"/>
                <a:cs typeface="Times New Roman" pitchFamily="18" charset="0"/>
              </a:rPr>
              <a:t>THANK YOU</a:t>
            </a:r>
            <a:br>
              <a:rPr lang="en-US" sz="6000" b="1" dirty="0" smtClean="0">
                <a:solidFill>
                  <a:srgbClr val="002060"/>
                </a:solidFill>
                <a:latin typeface="Times New Roman" pitchFamily="18" charset="0"/>
                <a:cs typeface="Times New Roman" pitchFamily="18" charset="0"/>
              </a:rPr>
            </a:br>
            <a:r>
              <a:rPr lang="en-US" sz="6000" b="1" dirty="0" smtClean="0">
                <a:solidFill>
                  <a:srgbClr val="002060"/>
                </a:solidFill>
                <a:latin typeface="Times New Roman" pitchFamily="18" charset="0"/>
                <a:cs typeface="Times New Roman" pitchFamily="18" charset="0"/>
              </a:rPr>
              <a:t>Any Question…???</a:t>
            </a:r>
            <a:br>
              <a:rPr lang="en-US" sz="6000" b="1" dirty="0" smtClean="0">
                <a:solidFill>
                  <a:srgbClr val="002060"/>
                </a:solidFill>
                <a:latin typeface="Times New Roman" pitchFamily="18" charset="0"/>
                <a:cs typeface="Times New Roman" pitchFamily="18" charset="0"/>
              </a:rPr>
            </a:br>
            <a:endParaRPr lang="en-US" sz="6000" b="1" dirty="0">
              <a:solidFill>
                <a:srgbClr val="002060"/>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A0C6D44E-1A05-42E0-B8D2-5728450ADB1F}" type="slidenum">
              <a:rPr lang="en-US" smtClean="0"/>
              <a:pPr/>
              <a:t>20</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81000" y="533400"/>
            <a:ext cx="8229600" cy="1143000"/>
          </a:xfrm>
        </p:spPr>
        <p:txBody>
          <a:bodyPr/>
          <a:lstStyle/>
          <a:p>
            <a:r>
              <a:rPr lang="en-US" dirty="0">
                <a:latin typeface="Times New Roman" pitchFamily="18" charset="0"/>
                <a:cs typeface="Times New Roman" pitchFamily="18" charset="0"/>
              </a:rPr>
              <a:t>What is an intrusion?</a:t>
            </a:r>
          </a:p>
        </p:txBody>
      </p:sp>
      <p:sp>
        <p:nvSpPr>
          <p:cNvPr id="21507" name="Rectangle 3"/>
          <p:cNvSpPr>
            <a:spLocks noGrp="1" noChangeArrowheads="1"/>
          </p:cNvSpPr>
          <p:nvPr>
            <p:ph idx="1"/>
          </p:nvPr>
        </p:nvSpPr>
        <p:spPr>
          <a:xfrm>
            <a:off x="457200" y="1447800"/>
            <a:ext cx="8229600" cy="4530725"/>
          </a:xfrm>
        </p:spPr>
        <p:txBody>
          <a:bodyPr>
            <a:normAutofit/>
          </a:bodyPr>
          <a:lstStyle/>
          <a:p>
            <a:endParaRPr lang="en-US" sz="2800" dirty="0">
              <a:cs typeface="Times New Roman" pitchFamily="18" charset="0"/>
            </a:endParaRPr>
          </a:p>
          <a:p>
            <a:r>
              <a:rPr lang="en-US" sz="2800" dirty="0">
                <a:cs typeface="Times New Roman" pitchFamily="18" charset="0"/>
              </a:rPr>
              <a:t>An intrusion can be defined as “any set of actions that attempt to compromise the:</a:t>
            </a:r>
          </a:p>
          <a:p>
            <a:pPr lvl="1"/>
            <a:r>
              <a:rPr lang="en-US" sz="2800" dirty="0">
                <a:cs typeface="Times New Roman" pitchFamily="18" charset="0"/>
              </a:rPr>
              <a:t>Integrity</a:t>
            </a:r>
          </a:p>
          <a:p>
            <a:pPr lvl="1"/>
            <a:r>
              <a:rPr lang="en-US" sz="2800" dirty="0">
                <a:cs typeface="Times New Roman" pitchFamily="18" charset="0"/>
              </a:rPr>
              <a:t>confidentiality, or </a:t>
            </a:r>
          </a:p>
          <a:p>
            <a:pPr lvl="1"/>
            <a:r>
              <a:rPr lang="en-US" sz="2800" dirty="0">
                <a:cs typeface="Times New Roman" pitchFamily="18" charset="0"/>
              </a:rPr>
              <a:t>availability </a:t>
            </a:r>
          </a:p>
          <a:p>
            <a:pPr lvl="1">
              <a:buFont typeface="Wingdings" pitchFamily="2" charset="2"/>
              <a:buNone/>
            </a:pPr>
            <a:r>
              <a:rPr lang="en-US" sz="2800" dirty="0">
                <a:cs typeface="Times New Roman" pitchFamily="18" charset="0"/>
              </a:rPr>
              <a:t>of a resource”. </a:t>
            </a:r>
            <a:r>
              <a:rPr lang="en-US" sz="2800" dirty="0" smtClean="0">
                <a:cs typeface="Times New Roman" pitchFamily="18" charset="0"/>
              </a:rPr>
              <a:t> </a:t>
            </a:r>
          </a:p>
          <a:p>
            <a:pPr lvl="1">
              <a:buFont typeface="Wingdings" pitchFamily="2" charset="2"/>
              <a:buNone/>
            </a:pPr>
            <a:endParaRPr lang="en-US" sz="2800" dirty="0">
              <a:cs typeface="Times New Roman" pitchFamily="18" charset="0"/>
            </a:endParaRPr>
          </a:p>
          <a:p>
            <a:pPr lvl="1">
              <a:buFont typeface="Wingdings" pitchFamily="2" charset="2"/>
              <a:buNone/>
            </a:pPr>
            <a:endParaRPr lang="en-US" sz="2800" dirty="0"/>
          </a:p>
        </p:txBody>
      </p:sp>
      <p:sp>
        <p:nvSpPr>
          <p:cNvPr id="4" name="Rectangle 3"/>
          <p:cNvSpPr/>
          <p:nvPr/>
        </p:nvSpPr>
        <p:spPr>
          <a:xfrm>
            <a:off x="1447800" y="4876800"/>
            <a:ext cx="4572000" cy="369332"/>
          </a:xfrm>
          <a:prstGeom prst="rect">
            <a:avLst/>
          </a:prstGeom>
        </p:spPr>
        <p:txBody>
          <a:bodyPr>
            <a:spAutoFit/>
          </a:bodyPr>
          <a:lstStyle/>
          <a:p>
            <a:r>
              <a:rPr lang="en-US" dirty="0" smtClean="0"/>
              <a:t>.</a:t>
            </a:r>
          </a:p>
        </p:txBody>
      </p:sp>
      <p:sp>
        <p:nvSpPr>
          <p:cNvPr id="5" name="Slide Number Placeholder 4"/>
          <p:cNvSpPr>
            <a:spLocks noGrp="1"/>
          </p:cNvSpPr>
          <p:nvPr>
            <p:ph type="sldNum" sz="quarter" idx="12"/>
          </p:nvPr>
        </p:nvSpPr>
        <p:spPr/>
        <p:txBody>
          <a:bodyPr/>
          <a:lstStyle/>
          <a:p>
            <a:fld id="{0E940CFE-93E4-4B40-96E2-935E66496035}"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What is an intrusion Detection?</a:t>
            </a:r>
            <a:endParaRPr lang="en-US" dirty="0"/>
          </a:p>
        </p:txBody>
      </p:sp>
      <p:sp>
        <p:nvSpPr>
          <p:cNvPr id="3" name="Content Placeholder 2"/>
          <p:cNvSpPr>
            <a:spLocks noGrp="1"/>
          </p:cNvSpPr>
          <p:nvPr>
            <p:ph idx="1"/>
          </p:nvPr>
        </p:nvSpPr>
        <p:spPr/>
        <p:txBody>
          <a:bodyPr>
            <a:normAutofit/>
          </a:bodyPr>
          <a:lstStyle/>
          <a:p>
            <a:r>
              <a:rPr lang="en-US" sz="3200" dirty="0" smtClean="0"/>
              <a:t>Intrusion Detection is the process of monitoring the events occurring in a computer system or network &amp; analyzing them for signs of intrusion.</a:t>
            </a:r>
          </a:p>
        </p:txBody>
      </p:sp>
      <p:sp>
        <p:nvSpPr>
          <p:cNvPr id="4" name="Slide Number Placeholder 3"/>
          <p:cNvSpPr>
            <a:spLocks noGrp="1"/>
          </p:cNvSpPr>
          <p:nvPr>
            <p:ph type="sldNum" sz="quarter" idx="12"/>
          </p:nvPr>
        </p:nvSpPr>
        <p:spPr/>
        <p:txBody>
          <a:bodyPr/>
          <a:lstStyle/>
          <a:p>
            <a:fld id="{0E940CFE-93E4-4B40-96E2-935E66496035}"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dirty="0" smtClean="0">
                <a:latin typeface="Times New Roman" pitchFamily="18" charset="0"/>
                <a:cs typeface="Times New Roman" pitchFamily="18" charset="0"/>
              </a:rPr>
              <a:t>Attack Types of IDS</a:t>
            </a:r>
            <a:endParaRPr lang="en-US" dirty="0">
              <a:latin typeface="Times New Roman" pitchFamily="18" charset="0"/>
              <a:cs typeface="Times New Roman" pitchFamily="18" charset="0"/>
            </a:endParaRPr>
          </a:p>
        </p:txBody>
      </p:sp>
      <p:sp>
        <p:nvSpPr>
          <p:cNvPr id="87043" name="Rectangle 3"/>
          <p:cNvSpPr>
            <a:spLocks noGrp="1" noChangeArrowheads="1"/>
          </p:cNvSpPr>
          <p:nvPr>
            <p:ph idx="1"/>
          </p:nvPr>
        </p:nvSpPr>
        <p:spPr/>
        <p:txBody>
          <a:bodyPr>
            <a:normAutofit fontScale="92500" lnSpcReduction="10000"/>
          </a:bodyPr>
          <a:lstStyle/>
          <a:p>
            <a:pPr>
              <a:buNone/>
            </a:pPr>
            <a:r>
              <a:rPr lang="en-US" sz="2800" dirty="0" smtClean="0"/>
              <a:t>The simulated attacks are divided in four main </a:t>
            </a:r>
          </a:p>
          <a:p>
            <a:pPr>
              <a:buNone/>
            </a:pPr>
            <a:r>
              <a:rPr lang="en-US" sz="2800" dirty="0" smtClean="0"/>
              <a:t>categories: </a:t>
            </a:r>
          </a:p>
          <a:p>
            <a:r>
              <a:rPr lang="en-US" sz="2800" dirty="0" smtClean="0"/>
              <a:t>1) Denial of Service attack (</a:t>
            </a:r>
            <a:r>
              <a:rPr lang="en-US" sz="2800" dirty="0" err="1" smtClean="0"/>
              <a:t>DoS</a:t>
            </a:r>
            <a:r>
              <a:rPr lang="en-US" sz="2800" dirty="0" smtClean="0"/>
              <a:t>) </a:t>
            </a:r>
          </a:p>
          <a:p>
            <a:pPr marL="274320" lvl="1" indent="-274320">
              <a:buClr>
                <a:schemeClr val="accent3"/>
              </a:buClr>
              <a:buSzPct val="95000"/>
            </a:pPr>
            <a:r>
              <a:rPr lang="en-US" sz="2800" dirty="0" smtClean="0"/>
              <a:t>2) User to Root attack (U2R): </a:t>
            </a:r>
            <a:r>
              <a:rPr lang="en-US" sz="2600" dirty="0" smtClean="0"/>
              <a:t>Unauthorized </a:t>
            </a:r>
            <a:r>
              <a:rPr lang="en-US" sz="2800" dirty="0" smtClean="0"/>
              <a:t>access to local super user  privileges, e.g., various ``buffer overflow'' attacks; </a:t>
            </a:r>
          </a:p>
          <a:p>
            <a:pPr marL="274320" lvl="1" indent="-274320">
              <a:buClr>
                <a:schemeClr val="accent3"/>
              </a:buClr>
              <a:buSzPct val="95000"/>
            </a:pPr>
            <a:r>
              <a:rPr lang="en-US" sz="2800" dirty="0" smtClean="0"/>
              <a:t>3) Remote to Local attack (R2L)</a:t>
            </a:r>
            <a:r>
              <a:rPr lang="en-US" sz="2300" dirty="0" smtClean="0"/>
              <a:t>:</a:t>
            </a:r>
            <a:r>
              <a:rPr lang="en-US" sz="2800" dirty="0" smtClean="0"/>
              <a:t>Unauthorized access from a remote machine, e.g. guessing password;</a:t>
            </a:r>
          </a:p>
          <a:p>
            <a:pPr marL="274320" lvl="1" indent="-274320">
              <a:buClr>
                <a:schemeClr val="accent3"/>
              </a:buClr>
              <a:buSzPct val="95000"/>
            </a:pPr>
            <a:r>
              <a:rPr lang="en-US" sz="2800" dirty="0" smtClean="0"/>
              <a:t>4) Probing </a:t>
            </a:r>
            <a:r>
              <a:rPr lang="en-US" sz="3000" dirty="0" err="1" smtClean="0"/>
              <a:t>attack</a:t>
            </a:r>
            <a:r>
              <a:rPr lang="en-US" sz="2600" dirty="0" err="1" smtClean="0"/>
              <a:t>:</a:t>
            </a:r>
            <a:r>
              <a:rPr lang="en-US" sz="2800" dirty="0" err="1" smtClean="0"/>
              <a:t>Surveillance</a:t>
            </a:r>
            <a:r>
              <a:rPr lang="en-US" sz="2800" dirty="0" smtClean="0"/>
              <a:t> and other probing, e.g., port scanning. </a:t>
            </a:r>
          </a:p>
          <a:p>
            <a:endParaRPr lang="en-US" sz="2800" b="1" dirty="0"/>
          </a:p>
        </p:txBody>
      </p:sp>
      <p:sp>
        <p:nvSpPr>
          <p:cNvPr id="4" name="Slide Number Placeholder 3"/>
          <p:cNvSpPr>
            <a:spLocks noGrp="1"/>
          </p:cNvSpPr>
          <p:nvPr>
            <p:ph type="sldNum" sz="quarter" idx="12"/>
          </p:nvPr>
        </p:nvSpPr>
        <p:spPr/>
        <p:txBody>
          <a:bodyPr/>
          <a:lstStyle/>
          <a:p>
            <a:fld id="{0E940CFE-93E4-4B40-96E2-935E66496035}"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57200" y="704088"/>
            <a:ext cx="8229600" cy="667512"/>
          </a:xfrm>
        </p:spPr>
        <p:txBody>
          <a:bodyPr>
            <a:normAutofit fontScale="90000"/>
          </a:bodyPr>
          <a:lstStyle/>
          <a:p>
            <a:r>
              <a:rPr lang="en-US" dirty="0" smtClean="0">
                <a:latin typeface="Times New Roman" pitchFamily="18" charset="0"/>
                <a:cs typeface="Times New Roman" pitchFamily="18" charset="0"/>
              </a:rPr>
              <a:t>Attack Types of IDS Contd.</a:t>
            </a:r>
            <a:endParaRPr lang="en-US" dirty="0">
              <a:latin typeface="Times New Roman" pitchFamily="18" charset="0"/>
              <a:cs typeface="Times New Roman" pitchFamily="18" charset="0"/>
            </a:endParaRPr>
          </a:p>
        </p:txBody>
      </p:sp>
      <p:sp>
        <p:nvSpPr>
          <p:cNvPr id="61443" name="Rectangle 3"/>
          <p:cNvSpPr>
            <a:spLocks noGrp="1" noChangeArrowheads="1"/>
          </p:cNvSpPr>
          <p:nvPr>
            <p:ph idx="1"/>
          </p:nvPr>
        </p:nvSpPr>
        <p:spPr>
          <a:xfrm>
            <a:off x="457200" y="1676400"/>
            <a:ext cx="8229600" cy="4648200"/>
          </a:xfrm>
        </p:spPr>
        <p:txBody>
          <a:bodyPr>
            <a:normAutofit/>
          </a:bodyPr>
          <a:lstStyle/>
          <a:p>
            <a:pPr>
              <a:buNone/>
            </a:pPr>
            <a:endParaRPr lang="en-US" dirty="0" smtClean="0"/>
          </a:p>
          <a:p>
            <a:r>
              <a:rPr lang="en-US" dirty="0" smtClean="0"/>
              <a:t>Attack Types:</a:t>
            </a:r>
          </a:p>
          <a:p>
            <a:pPr lvl="1"/>
            <a:r>
              <a:rPr lang="en-US" dirty="0" smtClean="0"/>
              <a:t> </a:t>
            </a:r>
            <a:r>
              <a:rPr lang="en-US" sz="3100" dirty="0" smtClean="0">
                <a:cs typeface="Times New Roman" pitchFamily="18" charset="0"/>
              </a:rPr>
              <a:t>Host-based attacks</a:t>
            </a:r>
          </a:p>
          <a:p>
            <a:pPr lvl="2"/>
            <a:r>
              <a:rPr lang="en-US" dirty="0" smtClean="0"/>
              <a:t>Gain access to privileged services or resources on a machine.  </a:t>
            </a:r>
          </a:p>
          <a:p>
            <a:pPr lvl="2"/>
            <a:r>
              <a:rPr lang="en-US" sz="2000" dirty="0" smtClean="0">
                <a:cs typeface="Times New Roman" pitchFamily="18" charset="0"/>
              </a:rPr>
              <a:t>Data from sources internal to a computer .operating system level.</a:t>
            </a:r>
          </a:p>
          <a:p>
            <a:pPr lvl="1"/>
            <a:r>
              <a:rPr lang="en-US" sz="3100" dirty="0" smtClean="0">
                <a:cs typeface="Times New Roman" pitchFamily="18" charset="0"/>
              </a:rPr>
              <a:t>Network-based attacks</a:t>
            </a:r>
          </a:p>
          <a:p>
            <a:pPr lvl="2"/>
            <a:r>
              <a:rPr lang="en-US" dirty="0" smtClean="0"/>
              <a:t>Make it difficult for legitimate users to access various network services. </a:t>
            </a:r>
          </a:p>
          <a:p>
            <a:pPr lvl="2"/>
            <a:r>
              <a:rPr lang="en-US" sz="2000" dirty="0" smtClean="0">
                <a:cs typeface="Times New Roman" pitchFamily="18" charset="0"/>
              </a:rPr>
              <a:t>Data from network traffic &amp; </a:t>
            </a:r>
            <a:r>
              <a:rPr lang="en-US" sz="2000" dirty="0" err="1" smtClean="0">
                <a:cs typeface="Times New Roman" pitchFamily="18" charset="0"/>
              </a:rPr>
              <a:t>packate</a:t>
            </a:r>
            <a:r>
              <a:rPr lang="en-US" sz="2000" dirty="0" smtClean="0">
                <a:cs typeface="Times New Roman" pitchFamily="18" charset="0"/>
              </a:rPr>
              <a:t>  streams.</a:t>
            </a:r>
          </a:p>
          <a:p>
            <a:pPr lvl="2"/>
            <a:endParaRPr lang="en-US" sz="2700" dirty="0" smtClean="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0E940CFE-93E4-4B40-96E2-935E66496035}"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a:latin typeface="Times New Roman" pitchFamily="18" charset="0"/>
                <a:cs typeface="Times New Roman" pitchFamily="18" charset="0"/>
              </a:rPr>
              <a:t>IDS Categories</a:t>
            </a:r>
          </a:p>
        </p:txBody>
      </p:sp>
      <p:sp>
        <p:nvSpPr>
          <p:cNvPr id="62467" name="Rectangle 3"/>
          <p:cNvSpPr>
            <a:spLocks noGrp="1" noChangeArrowheads="1"/>
          </p:cNvSpPr>
          <p:nvPr>
            <p:ph idx="1"/>
          </p:nvPr>
        </p:nvSpPr>
        <p:spPr/>
        <p:txBody>
          <a:bodyPr/>
          <a:lstStyle/>
          <a:p>
            <a:r>
              <a:rPr lang="en-US" dirty="0">
                <a:cs typeface="Times New Roman" pitchFamily="18" charset="0"/>
              </a:rPr>
              <a:t>Intrusion detection systems are split into two groups:</a:t>
            </a:r>
          </a:p>
          <a:p>
            <a:pPr lvl="1"/>
            <a:r>
              <a:rPr lang="en-US" sz="3100" dirty="0">
                <a:cs typeface="Times New Roman" pitchFamily="18" charset="0"/>
              </a:rPr>
              <a:t>Anomaly detection systems </a:t>
            </a:r>
          </a:p>
          <a:p>
            <a:pPr lvl="2"/>
            <a:r>
              <a:rPr lang="en-US" sz="2200" dirty="0" smtClean="0">
                <a:cs typeface="Times New Roman" pitchFamily="18" charset="0"/>
              </a:rPr>
              <a:t>Searching for something defined to be bad. </a:t>
            </a:r>
          </a:p>
          <a:p>
            <a:pPr lvl="2"/>
            <a:r>
              <a:rPr lang="en-US" sz="2200" dirty="0" smtClean="0">
                <a:cs typeface="Times New Roman" pitchFamily="18" charset="0"/>
              </a:rPr>
              <a:t>Detect  attacks by observing deviations from the normal behavior of the system.</a:t>
            </a:r>
            <a:endParaRPr lang="en-US" sz="2200" dirty="0">
              <a:cs typeface="Times New Roman" pitchFamily="18" charset="0"/>
            </a:endParaRPr>
          </a:p>
          <a:p>
            <a:pPr lvl="1"/>
            <a:r>
              <a:rPr lang="en-US" sz="3100" dirty="0">
                <a:cs typeface="Times New Roman" pitchFamily="18" charset="0"/>
              </a:rPr>
              <a:t>Misuse detection systems </a:t>
            </a:r>
          </a:p>
          <a:p>
            <a:pPr lvl="2"/>
            <a:r>
              <a:rPr lang="en-US" sz="2200" dirty="0" smtClean="0">
                <a:cs typeface="Times New Roman" pitchFamily="18" charset="0"/>
              </a:rPr>
              <a:t>Searching for rare or unusual. </a:t>
            </a:r>
          </a:p>
          <a:p>
            <a:pPr lvl="2"/>
            <a:r>
              <a:rPr lang="en-US" sz="2200" dirty="0" smtClean="0">
                <a:cs typeface="Times New Roman" pitchFamily="18" charset="0"/>
              </a:rPr>
              <a:t>Detect known attack using predefined attack patterns &amp; signatures.</a:t>
            </a:r>
            <a:endParaRPr lang="en-US" sz="2200" dirty="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0E940CFE-93E4-4B40-96E2-935E66496035}"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latin typeface="Times New Roman" pitchFamily="18" charset="0"/>
                <a:cs typeface="Times New Roman" pitchFamily="18" charset="0"/>
              </a:rPr>
              <a:t>Problem Statement</a:t>
            </a:r>
          </a:p>
        </p:txBody>
      </p:sp>
      <p:sp>
        <p:nvSpPr>
          <p:cNvPr id="23555" name="Rectangle 3"/>
          <p:cNvSpPr>
            <a:spLocks noGrp="1" noChangeArrowheads="1"/>
          </p:cNvSpPr>
          <p:nvPr>
            <p:ph idx="1"/>
          </p:nvPr>
        </p:nvSpPr>
        <p:spPr>
          <a:xfrm>
            <a:off x="304800" y="1981200"/>
            <a:ext cx="8229600" cy="4530725"/>
          </a:xfrm>
        </p:spPr>
        <p:txBody>
          <a:bodyPr/>
          <a:lstStyle/>
          <a:p>
            <a:pPr>
              <a:lnSpc>
                <a:spcPct val="90000"/>
              </a:lnSpc>
            </a:pPr>
            <a:r>
              <a:rPr lang="en-US" sz="2400" dirty="0"/>
              <a:t>Goal of Intrusion Detection Systems (IDS):</a:t>
            </a:r>
          </a:p>
          <a:p>
            <a:pPr lvl="1">
              <a:lnSpc>
                <a:spcPct val="90000"/>
              </a:lnSpc>
            </a:pPr>
            <a:r>
              <a:rPr lang="en-US" sz="2100" dirty="0"/>
              <a:t>To detect an intrusion as it happens and be able to respond to it.</a:t>
            </a:r>
          </a:p>
          <a:p>
            <a:pPr>
              <a:lnSpc>
                <a:spcPct val="90000"/>
              </a:lnSpc>
            </a:pPr>
            <a:r>
              <a:rPr lang="en-US" sz="2400" dirty="0"/>
              <a:t>False positives:</a:t>
            </a:r>
          </a:p>
          <a:p>
            <a:pPr lvl="1">
              <a:lnSpc>
                <a:spcPct val="90000"/>
              </a:lnSpc>
            </a:pPr>
            <a:r>
              <a:rPr lang="en-US" sz="2100" dirty="0"/>
              <a:t>A false positive is a situation where something abnormal (as defined by the IDS) happens, but it is not an intrusion.</a:t>
            </a:r>
          </a:p>
          <a:p>
            <a:pPr lvl="1">
              <a:lnSpc>
                <a:spcPct val="90000"/>
              </a:lnSpc>
            </a:pPr>
            <a:r>
              <a:rPr lang="en-US" sz="2100" dirty="0"/>
              <a:t>Too many false positives </a:t>
            </a:r>
          </a:p>
          <a:p>
            <a:pPr lvl="2">
              <a:lnSpc>
                <a:spcPct val="90000"/>
              </a:lnSpc>
            </a:pPr>
            <a:r>
              <a:rPr lang="en-US" sz="1700" dirty="0"/>
              <a:t> User will quit monitoring IDS because of noise.</a:t>
            </a:r>
          </a:p>
          <a:p>
            <a:pPr>
              <a:lnSpc>
                <a:spcPct val="90000"/>
              </a:lnSpc>
            </a:pPr>
            <a:r>
              <a:rPr lang="en-US" sz="2400" dirty="0"/>
              <a:t>False negatives:</a:t>
            </a:r>
          </a:p>
          <a:p>
            <a:pPr lvl="1">
              <a:lnSpc>
                <a:spcPct val="90000"/>
              </a:lnSpc>
            </a:pPr>
            <a:r>
              <a:rPr lang="en-US" sz="2100" dirty="0"/>
              <a:t>A false negative is a situation where an intrusion is really happening, but IDS doesn't catch it.</a:t>
            </a:r>
          </a:p>
          <a:p>
            <a:pPr lvl="2">
              <a:lnSpc>
                <a:spcPct val="90000"/>
              </a:lnSpc>
            </a:pPr>
            <a:endParaRPr lang="en-US" sz="1700" dirty="0"/>
          </a:p>
          <a:p>
            <a:pPr lvl="1">
              <a:lnSpc>
                <a:spcPct val="90000"/>
              </a:lnSpc>
            </a:pPr>
            <a:endParaRPr lang="en-US" sz="2100" dirty="0"/>
          </a:p>
          <a:p>
            <a:pPr lvl="1">
              <a:lnSpc>
                <a:spcPct val="90000"/>
              </a:lnSpc>
            </a:pPr>
            <a:endParaRPr lang="en-US" sz="2100" dirty="0"/>
          </a:p>
          <a:p>
            <a:pPr>
              <a:lnSpc>
                <a:spcPct val="90000"/>
              </a:lnSpc>
            </a:pPr>
            <a:endParaRPr lang="en-US" sz="2400" dirty="0"/>
          </a:p>
          <a:p>
            <a:pPr>
              <a:lnSpc>
                <a:spcPct val="90000"/>
              </a:lnSpc>
            </a:pPr>
            <a:endParaRPr lang="en-US" sz="2400" dirty="0"/>
          </a:p>
        </p:txBody>
      </p:sp>
      <p:sp>
        <p:nvSpPr>
          <p:cNvPr id="4" name="Slide Number Placeholder 3"/>
          <p:cNvSpPr>
            <a:spLocks noGrp="1"/>
          </p:cNvSpPr>
          <p:nvPr>
            <p:ph type="sldNum" sz="quarter" idx="12"/>
          </p:nvPr>
        </p:nvSpPr>
        <p:spPr/>
        <p:txBody>
          <a:bodyPr/>
          <a:lstStyle/>
          <a:p>
            <a:fld id="{0E940CFE-93E4-4B40-96E2-935E66496035}"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 </a:t>
            </a:r>
            <a:r>
              <a:rPr lang="en-US" sz="4000" dirty="0" smtClean="0">
                <a:latin typeface="Times New Roman" pitchFamily="18" charset="0"/>
                <a:cs typeface="Times New Roman" pitchFamily="18" charset="0"/>
              </a:rPr>
              <a:t>KDD99 dataset</a:t>
            </a:r>
            <a:endParaRPr lang="en-US" sz="4000" dirty="0">
              <a:latin typeface="Times New Roman" pitchFamily="18" charset="0"/>
              <a:cs typeface="Times New Roman" pitchFamily="18" charset="0"/>
            </a:endParaRPr>
          </a:p>
        </p:txBody>
      </p:sp>
      <p:sp>
        <p:nvSpPr>
          <p:cNvPr id="5" name="Content Placeholder 4"/>
          <p:cNvSpPr>
            <a:spLocks noGrp="1"/>
          </p:cNvSpPr>
          <p:nvPr>
            <p:ph idx="1"/>
          </p:nvPr>
        </p:nvSpPr>
        <p:spPr/>
        <p:txBody>
          <a:bodyPr/>
          <a:lstStyle/>
          <a:p>
            <a:r>
              <a:rPr lang="en-US" dirty="0" smtClean="0"/>
              <a:t>Designed </a:t>
            </a:r>
            <a:r>
              <a:rPr lang="en-US" smtClean="0"/>
              <a:t>for </a:t>
            </a:r>
            <a:r>
              <a:rPr lang="en-US" smtClean="0"/>
              <a:t> evaluation </a:t>
            </a:r>
            <a:r>
              <a:rPr lang="en-US" dirty="0" smtClean="0"/>
              <a:t>of intrusion in computer network</a:t>
            </a:r>
          </a:p>
          <a:p>
            <a:r>
              <a:rPr lang="en-US" dirty="0" smtClean="0"/>
              <a:t>Includes  a  wide variety of intrusion simulated in a military network environment</a:t>
            </a:r>
          </a:p>
          <a:p>
            <a:r>
              <a:rPr lang="en-US" dirty="0" smtClean="0"/>
              <a:t>KDD</a:t>
            </a:r>
            <a:r>
              <a:rPr lang="en-US" dirty="0" smtClean="0">
                <a:latin typeface="Times New Roman" pitchFamily="18" charset="0"/>
                <a:cs typeface="Times New Roman" pitchFamily="18" charset="0"/>
              </a:rPr>
              <a:t>99 is the most used dataset in IDS &amp; Machine Learning areas</a:t>
            </a:r>
            <a:endParaRPr lang="en-US" dirty="0" smtClean="0"/>
          </a:p>
          <a:p>
            <a:endParaRPr lang="en-US" dirty="0"/>
          </a:p>
        </p:txBody>
      </p:sp>
      <p:sp>
        <p:nvSpPr>
          <p:cNvPr id="6" name="Slide Number Placeholder 5"/>
          <p:cNvSpPr>
            <a:spLocks noGrp="1"/>
          </p:cNvSpPr>
          <p:nvPr>
            <p:ph type="sldNum" sz="quarter" idx="12"/>
          </p:nvPr>
        </p:nvSpPr>
        <p:spPr/>
        <p:txBody>
          <a:bodyPr/>
          <a:lstStyle/>
          <a:p>
            <a:fld id="{0E940CFE-93E4-4B40-96E2-935E66496035}"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2508</TotalTime>
  <Words>1013</Words>
  <Application>Microsoft PowerPoint</Application>
  <PresentationFormat>On-screen Show (4:3)</PresentationFormat>
  <Paragraphs>144</Paragraphs>
  <Slides>20</Slides>
  <Notes>5</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Flow</vt:lpstr>
      <vt:lpstr>Presentation  On Network Intrusion Detection Using Classical Supervised Machine Learning Techniques </vt:lpstr>
      <vt:lpstr>Outline</vt:lpstr>
      <vt:lpstr>What is an intrusion?</vt:lpstr>
      <vt:lpstr>What is an intrusion Detection?</vt:lpstr>
      <vt:lpstr>Attack Types of IDS</vt:lpstr>
      <vt:lpstr>Attack Types of IDS Contd.</vt:lpstr>
      <vt:lpstr>IDS Categories</vt:lpstr>
      <vt:lpstr>Problem Statement</vt:lpstr>
      <vt:lpstr> KDD99 dataset</vt:lpstr>
      <vt:lpstr>Our Approach:</vt:lpstr>
      <vt:lpstr>Our Approach:</vt:lpstr>
      <vt:lpstr>         System Model:   </vt:lpstr>
      <vt:lpstr>       System Model Contd.</vt:lpstr>
      <vt:lpstr>Support Vector Machine:</vt:lpstr>
      <vt:lpstr>SVM Limitations</vt:lpstr>
      <vt:lpstr>SVM Classifier in Two Dimensional Problem Spaces:</vt:lpstr>
      <vt:lpstr> Training Set</vt:lpstr>
      <vt:lpstr>Results of Classification</vt:lpstr>
      <vt:lpstr>Conclusion</vt:lpstr>
      <vt:lpstr>THANK YOU Any Question…??? </vt:lpstr>
    </vt:vector>
  </TitlesOfParts>
  <Company>utd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Intrusion Detection</dc:title>
  <dc:creator>lkhan</dc:creator>
  <cp:lastModifiedBy>hridoy</cp:lastModifiedBy>
  <cp:revision>166</cp:revision>
  <dcterms:created xsi:type="dcterms:W3CDTF">2005-02-23T03:13:26Z</dcterms:created>
  <dcterms:modified xsi:type="dcterms:W3CDTF">2019-09-05T18:06:22Z</dcterms:modified>
</cp:coreProperties>
</file>