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4"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4099CAC-7D86-48D0-86D5-4CB65F6D296D}" type="datetimeFigureOut">
              <a:rPr lang="en-US" smtClean="0"/>
              <a:t>8/15/2020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0077B2-CA08-457E-B9D7-A69E4847270B}" type="slidenum">
              <a:rPr lang="en-US" smtClean="0"/>
              <a:t>‹#›</a:t>
            </a:fld>
            <a:endParaRPr lang="en-US"/>
          </a:p>
        </p:txBody>
      </p:sp>
    </p:spTree>
    <p:extLst>
      <p:ext uri="{BB962C8B-B14F-4D97-AF65-F5344CB8AC3E}">
        <p14:creationId xmlns:p14="http://schemas.microsoft.com/office/powerpoint/2010/main" val="40787621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4099CAC-7D86-48D0-86D5-4CB65F6D296D}" type="datetimeFigureOut">
              <a:rPr lang="en-US" smtClean="0"/>
              <a:t>8/15/2020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0077B2-CA08-457E-B9D7-A69E4847270B}" type="slidenum">
              <a:rPr lang="en-US" smtClean="0"/>
              <a:t>‹#›</a:t>
            </a:fld>
            <a:endParaRPr lang="en-US"/>
          </a:p>
        </p:txBody>
      </p:sp>
    </p:spTree>
    <p:extLst>
      <p:ext uri="{BB962C8B-B14F-4D97-AF65-F5344CB8AC3E}">
        <p14:creationId xmlns:p14="http://schemas.microsoft.com/office/powerpoint/2010/main" val="917851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4099CAC-7D86-48D0-86D5-4CB65F6D296D}" type="datetimeFigureOut">
              <a:rPr lang="en-US" smtClean="0"/>
              <a:t>8/15/2020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0077B2-CA08-457E-B9D7-A69E4847270B}"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9936618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4099CAC-7D86-48D0-86D5-4CB65F6D296D}" type="datetimeFigureOut">
              <a:rPr lang="en-US" smtClean="0"/>
              <a:t>8/15/2020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0077B2-CA08-457E-B9D7-A69E4847270B}" type="slidenum">
              <a:rPr lang="en-US" smtClean="0"/>
              <a:t>‹#›</a:t>
            </a:fld>
            <a:endParaRPr lang="en-US"/>
          </a:p>
        </p:txBody>
      </p:sp>
    </p:spTree>
    <p:extLst>
      <p:ext uri="{BB962C8B-B14F-4D97-AF65-F5344CB8AC3E}">
        <p14:creationId xmlns:p14="http://schemas.microsoft.com/office/powerpoint/2010/main" val="7545805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4099CAC-7D86-48D0-86D5-4CB65F6D296D}" type="datetimeFigureOut">
              <a:rPr lang="en-US" smtClean="0"/>
              <a:t>8/15/2020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0077B2-CA08-457E-B9D7-A69E4847270B}"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7390318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4099CAC-7D86-48D0-86D5-4CB65F6D296D}" type="datetimeFigureOut">
              <a:rPr lang="en-US" smtClean="0"/>
              <a:t>8/15/2020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0077B2-CA08-457E-B9D7-A69E4847270B}" type="slidenum">
              <a:rPr lang="en-US" smtClean="0"/>
              <a:t>‹#›</a:t>
            </a:fld>
            <a:endParaRPr lang="en-US"/>
          </a:p>
        </p:txBody>
      </p:sp>
    </p:spTree>
    <p:extLst>
      <p:ext uri="{BB962C8B-B14F-4D97-AF65-F5344CB8AC3E}">
        <p14:creationId xmlns:p14="http://schemas.microsoft.com/office/powerpoint/2010/main" val="10821294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099CAC-7D86-48D0-86D5-4CB65F6D296D}" type="datetimeFigureOut">
              <a:rPr lang="en-US" smtClean="0"/>
              <a:t>8/15/2020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0077B2-CA08-457E-B9D7-A69E4847270B}" type="slidenum">
              <a:rPr lang="en-US" smtClean="0"/>
              <a:t>‹#›</a:t>
            </a:fld>
            <a:endParaRPr lang="en-US"/>
          </a:p>
        </p:txBody>
      </p:sp>
    </p:spTree>
    <p:extLst>
      <p:ext uri="{BB962C8B-B14F-4D97-AF65-F5344CB8AC3E}">
        <p14:creationId xmlns:p14="http://schemas.microsoft.com/office/powerpoint/2010/main" val="6543060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099CAC-7D86-48D0-86D5-4CB65F6D296D}" type="datetimeFigureOut">
              <a:rPr lang="en-US" smtClean="0"/>
              <a:t>8/15/2020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0077B2-CA08-457E-B9D7-A69E4847270B}" type="slidenum">
              <a:rPr lang="en-US" smtClean="0"/>
              <a:t>‹#›</a:t>
            </a:fld>
            <a:endParaRPr lang="en-US"/>
          </a:p>
        </p:txBody>
      </p:sp>
    </p:spTree>
    <p:extLst>
      <p:ext uri="{BB962C8B-B14F-4D97-AF65-F5344CB8AC3E}">
        <p14:creationId xmlns:p14="http://schemas.microsoft.com/office/powerpoint/2010/main" val="13533892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099CAC-7D86-48D0-86D5-4CB65F6D296D}" type="datetimeFigureOut">
              <a:rPr lang="en-US" smtClean="0"/>
              <a:t>8/15/2020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0077B2-CA08-457E-B9D7-A69E4847270B}" type="slidenum">
              <a:rPr lang="en-US" smtClean="0"/>
              <a:t>‹#›</a:t>
            </a:fld>
            <a:endParaRPr lang="en-US"/>
          </a:p>
        </p:txBody>
      </p:sp>
    </p:spTree>
    <p:extLst>
      <p:ext uri="{BB962C8B-B14F-4D97-AF65-F5344CB8AC3E}">
        <p14:creationId xmlns:p14="http://schemas.microsoft.com/office/powerpoint/2010/main" val="31853643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4099CAC-7D86-48D0-86D5-4CB65F6D296D}" type="datetimeFigureOut">
              <a:rPr lang="en-US" smtClean="0"/>
              <a:t>8/15/2020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0077B2-CA08-457E-B9D7-A69E4847270B}" type="slidenum">
              <a:rPr lang="en-US" smtClean="0"/>
              <a:t>‹#›</a:t>
            </a:fld>
            <a:endParaRPr lang="en-US"/>
          </a:p>
        </p:txBody>
      </p:sp>
    </p:spTree>
    <p:extLst>
      <p:ext uri="{BB962C8B-B14F-4D97-AF65-F5344CB8AC3E}">
        <p14:creationId xmlns:p14="http://schemas.microsoft.com/office/powerpoint/2010/main" val="23458600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4099CAC-7D86-48D0-86D5-4CB65F6D296D}" type="datetimeFigureOut">
              <a:rPr lang="en-US" smtClean="0"/>
              <a:t>8/15/2020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0077B2-CA08-457E-B9D7-A69E4847270B}" type="slidenum">
              <a:rPr lang="en-US" smtClean="0"/>
              <a:t>‹#›</a:t>
            </a:fld>
            <a:endParaRPr lang="en-US"/>
          </a:p>
        </p:txBody>
      </p:sp>
    </p:spTree>
    <p:extLst>
      <p:ext uri="{BB962C8B-B14F-4D97-AF65-F5344CB8AC3E}">
        <p14:creationId xmlns:p14="http://schemas.microsoft.com/office/powerpoint/2010/main" val="30847174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4099CAC-7D86-48D0-86D5-4CB65F6D296D}" type="datetimeFigureOut">
              <a:rPr lang="en-US" smtClean="0"/>
              <a:t>8/15/2020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00077B2-CA08-457E-B9D7-A69E4847270B}" type="slidenum">
              <a:rPr lang="en-US" smtClean="0"/>
              <a:t>‹#›</a:t>
            </a:fld>
            <a:endParaRPr lang="en-US"/>
          </a:p>
        </p:txBody>
      </p:sp>
    </p:spTree>
    <p:extLst>
      <p:ext uri="{BB962C8B-B14F-4D97-AF65-F5344CB8AC3E}">
        <p14:creationId xmlns:p14="http://schemas.microsoft.com/office/powerpoint/2010/main" val="38847316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4099CAC-7D86-48D0-86D5-4CB65F6D296D}" type="datetimeFigureOut">
              <a:rPr lang="en-US" smtClean="0"/>
              <a:t>8/15/2020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00077B2-CA08-457E-B9D7-A69E4847270B}" type="slidenum">
              <a:rPr lang="en-US" smtClean="0"/>
              <a:t>‹#›</a:t>
            </a:fld>
            <a:endParaRPr lang="en-US"/>
          </a:p>
        </p:txBody>
      </p:sp>
    </p:spTree>
    <p:extLst>
      <p:ext uri="{BB962C8B-B14F-4D97-AF65-F5344CB8AC3E}">
        <p14:creationId xmlns:p14="http://schemas.microsoft.com/office/powerpoint/2010/main" val="29228569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099CAC-7D86-48D0-86D5-4CB65F6D296D}" type="datetimeFigureOut">
              <a:rPr lang="en-US" smtClean="0"/>
              <a:t>8/15/2020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00077B2-CA08-457E-B9D7-A69E4847270B}" type="slidenum">
              <a:rPr lang="en-US" smtClean="0"/>
              <a:t>‹#›</a:t>
            </a:fld>
            <a:endParaRPr lang="en-US"/>
          </a:p>
        </p:txBody>
      </p:sp>
    </p:spTree>
    <p:extLst>
      <p:ext uri="{BB962C8B-B14F-4D97-AF65-F5344CB8AC3E}">
        <p14:creationId xmlns:p14="http://schemas.microsoft.com/office/powerpoint/2010/main" val="37428370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4099CAC-7D86-48D0-86D5-4CB65F6D296D}" type="datetimeFigureOut">
              <a:rPr lang="en-US" smtClean="0"/>
              <a:t>8/15/2020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0077B2-CA08-457E-B9D7-A69E4847270B}" type="slidenum">
              <a:rPr lang="en-US" smtClean="0"/>
              <a:t>‹#›</a:t>
            </a:fld>
            <a:endParaRPr lang="en-US"/>
          </a:p>
        </p:txBody>
      </p:sp>
    </p:spTree>
    <p:extLst>
      <p:ext uri="{BB962C8B-B14F-4D97-AF65-F5344CB8AC3E}">
        <p14:creationId xmlns:p14="http://schemas.microsoft.com/office/powerpoint/2010/main" val="32068645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4099CAC-7D86-48D0-86D5-4CB65F6D296D}" type="datetimeFigureOut">
              <a:rPr lang="en-US" smtClean="0"/>
              <a:t>8/15/2020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0077B2-CA08-457E-B9D7-A69E4847270B}" type="slidenum">
              <a:rPr lang="en-US" smtClean="0"/>
              <a:t>‹#›</a:t>
            </a:fld>
            <a:endParaRPr lang="en-US"/>
          </a:p>
        </p:txBody>
      </p:sp>
    </p:spTree>
    <p:extLst>
      <p:ext uri="{BB962C8B-B14F-4D97-AF65-F5344CB8AC3E}">
        <p14:creationId xmlns:p14="http://schemas.microsoft.com/office/powerpoint/2010/main" val="21211423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4099CAC-7D86-48D0-86D5-4CB65F6D296D}" type="datetimeFigureOut">
              <a:rPr lang="en-US" smtClean="0"/>
              <a:t>8/15/2020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00077B2-CA08-457E-B9D7-A69E4847270B}" type="slidenum">
              <a:rPr lang="en-US" smtClean="0"/>
              <a:t>‹#›</a:t>
            </a:fld>
            <a:endParaRPr lang="en-US"/>
          </a:p>
        </p:txBody>
      </p:sp>
    </p:spTree>
    <p:extLst>
      <p:ext uri="{BB962C8B-B14F-4D97-AF65-F5344CB8AC3E}">
        <p14:creationId xmlns:p14="http://schemas.microsoft.com/office/powerpoint/2010/main" val="2726983334"/>
      </p:ext>
    </p:extLst>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 id="2147483736" r:id="rId12"/>
    <p:sldLayoutId id="2147483737" r:id="rId13"/>
    <p:sldLayoutId id="2147483738" r:id="rId14"/>
    <p:sldLayoutId id="2147483739" r:id="rId15"/>
    <p:sldLayoutId id="214748374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400" b="1" dirty="0"/>
              <a:t>Welcome to Our Presentation</a:t>
            </a:r>
          </a:p>
        </p:txBody>
      </p:sp>
    </p:spTree>
    <p:extLst>
      <p:ext uri="{BB962C8B-B14F-4D97-AF65-F5344CB8AC3E}">
        <p14:creationId xmlns:p14="http://schemas.microsoft.com/office/powerpoint/2010/main" val="15892030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Thank You.</a:t>
            </a:r>
          </a:p>
        </p:txBody>
      </p:sp>
    </p:spTree>
    <p:extLst>
      <p:ext uri="{BB962C8B-B14F-4D97-AF65-F5344CB8AC3E}">
        <p14:creationId xmlns:p14="http://schemas.microsoft.com/office/powerpoint/2010/main" val="31269723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400" b="1" dirty="0"/>
              <a:t>Comparative Study Between Quick Sort and Marge Sort</a:t>
            </a:r>
          </a:p>
        </p:txBody>
      </p:sp>
    </p:spTree>
    <p:extLst>
      <p:ext uri="{BB962C8B-B14F-4D97-AF65-F5344CB8AC3E}">
        <p14:creationId xmlns:p14="http://schemas.microsoft.com/office/powerpoint/2010/main" val="6720938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Group Members.</a:t>
            </a:r>
          </a:p>
        </p:txBody>
      </p:sp>
      <p:sp>
        <p:nvSpPr>
          <p:cNvPr id="3" name="Content Placeholder 2"/>
          <p:cNvSpPr>
            <a:spLocks noGrp="1"/>
          </p:cNvSpPr>
          <p:nvPr>
            <p:ph idx="1"/>
          </p:nvPr>
        </p:nvSpPr>
        <p:spPr/>
        <p:txBody>
          <a:bodyPr/>
          <a:lstStyle/>
          <a:p>
            <a:pPr marL="0" indent="0">
              <a:buNone/>
            </a:pPr>
            <a:r>
              <a:rPr lang="en-US" dirty="0"/>
              <a:t>Name: Mahmodul Hasan</a:t>
            </a:r>
          </a:p>
          <a:p>
            <a:pPr marL="0" indent="0">
              <a:buNone/>
            </a:pPr>
            <a:r>
              <a:rPr lang="en-US" dirty="0"/>
              <a:t>ID: 191-15-12933</a:t>
            </a:r>
          </a:p>
          <a:p>
            <a:pPr marL="0" indent="0">
              <a:buNone/>
            </a:pPr>
            <a:r>
              <a:rPr lang="en-US" dirty="0"/>
              <a:t>Sec: 014</a:t>
            </a:r>
          </a:p>
          <a:p>
            <a:pPr marL="0" indent="0">
              <a:buNone/>
            </a:pPr>
            <a:endParaRPr lang="en-US" dirty="0"/>
          </a:p>
          <a:p>
            <a:pPr marL="0" indent="0">
              <a:buNone/>
            </a:pPr>
            <a:r>
              <a:rPr lang="en-US" dirty="0"/>
              <a:t>Name: Md. Tariqul Islam</a:t>
            </a:r>
          </a:p>
          <a:p>
            <a:pPr marL="0" indent="0">
              <a:buNone/>
            </a:pPr>
            <a:r>
              <a:rPr lang="en-US" dirty="0"/>
              <a:t>ID: 191-15-12963</a:t>
            </a:r>
          </a:p>
          <a:p>
            <a:pPr marL="0" indent="0">
              <a:buNone/>
            </a:pPr>
            <a:r>
              <a:rPr lang="en-US" dirty="0"/>
              <a:t>Sec: 014</a:t>
            </a:r>
          </a:p>
          <a:p>
            <a:pPr marL="0" indent="0">
              <a:buNone/>
            </a:pPr>
            <a:endParaRPr lang="en-US" dirty="0"/>
          </a:p>
        </p:txBody>
      </p:sp>
    </p:spTree>
    <p:extLst>
      <p:ext uri="{BB962C8B-B14F-4D97-AF65-F5344CB8AC3E}">
        <p14:creationId xmlns:p14="http://schemas.microsoft.com/office/powerpoint/2010/main" val="15385156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Introduction.</a:t>
            </a:r>
          </a:p>
        </p:txBody>
      </p:sp>
      <p:sp>
        <p:nvSpPr>
          <p:cNvPr id="3" name="Content Placeholder 2"/>
          <p:cNvSpPr>
            <a:spLocks noGrp="1"/>
          </p:cNvSpPr>
          <p:nvPr>
            <p:ph idx="1"/>
          </p:nvPr>
        </p:nvSpPr>
        <p:spPr/>
        <p:txBody>
          <a:bodyPr/>
          <a:lstStyle/>
          <a:p>
            <a:pPr marL="0" indent="0" algn="just">
              <a:buNone/>
            </a:pPr>
            <a:r>
              <a:rPr lang="en-US" dirty="0"/>
              <a:t>An algorithm is a well define process to solve any problem. It takes some data as a input and make a output with these data. In mathematics and computer science, an algorithm usually means a </a:t>
            </a:r>
            <a:r>
              <a:rPr lang="en-US"/>
              <a:t>logical image </a:t>
            </a:r>
            <a:r>
              <a:rPr lang="en-US" dirty="0"/>
              <a:t>of the commands which must be performed significant activity. The main factor of analysis of algorithm is to study about time and space and their relationship between the algorithms necessities and number of elements or items being executed or processed. Generally sorting is the method of reorganizing a given set of data and objects within a particular arrangement. </a:t>
            </a:r>
          </a:p>
        </p:txBody>
      </p:sp>
    </p:spTree>
    <p:extLst>
      <p:ext uri="{BB962C8B-B14F-4D97-AF65-F5344CB8AC3E}">
        <p14:creationId xmlns:p14="http://schemas.microsoft.com/office/powerpoint/2010/main" val="39879454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Marge Sort</a:t>
            </a:r>
          </a:p>
        </p:txBody>
      </p:sp>
      <p:sp>
        <p:nvSpPr>
          <p:cNvPr id="3" name="Content Placeholder 2"/>
          <p:cNvSpPr>
            <a:spLocks noGrp="1"/>
          </p:cNvSpPr>
          <p:nvPr>
            <p:ph idx="1"/>
          </p:nvPr>
        </p:nvSpPr>
        <p:spPr>
          <a:xfrm>
            <a:off x="838200" y="1744662"/>
            <a:ext cx="4412673" cy="4351338"/>
          </a:xfrm>
        </p:spPr>
        <p:txBody>
          <a:bodyPr>
            <a:normAutofit/>
          </a:bodyPr>
          <a:lstStyle/>
          <a:p>
            <a:pPr marL="0" indent="0" algn="just">
              <a:buNone/>
            </a:pPr>
            <a:r>
              <a:rPr lang="en-US" dirty="0"/>
              <a:t>Marge Sort(</a:t>
            </a:r>
            <a:r>
              <a:rPr lang="en-US" dirty="0" err="1"/>
              <a:t>arr</a:t>
            </a:r>
            <a:r>
              <a:rPr lang="en-US" dirty="0"/>
              <a:t>[],</a:t>
            </a:r>
            <a:r>
              <a:rPr lang="en-US" dirty="0" err="1"/>
              <a:t>l,r</a:t>
            </a:r>
            <a:r>
              <a:rPr lang="en-US" dirty="0"/>
              <a:t>)</a:t>
            </a:r>
          </a:p>
          <a:p>
            <a:pPr marL="0" indent="0" algn="just">
              <a:buNone/>
            </a:pPr>
            <a:r>
              <a:rPr lang="en-US" dirty="0"/>
              <a:t>{</a:t>
            </a:r>
          </a:p>
          <a:p>
            <a:pPr marL="0" indent="0" algn="just">
              <a:buNone/>
            </a:pPr>
            <a:r>
              <a:rPr lang="en-US" dirty="0"/>
              <a:t>Middle point m= (</a:t>
            </a:r>
            <a:r>
              <a:rPr lang="en-US" dirty="0" err="1"/>
              <a:t>l+r</a:t>
            </a:r>
            <a:r>
              <a:rPr lang="en-US" dirty="0"/>
              <a:t>)/2</a:t>
            </a:r>
          </a:p>
          <a:p>
            <a:pPr marL="0" indent="0" algn="just">
              <a:buNone/>
            </a:pPr>
            <a:r>
              <a:rPr lang="en-US" dirty="0"/>
              <a:t>Marge Sort (</a:t>
            </a:r>
            <a:r>
              <a:rPr lang="en-US" dirty="0" err="1"/>
              <a:t>arr,l,m</a:t>
            </a:r>
            <a:r>
              <a:rPr lang="en-US" dirty="0"/>
              <a:t>) //Call for first half</a:t>
            </a:r>
          </a:p>
          <a:p>
            <a:pPr marL="0" indent="0" algn="just">
              <a:buNone/>
            </a:pPr>
            <a:r>
              <a:rPr lang="en-US" dirty="0"/>
              <a:t>If(r&gt;f)</a:t>
            </a:r>
          </a:p>
          <a:p>
            <a:pPr marL="0" indent="0" algn="just">
              <a:buNone/>
            </a:pPr>
            <a:r>
              <a:rPr lang="en-US" dirty="0"/>
              <a:t> Marge Sort(</a:t>
            </a:r>
            <a:r>
              <a:rPr lang="en-US" dirty="0" err="1"/>
              <a:t>arr</a:t>
            </a:r>
            <a:r>
              <a:rPr lang="en-US" dirty="0"/>
              <a:t>[],</a:t>
            </a:r>
            <a:r>
              <a:rPr lang="en-US" dirty="0" err="1"/>
              <a:t>l,r</a:t>
            </a:r>
            <a:r>
              <a:rPr lang="en-US" dirty="0"/>
              <a:t>){</a:t>
            </a:r>
          </a:p>
          <a:p>
            <a:pPr marL="0" indent="0" algn="just">
              <a:buNone/>
            </a:pPr>
            <a:r>
              <a:rPr lang="en-US" dirty="0"/>
              <a:t>Marge Sort (arr,m+1,r) //call for second half</a:t>
            </a:r>
          </a:p>
          <a:p>
            <a:pPr marL="0" indent="0" algn="just">
              <a:buNone/>
            </a:pPr>
            <a:r>
              <a:rPr lang="en-US" dirty="0"/>
              <a:t>Marge Sort( </a:t>
            </a:r>
            <a:r>
              <a:rPr lang="en-US" dirty="0" err="1"/>
              <a:t>arr,l,m,r</a:t>
            </a:r>
            <a:r>
              <a:rPr lang="en-US" dirty="0"/>
              <a:t>) // Marge the two parts</a:t>
            </a:r>
          </a:p>
          <a:p>
            <a:pPr marL="0" indent="0" algn="just">
              <a:buNone/>
            </a:pPr>
            <a:r>
              <a:rPr lang="en-US" dirty="0"/>
              <a:t>}</a:t>
            </a:r>
          </a:p>
          <a:p>
            <a:pPr marL="0" indent="0">
              <a:buNone/>
            </a:pPr>
            <a:endParaRPr lang="en-US" dirty="0"/>
          </a:p>
        </p:txBody>
      </p:sp>
      <p:sp>
        <p:nvSpPr>
          <p:cNvPr id="6" name="Rectangle 5"/>
          <p:cNvSpPr/>
          <p:nvPr/>
        </p:nvSpPr>
        <p:spPr>
          <a:xfrm>
            <a:off x="6096000" y="1690688"/>
            <a:ext cx="4987636" cy="4364182"/>
          </a:xfrm>
          <a:prstGeom prst="rect">
            <a:avLst/>
          </a:prstGeom>
          <a:ln>
            <a:noFill/>
          </a:ln>
        </p:spPr>
        <p:style>
          <a:lnRef idx="2">
            <a:schemeClr val="dk1"/>
          </a:lnRef>
          <a:fillRef idx="1">
            <a:schemeClr val="lt1"/>
          </a:fillRef>
          <a:effectRef idx="0">
            <a:schemeClr val="dk1"/>
          </a:effectRef>
          <a:fontRef idx="minor">
            <a:schemeClr val="dk1"/>
          </a:fontRef>
        </p:style>
        <p:txBody>
          <a:bodyPr rtlCol="0" anchor="t"/>
          <a:lstStyle/>
          <a:p>
            <a:pPr algn="just"/>
            <a:endParaRPr lang="en-US" sz="2400" dirty="0"/>
          </a:p>
        </p:txBody>
      </p:sp>
      <p:sp>
        <p:nvSpPr>
          <p:cNvPr id="8" name="Rectangle 7"/>
          <p:cNvSpPr/>
          <p:nvPr/>
        </p:nvSpPr>
        <p:spPr>
          <a:xfrm>
            <a:off x="6248400" y="1843088"/>
            <a:ext cx="4987636" cy="4364182"/>
          </a:xfrm>
          <a:prstGeom prst="rect">
            <a:avLst/>
          </a:prstGeom>
          <a:ln>
            <a:noFill/>
          </a:ln>
        </p:spPr>
        <p:style>
          <a:lnRef idx="2">
            <a:schemeClr val="dk1"/>
          </a:lnRef>
          <a:fillRef idx="1">
            <a:schemeClr val="lt1"/>
          </a:fillRef>
          <a:effectRef idx="0">
            <a:schemeClr val="dk1"/>
          </a:effectRef>
          <a:fontRef idx="minor">
            <a:schemeClr val="dk1"/>
          </a:fontRef>
        </p:style>
        <p:txBody>
          <a:bodyPr rtlCol="0" anchor="t"/>
          <a:lstStyle/>
          <a:p>
            <a:pPr algn="just"/>
            <a:endParaRPr lang="en-US" sz="2400" dirty="0"/>
          </a:p>
        </p:txBody>
      </p:sp>
      <p:pic>
        <p:nvPicPr>
          <p:cNvPr id="1029" name="Picture 5" descr="https://media.geeksforgeeks.org/wp-content/cdn-uploads/Merge-Sort-Tutoria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8400" y="1321362"/>
            <a:ext cx="4478338" cy="43116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01276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Quick Sort</a:t>
            </a:r>
          </a:p>
        </p:txBody>
      </p:sp>
      <p:sp>
        <p:nvSpPr>
          <p:cNvPr id="3" name="Content Placeholder 2"/>
          <p:cNvSpPr>
            <a:spLocks noGrp="1"/>
          </p:cNvSpPr>
          <p:nvPr>
            <p:ph idx="1"/>
          </p:nvPr>
        </p:nvSpPr>
        <p:spPr>
          <a:xfrm>
            <a:off x="910070" y="1690688"/>
            <a:ext cx="5091545" cy="4351338"/>
          </a:xfrm>
        </p:spPr>
        <p:txBody>
          <a:bodyPr>
            <a:normAutofit/>
          </a:bodyPr>
          <a:lstStyle/>
          <a:p>
            <a:pPr marL="0" indent="0">
              <a:buNone/>
            </a:pPr>
            <a:r>
              <a:rPr lang="en-US" dirty="0" err="1"/>
              <a:t>QuickSort</a:t>
            </a:r>
            <a:r>
              <a:rPr lang="en-US" dirty="0"/>
              <a:t> (</a:t>
            </a:r>
            <a:r>
              <a:rPr lang="en-US" dirty="0" err="1"/>
              <a:t>arr</a:t>
            </a:r>
            <a:r>
              <a:rPr lang="en-US" dirty="0"/>
              <a:t> [], low, high){</a:t>
            </a:r>
          </a:p>
          <a:p>
            <a:pPr marL="0" indent="0">
              <a:buNone/>
            </a:pPr>
            <a:r>
              <a:rPr lang="en-US" dirty="0"/>
              <a:t>If( low&lt;high){</a:t>
            </a:r>
          </a:p>
          <a:p>
            <a:pPr marL="0" indent="0">
              <a:buNone/>
            </a:pPr>
            <a:r>
              <a:rPr lang="en-US" dirty="0"/>
              <a:t>Pi= partition (</a:t>
            </a:r>
            <a:r>
              <a:rPr lang="en-US" dirty="0" err="1"/>
              <a:t>arr</a:t>
            </a:r>
            <a:r>
              <a:rPr lang="en-US" dirty="0"/>
              <a:t>, low, high);//partitioning index. </a:t>
            </a:r>
            <a:r>
              <a:rPr lang="en-US" dirty="0" err="1"/>
              <a:t>Arr</a:t>
            </a:r>
            <a:r>
              <a:rPr lang="en-US" dirty="0"/>
              <a:t>[</a:t>
            </a:r>
            <a:r>
              <a:rPr lang="en-US" dirty="0" err="1"/>
              <a:t>i</a:t>
            </a:r>
            <a:r>
              <a:rPr lang="en-US" dirty="0"/>
              <a:t>]</a:t>
            </a:r>
          </a:p>
          <a:p>
            <a:pPr marL="0" indent="0">
              <a:buNone/>
            </a:pPr>
            <a:r>
              <a:rPr lang="en-US" dirty="0"/>
              <a:t>Quicksort(arr,low,pi-1);//before index</a:t>
            </a:r>
          </a:p>
          <a:p>
            <a:pPr marL="0" indent="0">
              <a:buNone/>
            </a:pPr>
            <a:r>
              <a:rPr lang="en-US" dirty="0"/>
              <a:t>Quicksort(arr,pi+1,high);//After index</a:t>
            </a:r>
          </a:p>
          <a:p>
            <a:pPr marL="0" indent="0">
              <a:buNone/>
            </a:pPr>
            <a:r>
              <a:rPr lang="en-US" dirty="0"/>
              <a:t>}</a:t>
            </a:r>
          </a:p>
          <a:p>
            <a:pPr marL="0" indent="0">
              <a:buNone/>
            </a:pPr>
            <a:r>
              <a:rPr lang="en-US" dirty="0"/>
              <a:t>}</a:t>
            </a:r>
          </a:p>
        </p:txBody>
      </p:sp>
      <p:sp>
        <p:nvSpPr>
          <p:cNvPr id="4" name="Rectangle 3"/>
          <p:cNvSpPr/>
          <p:nvPr/>
        </p:nvSpPr>
        <p:spPr>
          <a:xfrm>
            <a:off x="5907230" y="1538793"/>
            <a:ext cx="5082021" cy="4655127"/>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7" name="Picture 6"/>
          <p:cNvPicPr>
            <a:picLocks noChangeAspect="1"/>
          </p:cNvPicPr>
          <p:nvPr/>
        </p:nvPicPr>
        <p:blipFill>
          <a:blip r:embed="rId2"/>
          <a:stretch>
            <a:fillRect/>
          </a:stretch>
        </p:blipFill>
        <p:spPr>
          <a:xfrm>
            <a:off x="6345187" y="1538793"/>
            <a:ext cx="4738449" cy="4655127"/>
          </a:xfrm>
          <a:prstGeom prst="rect">
            <a:avLst/>
          </a:prstGeom>
        </p:spPr>
      </p:pic>
    </p:spTree>
    <p:extLst>
      <p:ext uri="{BB962C8B-B14F-4D97-AF65-F5344CB8AC3E}">
        <p14:creationId xmlns:p14="http://schemas.microsoft.com/office/powerpoint/2010/main" val="26234650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83385"/>
          </a:xfrm>
        </p:spPr>
        <p:txBody>
          <a:bodyPr/>
          <a:lstStyle/>
          <a:p>
            <a:pPr algn="ctr"/>
            <a:r>
              <a:rPr lang="en-US" dirty="0"/>
              <a:t> </a:t>
            </a:r>
            <a:r>
              <a:rPr lang="en-US" b="1" dirty="0"/>
              <a:t>Quick Sort VS Marge Sort</a:t>
            </a:r>
          </a:p>
        </p:txBody>
      </p:sp>
      <p:sp>
        <p:nvSpPr>
          <p:cNvPr id="3" name="Content Placeholder 2"/>
          <p:cNvSpPr>
            <a:spLocks noGrp="1"/>
          </p:cNvSpPr>
          <p:nvPr>
            <p:ph idx="1"/>
          </p:nvPr>
        </p:nvSpPr>
        <p:spPr/>
        <p:txBody>
          <a:bodyPr/>
          <a:lstStyle/>
          <a:p>
            <a:pPr marL="0" indent="0">
              <a:buNone/>
            </a:pPr>
            <a:r>
              <a:rPr lang="en-US" dirty="0"/>
              <a:t>.   </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
        <p:nvSpPr>
          <p:cNvPr id="4" name="Rectangle 3"/>
          <p:cNvSpPr/>
          <p:nvPr/>
        </p:nvSpPr>
        <p:spPr>
          <a:xfrm>
            <a:off x="4959927" y="1825626"/>
            <a:ext cx="2410691" cy="58506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Time complexity</a:t>
            </a:r>
          </a:p>
        </p:txBody>
      </p:sp>
      <p:sp>
        <p:nvSpPr>
          <p:cNvPr id="5" name="Rectangle 4"/>
          <p:cNvSpPr/>
          <p:nvPr/>
        </p:nvSpPr>
        <p:spPr>
          <a:xfrm>
            <a:off x="1122219" y="2545628"/>
            <a:ext cx="4059382" cy="1482869"/>
          </a:xfrm>
          <a:prstGeom prst="rect">
            <a:avLst/>
          </a:prstGeom>
          <a:ln>
            <a:noFill/>
          </a:ln>
        </p:spPr>
        <p:style>
          <a:lnRef idx="2">
            <a:schemeClr val="dk1"/>
          </a:lnRef>
          <a:fillRef idx="1">
            <a:schemeClr val="lt1"/>
          </a:fillRef>
          <a:effectRef idx="0">
            <a:schemeClr val="dk1"/>
          </a:effectRef>
          <a:fontRef idx="minor">
            <a:schemeClr val="dk1"/>
          </a:fontRef>
        </p:style>
        <p:txBody>
          <a:bodyPr rtlCol="0" anchor="t"/>
          <a:lstStyle/>
          <a:p>
            <a:pPr algn="ctr"/>
            <a:r>
              <a:rPr lang="en-US" sz="2400" b="1" dirty="0"/>
              <a:t>Quick Sort</a:t>
            </a:r>
          </a:p>
          <a:p>
            <a:pPr algn="ctr"/>
            <a:r>
              <a:rPr lang="en-US" sz="2400" dirty="0"/>
              <a:t>Best Case: O( n log n)</a:t>
            </a:r>
          </a:p>
          <a:p>
            <a:pPr algn="ctr"/>
            <a:r>
              <a:rPr lang="en-US" sz="2400" dirty="0"/>
              <a:t>Average case: O(n log n)</a:t>
            </a:r>
          </a:p>
          <a:p>
            <a:pPr algn="ctr"/>
            <a:r>
              <a:rPr lang="en-US" sz="2400" dirty="0"/>
              <a:t>Worst Case: O(n^2</a:t>
            </a:r>
            <a:r>
              <a:rPr lang="en-US" dirty="0"/>
              <a:t>)</a:t>
            </a:r>
          </a:p>
        </p:txBody>
      </p:sp>
      <p:sp>
        <p:nvSpPr>
          <p:cNvPr id="6" name="Rectangle 5"/>
          <p:cNvSpPr/>
          <p:nvPr/>
        </p:nvSpPr>
        <p:spPr>
          <a:xfrm>
            <a:off x="7065818" y="2545628"/>
            <a:ext cx="4017818" cy="1406525"/>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Marge Sort</a:t>
            </a:r>
          </a:p>
          <a:p>
            <a:pPr algn="ctr"/>
            <a:r>
              <a:rPr lang="en-US" sz="2400" dirty="0"/>
              <a:t>Best Case: O( n log n)</a:t>
            </a:r>
          </a:p>
          <a:p>
            <a:pPr algn="ctr"/>
            <a:r>
              <a:rPr lang="en-US" sz="2400" dirty="0"/>
              <a:t>Average case: O( n log n)</a:t>
            </a:r>
          </a:p>
          <a:p>
            <a:pPr algn="ctr"/>
            <a:r>
              <a:rPr lang="en-US" sz="2400" dirty="0"/>
              <a:t>Worst Case: O( n log n)</a:t>
            </a:r>
          </a:p>
        </p:txBody>
      </p:sp>
      <p:sp>
        <p:nvSpPr>
          <p:cNvPr id="7" name="Rectangle 6"/>
          <p:cNvSpPr/>
          <p:nvPr/>
        </p:nvSpPr>
        <p:spPr>
          <a:xfrm>
            <a:off x="5181601" y="4087091"/>
            <a:ext cx="2189017" cy="526473"/>
          </a:xfrm>
          <a:prstGeom prst="rect">
            <a:avLst/>
          </a:prstGeom>
          <a:ln>
            <a:noFill/>
          </a:ln>
        </p:spPr>
        <p:style>
          <a:lnRef idx="2">
            <a:schemeClr val="dk1"/>
          </a:lnRef>
          <a:fillRef idx="1">
            <a:schemeClr val="lt1"/>
          </a:fillRef>
          <a:effectRef idx="0">
            <a:schemeClr val="dk1"/>
          </a:effectRef>
          <a:fontRef idx="minor">
            <a:schemeClr val="dk1"/>
          </a:fontRef>
        </p:style>
        <p:txBody>
          <a:bodyPr rtlCol="0" anchor="t"/>
          <a:lstStyle/>
          <a:p>
            <a:pPr algn="ctr"/>
            <a:r>
              <a:rPr lang="en-US" sz="2400" b="1" dirty="0"/>
              <a:t>Works Well</a:t>
            </a:r>
          </a:p>
        </p:txBody>
      </p:sp>
      <p:sp>
        <p:nvSpPr>
          <p:cNvPr id="8" name="Rectangle 7"/>
          <p:cNvSpPr/>
          <p:nvPr/>
        </p:nvSpPr>
        <p:spPr>
          <a:xfrm>
            <a:off x="1690256" y="4846205"/>
            <a:ext cx="4059382" cy="1098117"/>
          </a:xfrm>
          <a:prstGeom prst="rect">
            <a:avLst/>
          </a:prstGeom>
          <a:ln>
            <a:noFill/>
          </a:ln>
        </p:spPr>
        <p:style>
          <a:lnRef idx="2">
            <a:schemeClr val="dk1"/>
          </a:lnRef>
          <a:fillRef idx="1">
            <a:schemeClr val="lt1"/>
          </a:fillRef>
          <a:effectRef idx="0">
            <a:schemeClr val="dk1"/>
          </a:effectRef>
          <a:fontRef idx="minor">
            <a:schemeClr val="dk1"/>
          </a:fontRef>
        </p:style>
        <p:txBody>
          <a:bodyPr rtlCol="0" anchor="t"/>
          <a:lstStyle/>
          <a:p>
            <a:pPr algn="ctr"/>
            <a:r>
              <a:rPr lang="en-US" sz="2400" b="1" dirty="0"/>
              <a:t>Quick Sort</a:t>
            </a:r>
          </a:p>
          <a:p>
            <a:pPr algn="ctr"/>
            <a:r>
              <a:rPr lang="en-US" sz="2400" dirty="0"/>
              <a:t>It works well in small array.</a:t>
            </a:r>
          </a:p>
        </p:txBody>
      </p:sp>
      <p:sp>
        <p:nvSpPr>
          <p:cNvPr id="9" name="Rectangle 8"/>
          <p:cNvSpPr/>
          <p:nvPr/>
        </p:nvSpPr>
        <p:spPr>
          <a:xfrm>
            <a:off x="7218219" y="4778737"/>
            <a:ext cx="3983182" cy="1165585"/>
          </a:xfrm>
          <a:prstGeom prst="rect">
            <a:avLst/>
          </a:prstGeom>
          <a:ln>
            <a:noFill/>
          </a:ln>
        </p:spPr>
        <p:style>
          <a:lnRef idx="2">
            <a:schemeClr val="dk1"/>
          </a:lnRef>
          <a:fillRef idx="1">
            <a:schemeClr val="lt1"/>
          </a:fillRef>
          <a:effectRef idx="0">
            <a:schemeClr val="dk1"/>
          </a:effectRef>
          <a:fontRef idx="minor">
            <a:schemeClr val="dk1"/>
          </a:fontRef>
        </p:style>
        <p:txBody>
          <a:bodyPr rtlCol="0" anchor="t"/>
          <a:lstStyle/>
          <a:p>
            <a:pPr algn="ctr"/>
            <a:r>
              <a:rPr lang="en-US" sz="2400" b="1" dirty="0"/>
              <a:t>Marge Sort</a:t>
            </a:r>
          </a:p>
          <a:p>
            <a:pPr algn="ctr"/>
            <a:r>
              <a:rPr lang="en-US" sz="2400" dirty="0"/>
              <a:t>It works well in any size of array.</a:t>
            </a:r>
          </a:p>
        </p:txBody>
      </p:sp>
    </p:spTree>
    <p:extLst>
      <p:ext uri="{BB962C8B-B14F-4D97-AF65-F5344CB8AC3E}">
        <p14:creationId xmlns:p14="http://schemas.microsoft.com/office/powerpoint/2010/main" val="17391717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Quick Sort VS Marge Sort</a:t>
            </a:r>
            <a:endParaRPr lang="en-US" dirty="0"/>
          </a:p>
        </p:txBody>
      </p:sp>
      <p:sp>
        <p:nvSpPr>
          <p:cNvPr id="3" name="Content Placeholder 2"/>
          <p:cNvSpPr>
            <a:spLocks noGrp="1"/>
          </p:cNvSpPr>
          <p:nvPr>
            <p:ph idx="1"/>
          </p:nvPr>
        </p:nvSpPr>
        <p:spPr>
          <a:xfrm>
            <a:off x="838200" y="2022259"/>
            <a:ext cx="10515600" cy="4351338"/>
          </a:xfrm>
        </p:spPr>
        <p:txBody>
          <a:bodyPr/>
          <a:lstStyle/>
          <a:p>
            <a:pPr marL="0" indent="0">
              <a:buNone/>
            </a:pPr>
            <a:r>
              <a:rPr lang="en-US" dirty="0"/>
              <a:t>.</a:t>
            </a:r>
          </a:p>
          <a:p>
            <a:pPr marL="0" indent="0">
              <a:buNone/>
            </a:pPr>
            <a:endParaRPr lang="en-US" dirty="0"/>
          </a:p>
        </p:txBody>
      </p:sp>
      <p:sp>
        <p:nvSpPr>
          <p:cNvPr id="4" name="Rectangle 3"/>
          <p:cNvSpPr/>
          <p:nvPr/>
        </p:nvSpPr>
        <p:spPr>
          <a:xfrm>
            <a:off x="1163782" y="2365520"/>
            <a:ext cx="4017818" cy="1832408"/>
          </a:xfrm>
          <a:prstGeom prst="rect">
            <a:avLst/>
          </a:prstGeom>
          <a:ln>
            <a:noFill/>
          </a:ln>
        </p:spPr>
        <p:style>
          <a:lnRef idx="2">
            <a:schemeClr val="dk1"/>
          </a:lnRef>
          <a:fillRef idx="1">
            <a:schemeClr val="lt1"/>
          </a:fillRef>
          <a:effectRef idx="0">
            <a:schemeClr val="dk1"/>
          </a:effectRef>
          <a:fontRef idx="minor">
            <a:schemeClr val="dk1"/>
          </a:fontRef>
        </p:style>
        <p:txBody>
          <a:bodyPr rtlCol="0" anchor="t"/>
          <a:lstStyle/>
          <a:p>
            <a:pPr algn="ctr"/>
            <a:r>
              <a:rPr lang="en-US" sz="2400" b="1" dirty="0"/>
              <a:t>Quick Sort</a:t>
            </a:r>
          </a:p>
          <a:p>
            <a:pPr algn="ctr"/>
            <a:r>
              <a:rPr lang="en-US" sz="2400" dirty="0"/>
              <a:t>It work faster than other sorting algorithms for small data set like Selection sort etc.</a:t>
            </a:r>
          </a:p>
        </p:txBody>
      </p:sp>
      <p:sp>
        <p:nvSpPr>
          <p:cNvPr id="5" name="Rectangle 4"/>
          <p:cNvSpPr/>
          <p:nvPr/>
        </p:nvSpPr>
        <p:spPr>
          <a:xfrm>
            <a:off x="5181600" y="1690689"/>
            <a:ext cx="2396836" cy="539894"/>
          </a:xfrm>
          <a:prstGeom prst="rect">
            <a:avLst/>
          </a:prstGeom>
          <a:ln>
            <a:noFill/>
          </a:ln>
        </p:spPr>
        <p:style>
          <a:lnRef idx="2">
            <a:schemeClr val="dk1"/>
          </a:lnRef>
          <a:fillRef idx="1">
            <a:schemeClr val="lt1"/>
          </a:fillRef>
          <a:effectRef idx="0">
            <a:schemeClr val="dk1"/>
          </a:effectRef>
          <a:fontRef idx="minor">
            <a:schemeClr val="dk1"/>
          </a:fontRef>
        </p:style>
        <p:txBody>
          <a:bodyPr rtlCol="0" anchor="t"/>
          <a:lstStyle/>
          <a:p>
            <a:pPr algn="ctr"/>
            <a:r>
              <a:rPr lang="en-US" sz="2400" b="1" dirty="0"/>
              <a:t>Speed Excision</a:t>
            </a:r>
          </a:p>
          <a:p>
            <a:pPr algn="ctr"/>
            <a:endParaRPr lang="en-US" sz="2400" b="1" dirty="0"/>
          </a:p>
        </p:txBody>
      </p:sp>
      <p:sp>
        <p:nvSpPr>
          <p:cNvPr id="6" name="Rectangle 5"/>
          <p:cNvSpPr/>
          <p:nvPr/>
        </p:nvSpPr>
        <p:spPr>
          <a:xfrm>
            <a:off x="6705600" y="2424546"/>
            <a:ext cx="4391891" cy="1468582"/>
          </a:xfrm>
          <a:prstGeom prst="rect">
            <a:avLst/>
          </a:prstGeom>
          <a:ln>
            <a:noFill/>
          </a:ln>
        </p:spPr>
        <p:style>
          <a:lnRef idx="2">
            <a:schemeClr val="dk1"/>
          </a:lnRef>
          <a:fillRef idx="1">
            <a:schemeClr val="lt1"/>
          </a:fillRef>
          <a:effectRef idx="0">
            <a:schemeClr val="dk1"/>
          </a:effectRef>
          <a:fontRef idx="minor">
            <a:schemeClr val="dk1"/>
          </a:fontRef>
        </p:style>
        <p:txBody>
          <a:bodyPr rtlCol="0" anchor="t"/>
          <a:lstStyle/>
          <a:p>
            <a:pPr algn="ctr"/>
            <a:r>
              <a:rPr lang="en-US" sz="2400" b="1" dirty="0"/>
              <a:t>Marge Sort</a:t>
            </a:r>
          </a:p>
          <a:p>
            <a:pPr algn="ctr"/>
            <a:r>
              <a:rPr lang="en-US" sz="2400" dirty="0"/>
              <a:t>It has a consistent speed on any size of data.</a:t>
            </a:r>
            <a:endParaRPr lang="en-US" sz="2400" b="1" dirty="0"/>
          </a:p>
        </p:txBody>
      </p:sp>
      <p:sp>
        <p:nvSpPr>
          <p:cNvPr id="7" name="Rectangle 6"/>
          <p:cNvSpPr/>
          <p:nvPr/>
        </p:nvSpPr>
        <p:spPr>
          <a:xfrm>
            <a:off x="4419601" y="4197928"/>
            <a:ext cx="2840182" cy="748145"/>
          </a:xfrm>
          <a:prstGeom prst="rect">
            <a:avLst/>
          </a:prstGeom>
          <a:ln>
            <a:noFill/>
          </a:ln>
        </p:spPr>
        <p:style>
          <a:lnRef idx="2">
            <a:schemeClr val="dk1"/>
          </a:lnRef>
          <a:fillRef idx="1">
            <a:schemeClr val="lt1"/>
          </a:fillRef>
          <a:effectRef idx="0">
            <a:schemeClr val="dk1"/>
          </a:effectRef>
          <a:fontRef idx="minor">
            <a:schemeClr val="dk1"/>
          </a:fontRef>
        </p:style>
        <p:txBody>
          <a:bodyPr rtlCol="0" anchor="t"/>
          <a:lstStyle/>
          <a:p>
            <a:pPr algn="ctr"/>
            <a:r>
              <a:rPr lang="en-US" sz="2400" b="1" dirty="0"/>
              <a:t>    Efficiency</a:t>
            </a:r>
          </a:p>
        </p:txBody>
      </p:sp>
      <p:sp>
        <p:nvSpPr>
          <p:cNvPr id="8" name="Rectangle 7"/>
          <p:cNvSpPr/>
          <p:nvPr/>
        </p:nvSpPr>
        <p:spPr>
          <a:xfrm>
            <a:off x="1163782" y="4946073"/>
            <a:ext cx="4017818" cy="969818"/>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t"/>
          <a:lstStyle/>
          <a:p>
            <a:pPr algn="ctr"/>
            <a:r>
              <a:rPr lang="en-US" sz="2400" b="1" dirty="0"/>
              <a:t>Quick Sort</a:t>
            </a:r>
          </a:p>
          <a:p>
            <a:pPr algn="ctr"/>
            <a:r>
              <a:rPr lang="en-US" sz="2400" dirty="0"/>
              <a:t>Working fast in small array.</a:t>
            </a:r>
          </a:p>
        </p:txBody>
      </p:sp>
      <p:sp>
        <p:nvSpPr>
          <p:cNvPr id="9" name="Rectangle 8"/>
          <p:cNvSpPr/>
          <p:nvPr/>
        </p:nvSpPr>
        <p:spPr>
          <a:xfrm>
            <a:off x="6705599" y="5050489"/>
            <a:ext cx="4391891" cy="983672"/>
          </a:xfrm>
          <a:prstGeom prst="rect">
            <a:avLst/>
          </a:prstGeom>
          <a:ln>
            <a:noFill/>
          </a:ln>
        </p:spPr>
        <p:style>
          <a:lnRef idx="2">
            <a:schemeClr val="dk1"/>
          </a:lnRef>
          <a:fillRef idx="1">
            <a:schemeClr val="lt1"/>
          </a:fillRef>
          <a:effectRef idx="0">
            <a:schemeClr val="dk1"/>
          </a:effectRef>
          <a:fontRef idx="minor">
            <a:schemeClr val="dk1"/>
          </a:fontRef>
        </p:style>
        <p:txBody>
          <a:bodyPr rtlCol="0" anchor="t"/>
          <a:lstStyle/>
          <a:p>
            <a:pPr algn="ctr"/>
            <a:r>
              <a:rPr lang="en-US" sz="2400" b="1" dirty="0"/>
              <a:t>Marge Sort</a:t>
            </a:r>
          </a:p>
          <a:p>
            <a:pPr algn="ctr"/>
            <a:r>
              <a:rPr lang="en-US" sz="2400" dirty="0"/>
              <a:t>Working fast in large array.</a:t>
            </a:r>
          </a:p>
        </p:txBody>
      </p:sp>
    </p:spTree>
    <p:extLst>
      <p:ext uri="{BB962C8B-B14F-4D97-AF65-F5344CB8AC3E}">
        <p14:creationId xmlns:p14="http://schemas.microsoft.com/office/powerpoint/2010/main" val="41757285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Quick Sort VS Marge Sort</a:t>
            </a:r>
            <a:endParaRPr lang="en-US" dirty="0"/>
          </a:p>
        </p:txBody>
      </p:sp>
      <p:sp>
        <p:nvSpPr>
          <p:cNvPr id="3" name="Content Placeholder 2"/>
          <p:cNvSpPr>
            <a:spLocks noGrp="1"/>
          </p:cNvSpPr>
          <p:nvPr>
            <p:ph idx="1"/>
          </p:nvPr>
        </p:nvSpPr>
        <p:spPr/>
        <p:txBody>
          <a:bodyPr/>
          <a:lstStyle/>
          <a:p>
            <a:pPr marL="0" indent="0">
              <a:buNone/>
            </a:pPr>
            <a:r>
              <a:rPr lang="en-US" dirty="0"/>
              <a:t>.</a:t>
            </a:r>
          </a:p>
          <a:p>
            <a:pPr marL="0" indent="0">
              <a:buNone/>
            </a:pPr>
            <a:endParaRPr lang="en-US" dirty="0"/>
          </a:p>
        </p:txBody>
      </p:sp>
      <p:sp>
        <p:nvSpPr>
          <p:cNvPr id="4" name="Rectangle 3"/>
          <p:cNvSpPr/>
          <p:nvPr/>
        </p:nvSpPr>
        <p:spPr>
          <a:xfrm>
            <a:off x="4724400" y="1825626"/>
            <a:ext cx="2438400" cy="543502"/>
          </a:xfrm>
          <a:prstGeom prst="rect">
            <a:avLst/>
          </a:prstGeom>
          <a:ln>
            <a:noFill/>
          </a:ln>
        </p:spPr>
        <p:style>
          <a:lnRef idx="2">
            <a:schemeClr val="dk1"/>
          </a:lnRef>
          <a:fillRef idx="1">
            <a:schemeClr val="lt1"/>
          </a:fillRef>
          <a:effectRef idx="0">
            <a:schemeClr val="dk1"/>
          </a:effectRef>
          <a:fontRef idx="minor">
            <a:schemeClr val="dk1"/>
          </a:fontRef>
        </p:style>
        <p:txBody>
          <a:bodyPr rtlCol="0" anchor="t"/>
          <a:lstStyle/>
          <a:p>
            <a:pPr algn="ctr"/>
            <a:r>
              <a:rPr lang="en-US" sz="2400" b="1" dirty="0"/>
              <a:t>Sorting Method</a:t>
            </a:r>
          </a:p>
        </p:txBody>
      </p:sp>
      <p:sp>
        <p:nvSpPr>
          <p:cNvPr id="5" name="Rectangle 4"/>
          <p:cNvSpPr/>
          <p:nvPr/>
        </p:nvSpPr>
        <p:spPr>
          <a:xfrm>
            <a:off x="1413164" y="2504066"/>
            <a:ext cx="4281054" cy="1180162"/>
          </a:xfrm>
          <a:prstGeom prst="rect">
            <a:avLst/>
          </a:prstGeom>
          <a:ln>
            <a:noFill/>
          </a:ln>
        </p:spPr>
        <p:style>
          <a:lnRef idx="2">
            <a:schemeClr val="dk1"/>
          </a:lnRef>
          <a:fillRef idx="1">
            <a:schemeClr val="lt1"/>
          </a:fillRef>
          <a:effectRef idx="0">
            <a:schemeClr val="dk1"/>
          </a:effectRef>
          <a:fontRef idx="minor">
            <a:schemeClr val="dk1"/>
          </a:fontRef>
        </p:style>
        <p:txBody>
          <a:bodyPr rtlCol="0" anchor="t"/>
          <a:lstStyle/>
          <a:p>
            <a:pPr algn="ctr"/>
            <a:r>
              <a:rPr lang="en-US" sz="2400" b="1" dirty="0"/>
              <a:t>Quick Sort</a:t>
            </a:r>
          </a:p>
          <a:p>
            <a:pPr algn="ctr"/>
            <a:r>
              <a:rPr lang="en-US" sz="2400" dirty="0"/>
              <a:t>Internal sorting method. Use main memory.</a:t>
            </a:r>
          </a:p>
        </p:txBody>
      </p:sp>
      <p:sp>
        <p:nvSpPr>
          <p:cNvPr id="6" name="Rectangle 5"/>
          <p:cNvSpPr/>
          <p:nvPr/>
        </p:nvSpPr>
        <p:spPr>
          <a:xfrm>
            <a:off x="6442364" y="2504065"/>
            <a:ext cx="4225636" cy="1180162"/>
          </a:xfrm>
          <a:prstGeom prst="rect">
            <a:avLst/>
          </a:prstGeom>
          <a:ln>
            <a:noFill/>
          </a:ln>
        </p:spPr>
        <p:style>
          <a:lnRef idx="2">
            <a:schemeClr val="dk1"/>
          </a:lnRef>
          <a:fillRef idx="1">
            <a:schemeClr val="lt1"/>
          </a:fillRef>
          <a:effectRef idx="0">
            <a:schemeClr val="dk1"/>
          </a:effectRef>
          <a:fontRef idx="minor">
            <a:schemeClr val="dk1"/>
          </a:fontRef>
        </p:style>
        <p:txBody>
          <a:bodyPr rtlCol="0" anchor="t"/>
          <a:lstStyle/>
          <a:p>
            <a:pPr algn="ctr"/>
            <a:r>
              <a:rPr lang="en-US" sz="2400" b="1" dirty="0"/>
              <a:t>Marge Sort</a:t>
            </a:r>
          </a:p>
          <a:p>
            <a:pPr algn="ctr"/>
            <a:r>
              <a:rPr lang="en-US" sz="2400" dirty="0"/>
              <a:t>External sorting method. Need external memory.</a:t>
            </a:r>
          </a:p>
        </p:txBody>
      </p:sp>
      <p:sp>
        <p:nvSpPr>
          <p:cNvPr id="7" name="Rectangle 6"/>
          <p:cNvSpPr/>
          <p:nvPr/>
        </p:nvSpPr>
        <p:spPr>
          <a:xfrm>
            <a:off x="4994564" y="3684227"/>
            <a:ext cx="2202872" cy="513700"/>
          </a:xfrm>
          <a:prstGeom prst="rect">
            <a:avLst/>
          </a:prstGeom>
          <a:ln>
            <a:noFill/>
          </a:ln>
        </p:spPr>
        <p:style>
          <a:lnRef idx="2">
            <a:schemeClr val="dk1"/>
          </a:lnRef>
          <a:fillRef idx="1">
            <a:schemeClr val="lt1"/>
          </a:fillRef>
          <a:effectRef idx="0">
            <a:schemeClr val="dk1"/>
          </a:effectRef>
          <a:fontRef idx="minor">
            <a:schemeClr val="dk1"/>
          </a:fontRef>
        </p:style>
        <p:txBody>
          <a:bodyPr rtlCol="0" anchor="t"/>
          <a:lstStyle/>
          <a:p>
            <a:pPr algn="ctr"/>
            <a:r>
              <a:rPr lang="en-US" sz="2400" b="1" dirty="0"/>
              <a:t>Preferred For </a:t>
            </a:r>
          </a:p>
        </p:txBody>
      </p:sp>
      <p:sp>
        <p:nvSpPr>
          <p:cNvPr id="8" name="Rectangle 7"/>
          <p:cNvSpPr/>
          <p:nvPr/>
        </p:nvSpPr>
        <p:spPr>
          <a:xfrm>
            <a:off x="1759527" y="4405745"/>
            <a:ext cx="3934691" cy="1177637"/>
          </a:xfrm>
          <a:prstGeom prst="rect">
            <a:avLst/>
          </a:prstGeom>
          <a:ln>
            <a:noFill/>
          </a:ln>
        </p:spPr>
        <p:style>
          <a:lnRef idx="2">
            <a:schemeClr val="dk1"/>
          </a:lnRef>
          <a:fillRef idx="1">
            <a:schemeClr val="lt1"/>
          </a:fillRef>
          <a:effectRef idx="0">
            <a:schemeClr val="dk1"/>
          </a:effectRef>
          <a:fontRef idx="minor">
            <a:schemeClr val="dk1"/>
          </a:fontRef>
        </p:style>
        <p:txBody>
          <a:bodyPr rtlCol="0" anchor="t"/>
          <a:lstStyle/>
          <a:p>
            <a:pPr algn="ctr"/>
            <a:r>
              <a:rPr lang="en-US" sz="2400" b="1" dirty="0"/>
              <a:t>Quick Sort</a:t>
            </a:r>
            <a:endParaRPr lang="en-US" sz="2400" dirty="0"/>
          </a:p>
          <a:p>
            <a:pPr algn="ctr"/>
            <a:r>
              <a:rPr lang="en-US" sz="2400" dirty="0"/>
              <a:t>Preferred for array</a:t>
            </a:r>
          </a:p>
        </p:txBody>
      </p:sp>
      <p:sp>
        <p:nvSpPr>
          <p:cNvPr id="9" name="Rectangle 8"/>
          <p:cNvSpPr/>
          <p:nvPr/>
        </p:nvSpPr>
        <p:spPr>
          <a:xfrm>
            <a:off x="6442365" y="4336473"/>
            <a:ext cx="4225635" cy="1176553"/>
          </a:xfrm>
          <a:prstGeom prst="rect">
            <a:avLst/>
          </a:prstGeom>
          <a:ln>
            <a:noFill/>
          </a:ln>
        </p:spPr>
        <p:style>
          <a:lnRef idx="2">
            <a:schemeClr val="dk1"/>
          </a:lnRef>
          <a:fillRef idx="1">
            <a:schemeClr val="lt1"/>
          </a:fillRef>
          <a:effectRef idx="0">
            <a:schemeClr val="dk1"/>
          </a:effectRef>
          <a:fontRef idx="minor">
            <a:schemeClr val="dk1"/>
          </a:fontRef>
        </p:style>
        <p:txBody>
          <a:bodyPr rtlCol="0" anchor="t"/>
          <a:lstStyle/>
          <a:p>
            <a:pPr algn="ctr"/>
            <a:r>
              <a:rPr lang="en-US" sz="2400" b="1" dirty="0"/>
              <a:t>Marge Sort</a:t>
            </a:r>
          </a:p>
          <a:p>
            <a:pPr algn="ctr"/>
            <a:r>
              <a:rPr lang="en-US" sz="2400" dirty="0"/>
              <a:t>Preferred for link list.</a:t>
            </a:r>
          </a:p>
        </p:txBody>
      </p:sp>
    </p:spTree>
    <p:extLst>
      <p:ext uri="{BB962C8B-B14F-4D97-AF65-F5344CB8AC3E}">
        <p14:creationId xmlns:p14="http://schemas.microsoft.com/office/powerpoint/2010/main" val="156042075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370</TotalTime>
  <Words>473</Words>
  <Application>Microsoft Office PowerPoint</Application>
  <PresentationFormat>Widescreen</PresentationFormat>
  <Paragraphs>74</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Trebuchet MS</vt:lpstr>
      <vt:lpstr>Wingdings 3</vt:lpstr>
      <vt:lpstr>Facet</vt:lpstr>
      <vt:lpstr>Welcome to Our Presentation</vt:lpstr>
      <vt:lpstr>Comparative Study Between Quick Sort and Marge Sort</vt:lpstr>
      <vt:lpstr>Group Members.</vt:lpstr>
      <vt:lpstr>Introduction.</vt:lpstr>
      <vt:lpstr>Marge Sort</vt:lpstr>
      <vt:lpstr>Quick Sort</vt:lpstr>
      <vt:lpstr> Quick Sort VS Marge Sort</vt:lpstr>
      <vt:lpstr>Quick Sort VS Marge Sort</vt:lpstr>
      <vt:lpstr>Quick Sort VS Marge Sort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Well Come to Our Presentation</dc:title>
  <dc:creator>ASUS</dc:creator>
  <cp:lastModifiedBy>Md Tariqul Islam</cp:lastModifiedBy>
  <cp:revision>22</cp:revision>
  <dcterms:created xsi:type="dcterms:W3CDTF">2020-08-15T03:15:30Z</dcterms:created>
  <dcterms:modified xsi:type="dcterms:W3CDTF">2020-08-15T16:17:27Z</dcterms:modified>
</cp:coreProperties>
</file>