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 id="2147483792" r:id="rId3"/>
    <p:sldMasterId id="2147483804" r:id="rId4"/>
  </p:sldMasterIdLst>
  <p:notesMasterIdLst>
    <p:notesMasterId r:id="rId52"/>
  </p:notesMasterIdLst>
  <p:sldIdLst>
    <p:sldId id="256" r:id="rId5"/>
    <p:sldId id="257" r:id="rId6"/>
    <p:sldId id="258" r:id="rId7"/>
    <p:sldId id="259" r:id="rId8"/>
    <p:sldId id="304" r:id="rId9"/>
    <p:sldId id="260" r:id="rId10"/>
    <p:sldId id="261" r:id="rId11"/>
    <p:sldId id="262" r:id="rId12"/>
    <p:sldId id="263" r:id="rId13"/>
    <p:sldId id="264" r:id="rId14"/>
    <p:sldId id="265" r:id="rId15"/>
    <p:sldId id="266" r:id="rId16"/>
    <p:sldId id="267" r:id="rId17"/>
    <p:sldId id="268" r:id="rId18"/>
    <p:sldId id="269" r:id="rId19"/>
    <p:sldId id="303" r:id="rId20"/>
    <p:sldId id="270" r:id="rId21"/>
    <p:sldId id="271" r:id="rId22"/>
    <p:sldId id="272"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0" r:id="rId38"/>
    <p:sldId id="291" r:id="rId39"/>
    <p:sldId id="292" r:id="rId40"/>
    <p:sldId id="293" r:id="rId41"/>
    <p:sldId id="294" r:id="rId42"/>
    <p:sldId id="295" r:id="rId43"/>
    <p:sldId id="297" r:id="rId44"/>
    <p:sldId id="296" r:id="rId45"/>
    <p:sldId id="298" r:id="rId46"/>
    <p:sldId id="299" r:id="rId47"/>
    <p:sldId id="305" r:id="rId48"/>
    <p:sldId id="301" r:id="rId49"/>
    <p:sldId id="300" r:id="rId50"/>
    <p:sldId id="30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99602-0C39-4601-8E16-4D2497D1FAF0}" type="datetimeFigureOut">
              <a:rPr lang="en-US" smtClean="0"/>
              <a:pPr/>
              <a:t>4/11/2023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279D43-05AA-4358-97E8-0B4CB89B47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01614EF-427B-41F4-A2A2-26DE789EB028}" type="datetimeFigureOut">
              <a:rPr lang="en-US" smtClean="0"/>
              <a:pPr/>
              <a:t>4/11/2023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01614EF-427B-41F4-A2A2-26DE789EB028}" type="datetimeFigureOut">
              <a:rPr lang="en-US" smtClean="0"/>
              <a:pPr/>
              <a:t>4/11/2023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A462CA2-FD81-48DA-854C-66FC1CEB9DD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A462CA2-FD81-48DA-854C-66FC1CEB9DDE}"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A462CA2-FD81-48DA-854C-66FC1CEB9DD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01614EF-427B-41F4-A2A2-26DE789EB028}" type="datetimeFigureOut">
              <a:rPr lang="en-US" smtClean="0"/>
              <a:pPr/>
              <a:t>4/11/2023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614EF-427B-41F4-A2A2-26DE789EB028}"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01614EF-427B-41F4-A2A2-26DE789EB028}" type="datetimeFigureOut">
              <a:rPr lang="en-US" smtClean="0"/>
              <a:pPr/>
              <a:t>4/11/2023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A462CA2-FD81-48DA-854C-66FC1CEB9DD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01614EF-427B-41F4-A2A2-26DE789EB028}" type="datetimeFigureOut">
              <a:rPr lang="en-US" smtClean="0"/>
              <a:pPr/>
              <a:t>4/11/2023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A462CA2-FD81-48DA-854C-66FC1CEB9DDE}"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A462CA2-FD81-48DA-854C-66FC1CEB9DDE}"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A462CA2-FD81-48DA-854C-66FC1CEB9DDE}"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01614EF-427B-41F4-A2A2-26DE789EB028}" type="datetimeFigureOut">
              <a:rPr lang="en-US" smtClean="0"/>
              <a:pPr/>
              <a:t>4/11/2023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614EF-427B-41F4-A2A2-26DE789EB028}"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01614EF-427B-41F4-A2A2-26DE789EB028}" type="datetimeFigureOut">
              <a:rPr lang="en-US" smtClean="0"/>
              <a:pPr/>
              <a:t>4/11/2023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A462CA2-FD81-48DA-854C-66FC1CEB9D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01614EF-427B-41F4-A2A2-26DE789EB028}" type="datetimeFigureOut">
              <a:rPr lang="en-US" smtClean="0"/>
              <a:pPr/>
              <a:t>4/11/2023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A462CA2-FD81-48DA-854C-66FC1CEB9DDE}"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A462CA2-FD81-48DA-854C-66FC1CEB9DDE}"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A462CA2-FD81-48DA-854C-66FC1CEB9DDE}"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01614EF-427B-41F4-A2A2-26DE789EB028}" type="datetimeFigureOut">
              <a:rPr lang="en-US" smtClean="0"/>
              <a:pPr/>
              <a:t>4/11/2023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614EF-427B-41F4-A2A2-26DE789EB028}"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01614EF-427B-41F4-A2A2-26DE789EB028}" type="datetimeFigureOut">
              <a:rPr lang="en-US" smtClean="0"/>
              <a:pPr/>
              <a:t>4/11/2023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A462CA2-FD81-48DA-854C-66FC1CEB9DDE}"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A462CA2-FD81-48DA-854C-66FC1CEB9D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614EF-427B-41F4-A2A2-26DE789EB028}"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614EF-427B-41F4-A2A2-26DE789EB028}" type="datetimeFigureOut">
              <a:rPr lang="en-US" smtClean="0"/>
              <a:pPr/>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614EF-427B-41F4-A2A2-26DE789EB028}"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614EF-427B-41F4-A2A2-26DE789EB028}" type="datetimeFigureOut">
              <a:rPr lang="en-US" smtClean="0"/>
              <a:pPr/>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62CA2-FD81-48DA-854C-66FC1CEB9D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1614EF-427B-41F4-A2A2-26DE789EB028}"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A462CA2-FD81-48DA-854C-66FC1CEB9DD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01614EF-427B-41F4-A2A2-26DE789EB028}" type="datetimeFigureOut">
              <a:rPr lang="en-US" smtClean="0"/>
              <a:pPr/>
              <a:t>4/11/2023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462CA2-FD81-48DA-854C-66FC1CEB9DD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01614EF-427B-41F4-A2A2-26DE789EB028}" type="datetimeFigureOut">
              <a:rPr lang="en-US" smtClean="0"/>
              <a:pPr/>
              <a:t>4/11/2023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A462CA2-FD81-48DA-854C-66FC1CEB9DD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01614EF-427B-41F4-A2A2-26DE789EB028}" type="datetimeFigureOut">
              <a:rPr lang="en-US" smtClean="0"/>
              <a:pPr/>
              <a:t>4/11/2023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A462CA2-FD81-48DA-854C-66FC1CEB9DD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01614EF-427B-41F4-A2A2-26DE789EB028}" type="datetimeFigureOut">
              <a:rPr lang="en-US" smtClean="0"/>
              <a:pPr/>
              <a:t>4/11/2023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A462CA2-FD81-48DA-854C-66FC1CEB9DD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ariqx90/C.Project/blob/main/3.%20Data%20wrangling.ipynb"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ariqx90/C.Project/blob/main/5.%20Exploring%20&amp;%20Preparing%C2%A0Data.ipynb"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ariqx90/C.Project/blob/main/4.%20SQL%20Notebook.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ariqx90/C.Project/blob/main/6.%20Launch%20Sites%20Locations%20Analysis%20with%20Folium.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tariqx90/C.Project/blob/main/7-%20spacex_dash_app.py"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ariqx90/C.Project/blob/main/8.%20Machine%20Learning%20Prediction.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tariqx90/C.Project/blob/main/6.%20Launch%20Sites%20Locations%20Analysis%20with%20Folium.ipynb" TargetMode="External"/><Relationship Id="rId3" Type="http://schemas.openxmlformats.org/officeDocument/2006/relationships/hyperlink" Target="https://github.com/tariqx90/C.Project/blob/main/1.%20Collecting%20the%20data.ipynb" TargetMode="External"/><Relationship Id="rId7" Type="http://schemas.openxmlformats.org/officeDocument/2006/relationships/hyperlink" Target="https://github.com/tariqx90/C.Project/blob/main/4.%20SQL%20Notebook.ipynb" TargetMode="External"/><Relationship Id="rId2" Type="http://schemas.openxmlformats.org/officeDocument/2006/relationships/hyperlink" Target="https://github.com/tariqx90/C.Project" TargetMode="External"/><Relationship Id="rId1" Type="http://schemas.openxmlformats.org/officeDocument/2006/relationships/slideLayout" Target="../slideLayouts/slideLayout2.xml"/><Relationship Id="rId6" Type="http://schemas.openxmlformats.org/officeDocument/2006/relationships/hyperlink" Target="https://github.com/tariqx90/C.Project/blob/main/5.%20Exploring%20&amp;%20Preparing%C2%A0Data.ipynb" TargetMode="External"/><Relationship Id="rId5" Type="http://schemas.openxmlformats.org/officeDocument/2006/relationships/hyperlink" Target="https://github.com/tariqx90/C.Project/blob/main/3.%20Data%20wrangling.ipynb" TargetMode="External"/><Relationship Id="rId10" Type="http://schemas.openxmlformats.org/officeDocument/2006/relationships/hyperlink" Target="https://github.com/tariqx90/C.Project/blob/main/8.%20Machine%20Learning%20Prediction.ipynb" TargetMode="External"/><Relationship Id="rId4" Type="http://schemas.openxmlformats.org/officeDocument/2006/relationships/hyperlink" Target="https://github.com/tariqx90/C.Project/blob/main/2.%20Web%20scraping%20Falcon%209.ipynb" TargetMode="External"/><Relationship Id="rId9" Type="http://schemas.openxmlformats.org/officeDocument/2006/relationships/hyperlink" Target="https://github.com/tariqx90/C.Project/blob/main/7-%20spacex_dash_app.py"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ariqx90/C.Project/blob/main/1.%20Collecting%20the%20data.ipynb"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ariqx90/C.Project/blob/main/2.%20Web%20scraping%20Falcon%209.ipynb"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tariq\Pictures\Coursera\R.jpg"/>
          <p:cNvPicPr>
            <a:picLocks noChangeAspect="1" noChangeArrowheads="1"/>
          </p:cNvPicPr>
          <p:nvPr/>
        </p:nvPicPr>
        <p:blipFill>
          <a:blip r:embed="rId2" cstate="print"/>
          <a:srcRect t="17238" r="17809" b="7750"/>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09600" y="1828800"/>
            <a:ext cx="7851648" cy="1828800"/>
          </a:xfrm>
        </p:spPr>
        <p:txBody>
          <a:bodyPr/>
          <a:lstStyle/>
          <a:p>
            <a:pPr algn="l"/>
            <a:r>
              <a:rPr lang="en-US" dirty="0" err="1" smtClean="0">
                <a:solidFill>
                  <a:schemeClr val="tx1"/>
                </a:solidFill>
              </a:rPr>
              <a:t>SpaceX</a:t>
            </a:r>
            <a:r>
              <a:rPr lang="en-US" dirty="0" smtClean="0">
                <a:solidFill>
                  <a:schemeClr val="tx1"/>
                </a:solidFill>
              </a:rPr>
              <a:t> Falcon 9</a:t>
            </a:r>
            <a:br>
              <a:rPr lang="en-US" dirty="0" smtClean="0">
                <a:solidFill>
                  <a:schemeClr val="tx1"/>
                </a:solidFill>
              </a:rPr>
            </a:br>
            <a:r>
              <a:rPr lang="en-US" dirty="0" smtClean="0">
                <a:solidFill>
                  <a:schemeClr val="tx1"/>
                </a:solidFill>
              </a:rPr>
              <a:t>Landing Prediction</a:t>
            </a:r>
            <a:endParaRPr lang="en-US" dirty="0">
              <a:solidFill>
                <a:schemeClr val="tx1"/>
              </a:solidFill>
            </a:endParaRPr>
          </a:p>
        </p:txBody>
      </p:sp>
      <p:sp>
        <p:nvSpPr>
          <p:cNvPr id="3" name="Subtitle 2"/>
          <p:cNvSpPr>
            <a:spLocks noGrp="1"/>
          </p:cNvSpPr>
          <p:nvPr>
            <p:ph type="subTitle" idx="1"/>
          </p:nvPr>
        </p:nvSpPr>
        <p:spPr>
          <a:xfrm>
            <a:off x="304800" y="4114800"/>
            <a:ext cx="3733800" cy="1267264"/>
          </a:xfrm>
        </p:spPr>
        <p:txBody>
          <a:bodyPr/>
          <a:lstStyle/>
          <a:p>
            <a:pPr algn="ctr"/>
            <a:r>
              <a:rPr lang="en-US" dirty="0" smtClean="0">
                <a:solidFill>
                  <a:schemeClr val="tx1">
                    <a:lumMod val="95000"/>
                  </a:schemeClr>
                </a:solidFill>
              </a:rPr>
              <a:t>Tariq </a:t>
            </a:r>
            <a:r>
              <a:rPr lang="en-US" dirty="0" err="1" smtClean="0">
                <a:solidFill>
                  <a:schemeClr val="tx1">
                    <a:lumMod val="95000"/>
                  </a:schemeClr>
                </a:solidFill>
              </a:rPr>
              <a:t>Elsheikh</a:t>
            </a:r>
            <a:endParaRPr lang="en-US" dirty="0" smtClean="0">
              <a:solidFill>
                <a:schemeClr val="tx1">
                  <a:lumMod val="95000"/>
                </a:schemeClr>
              </a:solidFill>
            </a:endParaRPr>
          </a:p>
          <a:p>
            <a:pPr algn="ctr"/>
            <a:r>
              <a:rPr lang="en-US" dirty="0" smtClean="0">
                <a:solidFill>
                  <a:schemeClr val="tx1">
                    <a:lumMod val="95000"/>
                  </a:schemeClr>
                </a:solidFill>
              </a:rPr>
              <a:t>April 11</a:t>
            </a:r>
            <a:r>
              <a:rPr lang="en-US" baseline="30000" dirty="0" smtClean="0">
                <a:solidFill>
                  <a:schemeClr val="tx1">
                    <a:lumMod val="95000"/>
                  </a:schemeClr>
                </a:solidFill>
              </a:rPr>
              <a:t>th</a:t>
            </a:r>
            <a:r>
              <a:rPr lang="en-US" dirty="0" smtClean="0">
                <a:solidFill>
                  <a:schemeClr val="tx1">
                    <a:lumMod val="95000"/>
                  </a:schemeClr>
                </a:solidFill>
              </a:rPr>
              <a:t>, 2023</a:t>
            </a:r>
            <a:endParaRPr lang="en-US" dirty="0">
              <a:solidFill>
                <a:schemeClr val="tx1">
                  <a:lumMod val="95000"/>
                </a:schemeClr>
              </a:solidFill>
            </a:endParaRPr>
          </a:p>
        </p:txBody>
      </p:sp>
      <p:pic>
        <p:nvPicPr>
          <p:cNvPr id="1027" name="Picture 3" descr="C:\Users\tariq\Pictures\Coursera\IBM_Logo-removebg-preview.png"/>
          <p:cNvPicPr>
            <a:picLocks noChangeAspect="1" noChangeArrowheads="1"/>
          </p:cNvPicPr>
          <p:nvPr/>
        </p:nvPicPr>
        <p:blipFill>
          <a:blip r:embed="rId3" cstate="print">
            <a:lum contrast="40000"/>
          </a:blip>
          <a:srcRect/>
          <a:stretch>
            <a:fillRect/>
          </a:stretch>
        </p:blipFill>
        <p:spPr bwMode="auto">
          <a:xfrm>
            <a:off x="3733800" y="152400"/>
            <a:ext cx="1524000" cy="1524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lstStyle/>
          <a:p>
            <a:r>
              <a:rPr lang="en-US" dirty="0" smtClean="0"/>
              <a:t>Exploratory data analysis (EDA) was performed to determine the training labels through patterns.</a:t>
            </a:r>
          </a:p>
          <a:p>
            <a:r>
              <a:rPr lang="en-US" dirty="0" smtClean="0"/>
              <a:t>The number of launches at each site and the number of </a:t>
            </a:r>
            <a:r>
              <a:rPr lang="en-US" dirty="0" err="1" smtClean="0"/>
              <a:t>occurence</a:t>
            </a:r>
            <a:r>
              <a:rPr lang="en-US" dirty="0" smtClean="0"/>
              <a:t> of each orbit were calculated</a:t>
            </a:r>
          </a:p>
          <a:p>
            <a:r>
              <a:rPr lang="en-US" dirty="0" smtClean="0"/>
              <a:t>Landing outcome label was created from outcome column and the results were exported to </a:t>
            </a:r>
            <a:r>
              <a:rPr lang="en-US" dirty="0" err="1" smtClean="0"/>
              <a:t>csv</a:t>
            </a:r>
            <a:r>
              <a:rPr lang="en-US" dirty="0" smtClean="0"/>
              <a:t>.</a:t>
            </a:r>
          </a:p>
          <a:p>
            <a:r>
              <a:rPr lang="en-US" dirty="0" smtClean="0"/>
              <a:t>The </a:t>
            </a:r>
            <a:r>
              <a:rPr lang="en-US" dirty="0" err="1" smtClean="0"/>
              <a:t>GitHub</a:t>
            </a:r>
            <a:r>
              <a:rPr lang="en-US" dirty="0" smtClean="0"/>
              <a:t> URL of the notebook:</a:t>
            </a:r>
          </a:p>
        </p:txBody>
      </p:sp>
      <p:pic>
        <p:nvPicPr>
          <p:cNvPr id="6146" name="Picture 2"/>
          <p:cNvPicPr>
            <a:picLocks noChangeAspect="1" noChangeArrowheads="1"/>
          </p:cNvPicPr>
          <p:nvPr/>
        </p:nvPicPr>
        <p:blipFill>
          <a:blip r:embed="rId2" cstate="print"/>
          <a:srcRect/>
          <a:stretch>
            <a:fillRect/>
          </a:stretch>
        </p:blipFill>
        <p:spPr bwMode="auto">
          <a:xfrm>
            <a:off x="3276600" y="5105400"/>
            <a:ext cx="2306682" cy="1652588"/>
          </a:xfrm>
          <a:prstGeom prst="rect">
            <a:avLst/>
          </a:prstGeom>
          <a:noFill/>
          <a:ln w="9525">
            <a:noFill/>
            <a:miter lim="800000"/>
            <a:headEnd/>
            <a:tailEnd/>
          </a:ln>
        </p:spPr>
      </p:pic>
      <p:sp>
        <p:nvSpPr>
          <p:cNvPr id="5" name="TextBox 4"/>
          <p:cNvSpPr txBox="1"/>
          <p:nvPr/>
        </p:nvSpPr>
        <p:spPr>
          <a:xfrm>
            <a:off x="5791200" y="4648200"/>
            <a:ext cx="2703882" cy="369332"/>
          </a:xfrm>
          <a:prstGeom prst="rect">
            <a:avLst/>
          </a:prstGeom>
          <a:solidFill>
            <a:schemeClr val="tx1">
              <a:lumMod val="50000"/>
              <a:lumOff val="50000"/>
            </a:schemeClr>
          </a:solidFill>
        </p:spPr>
        <p:txBody>
          <a:bodyPr wrap="none" rtlCol="0">
            <a:spAutoFit/>
          </a:bodyPr>
          <a:lstStyle/>
          <a:p>
            <a:r>
              <a:rPr lang="en-US" dirty="0" smtClean="0">
                <a:hlinkClick r:id="rId3"/>
              </a:rPr>
              <a:t>Data Wrangling - </a:t>
            </a:r>
            <a:r>
              <a:rPr lang="en-US" dirty="0" err="1" smtClean="0">
                <a:hlinkClick r:id="rId3"/>
              </a:rPr>
              <a:t>GitHub</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 Data Visualization </a:t>
            </a:r>
            <a:endParaRPr lang="en-US" dirty="0"/>
          </a:p>
        </p:txBody>
      </p:sp>
      <p:sp>
        <p:nvSpPr>
          <p:cNvPr id="3" name="Content Placeholder 2"/>
          <p:cNvSpPr>
            <a:spLocks noGrp="1"/>
          </p:cNvSpPr>
          <p:nvPr>
            <p:ph idx="1"/>
          </p:nvPr>
        </p:nvSpPr>
        <p:spPr/>
        <p:txBody>
          <a:bodyPr/>
          <a:lstStyle/>
          <a:p>
            <a:r>
              <a:rPr lang="en-US" dirty="0" smtClean="0"/>
              <a:t>By exploring the data, it's possible to visualize the relationship between flight number and launch Site, payload and launch site, success rate of each orbit type, flight number and orbit type, the launch success yearly trend. </a:t>
            </a:r>
          </a:p>
          <a:p>
            <a:r>
              <a:rPr lang="en-US" dirty="0" smtClean="0"/>
              <a:t>The </a:t>
            </a:r>
            <a:r>
              <a:rPr lang="en-US" dirty="0" err="1" smtClean="0"/>
              <a:t>GitHub</a:t>
            </a:r>
            <a:r>
              <a:rPr lang="en-US" dirty="0" smtClean="0"/>
              <a:t> URL of the notebook:</a:t>
            </a:r>
          </a:p>
        </p:txBody>
      </p:sp>
      <p:pic>
        <p:nvPicPr>
          <p:cNvPr id="5122" name="Picture 2"/>
          <p:cNvPicPr>
            <a:picLocks noChangeAspect="1" noChangeArrowheads="1"/>
          </p:cNvPicPr>
          <p:nvPr/>
        </p:nvPicPr>
        <p:blipFill>
          <a:blip r:embed="rId2" cstate="print"/>
          <a:srcRect/>
          <a:stretch>
            <a:fillRect/>
          </a:stretch>
        </p:blipFill>
        <p:spPr bwMode="auto">
          <a:xfrm>
            <a:off x="2590800" y="4495800"/>
            <a:ext cx="3505200" cy="2317245"/>
          </a:xfrm>
          <a:prstGeom prst="rect">
            <a:avLst/>
          </a:prstGeom>
          <a:noFill/>
          <a:ln w="9525">
            <a:noFill/>
            <a:miter lim="800000"/>
            <a:headEnd/>
            <a:tailEnd/>
          </a:ln>
        </p:spPr>
      </p:pic>
      <p:sp>
        <p:nvSpPr>
          <p:cNvPr id="5" name="TextBox 4"/>
          <p:cNvSpPr txBox="1"/>
          <p:nvPr/>
        </p:nvSpPr>
        <p:spPr>
          <a:xfrm>
            <a:off x="5715000" y="4038600"/>
            <a:ext cx="2960362" cy="369332"/>
          </a:xfrm>
          <a:prstGeom prst="rect">
            <a:avLst/>
          </a:prstGeom>
          <a:solidFill>
            <a:schemeClr val="tx1">
              <a:lumMod val="50000"/>
              <a:lumOff val="50000"/>
            </a:schemeClr>
          </a:solidFill>
        </p:spPr>
        <p:txBody>
          <a:bodyPr wrap="none" rtlCol="0">
            <a:spAutoFit/>
          </a:bodyPr>
          <a:lstStyle/>
          <a:p>
            <a:r>
              <a:rPr lang="en-US" dirty="0" smtClean="0">
                <a:hlinkClick r:id="rId3"/>
              </a:rPr>
              <a:t>Data Visualization - </a:t>
            </a:r>
            <a:r>
              <a:rPr lang="en-US" dirty="0" err="1" smtClean="0">
                <a:hlinkClick r:id="rId3"/>
              </a:rPr>
              <a:t>GitHub</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 SQL</a:t>
            </a:r>
            <a:endParaRPr lang="en-US" dirty="0"/>
          </a:p>
        </p:txBody>
      </p:sp>
      <p:sp>
        <p:nvSpPr>
          <p:cNvPr id="3" name="Content Placeholder 2"/>
          <p:cNvSpPr>
            <a:spLocks noGrp="1"/>
          </p:cNvSpPr>
          <p:nvPr>
            <p:ph idx="1"/>
          </p:nvPr>
        </p:nvSpPr>
        <p:spPr/>
        <p:txBody>
          <a:bodyPr>
            <a:normAutofit/>
          </a:bodyPr>
          <a:lstStyle/>
          <a:p>
            <a:pPr>
              <a:buNone/>
            </a:pPr>
            <a:r>
              <a:rPr lang="en-US" dirty="0" smtClean="0"/>
              <a:t>SQL was used to get insights from the data such as:</a:t>
            </a:r>
          </a:p>
          <a:p>
            <a:pPr marL="514350" indent="-514350">
              <a:buFont typeface="+mj-lt"/>
              <a:buAutoNum type="arabicPeriod"/>
            </a:pPr>
            <a:r>
              <a:rPr lang="en-US" sz="1600" dirty="0" smtClean="0"/>
              <a:t>Display the names of the unique launch sites  in the space mission</a:t>
            </a:r>
          </a:p>
          <a:p>
            <a:pPr marL="514350" indent="-514350">
              <a:buFont typeface="+mj-lt"/>
              <a:buAutoNum type="arabicPeriod"/>
            </a:pPr>
            <a:r>
              <a:rPr lang="en-US" sz="1600" dirty="0" smtClean="0"/>
              <a:t>Display the total payload mass carried by boosters launched by NASA (CRS)</a:t>
            </a:r>
          </a:p>
          <a:p>
            <a:pPr marL="514350" indent="-514350">
              <a:buFont typeface="+mj-lt"/>
              <a:buAutoNum type="arabicPeriod"/>
            </a:pPr>
            <a:r>
              <a:rPr lang="en-US" sz="1600" dirty="0" smtClean="0"/>
              <a:t>Display average payload mass carried by booster version F9 v1.1</a:t>
            </a:r>
          </a:p>
          <a:p>
            <a:pPr marL="514350" indent="-514350">
              <a:buFont typeface="+mj-lt"/>
              <a:buAutoNum type="arabicPeriod"/>
            </a:pPr>
            <a:r>
              <a:rPr lang="en-US" sz="1600" dirty="0" smtClean="0"/>
              <a:t>List the total number of successful and failure mission outcomes</a:t>
            </a:r>
          </a:p>
          <a:p>
            <a:pPr marL="514350" indent="-514350">
              <a:buFont typeface="+mj-lt"/>
              <a:buAutoNum type="arabicPeriod"/>
            </a:pPr>
            <a:r>
              <a:rPr lang="en-US" sz="1600" dirty="0" smtClean="0"/>
              <a:t>List the names of the booster versions which have carried the maximum payload mass</a:t>
            </a:r>
          </a:p>
          <a:p>
            <a:pPr marL="514350" indent="-514350">
              <a:buFont typeface="+mj-lt"/>
              <a:buAutoNum type="arabicPeriod"/>
            </a:pPr>
            <a:r>
              <a:rPr lang="en-US" sz="1600" dirty="0" smtClean="0"/>
              <a:t>Display the month names, failure landing outcomes in drone ship ,booster  versions, launch site for the requested date</a:t>
            </a:r>
          </a:p>
          <a:p>
            <a:pPr marL="514350" indent="-514350">
              <a:buFont typeface="+mj-lt"/>
              <a:buAutoNum type="arabicPeriod"/>
            </a:pPr>
            <a:r>
              <a:rPr lang="en-US" sz="1600" dirty="0" smtClean="0"/>
              <a:t>Rank the  count of  successful landing outcomes between certain dates.</a:t>
            </a:r>
            <a:endParaRPr lang="en-US" sz="1600" dirty="0"/>
          </a:p>
        </p:txBody>
      </p:sp>
      <p:sp>
        <p:nvSpPr>
          <p:cNvPr id="4" name="Rectangle 3"/>
          <p:cNvSpPr/>
          <p:nvPr/>
        </p:nvSpPr>
        <p:spPr>
          <a:xfrm>
            <a:off x="609600" y="5029200"/>
            <a:ext cx="3559436" cy="369332"/>
          </a:xfrm>
          <a:prstGeom prst="rect">
            <a:avLst/>
          </a:prstGeom>
        </p:spPr>
        <p:txBody>
          <a:bodyPr wrap="none">
            <a:spAutoFit/>
          </a:bodyPr>
          <a:lstStyle/>
          <a:p>
            <a:r>
              <a:rPr lang="en-US" dirty="0" smtClean="0"/>
              <a:t>The </a:t>
            </a:r>
            <a:r>
              <a:rPr lang="en-US" dirty="0" err="1" smtClean="0"/>
              <a:t>GitHub</a:t>
            </a:r>
            <a:r>
              <a:rPr lang="en-US" dirty="0" smtClean="0"/>
              <a:t> URL of the notebook:</a:t>
            </a:r>
          </a:p>
        </p:txBody>
      </p:sp>
      <p:sp>
        <p:nvSpPr>
          <p:cNvPr id="5" name="TextBox 4"/>
          <p:cNvSpPr txBox="1"/>
          <p:nvPr/>
        </p:nvSpPr>
        <p:spPr>
          <a:xfrm>
            <a:off x="4114800" y="5029200"/>
            <a:ext cx="1557414" cy="369332"/>
          </a:xfrm>
          <a:prstGeom prst="rect">
            <a:avLst/>
          </a:prstGeom>
          <a:solidFill>
            <a:schemeClr val="tx1">
              <a:lumMod val="50000"/>
              <a:lumOff val="50000"/>
            </a:schemeClr>
          </a:solidFill>
        </p:spPr>
        <p:txBody>
          <a:bodyPr wrap="none" rtlCol="0">
            <a:spAutoFit/>
          </a:bodyPr>
          <a:lstStyle/>
          <a:p>
            <a:r>
              <a:rPr lang="en-US" dirty="0" smtClean="0">
                <a:hlinkClick r:id="rId2"/>
              </a:rPr>
              <a:t>SQL - </a:t>
            </a:r>
            <a:r>
              <a:rPr lang="en-US" dirty="0" err="1" smtClean="0">
                <a:hlinkClick r:id="rId2"/>
              </a:rPr>
              <a:t>GitHub</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Map with Folium</a:t>
            </a:r>
            <a:endParaRPr lang="en-US" dirty="0"/>
          </a:p>
        </p:txBody>
      </p:sp>
      <p:sp>
        <p:nvSpPr>
          <p:cNvPr id="3" name="Content Placeholder 2"/>
          <p:cNvSpPr>
            <a:spLocks noGrp="1"/>
          </p:cNvSpPr>
          <p:nvPr>
            <p:ph idx="1"/>
          </p:nvPr>
        </p:nvSpPr>
        <p:spPr/>
        <p:txBody>
          <a:bodyPr/>
          <a:lstStyle/>
          <a:p>
            <a:r>
              <a:rPr lang="en-US" dirty="0" smtClean="0"/>
              <a:t>Folium map was created to mark all the launch sites and map objects such as circles, markers and lines to find out the success or failure rate of launches. </a:t>
            </a:r>
          </a:p>
          <a:p>
            <a:pPr>
              <a:buNone/>
            </a:pPr>
            <a:endParaRPr lang="en-US" dirty="0" smtClean="0"/>
          </a:p>
          <a:p>
            <a:r>
              <a:rPr lang="en-US" dirty="0" smtClean="0"/>
              <a:t>Set outcomes for the launch are success=1, failure=0. </a:t>
            </a:r>
          </a:p>
          <a:p>
            <a:endParaRPr lang="en-US" dirty="0" smtClean="0"/>
          </a:p>
          <a:p>
            <a:r>
              <a:rPr lang="en-US" dirty="0" smtClean="0"/>
              <a:t>The </a:t>
            </a:r>
            <a:r>
              <a:rPr lang="en-US" dirty="0" err="1" smtClean="0"/>
              <a:t>GitHub</a:t>
            </a:r>
            <a:r>
              <a:rPr lang="en-US" dirty="0" smtClean="0"/>
              <a:t> URL of the notebook:</a:t>
            </a:r>
          </a:p>
        </p:txBody>
      </p:sp>
      <p:sp>
        <p:nvSpPr>
          <p:cNvPr id="4" name="TextBox 3"/>
          <p:cNvSpPr txBox="1"/>
          <p:nvPr/>
        </p:nvSpPr>
        <p:spPr>
          <a:xfrm>
            <a:off x="5791200" y="4648200"/>
            <a:ext cx="2688365" cy="369332"/>
          </a:xfrm>
          <a:prstGeom prst="rect">
            <a:avLst/>
          </a:prstGeom>
          <a:solidFill>
            <a:schemeClr val="tx1">
              <a:lumMod val="50000"/>
              <a:lumOff val="50000"/>
            </a:schemeClr>
          </a:solidFill>
        </p:spPr>
        <p:txBody>
          <a:bodyPr wrap="none" rtlCol="0">
            <a:spAutoFit/>
          </a:bodyPr>
          <a:lstStyle/>
          <a:p>
            <a:r>
              <a:rPr lang="en-US" dirty="0" smtClean="0">
                <a:hlinkClick r:id="rId2"/>
              </a:rPr>
              <a:t>Interactive Map - </a:t>
            </a:r>
            <a:r>
              <a:rPr lang="en-US" dirty="0" err="1" smtClean="0">
                <a:hlinkClick r:id="rId2"/>
              </a:rPr>
              <a:t>GitHub</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with </a:t>
            </a:r>
            <a:r>
              <a:rPr lang="en-US" dirty="0" err="1" smtClean="0"/>
              <a:t>Plolty</a:t>
            </a:r>
            <a:r>
              <a:rPr lang="en-US" dirty="0" smtClean="0"/>
              <a:t> Dash</a:t>
            </a:r>
            <a:endParaRPr lang="en-US" dirty="0"/>
          </a:p>
        </p:txBody>
      </p:sp>
      <p:sp>
        <p:nvSpPr>
          <p:cNvPr id="3" name="Content Placeholder 2"/>
          <p:cNvSpPr>
            <a:spLocks noGrp="1"/>
          </p:cNvSpPr>
          <p:nvPr>
            <p:ph idx="1"/>
          </p:nvPr>
        </p:nvSpPr>
        <p:spPr/>
        <p:txBody>
          <a:bodyPr/>
          <a:lstStyle/>
          <a:p>
            <a:r>
              <a:rPr lang="en-US" dirty="0" smtClean="0"/>
              <a:t>an interactive dashboard with </a:t>
            </a:r>
            <a:r>
              <a:rPr lang="en-US" dirty="0" err="1" smtClean="0"/>
              <a:t>Plotly</a:t>
            </a:r>
            <a:r>
              <a:rPr lang="en-US" dirty="0" smtClean="0"/>
              <a:t> dash was built.</a:t>
            </a:r>
          </a:p>
          <a:p>
            <a:r>
              <a:rPr lang="en-US" dirty="0" smtClean="0"/>
              <a:t>Pie charts that show the total launches by a certain sites were plotted.</a:t>
            </a:r>
          </a:p>
          <a:p>
            <a:r>
              <a:rPr lang="en-US" dirty="0" smtClean="0"/>
              <a:t>Scatter graph that show the relationship with Outcome and Payload Mass (Kg) for the different booster version were plotted.</a:t>
            </a:r>
          </a:p>
          <a:p>
            <a:r>
              <a:rPr lang="en-US" dirty="0" smtClean="0"/>
              <a:t>The </a:t>
            </a:r>
            <a:r>
              <a:rPr lang="en-US" dirty="0" err="1" smtClean="0"/>
              <a:t>GitHub</a:t>
            </a:r>
            <a:r>
              <a:rPr lang="en-US" dirty="0" smtClean="0"/>
              <a:t> URL of the notebook:</a:t>
            </a:r>
          </a:p>
        </p:txBody>
      </p:sp>
      <p:sp>
        <p:nvSpPr>
          <p:cNvPr id="4" name="TextBox 3"/>
          <p:cNvSpPr txBox="1"/>
          <p:nvPr/>
        </p:nvSpPr>
        <p:spPr>
          <a:xfrm>
            <a:off x="5791200" y="4572000"/>
            <a:ext cx="2216632" cy="369332"/>
          </a:xfrm>
          <a:prstGeom prst="rect">
            <a:avLst/>
          </a:prstGeom>
          <a:solidFill>
            <a:schemeClr val="tx1">
              <a:lumMod val="50000"/>
              <a:lumOff val="50000"/>
            </a:schemeClr>
          </a:solidFill>
        </p:spPr>
        <p:txBody>
          <a:bodyPr wrap="none" rtlCol="0">
            <a:spAutoFit/>
          </a:bodyPr>
          <a:lstStyle/>
          <a:p>
            <a:r>
              <a:rPr lang="en-US" dirty="0" smtClean="0">
                <a:hlinkClick r:id="rId2"/>
              </a:rPr>
              <a:t>Dashboard - </a:t>
            </a:r>
            <a:r>
              <a:rPr lang="en-US" dirty="0" err="1" smtClean="0">
                <a:hlinkClick r:id="rId2"/>
              </a:rPr>
              <a:t>GitHub</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029200" y="5105400"/>
            <a:ext cx="2580225" cy="163034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295400" y="5029200"/>
            <a:ext cx="2743200" cy="168812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Predictive Analysis (Classification)</a:t>
            </a:r>
            <a:endParaRPr lang="en-US" dirty="0"/>
          </a:p>
        </p:txBody>
      </p:sp>
      <p:sp>
        <p:nvSpPr>
          <p:cNvPr id="3" name="Content Placeholder 2"/>
          <p:cNvSpPr>
            <a:spLocks noGrp="1"/>
          </p:cNvSpPr>
          <p:nvPr>
            <p:ph idx="1"/>
          </p:nvPr>
        </p:nvSpPr>
        <p:spPr/>
        <p:txBody>
          <a:bodyPr>
            <a:normAutofit/>
          </a:bodyPr>
          <a:lstStyle/>
          <a:p>
            <a:r>
              <a:rPr lang="en-US" sz="2400" dirty="0" smtClean="0"/>
              <a:t>The data was loaded using </a:t>
            </a:r>
            <a:r>
              <a:rPr lang="en-US" sz="2400" dirty="0" err="1" smtClean="0"/>
              <a:t>numpy</a:t>
            </a:r>
            <a:r>
              <a:rPr lang="en-US" sz="2400" dirty="0" smtClean="0"/>
              <a:t> and pandas, then transformed and split our data into training and testing.</a:t>
            </a:r>
          </a:p>
          <a:p>
            <a:r>
              <a:rPr lang="en-US" sz="2400" dirty="0" smtClean="0"/>
              <a:t>Different machine learning models were built and </a:t>
            </a:r>
            <a:r>
              <a:rPr lang="en-US" sz="2400" dirty="0" err="1" smtClean="0"/>
              <a:t>expolored</a:t>
            </a:r>
            <a:r>
              <a:rPr lang="en-US" sz="2400" dirty="0" smtClean="0"/>
              <a:t> different </a:t>
            </a:r>
            <a:r>
              <a:rPr lang="en-US" sz="2400" dirty="0" err="1" smtClean="0"/>
              <a:t>hyperparameters</a:t>
            </a:r>
            <a:r>
              <a:rPr lang="en-US" sz="2400" dirty="0" smtClean="0"/>
              <a:t> using </a:t>
            </a:r>
            <a:r>
              <a:rPr lang="en-US" sz="2400" dirty="0" err="1" smtClean="0"/>
              <a:t>GridSearchCV</a:t>
            </a:r>
            <a:r>
              <a:rPr lang="en-US" sz="2400" dirty="0" smtClean="0"/>
              <a:t>.</a:t>
            </a:r>
          </a:p>
          <a:p>
            <a:r>
              <a:rPr lang="en-US" sz="2400" dirty="0" smtClean="0"/>
              <a:t>Accuracy was assigned as the metric for the model, the model was improved using feature engineering and algorithm tuning.</a:t>
            </a:r>
          </a:p>
          <a:p>
            <a:r>
              <a:rPr lang="en-US" sz="2400" dirty="0" smtClean="0"/>
              <a:t>The best performing classification model was found.</a:t>
            </a:r>
          </a:p>
          <a:p>
            <a:r>
              <a:rPr lang="en-US" sz="2400" dirty="0" smtClean="0"/>
              <a:t>The </a:t>
            </a:r>
            <a:r>
              <a:rPr lang="en-US" sz="2400" dirty="0" err="1" smtClean="0"/>
              <a:t>GitHub</a:t>
            </a:r>
            <a:r>
              <a:rPr lang="en-US" sz="2400" dirty="0" smtClean="0"/>
              <a:t> URL of the notebook:</a:t>
            </a:r>
          </a:p>
        </p:txBody>
      </p:sp>
      <p:sp>
        <p:nvSpPr>
          <p:cNvPr id="4" name="TextBox 3"/>
          <p:cNvSpPr txBox="1"/>
          <p:nvPr/>
        </p:nvSpPr>
        <p:spPr>
          <a:xfrm>
            <a:off x="5390155" y="5181600"/>
            <a:ext cx="2991845" cy="369332"/>
          </a:xfrm>
          <a:prstGeom prst="rect">
            <a:avLst/>
          </a:prstGeom>
          <a:solidFill>
            <a:schemeClr val="tx1">
              <a:lumMod val="50000"/>
              <a:lumOff val="50000"/>
            </a:schemeClr>
          </a:solidFill>
        </p:spPr>
        <p:txBody>
          <a:bodyPr wrap="none" rtlCol="0">
            <a:spAutoFit/>
          </a:bodyPr>
          <a:lstStyle/>
          <a:p>
            <a:r>
              <a:rPr lang="en-US" dirty="0" smtClean="0">
                <a:hlinkClick r:id="rId2"/>
              </a:rPr>
              <a:t>Predictive Analysis - </a:t>
            </a:r>
            <a:r>
              <a:rPr lang="en-US" dirty="0" err="1" smtClean="0">
                <a:hlinkClick r:id="rId2"/>
              </a:rPr>
              <a:t>GitHub</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752600"/>
            <a:ext cx="6096000" cy="685800"/>
          </a:xfrm>
        </p:spPr>
        <p:txBody>
          <a:bodyPr>
            <a:noAutofit/>
          </a:bodyPr>
          <a:lstStyle/>
          <a:p>
            <a:r>
              <a:rPr lang="en-US" sz="9600" b="1" dirty="0" smtClean="0"/>
              <a:t>Results</a:t>
            </a:r>
            <a:endParaRPr lang="en-US" sz="9600" b="1" dirty="0"/>
          </a:p>
        </p:txBody>
      </p:sp>
      <p:pic>
        <p:nvPicPr>
          <p:cNvPr id="2050" name="Picture 2" descr="C:\Users\tariq\Pictures\Coursera\Ariane_6_PPH_cutaway_EN.svg_.png"/>
          <p:cNvPicPr>
            <a:picLocks noChangeAspect="1" noChangeArrowheads="1"/>
          </p:cNvPicPr>
          <p:nvPr/>
        </p:nvPicPr>
        <p:blipFill>
          <a:blip r:embed="rId2" cstate="print"/>
          <a:srcRect/>
          <a:stretch>
            <a:fillRect/>
          </a:stretch>
        </p:blipFill>
        <p:spPr bwMode="auto">
          <a:xfrm>
            <a:off x="685800" y="2971800"/>
            <a:ext cx="3065109" cy="30702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Exploratory data analysis results</a:t>
            </a:r>
          </a:p>
          <a:p>
            <a:r>
              <a:rPr lang="en-US" dirty="0" smtClean="0"/>
              <a:t>Interactive analytics demo in screenshots</a:t>
            </a:r>
          </a:p>
          <a:p>
            <a:r>
              <a:rPr lang="en-US" dirty="0" smtClean="0"/>
              <a:t>Predictive analysis results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Number vs. Launch Site</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219200" y="1872965"/>
            <a:ext cx="6553200" cy="3746785"/>
          </a:xfrm>
          <a:prstGeom prst="rect">
            <a:avLst/>
          </a:prstGeom>
          <a:noFill/>
          <a:ln w="9525">
            <a:noFill/>
            <a:miter lim="800000"/>
            <a:headEnd/>
            <a:tailEnd/>
          </a:ln>
        </p:spPr>
      </p:pic>
      <p:sp>
        <p:nvSpPr>
          <p:cNvPr id="5" name="TextBox 4"/>
          <p:cNvSpPr txBox="1"/>
          <p:nvPr/>
        </p:nvSpPr>
        <p:spPr>
          <a:xfrm>
            <a:off x="609600" y="5867400"/>
            <a:ext cx="7848600" cy="646331"/>
          </a:xfrm>
          <a:prstGeom prst="rect">
            <a:avLst/>
          </a:prstGeom>
          <a:noFill/>
        </p:spPr>
        <p:txBody>
          <a:bodyPr wrap="square" rtlCol="0">
            <a:spAutoFit/>
          </a:bodyPr>
          <a:lstStyle/>
          <a:p>
            <a:r>
              <a:rPr lang="en-US" dirty="0" smtClean="0">
                <a:solidFill>
                  <a:schemeClr val="accent3">
                    <a:lumMod val="25000"/>
                  </a:schemeClr>
                </a:solidFill>
                <a:latin typeface="Abadi" panose="020B0604020104020204" pitchFamily="34" charset="0"/>
              </a:rPr>
              <a:t>From plot, the larger the flight amount at a launch site, the greater the success rate at a launch site.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Payload vs. Launch Site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447800" y="1905000"/>
            <a:ext cx="6116208" cy="3657600"/>
          </a:xfrm>
          <a:prstGeom prst="rect">
            <a:avLst/>
          </a:prstGeom>
          <a:noFill/>
          <a:ln w="9525">
            <a:noFill/>
            <a:miter lim="800000"/>
            <a:headEnd/>
            <a:tailEnd/>
          </a:ln>
        </p:spPr>
      </p:pic>
      <p:sp>
        <p:nvSpPr>
          <p:cNvPr id="5" name="TextBox 4"/>
          <p:cNvSpPr txBox="1"/>
          <p:nvPr/>
        </p:nvSpPr>
        <p:spPr>
          <a:xfrm>
            <a:off x="609600" y="5715000"/>
            <a:ext cx="7848600" cy="923330"/>
          </a:xfrm>
          <a:prstGeom prst="rect">
            <a:avLst/>
          </a:prstGeom>
          <a:noFill/>
        </p:spPr>
        <p:txBody>
          <a:bodyPr wrap="square" rtlCol="0">
            <a:spAutoFit/>
          </a:bodyPr>
          <a:lstStyle/>
          <a:p>
            <a:r>
              <a:rPr lang="en-US" dirty="0" smtClean="0">
                <a:solidFill>
                  <a:schemeClr val="accent3">
                    <a:lumMod val="25000"/>
                  </a:schemeClr>
                </a:solidFill>
                <a:latin typeface="Abadi" panose="020B0604020104020204" pitchFamily="34" charset="0"/>
              </a:rPr>
              <a:t>From plot, the greater the payload mass for launch site CCAFS SLC 40, the higher the success rate for the rocket. For VAFB SLC 4E, there are no launches for Pay Load Mass greater than 10,000 kg.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2209800"/>
            <a:ext cx="8229600" cy="4114800"/>
          </a:xfrm>
        </p:spPr>
        <p:txBody>
          <a:bodyPr/>
          <a:lstStyle/>
          <a:p>
            <a:r>
              <a:rPr lang="en-US" dirty="0" smtClean="0"/>
              <a:t>Executive Summary</a:t>
            </a:r>
          </a:p>
          <a:p>
            <a:r>
              <a:rPr lang="en-US" dirty="0" smtClean="0"/>
              <a:t>Introduction</a:t>
            </a:r>
          </a:p>
          <a:p>
            <a:r>
              <a:rPr lang="en-US" dirty="0" smtClean="0"/>
              <a:t>Methodology</a:t>
            </a:r>
          </a:p>
          <a:p>
            <a:r>
              <a:rPr lang="en-US" dirty="0" smtClean="0"/>
              <a:t>Results</a:t>
            </a:r>
          </a:p>
          <a:p>
            <a:r>
              <a:rPr lang="en-US" dirty="0" smtClean="0"/>
              <a:t>Conclusion</a:t>
            </a:r>
          </a:p>
          <a:p>
            <a:r>
              <a:rPr lang="en-US" dirty="0" smtClean="0"/>
              <a:t>Appendix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Rate vs. Orbit Type</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2819400" y="1905000"/>
            <a:ext cx="6324600" cy="4188119"/>
          </a:xfrm>
          <a:prstGeom prst="rect">
            <a:avLst/>
          </a:prstGeom>
          <a:noFill/>
          <a:ln w="9525">
            <a:noFill/>
            <a:miter lim="800000"/>
            <a:headEnd/>
            <a:tailEnd/>
          </a:ln>
        </p:spPr>
      </p:pic>
      <p:sp>
        <p:nvSpPr>
          <p:cNvPr id="5" name="TextBox 4"/>
          <p:cNvSpPr txBox="1"/>
          <p:nvPr/>
        </p:nvSpPr>
        <p:spPr>
          <a:xfrm>
            <a:off x="228600" y="3124200"/>
            <a:ext cx="2743200" cy="1938992"/>
          </a:xfrm>
          <a:prstGeom prst="rect">
            <a:avLst/>
          </a:prstGeom>
          <a:noFill/>
        </p:spPr>
        <p:txBody>
          <a:bodyPr wrap="square" rtlCol="0">
            <a:spAutoFit/>
          </a:bodyPr>
          <a:lstStyle/>
          <a:p>
            <a:r>
              <a:rPr lang="en-US" sz="2000" dirty="0" smtClean="0">
                <a:solidFill>
                  <a:schemeClr val="accent3">
                    <a:lumMod val="25000"/>
                  </a:schemeClr>
                </a:solidFill>
                <a:latin typeface="Abadi" panose="020B0604020104020204" pitchFamily="34" charset="0"/>
              </a:rPr>
              <a:t>From plot, orbit ES-L1, GEO, HEO &amp; SSO have the highest success rate at 100%, while SO success rate is 0%.</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Number vs. Orbit Type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1219200" y="1905000"/>
            <a:ext cx="6121121" cy="3676713"/>
          </a:xfrm>
          <a:prstGeom prst="rect">
            <a:avLst/>
          </a:prstGeom>
          <a:noFill/>
          <a:ln w="9525">
            <a:noFill/>
            <a:miter lim="800000"/>
            <a:headEnd/>
            <a:tailEnd/>
          </a:ln>
        </p:spPr>
      </p:pic>
      <p:sp>
        <p:nvSpPr>
          <p:cNvPr id="5" name="TextBox 4"/>
          <p:cNvSpPr txBox="1"/>
          <p:nvPr/>
        </p:nvSpPr>
        <p:spPr>
          <a:xfrm>
            <a:off x="609600" y="5867400"/>
            <a:ext cx="7848600" cy="646331"/>
          </a:xfrm>
          <a:prstGeom prst="rect">
            <a:avLst/>
          </a:prstGeom>
          <a:noFill/>
        </p:spPr>
        <p:txBody>
          <a:bodyPr wrap="square" rtlCol="0">
            <a:spAutoFit/>
          </a:bodyPr>
          <a:lstStyle/>
          <a:p>
            <a:r>
              <a:rPr lang="en-US" dirty="0" smtClean="0">
                <a:solidFill>
                  <a:schemeClr val="accent3">
                    <a:lumMod val="25000"/>
                  </a:schemeClr>
                </a:solidFill>
                <a:latin typeface="Abadi" panose="020B0604020104020204" pitchFamily="34" charset="0"/>
              </a:rPr>
              <a:t>From plot, LEO orbit success rate is related to the number of flights. While for GTO orbit, there is no relationship between flight number and the orbit.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Payload vs. Orbit Type</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143000" y="1905000"/>
            <a:ext cx="6252916" cy="3638550"/>
          </a:xfrm>
          <a:prstGeom prst="rect">
            <a:avLst/>
          </a:prstGeom>
          <a:noFill/>
          <a:ln w="9525">
            <a:noFill/>
            <a:miter lim="800000"/>
            <a:headEnd/>
            <a:tailEnd/>
          </a:ln>
        </p:spPr>
      </p:pic>
      <p:sp>
        <p:nvSpPr>
          <p:cNvPr id="6" name="TextBox 5"/>
          <p:cNvSpPr txBox="1"/>
          <p:nvPr/>
        </p:nvSpPr>
        <p:spPr>
          <a:xfrm>
            <a:off x="609600" y="5638800"/>
            <a:ext cx="7848600" cy="923330"/>
          </a:xfrm>
          <a:prstGeom prst="rect">
            <a:avLst/>
          </a:prstGeom>
          <a:noFill/>
        </p:spPr>
        <p:txBody>
          <a:bodyPr wrap="square" rtlCol="0">
            <a:spAutoFit/>
          </a:bodyPr>
          <a:lstStyle/>
          <a:p>
            <a:r>
              <a:rPr lang="en-US" dirty="0" smtClean="0">
                <a:solidFill>
                  <a:schemeClr val="accent3">
                    <a:lumMod val="25000"/>
                  </a:schemeClr>
                </a:solidFill>
                <a:latin typeface="Abadi" panose="020B0604020104020204" pitchFamily="34" charset="0"/>
              </a:rPr>
              <a:t>From plot, LEO, ISS &amp; PO orbits success rate is related to the pay load mass. While for GTO orbit, there is no relationship between the pay load mass and the orbit.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Success Yearly Trend</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600200" y="1828800"/>
            <a:ext cx="5562600" cy="3720165"/>
          </a:xfrm>
          <a:prstGeom prst="rect">
            <a:avLst/>
          </a:prstGeom>
          <a:noFill/>
          <a:ln w="9525">
            <a:noFill/>
            <a:miter lim="800000"/>
            <a:headEnd/>
            <a:tailEnd/>
          </a:ln>
        </p:spPr>
      </p:pic>
      <p:sp>
        <p:nvSpPr>
          <p:cNvPr id="5" name="TextBox 4"/>
          <p:cNvSpPr txBox="1"/>
          <p:nvPr/>
        </p:nvSpPr>
        <p:spPr>
          <a:xfrm>
            <a:off x="609600" y="5638800"/>
            <a:ext cx="7848600" cy="646331"/>
          </a:xfrm>
          <a:prstGeom prst="rect">
            <a:avLst/>
          </a:prstGeom>
          <a:noFill/>
        </p:spPr>
        <p:txBody>
          <a:bodyPr wrap="square" rtlCol="0">
            <a:spAutoFit/>
          </a:bodyPr>
          <a:lstStyle/>
          <a:p>
            <a:r>
              <a:rPr lang="en-US" dirty="0" smtClean="0">
                <a:solidFill>
                  <a:schemeClr val="accent3">
                    <a:lumMod val="25000"/>
                  </a:schemeClr>
                </a:solidFill>
                <a:latin typeface="Abadi" panose="020B0604020104020204" pitchFamily="34" charset="0"/>
              </a:rPr>
              <a:t>From plot, the success rate increases from 2013 to 2020, the rate of increase vary from year to year as shown.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Launch Site Names</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1524000" y="1905000"/>
            <a:ext cx="5772150" cy="3295033"/>
          </a:xfrm>
          <a:prstGeom prst="rect">
            <a:avLst/>
          </a:prstGeom>
          <a:noFill/>
          <a:ln w="9525">
            <a:noFill/>
            <a:miter lim="800000"/>
            <a:headEnd/>
            <a:tailEnd/>
          </a:ln>
        </p:spPr>
      </p:pic>
      <p:sp>
        <p:nvSpPr>
          <p:cNvPr id="5" name="TextBox 4"/>
          <p:cNvSpPr txBox="1"/>
          <p:nvPr/>
        </p:nvSpPr>
        <p:spPr>
          <a:xfrm>
            <a:off x="685800" y="5638800"/>
            <a:ext cx="7772400" cy="707886"/>
          </a:xfrm>
          <a:prstGeom prst="rect">
            <a:avLst/>
          </a:prstGeom>
          <a:noFill/>
        </p:spPr>
        <p:txBody>
          <a:bodyPr wrap="square" rtlCol="0">
            <a:spAutoFit/>
          </a:bodyPr>
          <a:lstStyle/>
          <a:p>
            <a:r>
              <a:rPr lang="en-US" sz="2000" dirty="0" smtClean="0">
                <a:solidFill>
                  <a:schemeClr val="accent3">
                    <a:lumMod val="25000"/>
                  </a:schemeClr>
                </a:solidFill>
                <a:latin typeface="Abadi" panose="020B0604020104020204" pitchFamily="34" charset="0"/>
              </a:rPr>
              <a:t>DISTINCT keyword was used to show only unique launch sites from the </a:t>
            </a:r>
            <a:r>
              <a:rPr lang="en-US" sz="2000" dirty="0" err="1" smtClean="0">
                <a:solidFill>
                  <a:schemeClr val="accent3">
                    <a:lumMod val="25000"/>
                  </a:schemeClr>
                </a:solidFill>
                <a:latin typeface="Abadi" panose="020B0604020104020204" pitchFamily="34" charset="0"/>
              </a:rPr>
              <a:t>SpaceX</a:t>
            </a:r>
            <a:r>
              <a:rPr lang="en-US" sz="2000" dirty="0" smtClean="0">
                <a:solidFill>
                  <a:schemeClr val="accent3">
                    <a:lumMod val="25000"/>
                  </a:schemeClr>
                </a:solidFill>
                <a:latin typeface="Abadi" panose="020B0604020104020204" pitchFamily="34" charset="0"/>
              </a:rPr>
              <a:t> data.</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Launch Site Names Begin with 'CCA'</a:t>
            </a:r>
            <a:endParaRPr lang="en-US" sz="4400" dirty="0"/>
          </a:p>
        </p:txBody>
      </p:sp>
      <p:pic>
        <p:nvPicPr>
          <p:cNvPr id="14338" name="Picture 2"/>
          <p:cNvPicPr>
            <a:picLocks noChangeAspect="1" noChangeArrowheads="1"/>
          </p:cNvPicPr>
          <p:nvPr/>
        </p:nvPicPr>
        <p:blipFill>
          <a:blip r:embed="rId2" cstate="print"/>
          <a:srcRect/>
          <a:stretch>
            <a:fillRect/>
          </a:stretch>
        </p:blipFill>
        <p:spPr bwMode="auto">
          <a:xfrm>
            <a:off x="152400" y="1981200"/>
            <a:ext cx="8748713" cy="3181350"/>
          </a:xfrm>
          <a:prstGeom prst="rect">
            <a:avLst/>
          </a:prstGeom>
          <a:noFill/>
          <a:ln w="9525">
            <a:noFill/>
            <a:miter lim="800000"/>
            <a:headEnd/>
            <a:tailEnd/>
          </a:ln>
        </p:spPr>
      </p:pic>
      <p:sp>
        <p:nvSpPr>
          <p:cNvPr id="5" name="Rectangle 4"/>
          <p:cNvSpPr/>
          <p:nvPr/>
        </p:nvSpPr>
        <p:spPr>
          <a:xfrm>
            <a:off x="914400" y="5715000"/>
            <a:ext cx="7086600" cy="646331"/>
          </a:xfrm>
          <a:prstGeom prst="rect">
            <a:avLst/>
          </a:prstGeom>
        </p:spPr>
        <p:txBody>
          <a:bodyPr wrap="square">
            <a:spAutoFit/>
          </a:bodyPr>
          <a:lstStyle/>
          <a:p>
            <a:pPr>
              <a:lnSpc>
                <a:spcPct val="100000"/>
              </a:lnSpc>
              <a:spcBef>
                <a:spcPts val="1400"/>
              </a:spcBef>
            </a:pPr>
            <a:r>
              <a:rPr lang="en-US" dirty="0" smtClean="0">
                <a:solidFill>
                  <a:schemeClr val="accent3">
                    <a:lumMod val="25000"/>
                  </a:schemeClr>
                </a:solidFill>
                <a:latin typeface="Abadi" panose="020B0604020104020204" pitchFamily="34" charset="0"/>
              </a:rPr>
              <a:t>The shown command was used to view 5 records where launch sites begin with ‘CCA’</a:t>
            </a:r>
            <a:endParaRPr lang="en-US" dirty="0">
              <a:solidFill>
                <a:schemeClr val="accent3">
                  <a:lumMod val="25000"/>
                </a:schemeClr>
              </a:solidFill>
              <a:latin typeface="Abadi" panose="020B0604020104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Payload Mass</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76200" y="2133600"/>
            <a:ext cx="8846730" cy="1971675"/>
          </a:xfrm>
          <a:prstGeom prst="rect">
            <a:avLst/>
          </a:prstGeom>
          <a:noFill/>
          <a:ln w="9525">
            <a:noFill/>
            <a:miter lim="800000"/>
            <a:headEnd/>
            <a:tailEnd/>
          </a:ln>
        </p:spPr>
      </p:pic>
      <p:sp>
        <p:nvSpPr>
          <p:cNvPr id="6" name="Rectangle 5"/>
          <p:cNvSpPr/>
          <p:nvPr/>
        </p:nvSpPr>
        <p:spPr>
          <a:xfrm>
            <a:off x="914400" y="4876800"/>
            <a:ext cx="7086600" cy="646331"/>
          </a:xfrm>
          <a:prstGeom prst="rect">
            <a:avLst/>
          </a:prstGeom>
        </p:spPr>
        <p:txBody>
          <a:bodyPr wrap="square">
            <a:spAutoFit/>
          </a:bodyPr>
          <a:lstStyle/>
          <a:p>
            <a:pPr>
              <a:lnSpc>
                <a:spcPct val="100000"/>
              </a:lnSpc>
              <a:spcBef>
                <a:spcPts val="1400"/>
              </a:spcBef>
            </a:pPr>
            <a:r>
              <a:rPr lang="en-US" dirty="0" smtClean="0">
                <a:solidFill>
                  <a:schemeClr val="accent3">
                    <a:lumMod val="25000"/>
                  </a:schemeClr>
                </a:solidFill>
                <a:latin typeface="Abadi" panose="020B0604020104020204" pitchFamily="34" charset="0"/>
              </a:rPr>
              <a:t>The total payload carried by boosters from NASA is 45596 kg using the shown command.</a:t>
            </a:r>
            <a:endParaRPr lang="en-US" dirty="0">
              <a:solidFill>
                <a:schemeClr val="accent3">
                  <a:lumMod val="25000"/>
                </a:schemeClr>
              </a:solidFill>
              <a:latin typeface="Abadi" panose="020B06040201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 Payload Mass by F9 v1.1</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457200" y="2286000"/>
            <a:ext cx="8077200" cy="1648921"/>
          </a:xfrm>
          <a:prstGeom prst="rect">
            <a:avLst/>
          </a:prstGeom>
          <a:noFill/>
          <a:ln w="9525">
            <a:noFill/>
            <a:miter lim="800000"/>
            <a:headEnd/>
            <a:tailEnd/>
          </a:ln>
        </p:spPr>
      </p:pic>
      <p:sp>
        <p:nvSpPr>
          <p:cNvPr id="5" name="Rectangle 4"/>
          <p:cNvSpPr/>
          <p:nvPr/>
        </p:nvSpPr>
        <p:spPr>
          <a:xfrm>
            <a:off x="914400" y="4876800"/>
            <a:ext cx="7086600" cy="646331"/>
          </a:xfrm>
          <a:prstGeom prst="rect">
            <a:avLst/>
          </a:prstGeom>
        </p:spPr>
        <p:txBody>
          <a:bodyPr wrap="square">
            <a:spAutoFit/>
          </a:bodyPr>
          <a:lstStyle/>
          <a:p>
            <a:pPr>
              <a:lnSpc>
                <a:spcPct val="100000"/>
              </a:lnSpc>
              <a:spcBef>
                <a:spcPts val="1400"/>
              </a:spcBef>
            </a:pPr>
            <a:r>
              <a:rPr lang="en-US" dirty="0" smtClean="0">
                <a:solidFill>
                  <a:schemeClr val="accent3">
                    <a:lumMod val="25000"/>
                  </a:schemeClr>
                </a:solidFill>
                <a:latin typeface="Abadi" panose="020B0604020104020204" pitchFamily="34" charset="0"/>
              </a:rPr>
              <a:t>The average payload mass carried by booster version F9 v1.1 is 2534.666 using the shown command.</a:t>
            </a:r>
            <a:endParaRPr lang="en-US" dirty="0">
              <a:solidFill>
                <a:schemeClr val="accent3">
                  <a:lumMod val="25000"/>
                </a:schemeClr>
              </a:solidFill>
              <a:latin typeface="Abadi" panose="020B0604020104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First Successful Ground Landing Date</a:t>
            </a:r>
            <a:endParaRPr lang="en-US" sz="4000" dirty="0"/>
          </a:p>
        </p:txBody>
      </p:sp>
      <p:pic>
        <p:nvPicPr>
          <p:cNvPr id="17410" name="Picture 2"/>
          <p:cNvPicPr>
            <a:picLocks noChangeAspect="1" noChangeArrowheads="1"/>
          </p:cNvPicPr>
          <p:nvPr/>
        </p:nvPicPr>
        <p:blipFill>
          <a:blip r:embed="rId2" cstate="print"/>
          <a:srcRect/>
          <a:stretch>
            <a:fillRect/>
          </a:stretch>
        </p:blipFill>
        <p:spPr bwMode="auto">
          <a:xfrm>
            <a:off x="457200" y="2133600"/>
            <a:ext cx="8100164" cy="2771775"/>
          </a:xfrm>
          <a:prstGeom prst="rect">
            <a:avLst/>
          </a:prstGeom>
          <a:noFill/>
          <a:ln w="9525">
            <a:noFill/>
            <a:miter lim="800000"/>
            <a:headEnd/>
            <a:tailEnd/>
          </a:ln>
        </p:spPr>
      </p:pic>
      <p:sp>
        <p:nvSpPr>
          <p:cNvPr id="5" name="Rectangle 4"/>
          <p:cNvSpPr/>
          <p:nvPr/>
        </p:nvSpPr>
        <p:spPr>
          <a:xfrm>
            <a:off x="990600" y="5334000"/>
            <a:ext cx="7086600" cy="646331"/>
          </a:xfrm>
          <a:prstGeom prst="rect">
            <a:avLst/>
          </a:prstGeom>
        </p:spPr>
        <p:txBody>
          <a:bodyPr wrap="square">
            <a:spAutoFit/>
          </a:bodyPr>
          <a:lstStyle/>
          <a:p>
            <a:pPr>
              <a:lnSpc>
                <a:spcPct val="100000"/>
              </a:lnSpc>
              <a:spcBef>
                <a:spcPts val="1400"/>
              </a:spcBef>
            </a:pPr>
            <a:r>
              <a:rPr lang="en-US" dirty="0" smtClean="0">
                <a:solidFill>
                  <a:schemeClr val="accent3">
                    <a:lumMod val="25000"/>
                  </a:schemeClr>
                </a:solidFill>
                <a:latin typeface="Abadi" panose="020B0604020104020204" pitchFamily="34" charset="0"/>
              </a:rPr>
              <a:t>The first successful ground landing date is 01-05-2017 using the shown command.</a:t>
            </a:r>
            <a:endParaRPr lang="en-US" dirty="0">
              <a:solidFill>
                <a:schemeClr val="accent3">
                  <a:lumMod val="25000"/>
                </a:schemeClr>
              </a:solidFill>
              <a:latin typeface="Abadi" panose="020B0604020104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Successful Drone Ship Landing with Payload between 4000 and 6000</a:t>
            </a:r>
            <a:endParaRPr lang="en-US" sz="3200" dirty="0"/>
          </a:p>
        </p:txBody>
      </p:sp>
      <p:pic>
        <p:nvPicPr>
          <p:cNvPr id="18434" name="Picture 2"/>
          <p:cNvPicPr>
            <a:picLocks noChangeAspect="1" noChangeArrowheads="1"/>
          </p:cNvPicPr>
          <p:nvPr/>
        </p:nvPicPr>
        <p:blipFill>
          <a:blip r:embed="rId2" cstate="print"/>
          <a:srcRect/>
          <a:stretch>
            <a:fillRect/>
          </a:stretch>
        </p:blipFill>
        <p:spPr bwMode="auto">
          <a:xfrm>
            <a:off x="228600" y="2133600"/>
            <a:ext cx="8424213" cy="804861"/>
          </a:xfrm>
          <a:prstGeom prst="rect">
            <a:avLst/>
          </a:prstGeom>
          <a:noFill/>
          <a:ln w="9525">
            <a:noFill/>
            <a:miter lim="800000"/>
            <a:headEnd/>
            <a:tailEnd/>
          </a:ln>
        </p:spPr>
      </p:pic>
      <p:pic>
        <p:nvPicPr>
          <p:cNvPr id="18438" name="Picture 6"/>
          <p:cNvPicPr>
            <a:picLocks noChangeAspect="1" noChangeArrowheads="1"/>
          </p:cNvPicPr>
          <p:nvPr/>
        </p:nvPicPr>
        <p:blipFill>
          <a:blip r:embed="rId3" cstate="print"/>
          <a:srcRect/>
          <a:stretch>
            <a:fillRect/>
          </a:stretch>
        </p:blipFill>
        <p:spPr bwMode="auto">
          <a:xfrm>
            <a:off x="2133600" y="2971800"/>
            <a:ext cx="3990975" cy="2242767"/>
          </a:xfrm>
          <a:prstGeom prst="rect">
            <a:avLst/>
          </a:prstGeom>
          <a:noFill/>
          <a:ln w="9525">
            <a:noFill/>
            <a:miter lim="800000"/>
            <a:headEnd/>
            <a:tailEnd/>
          </a:ln>
        </p:spPr>
      </p:pic>
      <p:sp>
        <p:nvSpPr>
          <p:cNvPr id="9" name="Rectangle 8"/>
          <p:cNvSpPr/>
          <p:nvPr/>
        </p:nvSpPr>
        <p:spPr>
          <a:xfrm>
            <a:off x="685800" y="5410200"/>
            <a:ext cx="7467600" cy="923330"/>
          </a:xfrm>
          <a:prstGeom prst="rect">
            <a:avLst/>
          </a:prstGeom>
        </p:spPr>
        <p:txBody>
          <a:bodyPr wrap="square">
            <a:spAutoFit/>
          </a:bodyPr>
          <a:lstStyle/>
          <a:p>
            <a:pPr>
              <a:lnSpc>
                <a:spcPct val="100000"/>
              </a:lnSpc>
              <a:spcBef>
                <a:spcPts val="1400"/>
              </a:spcBef>
            </a:pPr>
            <a:r>
              <a:rPr lang="en-US" dirty="0" smtClean="0">
                <a:solidFill>
                  <a:schemeClr val="accent3">
                    <a:lumMod val="25000"/>
                  </a:schemeClr>
                </a:solidFill>
                <a:latin typeface="Abadi" panose="020B0604020104020204" pitchFamily="34" charset="0"/>
              </a:rPr>
              <a:t>The boosters that have successfully Drone Ship Landing were filtered to determine successful landing with payload mass greater than 4000 but less than 6000</a:t>
            </a:r>
            <a:endParaRPr lang="en-US" dirty="0">
              <a:solidFill>
                <a:schemeClr val="accent3">
                  <a:lumMod val="25000"/>
                </a:schemeClr>
              </a:solidFill>
              <a:latin typeface="Abadi" panose="020B06040201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Summary</a:t>
            </a:r>
            <a:endParaRPr lang="en-US" dirty="0"/>
          </a:p>
        </p:txBody>
      </p:sp>
      <p:sp>
        <p:nvSpPr>
          <p:cNvPr id="3" name="Content Placeholder 2"/>
          <p:cNvSpPr>
            <a:spLocks noGrp="1"/>
          </p:cNvSpPr>
          <p:nvPr>
            <p:ph idx="1"/>
          </p:nvPr>
        </p:nvSpPr>
        <p:spPr>
          <a:xfrm>
            <a:off x="457200" y="1828800"/>
            <a:ext cx="8229600" cy="2636520"/>
          </a:xfrm>
        </p:spPr>
        <p:txBody>
          <a:bodyPr>
            <a:normAutofit/>
          </a:bodyPr>
          <a:lstStyle/>
          <a:p>
            <a:r>
              <a:rPr lang="en-US" i="1" u="sng" dirty="0" smtClean="0"/>
              <a:t>Summary of methodologies:</a:t>
            </a:r>
          </a:p>
          <a:p>
            <a:pPr marL="514350" indent="-514350">
              <a:buFont typeface="+mj-lt"/>
              <a:buAutoNum type="arabicPeriod"/>
            </a:pPr>
            <a:r>
              <a:rPr lang="en-US" sz="1800" dirty="0" smtClean="0"/>
              <a:t>Data collection of </a:t>
            </a:r>
            <a:r>
              <a:rPr lang="en-US" sz="1800" dirty="0" err="1" smtClean="0"/>
              <a:t>SpaceX</a:t>
            </a:r>
            <a:r>
              <a:rPr lang="en-US" sz="1800" dirty="0" smtClean="0"/>
              <a:t> Falcon 9 using </a:t>
            </a:r>
            <a:r>
              <a:rPr lang="en-US" sz="1800" dirty="0" err="1" smtClean="0"/>
              <a:t>Spacex</a:t>
            </a:r>
            <a:r>
              <a:rPr lang="en-US" sz="1800" dirty="0" smtClean="0"/>
              <a:t> API.</a:t>
            </a:r>
          </a:p>
          <a:p>
            <a:pPr marL="514350" indent="-514350">
              <a:buFont typeface="+mj-lt"/>
              <a:buAutoNum type="arabicPeriod"/>
            </a:pPr>
            <a:r>
              <a:rPr lang="en-US" sz="1800" dirty="0" smtClean="0"/>
              <a:t>Web scraping of </a:t>
            </a:r>
            <a:r>
              <a:rPr lang="en-US" sz="1800" dirty="0" err="1" smtClean="0"/>
              <a:t>SpaceX</a:t>
            </a:r>
            <a:r>
              <a:rPr lang="en-US" sz="1800" dirty="0" smtClean="0"/>
              <a:t> Falcon 9 records with </a:t>
            </a:r>
            <a:r>
              <a:rPr lang="en-US" sz="1800" dirty="0" err="1" smtClean="0"/>
              <a:t>BeautifulSoup</a:t>
            </a:r>
            <a:r>
              <a:rPr lang="en-US" sz="1800" dirty="0" smtClean="0"/>
              <a:t>.</a:t>
            </a:r>
          </a:p>
          <a:p>
            <a:pPr marL="514350" indent="-514350">
              <a:buFont typeface="+mj-lt"/>
              <a:buAutoNum type="arabicPeriod"/>
            </a:pPr>
            <a:r>
              <a:rPr lang="en-US" sz="1800" dirty="0" smtClean="0"/>
              <a:t>Data wrangling of </a:t>
            </a:r>
            <a:r>
              <a:rPr lang="en-US" sz="1800" dirty="0" err="1" smtClean="0"/>
              <a:t>SpaceX</a:t>
            </a:r>
            <a:r>
              <a:rPr lang="en-US" sz="1800" dirty="0" smtClean="0"/>
              <a:t> Falcon 9.</a:t>
            </a:r>
          </a:p>
          <a:p>
            <a:pPr marL="514350" indent="-514350">
              <a:buFont typeface="+mj-lt"/>
              <a:buAutoNum type="arabicPeriod"/>
            </a:pPr>
            <a:r>
              <a:rPr lang="en-US" sz="1800" dirty="0" smtClean="0"/>
              <a:t>Explore and prepare data of </a:t>
            </a:r>
            <a:r>
              <a:rPr lang="en-US" sz="1800" dirty="0" err="1" smtClean="0"/>
              <a:t>SpaceX</a:t>
            </a:r>
            <a:r>
              <a:rPr lang="en-US" sz="1800" dirty="0" smtClean="0"/>
              <a:t> Falcon 9 using Pandas and </a:t>
            </a:r>
            <a:r>
              <a:rPr lang="en-US" sz="1800" dirty="0" err="1" smtClean="0"/>
              <a:t>Matplotlib</a:t>
            </a:r>
            <a:r>
              <a:rPr lang="en-US" sz="1800" dirty="0" smtClean="0"/>
              <a:t>.</a:t>
            </a:r>
          </a:p>
          <a:p>
            <a:pPr marL="514350" indent="-514350">
              <a:buFont typeface="+mj-lt"/>
              <a:buAutoNum type="arabicPeriod"/>
            </a:pPr>
            <a:r>
              <a:rPr lang="en-US" sz="1800" dirty="0" smtClean="0"/>
              <a:t>Analysis of </a:t>
            </a:r>
            <a:r>
              <a:rPr lang="en-US" sz="1800" dirty="0" err="1" smtClean="0"/>
              <a:t>SpaceX</a:t>
            </a:r>
            <a:r>
              <a:rPr lang="en-US" sz="1800" dirty="0" smtClean="0"/>
              <a:t> Falcon 9 launch sites locations with Folium &amp; Poly Dash.</a:t>
            </a:r>
          </a:p>
          <a:p>
            <a:pPr marL="514350" indent="-514350">
              <a:buFont typeface="+mj-lt"/>
              <a:buAutoNum type="arabicPeriod"/>
            </a:pPr>
            <a:r>
              <a:rPr lang="en-US" sz="1800" dirty="0" smtClean="0"/>
              <a:t>Machine Learning Prediction of </a:t>
            </a:r>
            <a:r>
              <a:rPr lang="en-US" sz="1800" dirty="0" err="1" smtClean="0"/>
              <a:t>SpaceX</a:t>
            </a:r>
            <a:r>
              <a:rPr lang="en-US" sz="1800" dirty="0" smtClean="0"/>
              <a:t> Falcon 9.</a:t>
            </a:r>
            <a:endParaRPr lang="en-US" sz="1800" dirty="0"/>
          </a:p>
        </p:txBody>
      </p:sp>
      <p:sp>
        <p:nvSpPr>
          <p:cNvPr id="4" name="Content Placeholder 2"/>
          <p:cNvSpPr txBox="1">
            <a:spLocks/>
          </p:cNvSpPr>
          <p:nvPr/>
        </p:nvSpPr>
        <p:spPr>
          <a:xfrm>
            <a:off x="457200" y="4572000"/>
            <a:ext cx="8229600" cy="2133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1" u="sng" strike="noStrike" kern="1200" cap="none" spc="0" normalizeH="0" baseline="0" noProof="0" dirty="0" smtClean="0">
                <a:ln>
                  <a:noFill/>
                </a:ln>
                <a:solidFill>
                  <a:schemeClr val="tx1"/>
                </a:solidFill>
                <a:effectLst/>
                <a:uLnTx/>
                <a:uFillTx/>
                <a:latin typeface="+mn-lt"/>
                <a:ea typeface="+mn-ea"/>
                <a:cs typeface="+mn-cs"/>
              </a:rPr>
              <a:t>Summary of results:</a:t>
            </a:r>
          </a:p>
          <a:p>
            <a:pPr marL="514350" lvl="0" indent="-514350">
              <a:spcBef>
                <a:spcPct val="20000"/>
              </a:spcBef>
              <a:buClr>
                <a:schemeClr val="accent3"/>
              </a:buClr>
              <a:buSzPct val="95000"/>
              <a:buFont typeface="+mj-lt"/>
              <a:buAutoNum type="arabicPeriod"/>
            </a:pPr>
            <a:r>
              <a:rPr lang="en-US" dirty="0"/>
              <a:t>EDA with visualization </a:t>
            </a:r>
            <a:r>
              <a:rPr lang="en-US" dirty="0" smtClean="0"/>
              <a:t>&amp; SQL results</a:t>
            </a:r>
            <a:endParaRPr lang="en-US" dirty="0"/>
          </a:p>
          <a:p>
            <a:pPr marL="514350" lvl="0" indent="-514350">
              <a:spcBef>
                <a:spcPct val="20000"/>
              </a:spcBef>
              <a:buClr>
                <a:schemeClr val="accent3"/>
              </a:buClr>
              <a:buSzPct val="95000"/>
              <a:buFont typeface="+mj-lt"/>
              <a:buAutoNum type="arabicPeriod"/>
            </a:pPr>
            <a:r>
              <a:rPr lang="en-US" dirty="0" smtClean="0"/>
              <a:t>Interactive </a:t>
            </a:r>
            <a:r>
              <a:rPr lang="en-US" dirty="0"/>
              <a:t>map with Folium results</a:t>
            </a:r>
          </a:p>
          <a:p>
            <a:pPr marL="514350" lvl="0" indent="-514350">
              <a:spcBef>
                <a:spcPct val="20000"/>
              </a:spcBef>
              <a:buClr>
                <a:schemeClr val="accent3"/>
              </a:buClr>
              <a:buSzPct val="95000"/>
              <a:buFont typeface="+mj-lt"/>
              <a:buAutoNum type="arabicPeriod"/>
            </a:pPr>
            <a:r>
              <a:rPr lang="en-US" dirty="0" err="1" smtClean="0"/>
              <a:t>Ploty</a:t>
            </a:r>
            <a:r>
              <a:rPr lang="en-US" dirty="0" smtClean="0"/>
              <a:t> </a:t>
            </a:r>
            <a:r>
              <a:rPr lang="en-US" dirty="0"/>
              <a:t>Dash dashboard results</a:t>
            </a:r>
          </a:p>
          <a:p>
            <a:pPr marL="514350" lvl="0" indent="-514350">
              <a:spcBef>
                <a:spcPct val="20000"/>
              </a:spcBef>
              <a:buClr>
                <a:schemeClr val="accent3"/>
              </a:buClr>
              <a:buSzPct val="95000"/>
              <a:buFont typeface="+mj-lt"/>
              <a:buAutoNum type="arabicPeriod"/>
            </a:pPr>
            <a:r>
              <a:rPr lang="en-US" dirty="0"/>
              <a:t>Predictive analysis (classification) results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Number of Successful and Failure Mission Outcomes</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228600" y="2133600"/>
            <a:ext cx="8399369" cy="723900"/>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2362200" y="3048000"/>
            <a:ext cx="3657600" cy="2248250"/>
          </a:xfrm>
          <a:prstGeom prst="rect">
            <a:avLst/>
          </a:prstGeom>
          <a:noFill/>
          <a:ln w="9525">
            <a:noFill/>
            <a:miter lim="800000"/>
            <a:headEnd/>
            <a:tailEnd/>
          </a:ln>
        </p:spPr>
      </p:pic>
      <p:sp>
        <p:nvSpPr>
          <p:cNvPr id="6" name="Rectangle 5"/>
          <p:cNvSpPr/>
          <p:nvPr/>
        </p:nvSpPr>
        <p:spPr>
          <a:xfrm>
            <a:off x="685800" y="5410200"/>
            <a:ext cx="7467600" cy="646331"/>
          </a:xfrm>
          <a:prstGeom prst="rect">
            <a:avLst/>
          </a:prstGeom>
        </p:spPr>
        <p:txBody>
          <a:bodyPr wrap="square">
            <a:spAutoFit/>
          </a:bodyPr>
          <a:lstStyle/>
          <a:p>
            <a:pPr>
              <a:lnSpc>
                <a:spcPct val="100000"/>
              </a:lnSpc>
              <a:spcBef>
                <a:spcPts val="1400"/>
              </a:spcBef>
            </a:pPr>
            <a:r>
              <a:rPr lang="en-US" dirty="0" smtClean="0">
                <a:solidFill>
                  <a:schemeClr val="accent3">
                    <a:lumMod val="25000"/>
                  </a:schemeClr>
                </a:solidFill>
                <a:latin typeface="Abadi" panose="020B0604020104020204" pitchFamily="34" charset="0"/>
              </a:rPr>
              <a:t>The number of successful and failure missions outcomes are represented using the shown code.</a:t>
            </a:r>
            <a:endParaRPr lang="en-US" dirty="0">
              <a:solidFill>
                <a:schemeClr val="accent3">
                  <a:lumMod val="25000"/>
                </a:schemeClr>
              </a:solidFill>
              <a:latin typeface="Abadi" panose="020B0604020104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Boosters Carried Maximum Payload</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3276600" y="2514600"/>
            <a:ext cx="5565165" cy="41148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228600" y="1981200"/>
            <a:ext cx="8458200" cy="433536"/>
          </a:xfrm>
          <a:prstGeom prst="rect">
            <a:avLst/>
          </a:prstGeom>
          <a:noFill/>
          <a:ln w="9525">
            <a:noFill/>
            <a:miter lim="800000"/>
            <a:headEnd/>
            <a:tailEnd/>
          </a:ln>
        </p:spPr>
      </p:pic>
      <p:sp>
        <p:nvSpPr>
          <p:cNvPr id="6" name="TextBox 5"/>
          <p:cNvSpPr txBox="1"/>
          <p:nvPr/>
        </p:nvSpPr>
        <p:spPr>
          <a:xfrm>
            <a:off x="228600" y="3124200"/>
            <a:ext cx="2743200" cy="1631216"/>
          </a:xfrm>
          <a:prstGeom prst="rect">
            <a:avLst/>
          </a:prstGeom>
          <a:noFill/>
        </p:spPr>
        <p:txBody>
          <a:bodyPr wrap="square" rtlCol="0">
            <a:spAutoFit/>
          </a:bodyPr>
          <a:lstStyle/>
          <a:p>
            <a:r>
              <a:rPr lang="en-US" sz="2000" dirty="0" smtClean="0">
                <a:solidFill>
                  <a:schemeClr val="accent3">
                    <a:lumMod val="25000"/>
                  </a:schemeClr>
                </a:solidFill>
                <a:latin typeface="Abadi" panose="020B0604020104020204" pitchFamily="34" charset="0"/>
              </a:rPr>
              <a:t>List of boosters that have carried maximum payload mass is shown which is 15600 kg.</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 Launch Records</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228600" y="1905000"/>
            <a:ext cx="8229600" cy="264937"/>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152400" y="2362200"/>
            <a:ext cx="8858250" cy="1038225"/>
          </a:xfrm>
          <a:prstGeom prst="rect">
            <a:avLst/>
          </a:prstGeom>
          <a:noFill/>
          <a:ln w="9525">
            <a:noFill/>
            <a:miter lim="800000"/>
            <a:headEnd/>
            <a:tailEnd/>
          </a:ln>
        </p:spPr>
      </p:pic>
      <p:sp>
        <p:nvSpPr>
          <p:cNvPr id="6" name="Rectangle 5"/>
          <p:cNvSpPr/>
          <p:nvPr/>
        </p:nvSpPr>
        <p:spPr>
          <a:xfrm>
            <a:off x="685800" y="3886200"/>
            <a:ext cx="7467600" cy="923330"/>
          </a:xfrm>
          <a:prstGeom prst="rect">
            <a:avLst/>
          </a:prstGeom>
        </p:spPr>
        <p:txBody>
          <a:bodyPr wrap="square">
            <a:spAutoFit/>
          </a:bodyPr>
          <a:lstStyle/>
          <a:p>
            <a:pPr>
              <a:lnSpc>
                <a:spcPct val="100000"/>
              </a:lnSpc>
              <a:spcBef>
                <a:spcPts val="1400"/>
              </a:spcBef>
            </a:pPr>
            <a:r>
              <a:rPr lang="en-US" dirty="0" smtClean="0">
                <a:solidFill>
                  <a:schemeClr val="accent3">
                    <a:lumMod val="25000"/>
                  </a:schemeClr>
                </a:solidFill>
                <a:latin typeface="Abadi" panose="020B0604020104020204" pitchFamily="34" charset="0"/>
              </a:rPr>
              <a:t>Failed landing outcomes in drone ship, their booster versions, and launch site names for year 2015 were measured by using the shown code. </a:t>
            </a:r>
            <a:endParaRPr lang="en-US" dirty="0">
              <a:solidFill>
                <a:schemeClr val="accent3">
                  <a:lumMod val="25000"/>
                </a:schemeClr>
              </a:solidFill>
              <a:latin typeface="Abadi" panose="020B0604020104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Rank Landing Outcomes Between 2010-06-04 and 2017-03-20</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762000" y="1828800"/>
            <a:ext cx="7171765" cy="609600"/>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609600" y="2449997"/>
            <a:ext cx="7543800" cy="3750867"/>
          </a:xfrm>
          <a:prstGeom prst="rect">
            <a:avLst/>
          </a:prstGeom>
          <a:noFill/>
          <a:ln w="9525">
            <a:noFill/>
            <a:miter lim="800000"/>
            <a:headEnd/>
            <a:tailEnd/>
          </a:ln>
        </p:spPr>
      </p:pic>
      <p:sp>
        <p:nvSpPr>
          <p:cNvPr id="6" name="TextBox 5"/>
          <p:cNvSpPr txBox="1"/>
          <p:nvPr/>
        </p:nvSpPr>
        <p:spPr>
          <a:xfrm>
            <a:off x="228600" y="6324600"/>
            <a:ext cx="8763000" cy="369332"/>
          </a:xfrm>
          <a:prstGeom prst="rect">
            <a:avLst/>
          </a:prstGeom>
          <a:noFill/>
        </p:spPr>
        <p:txBody>
          <a:bodyPr wrap="square" rtlCol="0">
            <a:spAutoFit/>
          </a:bodyPr>
          <a:lstStyle/>
          <a:p>
            <a:r>
              <a:rPr lang="en-US" dirty="0" smtClean="0">
                <a:solidFill>
                  <a:schemeClr val="accent3">
                    <a:lumMod val="25000"/>
                  </a:schemeClr>
                </a:solidFill>
                <a:latin typeface="Abadi" panose="020B0604020104020204" pitchFamily="34" charset="0"/>
              </a:rPr>
              <a:t>The count of landing outcomes was ranked between 2010-06-04 and 2017-03-20.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Markers of all launch sites on US</a:t>
            </a:r>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762000" y="1981200"/>
            <a:ext cx="7624872" cy="4019550"/>
          </a:xfrm>
          <a:prstGeom prst="rect">
            <a:avLst/>
          </a:prstGeom>
          <a:noFill/>
          <a:ln w="9525">
            <a:noFill/>
            <a:miter lim="800000"/>
            <a:headEnd/>
            <a:tailEnd/>
          </a:ln>
        </p:spPr>
      </p:pic>
      <p:sp>
        <p:nvSpPr>
          <p:cNvPr id="5" name="TextBox 4"/>
          <p:cNvSpPr txBox="1"/>
          <p:nvPr/>
        </p:nvSpPr>
        <p:spPr>
          <a:xfrm>
            <a:off x="685800" y="6248400"/>
            <a:ext cx="8001000" cy="369332"/>
          </a:xfrm>
          <a:prstGeom prst="rect">
            <a:avLst/>
          </a:prstGeom>
          <a:noFill/>
        </p:spPr>
        <p:txBody>
          <a:bodyPr wrap="square" rtlCol="0">
            <a:spAutoFit/>
          </a:bodyPr>
          <a:lstStyle/>
          <a:p>
            <a:r>
              <a:rPr lang="en-US" dirty="0" smtClean="0">
                <a:solidFill>
                  <a:schemeClr val="accent3">
                    <a:lumMod val="25000"/>
                  </a:schemeClr>
                </a:solidFill>
                <a:latin typeface="Abadi" panose="020B0604020104020204" pitchFamily="34" charset="0"/>
              </a:rPr>
              <a:t>It’s noticed all launch sites are close to the US coast in Florida &amp; California.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r>
              <a:rPr lang="en-US" sz="3400" dirty="0" smtClean="0"/>
              <a:t>Launch outcomes on map with Color Markers</a:t>
            </a:r>
            <a:endParaRPr lang="en-US" sz="3400" dirty="0"/>
          </a:p>
        </p:txBody>
      </p:sp>
      <p:sp>
        <p:nvSpPr>
          <p:cNvPr id="3" name="Content Placeholder 2"/>
          <p:cNvSpPr>
            <a:spLocks noGrp="1"/>
          </p:cNvSpPr>
          <p:nvPr>
            <p:ph idx="1"/>
          </p:nvPr>
        </p:nvSpPr>
        <p:spPr>
          <a:xfrm>
            <a:off x="228600" y="5791200"/>
            <a:ext cx="5791200" cy="838200"/>
          </a:xfrm>
        </p:spPr>
        <p:txBody>
          <a:bodyPr>
            <a:normAutofit fontScale="92500"/>
          </a:bodyPr>
          <a:lstStyle/>
          <a:p>
            <a:r>
              <a:rPr lang="en-US" sz="2000" dirty="0" smtClean="0"/>
              <a:t>Florida Sites: Launch Site KSC LC-39A has higher success rate compared to the other two sites.</a:t>
            </a:r>
            <a:endParaRPr lang="en-US" sz="2000" dirty="0"/>
          </a:p>
        </p:txBody>
      </p:sp>
      <p:pic>
        <p:nvPicPr>
          <p:cNvPr id="25605" name="Picture 5"/>
          <p:cNvPicPr>
            <a:picLocks noChangeAspect="1" noChangeArrowheads="1"/>
          </p:cNvPicPr>
          <p:nvPr/>
        </p:nvPicPr>
        <p:blipFill>
          <a:blip r:embed="rId2" cstate="print"/>
          <a:srcRect/>
          <a:stretch>
            <a:fillRect/>
          </a:stretch>
        </p:blipFill>
        <p:spPr bwMode="auto">
          <a:xfrm>
            <a:off x="5943600" y="4038600"/>
            <a:ext cx="2752725" cy="2506546"/>
          </a:xfrm>
          <a:prstGeom prst="rect">
            <a:avLst/>
          </a:prstGeom>
          <a:noFill/>
          <a:ln w="9525">
            <a:noFill/>
            <a:miter lim="800000"/>
            <a:headEnd/>
            <a:tailEnd/>
          </a:ln>
        </p:spPr>
      </p:pic>
      <p:pic>
        <p:nvPicPr>
          <p:cNvPr id="25607" name="Picture 7"/>
          <p:cNvPicPr>
            <a:picLocks noChangeAspect="1" noChangeArrowheads="1"/>
          </p:cNvPicPr>
          <p:nvPr/>
        </p:nvPicPr>
        <p:blipFill>
          <a:blip r:embed="rId3" cstate="print"/>
          <a:srcRect/>
          <a:stretch>
            <a:fillRect/>
          </a:stretch>
        </p:blipFill>
        <p:spPr bwMode="auto">
          <a:xfrm>
            <a:off x="6019800" y="1447800"/>
            <a:ext cx="2590800" cy="2501900"/>
          </a:xfrm>
          <a:prstGeom prst="rect">
            <a:avLst/>
          </a:prstGeom>
          <a:noFill/>
          <a:ln w="9525">
            <a:noFill/>
            <a:miter lim="800000"/>
            <a:headEnd/>
            <a:tailEnd/>
          </a:ln>
        </p:spPr>
      </p:pic>
      <p:pic>
        <p:nvPicPr>
          <p:cNvPr id="25608" name="Picture 8"/>
          <p:cNvPicPr>
            <a:picLocks noChangeAspect="1" noChangeArrowheads="1"/>
          </p:cNvPicPr>
          <p:nvPr/>
        </p:nvPicPr>
        <p:blipFill>
          <a:blip r:embed="rId4" cstate="print"/>
          <a:srcRect/>
          <a:stretch>
            <a:fillRect/>
          </a:stretch>
        </p:blipFill>
        <p:spPr bwMode="auto">
          <a:xfrm>
            <a:off x="762000" y="1524000"/>
            <a:ext cx="4524375" cy="40767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400" dirty="0" smtClean="0"/>
              <a:t>Launch outcomes on map with Color Markers</a:t>
            </a:r>
            <a:endParaRPr lang="en-US" sz="3400" dirty="0"/>
          </a:p>
        </p:txBody>
      </p:sp>
      <p:sp>
        <p:nvSpPr>
          <p:cNvPr id="6" name="Content Placeholder 2"/>
          <p:cNvSpPr>
            <a:spLocks noGrp="1"/>
          </p:cNvSpPr>
          <p:nvPr>
            <p:ph idx="1"/>
          </p:nvPr>
        </p:nvSpPr>
        <p:spPr>
          <a:xfrm>
            <a:off x="457200" y="2819400"/>
            <a:ext cx="3352800" cy="1905000"/>
          </a:xfrm>
        </p:spPr>
        <p:txBody>
          <a:bodyPr>
            <a:normAutofit/>
          </a:bodyPr>
          <a:lstStyle/>
          <a:p>
            <a:r>
              <a:rPr lang="en-US" sz="2000" dirty="0" smtClean="0"/>
              <a:t>California Sites: Launch Site VAFB SLC-4E has lower success rate compared to KSC LC-39A launch site in Florida</a:t>
            </a:r>
            <a:endParaRPr lang="en-US" sz="2000" dirty="0"/>
          </a:p>
        </p:txBody>
      </p:sp>
      <p:pic>
        <p:nvPicPr>
          <p:cNvPr id="26627" name="Picture 3"/>
          <p:cNvPicPr>
            <a:picLocks noChangeAspect="1" noChangeArrowheads="1"/>
          </p:cNvPicPr>
          <p:nvPr/>
        </p:nvPicPr>
        <p:blipFill>
          <a:blip r:embed="rId2" cstate="print"/>
          <a:srcRect/>
          <a:stretch>
            <a:fillRect/>
          </a:stretch>
        </p:blipFill>
        <p:spPr bwMode="auto">
          <a:xfrm>
            <a:off x="3962400" y="2057400"/>
            <a:ext cx="4516063" cy="4191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Distance between a launch site to its proximities</a:t>
            </a:r>
            <a:endParaRPr lang="en-US" sz="3600" dirty="0"/>
          </a:p>
        </p:txBody>
      </p:sp>
      <p:pic>
        <p:nvPicPr>
          <p:cNvPr id="27650" name="Picture 2"/>
          <p:cNvPicPr>
            <a:picLocks noChangeAspect="1" noChangeArrowheads="1"/>
          </p:cNvPicPr>
          <p:nvPr/>
        </p:nvPicPr>
        <p:blipFill>
          <a:blip r:embed="rId2" cstate="print"/>
          <a:srcRect/>
          <a:stretch>
            <a:fillRect/>
          </a:stretch>
        </p:blipFill>
        <p:spPr bwMode="auto">
          <a:xfrm>
            <a:off x="3810000" y="1981200"/>
            <a:ext cx="5124450" cy="4476750"/>
          </a:xfrm>
          <a:prstGeom prst="rect">
            <a:avLst/>
          </a:prstGeom>
          <a:noFill/>
          <a:ln w="9525">
            <a:noFill/>
            <a:miter lim="800000"/>
            <a:headEnd/>
            <a:tailEnd/>
          </a:ln>
        </p:spPr>
      </p:pic>
      <p:sp>
        <p:nvSpPr>
          <p:cNvPr id="5" name="Content Placeholder 2"/>
          <p:cNvSpPr>
            <a:spLocks noGrp="1"/>
          </p:cNvSpPr>
          <p:nvPr>
            <p:ph idx="1"/>
          </p:nvPr>
        </p:nvSpPr>
        <p:spPr>
          <a:xfrm>
            <a:off x="304800" y="2819400"/>
            <a:ext cx="3352800" cy="1905000"/>
          </a:xfrm>
        </p:spPr>
        <p:txBody>
          <a:bodyPr>
            <a:normAutofit/>
          </a:bodyPr>
          <a:lstStyle/>
          <a:p>
            <a:r>
              <a:rPr lang="en-US" sz="2000" dirty="0" smtClean="0"/>
              <a:t>California Sites: Launch Site CCAFS SLC-40 proximity to coastline is 0.86 km.</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dirty="0" smtClean="0"/>
              <a:t>Pie Chart</a:t>
            </a:r>
            <a:endParaRPr lang="en-US" dirty="0"/>
          </a:p>
        </p:txBody>
      </p:sp>
      <p:pic>
        <p:nvPicPr>
          <p:cNvPr id="28675" name="Picture 3"/>
          <p:cNvPicPr>
            <a:picLocks noChangeAspect="1" noChangeArrowheads="1"/>
          </p:cNvPicPr>
          <p:nvPr/>
        </p:nvPicPr>
        <p:blipFill>
          <a:blip r:embed="rId2" cstate="print"/>
          <a:srcRect/>
          <a:stretch>
            <a:fillRect/>
          </a:stretch>
        </p:blipFill>
        <p:spPr bwMode="auto">
          <a:xfrm>
            <a:off x="838200" y="1828800"/>
            <a:ext cx="7458075" cy="4014291"/>
          </a:xfrm>
          <a:prstGeom prst="rect">
            <a:avLst/>
          </a:prstGeom>
          <a:noFill/>
          <a:ln w="9525">
            <a:noFill/>
            <a:miter lim="800000"/>
            <a:headEnd/>
            <a:tailEnd/>
          </a:ln>
        </p:spPr>
      </p:pic>
      <p:sp>
        <p:nvSpPr>
          <p:cNvPr id="6" name="Content Placeholder 2"/>
          <p:cNvSpPr>
            <a:spLocks noGrp="1"/>
          </p:cNvSpPr>
          <p:nvPr>
            <p:ph idx="1"/>
          </p:nvPr>
        </p:nvSpPr>
        <p:spPr>
          <a:xfrm>
            <a:off x="1828800" y="6172200"/>
            <a:ext cx="5791200" cy="457200"/>
          </a:xfrm>
        </p:spPr>
        <p:txBody>
          <a:bodyPr>
            <a:normAutofit/>
          </a:bodyPr>
          <a:lstStyle/>
          <a:p>
            <a:pPr>
              <a:buNone/>
            </a:pPr>
            <a:r>
              <a:rPr lang="en-US" sz="1800" dirty="0" smtClean="0"/>
              <a:t>Pie Chart for launch success count for all sites</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4191000" y="1524000"/>
            <a:ext cx="4324496" cy="2345693"/>
          </a:xfrm>
          <a:prstGeom prst="rect">
            <a:avLst/>
          </a:prstGeom>
          <a:noFill/>
          <a:ln w="9525">
            <a:noFill/>
            <a:miter lim="800000"/>
            <a:headEnd/>
            <a:tailEnd/>
          </a:ln>
        </p:spPr>
      </p:pic>
      <p:sp>
        <p:nvSpPr>
          <p:cNvPr id="7" name="Title 1"/>
          <p:cNvSpPr>
            <a:spLocks noGrp="1"/>
          </p:cNvSpPr>
          <p:nvPr>
            <p:ph type="title"/>
          </p:nvPr>
        </p:nvSpPr>
        <p:spPr>
          <a:xfrm>
            <a:off x="457200" y="704088"/>
            <a:ext cx="8229600" cy="972312"/>
          </a:xfrm>
        </p:spPr>
        <p:txBody>
          <a:bodyPr>
            <a:normAutofit/>
          </a:bodyPr>
          <a:lstStyle/>
          <a:p>
            <a:r>
              <a:rPr lang="en-US" dirty="0" smtClean="0"/>
              <a:t>Pie Chart</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191000" y="4038600"/>
            <a:ext cx="4309448" cy="2390775"/>
          </a:xfrm>
          <a:prstGeom prst="rect">
            <a:avLst/>
          </a:prstGeom>
          <a:noFill/>
          <a:ln w="9525">
            <a:noFill/>
            <a:miter lim="800000"/>
            <a:headEnd/>
            <a:tailEnd/>
          </a:ln>
        </p:spPr>
      </p:pic>
      <p:sp>
        <p:nvSpPr>
          <p:cNvPr id="9" name="TextBox 8"/>
          <p:cNvSpPr txBox="1"/>
          <p:nvPr/>
        </p:nvSpPr>
        <p:spPr>
          <a:xfrm>
            <a:off x="381000" y="2133600"/>
            <a:ext cx="3648812" cy="1200329"/>
          </a:xfrm>
          <a:prstGeom prst="rect">
            <a:avLst/>
          </a:prstGeom>
          <a:noFill/>
        </p:spPr>
        <p:txBody>
          <a:bodyPr wrap="square" rtlCol="0">
            <a:spAutoFit/>
          </a:bodyPr>
          <a:lstStyle/>
          <a:p>
            <a:pPr marL="342900" indent="-342900">
              <a:buFont typeface="+mj-lt"/>
              <a:buAutoNum type="arabicPeriod"/>
            </a:pPr>
            <a:r>
              <a:rPr lang="en-US" dirty="0" smtClean="0"/>
              <a:t>KSC LC-39A</a:t>
            </a:r>
          </a:p>
          <a:p>
            <a:pPr marL="342900" indent="-342900">
              <a:buFont typeface="+mj-lt"/>
              <a:buAutoNum type="arabicPeriod"/>
            </a:pPr>
            <a:r>
              <a:rPr lang="en-US" dirty="0" smtClean="0"/>
              <a:t>1</a:t>
            </a:r>
            <a:r>
              <a:rPr lang="en-US" baseline="30000" dirty="0" smtClean="0"/>
              <a:t>st</a:t>
            </a:r>
            <a:r>
              <a:rPr lang="en-US" dirty="0" smtClean="0"/>
              <a:t> Highest Success Launches</a:t>
            </a:r>
          </a:p>
          <a:p>
            <a:pPr marL="342900" indent="-342900">
              <a:buFont typeface="+mj-lt"/>
              <a:buAutoNum type="arabicPeriod"/>
            </a:pPr>
            <a:r>
              <a:rPr lang="en-US" dirty="0" smtClean="0"/>
              <a:t>Success rate is 76.9% &amp; Failure rate is 23.1%</a:t>
            </a:r>
            <a:endParaRPr lang="en-US" dirty="0"/>
          </a:p>
        </p:txBody>
      </p:sp>
      <p:sp>
        <p:nvSpPr>
          <p:cNvPr id="10" name="TextBox 9"/>
          <p:cNvSpPr txBox="1"/>
          <p:nvPr/>
        </p:nvSpPr>
        <p:spPr>
          <a:xfrm>
            <a:off x="381000" y="4572000"/>
            <a:ext cx="3648812" cy="1200329"/>
          </a:xfrm>
          <a:prstGeom prst="rect">
            <a:avLst/>
          </a:prstGeom>
          <a:noFill/>
        </p:spPr>
        <p:txBody>
          <a:bodyPr wrap="square" rtlCol="0">
            <a:spAutoFit/>
          </a:bodyPr>
          <a:lstStyle/>
          <a:p>
            <a:pPr marL="342900" indent="-342900">
              <a:buFont typeface="+mj-lt"/>
              <a:buAutoNum type="arabicPeriod"/>
            </a:pPr>
            <a:r>
              <a:rPr lang="en-US" dirty="0" smtClean="0"/>
              <a:t>CCAFS LC-40</a:t>
            </a:r>
          </a:p>
          <a:p>
            <a:pPr marL="342900" indent="-342900">
              <a:buFont typeface="+mj-lt"/>
              <a:buAutoNum type="arabicPeriod"/>
            </a:pPr>
            <a:r>
              <a:rPr lang="en-US" dirty="0" smtClean="0"/>
              <a:t>2</a:t>
            </a:r>
            <a:r>
              <a:rPr lang="en-US" baseline="30000" dirty="0" smtClean="0"/>
              <a:t>nd</a:t>
            </a:r>
            <a:r>
              <a:rPr lang="en-US" dirty="0" smtClean="0"/>
              <a:t> Highest Success Launches</a:t>
            </a:r>
          </a:p>
          <a:p>
            <a:pPr marL="342900" indent="-342900">
              <a:buFont typeface="+mj-lt"/>
              <a:buAutoNum type="arabicPeriod"/>
            </a:pPr>
            <a:r>
              <a:rPr lang="en-US" dirty="0" smtClean="0"/>
              <a:t>Success rate is 73.1% &amp; Failure rate is 26.9%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SpaceX</a:t>
            </a:r>
            <a:r>
              <a:rPr lang="en-US" dirty="0" smtClean="0"/>
              <a:t> Falcon 9 is a reusable rocket designed for commercial and government missions. The starting price of each launch is $62 million. By improving the efficiency of the manufacturing processes &amp; research, the cost of launch &amp; materials can be reduced. </a:t>
            </a:r>
          </a:p>
          <a:p>
            <a:r>
              <a:rPr lang="en-US" dirty="0" smtClean="0"/>
              <a:t>For safe and designated landing areas, First Stage Landing Prediction tools are applied.</a:t>
            </a:r>
          </a:p>
          <a:p>
            <a:endParaRPr lang="en-US" dirty="0"/>
          </a:p>
        </p:txBody>
      </p:sp>
      <p:pic>
        <p:nvPicPr>
          <p:cNvPr id="2050" name="Picture 2" descr="C:\Users\tariq\Pictures\Coursera\1280px-Falcon9_rocket_family.svg.png"/>
          <p:cNvPicPr>
            <a:picLocks noChangeAspect="1" noChangeArrowheads="1"/>
          </p:cNvPicPr>
          <p:nvPr/>
        </p:nvPicPr>
        <p:blipFill>
          <a:blip r:embed="rId2" cstate="print"/>
          <a:srcRect/>
          <a:stretch>
            <a:fillRect/>
          </a:stretch>
        </p:blipFill>
        <p:spPr bwMode="auto">
          <a:xfrm>
            <a:off x="2667000" y="4800600"/>
            <a:ext cx="3688336" cy="2057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3962400" y="1447800"/>
            <a:ext cx="4626491" cy="2528887"/>
          </a:xfrm>
          <a:prstGeom prst="rect">
            <a:avLst/>
          </a:prstGeom>
          <a:noFill/>
          <a:ln w="9525">
            <a:noFill/>
            <a:miter lim="800000"/>
            <a:headEnd/>
            <a:tailEnd/>
          </a:ln>
        </p:spPr>
      </p:pic>
      <p:pic>
        <p:nvPicPr>
          <p:cNvPr id="32771" name="Picture 3"/>
          <p:cNvPicPr>
            <a:picLocks noGrp="1" noChangeAspect="1" noChangeArrowheads="1"/>
          </p:cNvPicPr>
          <p:nvPr>
            <p:ph idx="1"/>
          </p:nvPr>
        </p:nvPicPr>
        <p:blipFill>
          <a:blip r:embed="rId3" cstate="print"/>
          <a:srcRect/>
          <a:stretch>
            <a:fillRect/>
          </a:stretch>
        </p:blipFill>
        <p:spPr bwMode="auto">
          <a:xfrm>
            <a:off x="3962400" y="4114800"/>
            <a:ext cx="4648200" cy="2556510"/>
          </a:xfrm>
          <a:prstGeom prst="rect">
            <a:avLst/>
          </a:prstGeom>
          <a:noFill/>
          <a:ln w="9525">
            <a:noFill/>
            <a:miter lim="800000"/>
            <a:headEnd/>
            <a:tailEnd/>
          </a:ln>
        </p:spPr>
      </p:pic>
      <p:sp>
        <p:nvSpPr>
          <p:cNvPr id="6" name="Title 1"/>
          <p:cNvSpPr txBox="1">
            <a:spLocks/>
          </p:cNvSpPr>
          <p:nvPr/>
        </p:nvSpPr>
        <p:spPr>
          <a:xfrm>
            <a:off x="457200" y="704088"/>
            <a:ext cx="8229600" cy="97231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smtClean="0">
                <a:ln>
                  <a:noFill/>
                </a:ln>
                <a:solidFill>
                  <a:schemeClr val="tx2"/>
                </a:solidFill>
                <a:effectLst/>
                <a:uLnTx/>
                <a:uFillTx/>
                <a:latin typeface="+mj-lt"/>
                <a:ea typeface="+mj-ea"/>
                <a:cs typeface="+mj-cs"/>
              </a:rPr>
              <a:t>Pie Chart</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TextBox 7"/>
          <p:cNvSpPr txBox="1"/>
          <p:nvPr/>
        </p:nvSpPr>
        <p:spPr>
          <a:xfrm>
            <a:off x="381000" y="2133600"/>
            <a:ext cx="3648812" cy="1200329"/>
          </a:xfrm>
          <a:prstGeom prst="rect">
            <a:avLst/>
          </a:prstGeom>
          <a:noFill/>
        </p:spPr>
        <p:txBody>
          <a:bodyPr wrap="square" rtlCol="0">
            <a:spAutoFit/>
          </a:bodyPr>
          <a:lstStyle/>
          <a:p>
            <a:pPr marL="342900" indent="-342900">
              <a:buFont typeface="+mj-lt"/>
              <a:buAutoNum type="arabicPeriod"/>
            </a:pPr>
            <a:r>
              <a:rPr lang="en-US" dirty="0" smtClean="0"/>
              <a:t>VAFB SLC-4E</a:t>
            </a:r>
          </a:p>
          <a:p>
            <a:pPr marL="342900" indent="-342900">
              <a:buFont typeface="+mj-lt"/>
              <a:buAutoNum type="arabicPeriod"/>
            </a:pPr>
            <a:r>
              <a:rPr lang="en-US" dirty="0" smtClean="0"/>
              <a:t>3</a:t>
            </a:r>
            <a:r>
              <a:rPr lang="en-US" baseline="30000" dirty="0" smtClean="0"/>
              <a:t>rd</a:t>
            </a:r>
            <a:r>
              <a:rPr lang="en-US" dirty="0" smtClean="0"/>
              <a:t> Highest Success Launches</a:t>
            </a:r>
          </a:p>
          <a:p>
            <a:pPr marL="342900" indent="-342900">
              <a:buFont typeface="+mj-lt"/>
              <a:buAutoNum type="arabicPeriod"/>
            </a:pPr>
            <a:r>
              <a:rPr lang="en-US" dirty="0" smtClean="0"/>
              <a:t>Success rate is 60% &amp; Failure rate is 40%</a:t>
            </a:r>
            <a:endParaRPr lang="en-US" dirty="0"/>
          </a:p>
        </p:txBody>
      </p:sp>
      <p:sp>
        <p:nvSpPr>
          <p:cNvPr id="9" name="TextBox 8"/>
          <p:cNvSpPr txBox="1"/>
          <p:nvPr/>
        </p:nvSpPr>
        <p:spPr>
          <a:xfrm>
            <a:off x="304800" y="4572000"/>
            <a:ext cx="3648812" cy="1200329"/>
          </a:xfrm>
          <a:prstGeom prst="rect">
            <a:avLst/>
          </a:prstGeom>
          <a:noFill/>
        </p:spPr>
        <p:txBody>
          <a:bodyPr wrap="square" rtlCol="0">
            <a:spAutoFit/>
          </a:bodyPr>
          <a:lstStyle/>
          <a:p>
            <a:pPr marL="342900" indent="-342900">
              <a:buFont typeface="+mj-lt"/>
              <a:buAutoNum type="arabicPeriod"/>
            </a:pPr>
            <a:r>
              <a:rPr lang="en-US" dirty="0" smtClean="0"/>
              <a:t>CCAFS SLC-40</a:t>
            </a:r>
          </a:p>
          <a:p>
            <a:pPr marL="342900" indent="-342900">
              <a:buFont typeface="+mj-lt"/>
              <a:buAutoNum type="arabicPeriod"/>
            </a:pPr>
            <a:r>
              <a:rPr lang="en-US" dirty="0" smtClean="0"/>
              <a:t>4</a:t>
            </a:r>
            <a:r>
              <a:rPr lang="en-US" baseline="30000" dirty="0" smtClean="0"/>
              <a:t>th</a:t>
            </a:r>
            <a:r>
              <a:rPr lang="en-US" dirty="0" smtClean="0"/>
              <a:t> Highest Success Launches</a:t>
            </a:r>
          </a:p>
          <a:p>
            <a:pPr marL="342900" indent="-342900">
              <a:buFont typeface="+mj-lt"/>
              <a:buAutoNum type="arabicPeriod"/>
            </a:pPr>
            <a:r>
              <a:rPr lang="en-US" dirty="0" smtClean="0"/>
              <a:t>Success rate is 57.1% &amp; Failure rate is 42.9%</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noAutofit/>
          </a:bodyPr>
          <a:lstStyle/>
          <a:p>
            <a:r>
              <a:rPr lang="en-US" sz="3600" dirty="0" smtClean="0"/>
              <a:t>Payload vs. Launch Outcome </a:t>
            </a:r>
            <a:br>
              <a:rPr lang="en-US" sz="3600" dirty="0" smtClean="0"/>
            </a:br>
            <a:r>
              <a:rPr lang="en-US" sz="3600" dirty="0" smtClean="0"/>
              <a:t>scatter plot for all sites</a:t>
            </a:r>
            <a:endParaRPr lang="en-US" sz="3600" dirty="0"/>
          </a:p>
        </p:txBody>
      </p:sp>
      <p:pic>
        <p:nvPicPr>
          <p:cNvPr id="30722" name="Picture 2"/>
          <p:cNvPicPr>
            <a:picLocks noChangeAspect="1" noChangeArrowheads="1"/>
          </p:cNvPicPr>
          <p:nvPr/>
        </p:nvPicPr>
        <p:blipFill>
          <a:blip r:embed="rId2" cstate="print"/>
          <a:srcRect/>
          <a:stretch>
            <a:fillRect/>
          </a:stretch>
        </p:blipFill>
        <p:spPr bwMode="auto">
          <a:xfrm>
            <a:off x="990600" y="1981200"/>
            <a:ext cx="6838950" cy="3924300"/>
          </a:xfrm>
          <a:prstGeom prst="rect">
            <a:avLst/>
          </a:prstGeom>
          <a:noFill/>
          <a:ln w="9525">
            <a:noFill/>
            <a:miter lim="800000"/>
            <a:headEnd/>
            <a:tailEnd/>
          </a:ln>
        </p:spPr>
      </p:pic>
      <p:sp>
        <p:nvSpPr>
          <p:cNvPr id="5" name="Content Placeholder 2"/>
          <p:cNvSpPr>
            <a:spLocks noGrp="1"/>
          </p:cNvSpPr>
          <p:nvPr>
            <p:ph idx="1"/>
          </p:nvPr>
        </p:nvSpPr>
        <p:spPr>
          <a:xfrm>
            <a:off x="1143000" y="6172200"/>
            <a:ext cx="6705600" cy="457200"/>
          </a:xfrm>
        </p:spPr>
        <p:txBody>
          <a:bodyPr>
            <a:normAutofit/>
          </a:bodyPr>
          <a:lstStyle/>
          <a:p>
            <a:pPr>
              <a:buNone/>
            </a:pPr>
            <a:r>
              <a:rPr lang="en-US" sz="1800" dirty="0" smtClean="0"/>
              <a:t>The success rate increases when the payload mass decreases.</a:t>
            </a: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Models Accuracy</a:t>
            </a:r>
            <a:endParaRPr lang="en-US" dirty="0"/>
          </a:p>
        </p:txBody>
      </p:sp>
      <p:sp>
        <p:nvSpPr>
          <p:cNvPr id="5" name="TextBox 4"/>
          <p:cNvSpPr txBox="1"/>
          <p:nvPr/>
        </p:nvSpPr>
        <p:spPr>
          <a:xfrm>
            <a:off x="609600" y="3429000"/>
            <a:ext cx="2895600" cy="707886"/>
          </a:xfrm>
          <a:prstGeom prst="rect">
            <a:avLst/>
          </a:prstGeom>
          <a:noFill/>
        </p:spPr>
        <p:txBody>
          <a:bodyPr wrap="square" rtlCol="0">
            <a:spAutoFit/>
          </a:bodyPr>
          <a:lstStyle/>
          <a:p>
            <a:r>
              <a:rPr lang="en-US" sz="2000" dirty="0" smtClean="0"/>
              <a:t>All 4 methods have the same accuracy of 0.8333</a:t>
            </a:r>
            <a:endParaRPr lang="en-US" sz="2000" dirty="0"/>
          </a:p>
        </p:txBody>
      </p:sp>
      <p:pic>
        <p:nvPicPr>
          <p:cNvPr id="4" name="Picture 3"/>
          <p:cNvPicPr>
            <a:picLocks noChangeAspect="1"/>
          </p:cNvPicPr>
          <p:nvPr/>
        </p:nvPicPr>
        <p:blipFill>
          <a:blip r:embed="rId2" cstate="print"/>
          <a:stretch>
            <a:fillRect/>
          </a:stretch>
        </p:blipFill>
        <p:spPr>
          <a:xfrm>
            <a:off x="3886200" y="2362200"/>
            <a:ext cx="4274913" cy="300153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3200400" y="1828800"/>
            <a:ext cx="5638800" cy="4734560"/>
          </a:xfrm>
          <a:prstGeom prst="rect">
            <a:avLst/>
          </a:prstGeom>
          <a:noFill/>
          <a:ln w="9525">
            <a:noFill/>
            <a:miter lim="800000"/>
            <a:headEnd/>
            <a:tailEnd/>
          </a:ln>
        </p:spPr>
      </p:pic>
      <p:sp>
        <p:nvSpPr>
          <p:cNvPr id="7" name="TextBox 6"/>
          <p:cNvSpPr txBox="1"/>
          <p:nvPr/>
        </p:nvSpPr>
        <p:spPr>
          <a:xfrm>
            <a:off x="381000" y="2438400"/>
            <a:ext cx="2667000" cy="3416320"/>
          </a:xfrm>
          <a:prstGeom prst="rect">
            <a:avLst/>
          </a:prstGeom>
          <a:noFill/>
        </p:spPr>
        <p:txBody>
          <a:bodyPr wrap="square" rtlCol="0">
            <a:spAutoFit/>
          </a:bodyPr>
          <a:lstStyle/>
          <a:p>
            <a:pPr>
              <a:buFont typeface="Arial" pitchFamily="34" charset="0"/>
              <a:buChar char="•"/>
            </a:pPr>
            <a:r>
              <a:rPr lang="en-US" dirty="0" smtClean="0"/>
              <a:t>All 4 classification models have the same confusion matrixes and can distinguish between the different classes. </a:t>
            </a:r>
          </a:p>
          <a:p>
            <a:pPr>
              <a:buFont typeface="Arial" pitchFamily="34" charset="0"/>
              <a:buChar char="•"/>
            </a:pPr>
            <a:endParaRPr lang="en-US" dirty="0"/>
          </a:p>
          <a:p>
            <a:pPr>
              <a:buFont typeface="Arial" pitchFamily="34" charset="0"/>
              <a:buChar char="•"/>
            </a:pPr>
            <a:r>
              <a:rPr lang="en-US" dirty="0" smtClean="0"/>
              <a:t>One of the major problems is the false positives such as unsuccessful landing marked as successful landing by the classifier.</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676400"/>
            <a:ext cx="6096000" cy="685800"/>
          </a:xfrm>
        </p:spPr>
        <p:txBody>
          <a:bodyPr>
            <a:noAutofit/>
          </a:bodyPr>
          <a:lstStyle/>
          <a:p>
            <a:r>
              <a:rPr lang="en-US" sz="7200" b="1" dirty="0" smtClean="0"/>
              <a:t>Conclusion</a:t>
            </a:r>
            <a:endParaRPr lang="en-US" sz="7200" b="1" dirty="0"/>
          </a:p>
        </p:txBody>
      </p:sp>
      <p:pic>
        <p:nvPicPr>
          <p:cNvPr id="2050" name="Picture 2" descr="C:\Users\tariq\Pictures\Coursera\Ariane_6_PPH_cutaway_EN.svg_.png"/>
          <p:cNvPicPr>
            <a:picLocks noChangeAspect="1" noChangeArrowheads="1"/>
          </p:cNvPicPr>
          <p:nvPr/>
        </p:nvPicPr>
        <p:blipFill>
          <a:blip r:embed="rId2" cstate="print"/>
          <a:srcRect/>
          <a:stretch>
            <a:fillRect/>
          </a:stretch>
        </p:blipFill>
        <p:spPr bwMode="auto">
          <a:xfrm>
            <a:off x="685800" y="2971800"/>
            <a:ext cx="3065109" cy="3070225"/>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2209800"/>
            <a:ext cx="8229600" cy="4114800"/>
          </a:xfrm>
        </p:spPr>
        <p:txBody>
          <a:bodyPr>
            <a:normAutofit fontScale="92500"/>
          </a:bodyPr>
          <a:lstStyle/>
          <a:p>
            <a:r>
              <a:rPr lang="en-US" sz="2400" dirty="0" smtClean="0"/>
              <a:t>Various launch sites have different success rates. For example, KSC LC-39A has the highest success launch rate with 76.9% while CCAFS SLC-40 success launch rate is 57.1% </a:t>
            </a:r>
          </a:p>
          <a:p>
            <a:endParaRPr lang="en-US" sz="2400" dirty="0" smtClean="0"/>
          </a:p>
          <a:p>
            <a:r>
              <a:rPr lang="en-US" sz="2400" dirty="0" smtClean="0"/>
              <a:t>Launch success rate started to increase from 2013 to 2020.</a:t>
            </a:r>
          </a:p>
          <a:p>
            <a:endParaRPr lang="en-US" sz="2400" dirty="0" smtClean="0"/>
          </a:p>
          <a:p>
            <a:r>
              <a:rPr lang="en-US" sz="2400" dirty="0" smtClean="0"/>
              <a:t>Orbits ES-L1, GEO, HEO, SSO, VLEO had the most success rate.</a:t>
            </a:r>
          </a:p>
          <a:p>
            <a:endParaRPr lang="en-US" sz="2400" dirty="0" smtClean="0"/>
          </a:p>
          <a:p>
            <a:r>
              <a:rPr lang="en-US" sz="2400" dirty="0" smtClean="0"/>
              <a:t>The Decision tree classifier is the best machine learning algorithm for this task.</a:t>
            </a:r>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a:t>
            </a:r>
            <a:r>
              <a:rPr lang="en-US" dirty="0" err="1" smtClean="0"/>
              <a:t>GitHub</a:t>
            </a:r>
            <a:r>
              <a:rPr lang="en-US" dirty="0" smtClean="0"/>
              <a:t> Links</a:t>
            </a:r>
            <a:endParaRPr lang="en-US" dirty="0"/>
          </a:p>
        </p:txBody>
      </p:sp>
      <p:sp>
        <p:nvSpPr>
          <p:cNvPr id="3" name="Content Placeholder 2"/>
          <p:cNvSpPr>
            <a:spLocks noGrp="1"/>
          </p:cNvSpPr>
          <p:nvPr>
            <p:ph idx="1"/>
          </p:nvPr>
        </p:nvSpPr>
        <p:spPr/>
        <p:txBody>
          <a:bodyPr/>
          <a:lstStyle/>
          <a:p>
            <a:r>
              <a:rPr lang="en-US" dirty="0" smtClean="0"/>
              <a:t>Main </a:t>
            </a:r>
            <a:r>
              <a:rPr lang="en-US" dirty="0" err="1" smtClean="0"/>
              <a:t>GitHub</a:t>
            </a:r>
            <a:r>
              <a:rPr lang="en-US" dirty="0" smtClean="0"/>
              <a:t>:</a:t>
            </a:r>
          </a:p>
          <a:p>
            <a:r>
              <a:rPr lang="en-US" dirty="0" smtClean="0"/>
              <a:t>Data Collection:</a:t>
            </a:r>
          </a:p>
          <a:p>
            <a:r>
              <a:rPr lang="en-US" dirty="0" smtClean="0"/>
              <a:t>Web Scraping:</a:t>
            </a:r>
          </a:p>
          <a:p>
            <a:r>
              <a:rPr lang="en-US" dirty="0" smtClean="0"/>
              <a:t>Data Wrangling:</a:t>
            </a:r>
          </a:p>
          <a:p>
            <a:r>
              <a:rPr lang="en-US" dirty="0" smtClean="0"/>
              <a:t>Data Visualization:</a:t>
            </a:r>
          </a:p>
          <a:p>
            <a:r>
              <a:rPr lang="en-US" dirty="0" smtClean="0"/>
              <a:t>SQL:</a:t>
            </a:r>
          </a:p>
          <a:p>
            <a:r>
              <a:rPr lang="en-US" dirty="0" smtClean="0"/>
              <a:t>Interactive Map with Folium:</a:t>
            </a:r>
          </a:p>
          <a:p>
            <a:r>
              <a:rPr lang="en-US" dirty="0" smtClean="0"/>
              <a:t>Dashboard with </a:t>
            </a:r>
            <a:r>
              <a:rPr lang="en-US" dirty="0" err="1" smtClean="0"/>
              <a:t>Plolty</a:t>
            </a:r>
            <a:r>
              <a:rPr lang="en-US" dirty="0" smtClean="0"/>
              <a:t> Dash:</a:t>
            </a:r>
          </a:p>
          <a:p>
            <a:r>
              <a:rPr lang="en-US" dirty="0" smtClean="0"/>
              <a:t>Predictive Analysis (Classification):</a:t>
            </a:r>
            <a:endParaRPr lang="en-US" dirty="0"/>
          </a:p>
        </p:txBody>
      </p:sp>
      <p:sp>
        <p:nvSpPr>
          <p:cNvPr id="4" name="TextBox 3"/>
          <p:cNvSpPr txBox="1"/>
          <p:nvPr/>
        </p:nvSpPr>
        <p:spPr>
          <a:xfrm>
            <a:off x="3657600" y="1905000"/>
            <a:ext cx="3689408" cy="461665"/>
          </a:xfrm>
          <a:prstGeom prst="rect">
            <a:avLst/>
          </a:prstGeom>
          <a:solidFill>
            <a:schemeClr val="tx1">
              <a:lumMod val="50000"/>
              <a:lumOff val="50000"/>
            </a:schemeClr>
          </a:solidFill>
        </p:spPr>
        <p:txBody>
          <a:bodyPr wrap="none" rtlCol="0">
            <a:spAutoFit/>
          </a:bodyPr>
          <a:lstStyle/>
          <a:p>
            <a:r>
              <a:rPr lang="en-US" sz="2400" dirty="0" smtClean="0">
                <a:solidFill>
                  <a:schemeClr val="bg2">
                    <a:lumMod val="25000"/>
                  </a:schemeClr>
                </a:solidFill>
                <a:hlinkClick r:id="rId2"/>
              </a:rPr>
              <a:t>Capstone Project - </a:t>
            </a:r>
            <a:r>
              <a:rPr lang="en-US" sz="2400" dirty="0" err="1" smtClean="0">
                <a:solidFill>
                  <a:schemeClr val="bg2">
                    <a:lumMod val="25000"/>
                  </a:schemeClr>
                </a:solidFill>
                <a:hlinkClick r:id="rId2"/>
              </a:rPr>
              <a:t>GitHub</a:t>
            </a:r>
            <a:endParaRPr lang="en-US" sz="2400" dirty="0">
              <a:solidFill>
                <a:schemeClr val="bg2">
                  <a:lumMod val="25000"/>
                </a:schemeClr>
              </a:solidFill>
            </a:endParaRPr>
          </a:p>
        </p:txBody>
      </p:sp>
      <p:sp>
        <p:nvSpPr>
          <p:cNvPr id="5" name="TextBox 4"/>
          <p:cNvSpPr txBox="1"/>
          <p:nvPr/>
        </p:nvSpPr>
        <p:spPr>
          <a:xfrm>
            <a:off x="4038600" y="2438400"/>
            <a:ext cx="2676245" cy="369332"/>
          </a:xfrm>
          <a:prstGeom prst="rect">
            <a:avLst/>
          </a:prstGeom>
          <a:solidFill>
            <a:schemeClr val="tx1">
              <a:lumMod val="50000"/>
              <a:lumOff val="50000"/>
            </a:schemeClr>
          </a:solidFill>
        </p:spPr>
        <p:txBody>
          <a:bodyPr wrap="none" rtlCol="0">
            <a:spAutoFit/>
          </a:bodyPr>
          <a:lstStyle/>
          <a:p>
            <a:r>
              <a:rPr lang="en-US" dirty="0" smtClean="0">
                <a:solidFill>
                  <a:schemeClr val="tx2">
                    <a:lumMod val="50000"/>
                  </a:schemeClr>
                </a:solidFill>
                <a:hlinkClick r:id="rId3"/>
              </a:rPr>
              <a:t>Data Collection - </a:t>
            </a:r>
            <a:r>
              <a:rPr lang="en-US" dirty="0" err="1" smtClean="0">
                <a:solidFill>
                  <a:schemeClr val="tx2">
                    <a:lumMod val="50000"/>
                  </a:schemeClr>
                </a:solidFill>
                <a:hlinkClick r:id="rId3"/>
              </a:rPr>
              <a:t>GitHub</a:t>
            </a:r>
            <a:endParaRPr lang="en-US" dirty="0">
              <a:solidFill>
                <a:schemeClr val="tx2">
                  <a:lumMod val="50000"/>
                </a:schemeClr>
              </a:solidFill>
            </a:endParaRPr>
          </a:p>
        </p:txBody>
      </p:sp>
      <p:sp>
        <p:nvSpPr>
          <p:cNvPr id="6" name="TextBox 5"/>
          <p:cNvSpPr txBox="1"/>
          <p:nvPr/>
        </p:nvSpPr>
        <p:spPr>
          <a:xfrm>
            <a:off x="4038600" y="2971800"/>
            <a:ext cx="2504660" cy="369332"/>
          </a:xfrm>
          <a:prstGeom prst="rect">
            <a:avLst/>
          </a:prstGeom>
          <a:solidFill>
            <a:schemeClr val="tx1">
              <a:lumMod val="50000"/>
              <a:lumOff val="50000"/>
            </a:schemeClr>
          </a:solidFill>
        </p:spPr>
        <p:txBody>
          <a:bodyPr wrap="none" rtlCol="0">
            <a:spAutoFit/>
          </a:bodyPr>
          <a:lstStyle/>
          <a:p>
            <a:r>
              <a:rPr lang="en-US" dirty="0" smtClean="0">
                <a:hlinkClick r:id="rId4"/>
              </a:rPr>
              <a:t>Web Scraping - </a:t>
            </a:r>
            <a:r>
              <a:rPr lang="en-US" dirty="0" err="1" smtClean="0">
                <a:hlinkClick r:id="rId4"/>
              </a:rPr>
              <a:t>GitHub</a:t>
            </a:r>
            <a:endParaRPr lang="en-US" dirty="0"/>
          </a:p>
        </p:txBody>
      </p:sp>
      <p:sp>
        <p:nvSpPr>
          <p:cNvPr id="7" name="TextBox 6"/>
          <p:cNvSpPr txBox="1"/>
          <p:nvPr/>
        </p:nvSpPr>
        <p:spPr>
          <a:xfrm>
            <a:off x="4038600" y="3429000"/>
            <a:ext cx="2703882" cy="369332"/>
          </a:xfrm>
          <a:prstGeom prst="rect">
            <a:avLst/>
          </a:prstGeom>
          <a:solidFill>
            <a:schemeClr val="tx1">
              <a:lumMod val="50000"/>
              <a:lumOff val="50000"/>
            </a:schemeClr>
          </a:solidFill>
        </p:spPr>
        <p:txBody>
          <a:bodyPr wrap="none" rtlCol="0">
            <a:spAutoFit/>
          </a:bodyPr>
          <a:lstStyle/>
          <a:p>
            <a:r>
              <a:rPr lang="en-US" dirty="0" smtClean="0">
                <a:hlinkClick r:id="rId5"/>
              </a:rPr>
              <a:t>Data Wrangling - </a:t>
            </a:r>
            <a:r>
              <a:rPr lang="en-US" dirty="0" err="1" smtClean="0">
                <a:hlinkClick r:id="rId5"/>
              </a:rPr>
              <a:t>GitHub</a:t>
            </a:r>
            <a:endParaRPr lang="en-US" dirty="0"/>
          </a:p>
        </p:txBody>
      </p:sp>
      <p:sp>
        <p:nvSpPr>
          <p:cNvPr id="8" name="TextBox 7"/>
          <p:cNvSpPr txBox="1"/>
          <p:nvPr/>
        </p:nvSpPr>
        <p:spPr>
          <a:xfrm>
            <a:off x="4038600" y="3886200"/>
            <a:ext cx="2960362" cy="369332"/>
          </a:xfrm>
          <a:prstGeom prst="rect">
            <a:avLst/>
          </a:prstGeom>
          <a:solidFill>
            <a:schemeClr val="tx1">
              <a:lumMod val="50000"/>
              <a:lumOff val="50000"/>
            </a:schemeClr>
          </a:solidFill>
        </p:spPr>
        <p:txBody>
          <a:bodyPr wrap="none" rtlCol="0">
            <a:spAutoFit/>
          </a:bodyPr>
          <a:lstStyle/>
          <a:p>
            <a:r>
              <a:rPr lang="en-US" dirty="0" smtClean="0">
                <a:hlinkClick r:id="rId6"/>
              </a:rPr>
              <a:t>Data Visualization - </a:t>
            </a:r>
            <a:r>
              <a:rPr lang="en-US" dirty="0" err="1" smtClean="0">
                <a:hlinkClick r:id="rId6"/>
              </a:rPr>
              <a:t>GitHub</a:t>
            </a:r>
            <a:endParaRPr lang="en-US" dirty="0"/>
          </a:p>
        </p:txBody>
      </p:sp>
      <p:sp>
        <p:nvSpPr>
          <p:cNvPr id="9" name="TextBox 8"/>
          <p:cNvSpPr txBox="1"/>
          <p:nvPr/>
        </p:nvSpPr>
        <p:spPr>
          <a:xfrm>
            <a:off x="4038600" y="4343400"/>
            <a:ext cx="1557414" cy="369332"/>
          </a:xfrm>
          <a:prstGeom prst="rect">
            <a:avLst/>
          </a:prstGeom>
          <a:solidFill>
            <a:schemeClr val="tx1">
              <a:lumMod val="50000"/>
              <a:lumOff val="50000"/>
            </a:schemeClr>
          </a:solidFill>
        </p:spPr>
        <p:txBody>
          <a:bodyPr wrap="none" rtlCol="0">
            <a:spAutoFit/>
          </a:bodyPr>
          <a:lstStyle/>
          <a:p>
            <a:r>
              <a:rPr lang="en-US" dirty="0" smtClean="0">
                <a:hlinkClick r:id="rId7"/>
              </a:rPr>
              <a:t>SQL - </a:t>
            </a:r>
            <a:r>
              <a:rPr lang="en-US" dirty="0" err="1" smtClean="0">
                <a:hlinkClick r:id="rId7"/>
              </a:rPr>
              <a:t>GitHub</a:t>
            </a:r>
            <a:endParaRPr lang="en-US" dirty="0"/>
          </a:p>
        </p:txBody>
      </p:sp>
      <p:sp>
        <p:nvSpPr>
          <p:cNvPr id="10" name="TextBox 9"/>
          <p:cNvSpPr txBox="1"/>
          <p:nvPr/>
        </p:nvSpPr>
        <p:spPr>
          <a:xfrm>
            <a:off x="5715000" y="4800600"/>
            <a:ext cx="2688365" cy="369332"/>
          </a:xfrm>
          <a:prstGeom prst="rect">
            <a:avLst/>
          </a:prstGeom>
          <a:solidFill>
            <a:schemeClr val="tx1">
              <a:lumMod val="50000"/>
              <a:lumOff val="50000"/>
            </a:schemeClr>
          </a:solidFill>
        </p:spPr>
        <p:txBody>
          <a:bodyPr wrap="none" rtlCol="0">
            <a:spAutoFit/>
          </a:bodyPr>
          <a:lstStyle/>
          <a:p>
            <a:r>
              <a:rPr lang="en-US" dirty="0" smtClean="0">
                <a:hlinkClick r:id="rId8"/>
              </a:rPr>
              <a:t>Interactive Map - </a:t>
            </a:r>
            <a:r>
              <a:rPr lang="en-US" dirty="0" err="1" smtClean="0">
                <a:hlinkClick r:id="rId8"/>
              </a:rPr>
              <a:t>GitHub</a:t>
            </a:r>
            <a:endParaRPr lang="en-US" dirty="0"/>
          </a:p>
        </p:txBody>
      </p:sp>
      <p:sp>
        <p:nvSpPr>
          <p:cNvPr id="11" name="TextBox 10"/>
          <p:cNvSpPr txBox="1"/>
          <p:nvPr/>
        </p:nvSpPr>
        <p:spPr>
          <a:xfrm>
            <a:off x="5715000" y="5334000"/>
            <a:ext cx="2216632" cy="369332"/>
          </a:xfrm>
          <a:prstGeom prst="rect">
            <a:avLst/>
          </a:prstGeom>
          <a:solidFill>
            <a:schemeClr val="tx1">
              <a:lumMod val="50000"/>
              <a:lumOff val="50000"/>
            </a:schemeClr>
          </a:solidFill>
        </p:spPr>
        <p:txBody>
          <a:bodyPr wrap="none" rtlCol="0">
            <a:spAutoFit/>
          </a:bodyPr>
          <a:lstStyle/>
          <a:p>
            <a:r>
              <a:rPr lang="en-US" dirty="0" smtClean="0">
                <a:hlinkClick r:id="rId9"/>
              </a:rPr>
              <a:t>Dashboard - </a:t>
            </a:r>
            <a:r>
              <a:rPr lang="en-US" dirty="0" err="1" smtClean="0">
                <a:hlinkClick r:id="rId9"/>
              </a:rPr>
              <a:t>GitHub</a:t>
            </a:r>
            <a:endParaRPr lang="en-US" dirty="0"/>
          </a:p>
        </p:txBody>
      </p:sp>
      <p:sp>
        <p:nvSpPr>
          <p:cNvPr id="12" name="TextBox 11"/>
          <p:cNvSpPr txBox="1"/>
          <p:nvPr/>
        </p:nvSpPr>
        <p:spPr>
          <a:xfrm>
            <a:off x="5867400" y="5791200"/>
            <a:ext cx="2991845" cy="369332"/>
          </a:xfrm>
          <a:prstGeom prst="rect">
            <a:avLst/>
          </a:prstGeom>
          <a:solidFill>
            <a:schemeClr val="tx1">
              <a:lumMod val="50000"/>
              <a:lumOff val="50000"/>
            </a:schemeClr>
          </a:solidFill>
        </p:spPr>
        <p:txBody>
          <a:bodyPr wrap="none" rtlCol="0">
            <a:spAutoFit/>
          </a:bodyPr>
          <a:lstStyle/>
          <a:p>
            <a:r>
              <a:rPr lang="en-US" dirty="0" smtClean="0">
                <a:hlinkClick r:id="rId10"/>
              </a:rPr>
              <a:t>Predictive Analysis - </a:t>
            </a:r>
            <a:r>
              <a:rPr lang="en-US" dirty="0" err="1" smtClean="0">
                <a:hlinkClick r:id="rId10"/>
              </a:rPr>
              <a:t>GitHub</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tariq\Pictures\Coursera\R.jpg"/>
          <p:cNvPicPr>
            <a:picLocks noChangeAspect="1" noChangeArrowheads="1"/>
          </p:cNvPicPr>
          <p:nvPr/>
        </p:nvPicPr>
        <p:blipFill>
          <a:blip r:embed="rId2" cstate="print"/>
          <a:srcRect t="17238" r="17809" b="7750"/>
          <a:stretch>
            <a:fillRect/>
          </a:stretch>
        </p:blipFill>
        <p:spPr bwMode="auto">
          <a:xfrm flipH="1">
            <a:off x="0" y="0"/>
            <a:ext cx="9144000" cy="6858000"/>
          </a:xfrm>
          <a:prstGeom prst="rect">
            <a:avLst/>
          </a:prstGeom>
          <a:noFill/>
        </p:spPr>
      </p:pic>
      <p:pic>
        <p:nvPicPr>
          <p:cNvPr id="1027" name="Picture 3" descr="C:\Users\tariq\Pictures\Coursera\IBM_Logo-removebg-preview.png"/>
          <p:cNvPicPr>
            <a:picLocks noChangeAspect="1" noChangeArrowheads="1"/>
          </p:cNvPicPr>
          <p:nvPr/>
        </p:nvPicPr>
        <p:blipFill>
          <a:blip r:embed="rId3" cstate="print">
            <a:lum bright="40000" contrast="40000"/>
          </a:blip>
          <a:srcRect/>
          <a:stretch>
            <a:fillRect/>
          </a:stretch>
        </p:blipFill>
        <p:spPr bwMode="auto">
          <a:xfrm>
            <a:off x="8153400" y="5105400"/>
            <a:ext cx="762000" cy="762000"/>
          </a:xfrm>
          <a:prstGeom prst="rect">
            <a:avLst/>
          </a:prstGeom>
          <a:noFill/>
        </p:spPr>
      </p:pic>
      <p:sp>
        <p:nvSpPr>
          <p:cNvPr id="6" name="Title 5"/>
          <p:cNvSpPr>
            <a:spLocks noGrp="1"/>
          </p:cNvSpPr>
          <p:nvPr>
            <p:ph type="ctrTitle"/>
          </p:nvPr>
        </p:nvSpPr>
        <p:spPr>
          <a:xfrm>
            <a:off x="4876800" y="2819400"/>
            <a:ext cx="3965448" cy="1524000"/>
          </a:xfrm>
        </p:spPr>
        <p:txBody>
          <a:bodyPr>
            <a:normAutofit/>
          </a:bodyPr>
          <a:lstStyle/>
          <a:p>
            <a:r>
              <a:rPr lang="en-US" sz="9600" dirty="0" smtClean="0">
                <a:solidFill>
                  <a:schemeClr val="tx1"/>
                </a:solidFill>
                <a:effectLst>
                  <a:outerShdw blurRad="38100" dist="38100" dir="2700000" algn="tl">
                    <a:srgbClr val="000000">
                      <a:alpha val="43137"/>
                    </a:srgbClr>
                  </a:outerShdw>
                </a:effectLst>
              </a:rPr>
              <a:t>Thanks</a:t>
            </a:r>
            <a:endParaRPr lang="en-US" sz="96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066800"/>
            <a:ext cx="7086600" cy="1219200"/>
          </a:xfrm>
        </p:spPr>
        <p:txBody>
          <a:bodyPr>
            <a:noAutofit/>
          </a:bodyPr>
          <a:lstStyle/>
          <a:p>
            <a:r>
              <a:rPr lang="en-US" sz="6600" b="1" dirty="0" smtClean="0"/>
              <a:t>Methodology</a:t>
            </a:r>
            <a:endParaRPr lang="en-US" sz="6600" b="1" dirty="0"/>
          </a:p>
        </p:txBody>
      </p:sp>
      <p:pic>
        <p:nvPicPr>
          <p:cNvPr id="2050" name="Picture 2" descr="C:\Users\tariq\Pictures\Coursera\Ariane_6_PPH_cutaway_EN.svg_.png"/>
          <p:cNvPicPr>
            <a:picLocks noChangeAspect="1" noChangeArrowheads="1"/>
          </p:cNvPicPr>
          <p:nvPr/>
        </p:nvPicPr>
        <p:blipFill>
          <a:blip r:embed="rId2" cstate="print"/>
          <a:srcRect/>
          <a:stretch>
            <a:fillRect/>
          </a:stretch>
        </p:blipFill>
        <p:spPr bwMode="auto">
          <a:xfrm>
            <a:off x="685800" y="2971800"/>
            <a:ext cx="3065109" cy="30702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Data Collection</a:t>
            </a:r>
          </a:p>
          <a:p>
            <a:r>
              <a:rPr lang="en-US" dirty="0" smtClean="0"/>
              <a:t>Data Wrangling</a:t>
            </a:r>
          </a:p>
          <a:p>
            <a:r>
              <a:rPr lang="en-US" dirty="0" smtClean="0"/>
              <a:t>Exploratory Data Analysis (EDA) by using visualization and SQL.</a:t>
            </a:r>
          </a:p>
          <a:p>
            <a:r>
              <a:rPr lang="en-US" dirty="0" smtClean="0"/>
              <a:t>Interactive visual analytics by using Folium and </a:t>
            </a:r>
            <a:r>
              <a:rPr lang="en-US" dirty="0" err="1" smtClean="0"/>
              <a:t>Plotly</a:t>
            </a:r>
            <a:r>
              <a:rPr lang="en-US" dirty="0" smtClean="0"/>
              <a:t> Dash </a:t>
            </a:r>
          </a:p>
          <a:p>
            <a:r>
              <a:rPr lang="en-US" dirty="0" smtClean="0"/>
              <a:t>Predictive analysis by using classification models.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Description</a:t>
            </a:r>
            <a:endParaRPr lang="en-US" dirty="0"/>
          </a:p>
        </p:txBody>
      </p:sp>
      <p:sp>
        <p:nvSpPr>
          <p:cNvPr id="3" name="Content Placeholder 2"/>
          <p:cNvSpPr>
            <a:spLocks noGrp="1"/>
          </p:cNvSpPr>
          <p:nvPr>
            <p:ph idx="1"/>
          </p:nvPr>
        </p:nvSpPr>
        <p:spPr/>
        <p:txBody>
          <a:bodyPr>
            <a:noAutofit/>
          </a:bodyPr>
          <a:lstStyle/>
          <a:p>
            <a:r>
              <a:rPr lang="en-US" sz="2000" dirty="0" smtClean="0"/>
              <a:t>The </a:t>
            </a:r>
            <a:r>
              <a:rPr lang="en-US" sz="2000" dirty="0" err="1" smtClean="0"/>
              <a:t>SpaceX</a:t>
            </a:r>
            <a:r>
              <a:rPr lang="en-US" sz="2000" dirty="0" smtClean="0"/>
              <a:t> API get request was used for Data collection.</a:t>
            </a:r>
          </a:p>
          <a:p>
            <a:r>
              <a:rPr lang="en-US" sz="2000" dirty="0" smtClean="0"/>
              <a:t>The response was decoded as a </a:t>
            </a:r>
            <a:r>
              <a:rPr lang="en-US" sz="2000" dirty="0" err="1" smtClean="0"/>
              <a:t>Json</a:t>
            </a:r>
            <a:r>
              <a:rPr lang="en-US" sz="2000" dirty="0" smtClean="0"/>
              <a:t> using .</a:t>
            </a:r>
            <a:r>
              <a:rPr lang="en-US" sz="2000" dirty="0" err="1" smtClean="0"/>
              <a:t>json</a:t>
            </a:r>
            <a:r>
              <a:rPr lang="en-US" sz="2000" dirty="0" smtClean="0"/>
              <a:t>() function call and turn it into a pandas </a:t>
            </a:r>
            <a:r>
              <a:rPr lang="en-US" sz="2000" dirty="0" err="1" smtClean="0"/>
              <a:t>dataframe</a:t>
            </a:r>
            <a:r>
              <a:rPr lang="en-US" sz="2000" dirty="0" smtClean="0"/>
              <a:t> using .</a:t>
            </a:r>
            <a:r>
              <a:rPr lang="en-US" sz="2000" dirty="0" err="1" smtClean="0"/>
              <a:t>json_normalize</a:t>
            </a:r>
            <a:r>
              <a:rPr lang="en-US" sz="2000" dirty="0" smtClean="0"/>
              <a:t>().</a:t>
            </a:r>
          </a:p>
          <a:p>
            <a:r>
              <a:rPr lang="en-US" sz="2000" dirty="0" smtClean="0"/>
              <a:t>The data was cleaned and checked for missing values to fill where necessary.</a:t>
            </a:r>
          </a:p>
          <a:p>
            <a:r>
              <a:rPr lang="en-US" sz="2000" dirty="0" smtClean="0"/>
              <a:t>Web scraping was performed from Wikipedia for Falcon 9 launch records with </a:t>
            </a:r>
            <a:r>
              <a:rPr lang="en-US" sz="2000" dirty="0" err="1" smtClean="0"/>
              <a:t>BeautifulSoup</a:t>
            </a:r>
            <a:r>
              <a:rPr lang="en-US" sz="2000" dirty="0" smtClean="0"/>
              <a:t>. </a:t>
            </a:r>
          </a:p>
          <a:p>
            <a:r>
              <a:rPr lang="en-US" sz="2000" dirty="0" smtClean="0"/>
              <a:t>The launch records was extracted as HTML table, then the table was parsed and converted to a pandas </a:t>
            </a:r>
            <a:r>
              <a:rPr lang="en-US" sz="2000" dirty="0" err="1" smtClean="0"/>
              <a:t>dataframe</a:t>
            </a:r>
            <a:r>
              <a:rPr lang="en-US" sz="2000" dirty="0" smtClean="0"/>
              <a:t>.</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 </a:t>
            </a:r>
            <a:r>
              <a:rPr lang="en-US" dirty="0" err="1" smtClean="0"/>
              <a:t>SpaceX</a:t>
            </a:r>
            <a:r>
              <a:rPr lang="en-US" dirty="0" smtClean="0"/>
              <a:t> API</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SpaceX</a:t>
            </a:r>
            <a:r>
              <a:rPr lang="en-US" dirty="0" smtClean="0"/>
              <a:t> API was used to collect data, then cleaning, wrangling and formatting were done based on the provided data. </a:t>
            </a:r>
          </a:p>
          <a:p>
            <a:r>
              <a:rPr lang="en-US" dirty="0" smtClean="0"/>
              <a:t>The </a:t>
            </a:r>
            <a:r>
              <a:rPr lang="en-US" dirty="0" err="1" smtClean="0"/>
              <a:t>GitHub</a:t>
            </a:r>
            <a:r>
              <a:rPr lang="en-US" dirty="0" smtClean="0"/>
              <a:t> URL of the notebook: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219200" y="3886200"/>
            <a:ext cx="6469787" cy="2555833"/>
          </a:xfrm>
          <a:prstGeom prst="rect">
            <a:avLst/>
          </a:prstGeom>
          <a:noFill/>
          <a:ln w="9525">
            <a:noFill/>
            <a:miter lim="800000"/>
            <a:headEnd/>
            <a:tailEnd/>
          </a:ln>
        </p:spPr>
      </p:pic>
      <p:sp>
        <p:nvSpPr>
          <p:cNvPr id="5" name="TextBox 4"/>
          <p:cNvSpPr txBox="1"/>
          <p:nvPr/>
        </p:nvSpPr>
        <p:spPr>
          <a:xfrm>
            <a:off x="5715000" y="3276600"/>
            <a:ext cx="2676245" cy="369332"/>
          </a:xfrm>
          <a:prstGeom prst="rect">
            <a:avLst/>
          </a:prstGeom>
          <a:solidFill>
            <a:schemeClr val="tx1">
              <a:lumMod val="65000"/>
              <a:lumOff val="35000"/>
            </a:schemeClr>
          </a:solidFill>
        </p:spPr>
        <p:txBody>
          <a:bodyPr wrap="none" rtlCol="0">
            <a:spAutoFit/>
          </a:bodyPr>
          <a:lstStyle/>
          <a:p>
            <a:r>
              <a:rPr lang="en-US" dirty="0" smtClean="0">
                <a:solidFill>
                  <a:schemeClr val="tx2">
                    <a:lumMod val="50000"/>
                  </a:schemeClr>
                </a:solidFill>
                <a:hlinkClick r:id="rId3"/>
              </a:rPr>
              <a:t>Data Collection - </a:t>
            </a:r>
            <a:r>
              <a:rPr lang="en-US" dirty="0" err="1" smtClean="0">
                <a:solidFill>
                  <a:schemeClr val="tx2">
                    <a:lumMod val="50000"/>
                  </a:schemeClr>
                </a:solidFill>
                <a:hlinkClick r:id="rId3"/>
              </a:rPr>
              <a:t>GitHub</a:t>
            </a:r>
            <a:endParaRPr lang="en-US" dirty="0">
              <a:solidFill>
                <a:schemeClr val="tx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 Web Scraping</a:t>
            </a:r>
            <a:endParaRPr lang="en-US" dirty="0"/>
          </a:p>
        </p:txBody>
      </p:sp>
      <p:sp>
        <p:nvSpPr>
          <p:cNvPr id="3" name="Content Placeholder 2"/>
          <p:cNvSpPr>
            <a:spLocks noGrp="1"/>
          </p:cNvSpPr>
          <p:nvPr>
            <p:ph idx="1"/>
          </p:nvPr>
        </p:nvSpPr>
        <p:spPr/>
        <p:txBody>
          <a:bodyPr/>
          <a:lstStyle/>
          <a:p>
            <a:r>
              <a:rPr lang="en-US" dirty="0" smtClean="0"/>
              <a:t>Web Scraping was performed to collect Falcon 9 Historical launch records with </a:t>
            </a:r>
            <a:r>
              <a:rPr lang="en-US" dirty="0" err="1" smtClean="0"/>
              <a:t>BeatifulSoup</a:t>
            </a:r>
            <a:r>
              <a:rPr lang="en-US" dirty="0" smtClean="0"/>
              <a:t>.</a:t>
            </a:r>
          </a:p>
          <a:p>
            <a:r>
              <a:rPr lang="en-US" dirty="0" smtClean="0"/>
              <a:t>Data frame was created by parsing the HTML table from the Wikipedia page.</a:t>
            </a:r>
          </a:p>
          <a:p>
            <a:r>
              <a:rPr lang="en-US" dirty="0" smtClean="0"/>
              <a:t>The </a:t>
            </a:r>
            <a:r>
              <a:rPr lang="en-US" dirty="0" err="1" smtClean="0"/>
              <a:t>GitHub</a:t>
            </a:r>
            <a:r>
              <a:rPr lang="en-US" dirty="0" smtClean="0"/>
              <a:t> URL of the notebook:</a:t>
            </a:r>
          </a:p>
        </p:txBody>
      </p:sp>
      <p:pic>
        <p:nvPicPr>
          <p:cNvPr id="4098" name="Picture 2"/>
          <p:cNvPicPr>
            <a:picLocks noChangeAspect="1" noChangeArrowheads="1"/>
          </p:cNvPicPr>
          <p:nvPr/>
        </p:nvPicPr>
        <p:blipFill>
          <a:blip r:embed="rId2" cstate="print"/>
          <a:srcRect/>
          <a:stretch>
            <a:fillRect/>
          </a:stretch>
        </p:blipFill>
        <p:spPr bwMode="auto">
          <a:xfrm>
            <a:off x="2209800" y="4267200"/>
            <a:ext cx="4427359" cy="2381571"/>
          </a:xfrm>
          <a:prstGeom prst="rect">
            <a:avLst/>
          </a:prstGeom>
          <a:noFill/>
          <a:ln w="9525">
            <a:noFill/>
            <a:miter lim="800000"/>
            <a:headEnd/>
            <a:tailEnd/>
          </a:ln>
        </p:spPr>
      </p:pic>
      <p:sp>
        <p:nvSpPr>
          <p:cNvPr id="5" name="TextBox 4"/>
          <p:cNvSpPr txBox="1"/>
          <p:nvPr/>
        </p:nvSpPr>
        <p:spPr>
          <a:xfrm>
            <a:off x="5791200" y="3733800"/>
            <a:ext cx="2504660" cy="369332"/>
          </a:xfrm>
          <a:prstGeom prst="rect">
            <a:avLst/>
          </a:prstGeom>
          <a:solidFill>
            <a:schemeClr val="tx1">
              <a:lumMod val="50000"/>
              <a:lumOff val="50000"/>
            </a:schemeClr>
          </a:solidFill>
        </p:spPr>
        <p:txBody>
          <a:bodyPr wrap="none" rtlCol="0">
            <a:spAutoFit/>
          </a:bodyPr>
          <a:lstStyle/>
          <a:p>
            <a:r>
              <a:rPr lang="en-US" dirty="0" smtClean="0">
                <a:hlinkClick r:id="rId3"/>
              </a:rPr>
              <a:t>Web Scraping - </a:t>
            </a:r>
            <a:r>
              <a:rPr lang="en-US" dirty="0" err="1" smtClean="0">
                <a:hlinkClick r:id="rId3"/>
              </a:rPr>
              <a:t>GitHub</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Verv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2_Verv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16123</TotalTime>
  <Words>1623</Words>
  <Application>Microsoft Office PowerPoint</Application>
  <PresentationFormat>On-screen Show (4:3)</PresentationFormat>
  <Paragraphs>187</Paragraphs>
  <Slides>47</Slides>
  <Notes>0</Notes>
  <HiddenSlides>0</HiddenSlides>
  <MMClips>0</MMClips>
  <ScaleCrop>false</ScaleCrop>
  <HeadingPairs>
    <vt:vector size="4" baseType="variant">
      <vt:variant>
        <vt:lpstr>Theme</vt:lpstr>
      </vt:variant>
      <vt:variant>
        <vt:i4>4</vt:i4>
      </vt:variant>
      <vt:variant>
        <vt:lpstr>Slide Titles</vt:lpstr>
      </vt:variant>
      <vt:variant>
        <vt:i4>47</vt:i4>
      </vt:variant>
    </vt:vector>
  </HeadingPairs>
  <TitlesOfParts>
    <vt:vector size="51" baseType="lpstr">
      <vt:lpstr>Flow</vt:lpstr>
      <vt:lpstr>Verve</vt:lpstr>
      <vt:lpstr>1_Verve</vt:lpstr>
      <vt:lpstr>2_Verve</vt:lpstr>
      <vt:lpstr>SpaceX Falcon 9 Landing Prediction</vt:lpstr>
      <vt:lpstr>Outline</vt:lpstr>
      <vt:lpstr>Executive Summary</vt:lpstr>
      <vt:lpstr>Introduction</vt:lpstr>
      <vt:lpstr>Methodology</vt:lpstr>
      <vt:lpstr>Methodology</vt:lpstr>
      <vt:lpstr>Data Collection Description</vt:lpstr>
      <vt:lpstr>Data Collection – SpaceX API</vt:lpstr>
      <vt:lpstr>Data Collection – Web Scraping</vt:lpstr>
      <vt:lpstr>Data Wrangling</vt:lpstr>
      <vt:lpstr>EDA – Data Visualization </vt:lpstr>
      <vt:lpstr>EDA - SQL</vt:lpstr>
      <vt:lpstr>Interactive Map with Folium</vt:lpstr>
      <vt:lpstr>Dashboard with Plolty Dash</vt:lpstr>
      <vt:lpstr>Predictive Analysis (Classification)</vt:lpstr>
      <vt:lpstr>Results</vt:lpstr>
      <vt:lpstr>Results</vt:lpstr>
      <vt:lpstr>Flight Number vs. Launch Site</vt:lpstr>
      <vt:lpstr>Payload vs. Launch Site</vt:lpstr>
      <vt:lpstr>Success Rate vs. Orbit Type</vt:lpstr>
      <vt:lpstr>Flight Number vs. Orbit Type</vt:lpstr>
      <vt:lpstr>Payload vs. Orbit Type</vt:lpstr>
      <vt:lpstr>Launch Success Yearly Trend</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Landing Outcomes Between 2010-06-04 and 2017-03-20</vt:lpstr>
      <vt:lpstr>Markers of all launch sites on US</vt:lpstr>
      <vt:lpstr>Launch outcomes on map with Color Markers</vt:lpstr>
      <vt:lpstr>Launch outcomes on map with Color Markers</vt:lpstr>
      <vt:lpstr>Distance between a launch site to its proximities</vt:lpstr>
      <vt:lpstr>Pie Chart</vt:lpstr>
      <vt:lpstr>Pie Chart</vt:lpstr>
      <vt:lpstr>Slide 40</vt:lpstr>
      <vt:lpstr>Payload vs. Launch Outcome  scatter plot for all sites</vt:lpstr>
      <vt:lpstr>Classification Models Accuracy</vt:lpstr>
      <vt:lpstr>Confusion Matrix</vt:lpstr>
      <vt:lpstr>Conclusion</vt:lpstr>
      <vt:lpstr>Conclusion</vt:lpstr>
      <vt:lpstr>Appendix – GitHub Links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SpaceX Falcon 9 Landing Prediction</dc:title>
  <dc:creator>Tariq Elsheikh</dc:creator>
  <cp:lastModifiedBy>Tariq Elsheikh</cp:lastModifiedBy>
  <cp:revision>479</cp:revision>
  <dcterms:created xsi:type="dcterms:W3CDTF">2023-03-31T20:32:08Z</dcterms:created>
  <dcterms:modified xsi:type="dcterms:W3CDTF">2023-04-12T03:07:26Z</dcterms:modified>
</cp:coreProperties>
</file>