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ishi geetey" initials="tg" lastIdx="1" clrIdx="0">
    <p:extLst>
      <p:ext uri="{19B8F6BF-5375-455C-9EA6-DF929625EA0E}">
        <p15:presenceInfo xmlns:p15="http://schemas.microsoft.com/office/powerpoint/2012/main" userId="12689898587511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2706" autoAdjust="0"/>
  </p:normalViewPr>
  <p:slideViewPr>
    <p:cSldViewPr snapToGrid="0" showGuides="1">
      <p:cViewPr varScale="1">
        <p:scale>
          <a:sx n="85" d="100"/>
          <a:sy n="85" d="100"/>
        </p:scale>
        <p:origin x="590"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03T11:18:35.658" idx="1">
    <p:pos x="797" y="2799"/>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6/07/2021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1" y="1537494"/>
            <a:ext cx="4086224" cy="2387600"/>
          </a:xfrm>
        </p:spPr>
        <p:txBody>
          <a:bodyPr/>
          <a:lstStyle/>
          <a:p>
            <a:r>
              <a:rPr lang="en-AU" dirty="0">
                <a:latin typeface="Calibri" panose="020F0502020204030204" pitchFamily="34" charset="0"/>
                <a:cs typeface="Calibri" panose="020F0502020204030204" pitchFamily="34" charset="0"/>
              </a:rPr>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latin typeface="Calibri" panose="020F0502020204030204" pitchFamily="34" charset="0"/>
                <a:cs typeface="Calibri" panose="020F0502020204030204" pitchFamily="34" charset="0"/>
              </a:rPr>
              <a:t>Retail Analytics</a:t>
            </a:r>
          </a:p>
          <a:p>
            <a:endParaRPr lang="en-AU"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90363"/>
            <a:ext cx="9390343" cy="824400"/>
          </a:xfrm>
        </p:spPr>
        <p:txBody>
          <a:bodyPr/>
          <a:lstStyle/>
          <a:p>
            <a:pPr algn="l"/>
            <a:r>
              <a:rPr lang="en-US" sz="1400" b="0" i="0" u="none" strike="noStrike" baseline="0" dirty="0">
                <a:solidFill>
                  <a:srgbClr val="000005"/>
                </a:solidFill>
                <a:latin typeface="Calibri" panose="020F0502020204030204" pitchFamily="34" charset="0"/>
                <a:cs typeface="Calibri" panose="020F0502020204030204" pitchFamily="34" charset="0"/>
              </a:rPr>
              <a:t>Trial store 77 and 86 had significant increase in number of customers during</a:t>
            </a:r>
          </a:p>
          <a:p>
            <a:pPr algn="l"/>
            <a:r>
              <a:rPr lang="en-US" sz="1400" b="0" i="0" u="none" strike="noStrike" baseline="0" dirty="0">
                <a:solidFill>
                  <a:srgbClr val="000005"/>
                </a:solidFill>
                <a:latin typeface="Calibri" panose="020F0502020204030204" pitchFamily="34" charset="0"/>
                <a:cs typeface="Calibri" panose="020F0502020204030204" pitchFamily="34" charset="0"/>
              </a:rPr>
              <a:t>Trial period compared to Control stores, proving an effective trial run.</a:t>
            </a:r>
          </a:p>
          <a:p>
            <a:pPr algn="l"/>
            <a:r>
              <a:rPr lang="en-US" sz="1400" b="0" i="0" u="none" strike="noStrike" baseline="0" dirty="0">
                <a:solidFill>
                  <a:srgbClr val="000005"/>
                </a:solidFill>
                <a:latin typeface="Calibri" panose="020F0502020204030204" pitchFamily="34" charset="0"/>
                <a:cs typeface="Calibri" panose="020F0502020204030204" pitchFamily="34" charset="0"/>
              </a:rPr>
              <a:t>Whereas trial store 88 customers increase is insignificant.</a:t>
            </a:r>
            <a:endParaRPr lang="en-AU" sz="14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122" name="Picture 2">
            <a:extLst>
              <a:ext uri="{FF2B5EF4-FFF2-40B4-BE49-F238E27FC236}">
                <a16:creationId xmlns:a16="http://schemas.microsoft.com/office/drawing/2014/main" id="{AC70186E-6AC7-4511-A378-83EC56A54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765" y="394352"/>
            <a:ext cx="4664316" cy="32228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F82454-94FC-4B48-AA17-1E0525C2DC84}"/>
              </a:ext>
            </a:extLst>
          </p:cNvPr>
          <p:cNvSpPr txBox="1"/>
          <p:nvPr/>
        </p:nvSpPr>
        <p:spPr>
          <a:xfrm>
            <a:off x="8756062" y="26894"/>
            <a:ext cx="1418665" cy="369332"/>
          </a:xfrm>
          <a:prstGeom prst="rect">
            <a:avLst/>
          </a:prstGeom>
          <a:noFill/>
        </p:spPr>
        <p:txBody>
          <a:bodyPr wrap="square">
            <a:spAutoFit/>
          </a:bodyPr>
          <a:lstStyle/>
          <a:p>
            <a:pPr algn="l"/>
            <a:r>
              <a:rPr lang="en-IN" sz="1800" dirty="0">
                <a:latin typeface="Calibri" panose="020F0502020204030204" pitchFamily="34" charset="0"/>
                <a:ea typeface="Roboto Light" panose="02000000000000000000" pitchFamily="2" charset="0"/>
                <a:cs typeface="Calibri" panose="020F0502020204030204" pitchFamily="34" charset="0"/>
              </a:rPr>
              <a:t>Trial Store </a:t>
            </a:r>
            <a:r>
              <a:rPr lang="en-IN" dirty="0">
                <a:latin typeface="Calibri" panose="020F0502020204030204" pitchFamily="34" charset="0"/>
                <a:ea typeface="Roboto Light" panose="02000000000000000000" pitchFamily="2" charset="0"/>
                <a:cs typeface="Calibri" panose="020F0502020204030204" pitchFamily="34" charset="0"/>
              </a:rPr>
              <a:t>86</a:t>
            </a:r>
            <a:endParaRPr lang="en-IN" sz="1800" dirty="0">
              <a:latin typeface="Calibri" panose="020F0502020204030204" pitchFamily="34" charset="0"/>
              <a:ea typeface="Roboto Light" panose="02000000000000000000" pitchFamily="2" charset="0"/>
              <a:cs typeface="Calibri" panose="020F0502020204030204" pitchFamily="34" charset="0"/>
            </a:endParaRPr>
          </a:p>
        </p:txBody>
      </p:sp>
      <p:pic>
        <p:nvPicPr>
          <p:cNvPr id="5124" name="Picture 4">
            <a:extLst>
              <a:ext uri="{FF2B5EF4-FFF2-40B4-BE49-F238E27FC236}">
                <a16:creationId xmlns:a16="http://schemas.microsoft.com/office/drawing/2014/main" id="{CB109331-8EDB-4265-ACAF-3BD4E0AA4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511" y="1622612"/>
            <a:ext cx="4741489" cy="30939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908699-B295-45D5-99F6-6B3BBF37E736}"/>
              </a:ext>
            </a:extLst>
          </p:cNvPr>
          <p:cNvSpPr txBox="1"/>
          <p:nvPr/>
        </p:nvSpPr>
        <p:spPr>
          <a:xfrm>
            <a:off x="3124200" y="4655109"/>
            <a:ext cx="1411941" cy="369332"/>
          </a:xfrm>
          <a:prstGeom prst="rect">
            <a:avLst/>
          </a:prstGeom>
          <a:noFill/>
        </p:spPr>
        <p:txBody>
          <a:bodyPr wrap="square">
            <a:spAutoFit/>
          </a:bodyPr>
          <a:lstStyle/>
          <a:p>
            <a:pPr algn="l"/>
            <a:r>
              <a:rPr lang="en-IN" sz="1800" dirty="0">
                <a:latin typeface="Calibri" panose="020F0502020204030204" pitchFamily="34" charset="0"/>
                <a:ea typeface="Roboto Light" panose="02000000000000000000" pitchFamily="2" charset="0"/>
                <a:cs typeface="Calibri" panose="020F0502020204030204" pitchFamily="34" charset="0"/>
              </a:rPr>
              <a:t>Trial Store </a:t>
            </a:r>
            <a:r>
              <a:rPr lang="en-IN" dirty="0">
                <a:latin typeface="Calibri" panose="020F0502020204030204" pitchFamily="34" charset="0"/>
                <a:ea typeface="Roboto Light" panose="02000000000000000000" pitchFamily="2" charset="0"/>
                <a:cs typeface="Calibri" panose="020F0502020204030204" pitchFamily="34" charset="0"/>
              </a:rPr>
              <a:t>77</a:t>
            </a:r>
            <a:endParaRPr lang="en-IN" sz="1800" dirty="0">
              <a:latin typeface="Calibri" panose="020F0502020204030204" pitchFamily="34" charset="0"/>
              <a:ea typeface="Roboto Light" panose="02000000000000000000" pitchFamily="2" charset="0"/>
              <a:cs typeface="Calibri" panose="020F0502020204030204" pitchFamily="34" charset="0"/>
            </a:endParaRPr>
          </a:p>
        </p:txBody>
      </p:sp>
      <p:pic>
        <p:nvPicPr>
          <p:cNvPr id="5126" name="Picture 6">
            <a:extLst>
              <a:ext uri="{FF2B5EF4-FFF2-40B4-BE49-F238E27FC236}">
                <a16:creationId xmlns:a16="http://schemas.microsoft.com/office/drawing/2014/main" id="{7F397FA2-B1BE-4601-AAD9-32B714D7E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287" y="3716345"/>
            <a:ext cx="5169274" cy="2989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50EBA4A-9D6D-41F6-BFF1-567325538375}"/>
              </a:ext>
            </a:extLst>
          </p:cNvPr>
          <p:cNvSpPr txBox="1"/>
          <p:nvPr/>
        </p:nvSpPr>
        <p:spPr>
          <a:xfrm>
            <a:off x="5334346" y="5920298"/>
            <a:ext cx="1411941" cy="369332"/>
          </a:xfrm>
          <a:prstGeom prst="rect">
            <a:avLst/>
          </a:prstGeom>
          <a:noFill/>
        </p:spPr>
        <p:txBody>
          <a:bodyPr wrap="square">
            <a:spAutoFit/>
          </a:bodyPr>
          <a:lstStyle/>
          <a:p>
            <a:pPr algn="l"/>
            <a:r>
              <a:rPr lang="en-IN" sz="1800" dirty="0">
                <a:latin typeface="Calibri" panose="020F0502020204030204" pitchFamily="34" charset="0"/>
                <a:ea typeface="Roboto Light" panose="02000000000000000000" pitchFamily="2" charset="0"/>
                <a:cs typeface="Calibri" panose="020F0502020204030204" pitchFamily="34" charset="0"/>
              </a:rPr>
              <a:t>Trial Store </a:t>
            </a:r>
            <a:r>
              <a:rPr lang="en-IN" dirty="0">
                <a:latin typeface="Calibri" panose="020F0502020204030204" pitchFamily="34" charset="0"/>
                <a:ea typeface="Roboto Light" panose="02000000000000000000" pitchFamily="2" charset="0"/>
                <a:cs typeface="Calibri" panose="020F0502020204030204" pitchFamily="34" charset="0"/>
              </a:rPr>
              <a:t>88</a:t>
            </a:r>
            <a:endParaRPr lang="en-IN" sz="1800" dirty="0">
              <a:latin typeface="Calibri" panose="020F0502020204030204" pitchFamily="34" charset="0"/>
              <a:ea typeface="Roboto Light" panose="02000000000000000000" pitchFamily="2" charset="0"/>
              <a:cs typeface="Calibri" panose="020F0502020204030204" pitchFamily="34"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latin typeface="Calibri" panose="020F0502020204030204" pitchFamily="34" charset="0"/>
                <a:cs typeface="Calibri" panose="020F0502020204030204" pitchFamily="34" charset="0"/>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Calibri" panose="020F0502020204030204" pitchFamily="34" charset="0"/>
                <a:ea typeface="Roboto Light" panose="02000000000000000000" pitchFamily="2" charset="0"/>
                <a:cs typeface="Calibri" panose="020F0502020204030204" pitchFamily="34"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Calibri" panose="020F0502020204030204" pitchFamily="34" charset="0"/>
                <a:ea typeface="Roboto Light" panose="02000000000000000000" pitchFamily="2" charset="0"/>
                <a:cs typeface="Calibri" panose="020F0502020204030204" pitchFamily="34" charset="0"/>
              </a:rPr>
              <a:t>02</a:t>
            </a:r>
            <a:endParaRPr lang="en-AU" dirty="0" err="1">
              <a:solidFill>
                <a:srgbClr val="000000"/>
              </a:solidFill>
              <a:latin typeface="Calibri" panose="020F0502020204030204" pitchFamily="34" charset="0"/>
              <a:ea typeface="Roboto Light" panose="02000000000000000000" pitchFamily="2" charset="0"/>
              <a:cs typeface="Calibri" panose="020F0502020204030204" pitchFamily="34"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7"/>
            <a:ext cx="1896185" cy="1718741"/>
          </a:xfrm>
          <a:prstGeom prst="rect">
            <a:avLst/>
          </a:prstGeom>
          <a:noFill/>
        </p:spPr>
        <p:txBody>
          <a:bodyPr wrap="square" lIns="0" tIns="0" rIns="0" bIns="0" rtlCol="0" anchor="t">
            <a:noAutofit/>
          </a:bodyPr>
          <a:lstStyle/>
          <a:p>
            <a:pPr algn="l"/>
            <a:r>
              <a:rPr lang="en-IN" sz="1800" b="0" i="0" u="none" strike="noStrike" baseline="0" dirty="0">
                <a:solidFill>
                  <a:srgbClr val="000005"/>
                </a:solidFill>
                <a:latin typeface="Calibri" panose="020F0502020204030204" pitchFamily="34" charset="0"/>
                <a:cs typeface="Calibri" panose="020F0502020204030204" pitchFamily="34" charset="0"/>
              </a:rPr>
              <a:t>Chips Category Review</a:t>
            </a:r>
            <a:endParaRPr lang="en-AU" sz="1400" dirty="0">
              <a:latin typeface="Calibri" panose="020F0502020204030204" pitchFamily="34" charset="0"/>
              <a:ea typeface="Roboto" panose="02000000000000000000" pitchFamily="2" charset="0"/>
              <a:cs typeface="Calibri" panose="020F0502020204030204" pitchFamily="34"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6"/>
            <a:ext cx="1896185" cy="1718741"/>
          </a:xfrm>
          <a:prstGeom prst="rect">
            <a:avLst/>
          </a:prstGeom>
          <a:noFill/>
        </p:spPr>
        <p:txBody>
          <a:bodyPr wrap="square" lIns="0" tIns="0" rIns="0" bIns="0" rtlCol="0" anchor="t">
            <a:noAutofit/>
          </a:bodyPr>
          <a:lstStyle/>
          <a:p>
            <a:pPr algn="l"/>
            <a:r>
              <a:rPr lang="en-IN" sz="1800" b="0" i="0" u="none" strike="noStrike" baseline="0" dirty="0">
                <a:solidFill>
                  <a:srgbClr val="000005"/>
                </a:solidFill>
                <a:latin typeface="Calibri" panose="020F0502020204030204" pitchFamily="34" charset="0"/>
                <a:cs typeface="Calibri" panose="020F0502020204030204" pitchFamily="34" charset="0"/>
              </a:rPr>
              <a:t>Trial Store Analysis</a:t>
            </a:r>
            <a:endParaRPr lang="en-AU" sz="1400" dirty="0">
              <a:latin typeface="Calibri" panose="020F0502020204030204" pitchFamily="34" charset="0"/>
              <a:ea typeface="Roboto" panose="02000000000000000000" pitchFamily="2" charset="0"/>
              <a:cs typeface="Calibri" panose="020F0502020204030204" pitchFamily="34"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US" sz="1400" b="0" i="0" u="none" strike="noStrike" baseline="0" dirty="0">
                <a:solidFill>
                  <a:srgbClr val="000005"/>
                </a:solidFill>
                <a:latin typeface="Calibri" panose="020F0502020204030204" pitchFamily="34" charset="0"/>
                <a:cs typeface="Calibri" panose="020F0502020204030204" pitchFamily="34" charset="0"/>
              </a:rPr>
              <a:t>Chips transactions increase substantially prior to Christmas. It is a good time to take advantage of this </a:t>
            </a:r>
            <a:r>
              <a:rPr lang="en-IN" sz="1400" b="0" i="0" u="none" strike="noStrike" baseline="0" dirty="0">
                <a:solidFill>
                  <a:srgbClr val="000005"/>
                </a:solidFill>
                <a:latin typeface="Calibri" panose="020F0502020204030204" pitchFamily="34" charset="0"/>
                <a:cs typeface="Calibri" panose="020F0502020204030204" pitchFamily="34" charset="0"/>
              </a:rPr>
              <a:t>momentum with promotional offers.</a:t>
            </a:r>
          </a:p>
          <a:p>
            <a:pPr marL="285750" indent="-285750" algn="l">
              <a:buFont typeface="Arial" panose="020B0604020202020204" pitchFamily="34" charset="0"/>
              <a:buChar char="•"/>
            </a:pPr>
            <a:r>
              <a:rPr lang="en-US" sz="1400" b="0" i="0" u="none" strike="noStrike" baseline="0" dirty="0">
                <a:solidFill>
                  <a:srgbClr val="000005"/>
                </a:solidFill>
                <a:latin typeface="Calibri" panose="020F0502020204030204" pitchFamily="34" charset="0"/>
                <a:cs typeface="Calibri" panose="020F0502020204030204" pitchFamily="34" charset="0"/>
              </a:rPr>
              <a:t>Older and Young Family segment have the highest average purchase units per unique customer.</a:t>
            </a:r>
          </a:p>
          <a:p>
            <a:pPr marL="285750" indent="-285750" algn="l">
              <a:buFont typeface="Arial" panose="020B0604020202020204" pitchFamily="34" charset="0"/>
              <a:buChar char="•"/>
            </a:pPr>
            <a:r>
              <a:rPr lang="en-US" sz="1400" b="0" i="0" u="none" strike="noStrike" baseline="0" dirty="0">
                <a:solidFill>
                  <a:srgbClr val="000005"/>
                </a:solidFill>
                <a:latin typeface="Calibri" panose="020F0502020204030204" pitchFamily="34" charset="0"/>
                <a:cs typeface="Calibri" panose="020F0502020204030204" pitchFamily="34" charset="0"/>
              </a:rPr>
              <a:t>Sales mainly came from Budget - older families, Mainstream - young singles/couples, and Mainstream - retirees. In total contributing 25% of sales revenue.</a:t>
            </a:r>
            <a:endParaRPr lang="en-AU" sz="1400" dirty="0">
              <a:latin typeface="Calibri" panose="020F0502020204030204" pitchFamily="34" charset="0"/>
              <a:ea typeface="Roboto Light" panose="02000000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US" sz="1400" b="0" i="0" u="none" strike="noStrike" baseline="0" dirty="0">
                <a:solidFill>
                  <a:srgbClr val="000005"/>
                </a:solidFill>
                <a:latin typeface="Calibri" panose="020F0502020204030204" pitchFamily="34" charset="0"/>
                <a:cs typeface="Calibri" panose="020F0502020204030204" pitchFamily="34" charset="0"/>
              </a:rPr>
              <a:t>Trial store 77 and 86 experienced significant increase in Total Sales and Customers quantity during the trial period compared to their control stores..</a:t>
            </a:r>
          </a:p>
          <a:p>
            <a:pPr marL="285750" indent="-285750" algn="l">
              <a:buFont typeface="Arial" panose="020B0604020202020204" pitchFamily="34" charset="0"/>
              <a:buChar char="•"/>
            </a:pPr>
            <a:r>
              <a:rPr lang="en-US" sz="1400" b="0" i="0" u="none" strike="noStrike" baseline="0" dirty="0">
                <a:solidFill>
                  <a:srgbClr val="000005"/>
                </a:solidFill>
                <a:latin typeface="Calibri" panose="020F0502020204030204" pitchFamily="34" charset="0"/>
                <a:cs typeface="Calibri" panose="020F0502020204030204" pitchFamily="34" charset="0"/>
              </a:rPr>
              <a:t>Trial store 88 experience increase as well, but insignificant compared to its’ Control store.</a:t>
            </a:r>
            <a:endParaRPr lang="en-AU" sz="1400" dirty="0">
              <a:latin typeface="Calibri" panose="020F0502020204030204" pitchFamily="34" charset="0"/>
              <a:ea typeface="Roboto Light" panose="02000000000000000000" pitchFamily="2" charset="0"/>
              <a:cs typeface="Calibri" panose="020F0502020204030204" pitchFamily="34"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l"/>
            <a:r>
              <a:rPr lang="en-US" sz="1800" b="0" i="0" u="none" strike="noStrike" baseline="0" dirty="0">
                <a:solidFill>
                  <a:srgbClr val="000005"/>
                </a:solidFill>
                <a:latin typeface="Calibri" panose="020F0502020204030204" pitchFamily="34" charset="0"/>
                <a:cs typeface="Calibri" panose="020F0502020204030204" pitchFamily="34" charset="0"/>
              </a:rPr>
              <a:t>Sales increase steadily approaching Christmas, and return again to early</a:t>
            </a:r>
          </a:p>
          <a:p>
            <a:pPr algn="l"/>
            <a:r>
              <a:rPr lang="en-US" sz="1800" b="0" i="0" u="none" strike="noStrike" baseline="0" dirty="0">
                <a:solidFill>
                  <a:srgbClr val="000005"/>
                </a:solidFill>
                <a:latin typeface="Calibri" panose="020F0502020204030204" pitchFamily="34" charset="0"/>
                <a:cs typeface="Calibri" panose="020F0502020204030204" pitchFamily="34" charset="0"/>
              </a:rPr>
              <a:t>December sales level during New Year Eve. Dipped sales in 25th December</a:t>
            </a:r>
          </a:p>
          <a:p>
            <a:pPr algn="l"/>
            <a:r>
              <a:rPr lang="en-US" sz="1800" b="0" i="0" u="none" strike="noStrike" baseline="0" dirty="0">
                <a:solidFill>
                  <a:srgbClr val="000005"/>
                </a:solidFill>
                <a:latin typeface="Calibri" panose="020F0502020204030204" pitchFamily="34" charset="0"/>
                <a:cs typeface="Calibri" panose="020F0502020204030204" pitchFamily="34" charset="0"/>
              </a:rPr>
              <a:t>was due to shops being non-operational during Christmas.</a:t>
            </a:r>
            <a:endParaRPr lang="en-AU"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2">
            <a:extLst>
              <a:ext uri="{FF2B5EF4-FFF2-40B4-BE49-F238E27FC236}">
                <a16:creationId xmlns:a16="http://schemas.microsoft.com/office/drawing/2014/main" id="{C6091EB5-A484-468C-956E-DA6D88CA5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2471161"/>
            <a:ext cx="86963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l"/>
            <a:r>
              <a:rPr lang="en-US" sz="1800" b="0" i="0" u="none" strike="noStrike" baseline="0" dirty="0">
                <a:solidFill>
                  <a:srgbClr val="000005"/>
                </a:solidFill>
                <a:latin typeface="Calibri" panose="020F0502020204030204" pitchFamily="34" charset="0"/>
                <a:cs typeface="Calibri" panose="020F0502020204030204" pitchFamily="34" charset="0"/>
              </a:rPr>
              <a:t>Affluence doesn’t seem to affect quantity of purchase per customer.</a:t>
            </a:r>
          </a:p>
          <a:p>
            <a:pPr algn="l"/>
            <a:r>
              <a:rPr lang="en-US" sz="1800" b="0" i="0" u="none" strike="noStrike" baseline="0" dirty="0">
                <a:solidFill>
                  <a:srgbClr val="000005"/>
                </a:solidFill>
                <a:latin typeface="Calibri" panose="020F0502020204030204" pitchFamily="34" charset="0"/>
                <a:cs typeface="Calibri" panose="020F0502020204030204" pitchFamily="34" charset="0"/>
              </a:rPr>
              <a:t>Older and Young Family segment have the highest average purchase units</a:t>
            </a:r>
          </a:p>
          <a:p>
            <a:pPr algn="l"/>
            <a:r>
              <a:rPr lang="en-IN" sz="1800" b="0" i="0" u="none" strike="noStrike" baseline="0" dirty="0">
                <a:solidFill>
                  <a:srgbClr val="000005"/>
                </a:solidFill>
                <a:latin typeface="Calibri" panose="020F0502020204030204" pitchFamily="34" charset="0"/>
                <a:cs typeface="Calibri" panose="020F0502020204030204" pitchFamily="34" charset="0"/>
              </a:rPr>
              <a:t>per unique customer.</a:t>
            </a:r>
            <a:endParaRPr lang="en-AU"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074" name="Picture 2">
            <a:extLst>
              <a:ext uri="{FF2B5EF4-FFF2-40B4-BE49-F238E27FC236}">
                <a16:creationId xmlns:a16="http://schemas.microsoft.com/office/drawing/2014/main" id="{3DCAB65C-E8D9-4627-9A57-D508DC3BD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070" y="1703294"/>
            <a:ext cx="8431860" cy="40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l"/>
            <a:r>
              <a:rPr lang="en-US" sz="1800" b="0" i="0" u="none" strike="noStrike" baseline="0" dirty="0">
                <a:solidFill>
                  <a:srgbClr val="000005"/>
                </a:solidFill>
                <a:latin typeface="Calibri" panose="020F0502020204030204" pitchFamily="34" charset="0"/>
                <a:cs typeface="Calibri" panose="020F0502020204030204" pitchFamily="34" charset="0"/>
              </a:rPr>
              <a:t>Sales mainly came from Budget - older families, Mainstream - young</a:t>
            </a:r>
          </a:p>
          <a:p>
            <a:pPr algn="l"/>
            <a:r>
              <a:rPr lang="en-US" sz="1800" b="0" i="0" u="none" strike="noStrike" baseline="0" dirty="0">
                <a:solidFill>
                  <a:srgbClr val="000005"/>
                </a:solidFill>
                <a:latin typeface="Calibri" panose="020F0502020204030204" pitchFamily="34" charset="0"/>
                <a:cs typeface="Calibri" panose="020F0502020204030204" pitchFamily="34" charset="0"/>
              </a:rPr>
              <a:t>singles/couples, and Mainstream - retirees. In total, older customers buy</a:t>
            </a:r>
          </a:p>
          <a:p>
            <a:pPr algn="l"/>
            <a:r>
              <a:rPr lang="en-US" sz="1800" b="0" i="0" u="none" strike="noStrike" baseline="0" dirty="0">
                <a:solidFill>
                  <a:srgbClr val="000005"/>
                </a:solidFill>
                <a:latin typeface="Calibri" panose="020F0502020204030204" pitchFamily="34" charset="0"/>
                <a:cs typeface="Calibri" panose="020F0502020204030204" pitchFamily="34" charset="0"/>
              </a:rPr>
              <a:t>more than younger customers. Non-premium customers buy more than</a:t>
            </a:r>
          </a:p>
          <a:p>
            <a:pPr algn="l"/>
            <a:r>
              <a:rPr lang="en-IN" sz="1800" b="0" i="0" u="none" strike="noStrike" baseline="0" dirty="0">
                <a:solidFill>
                  <a:srgbClr val="000005"/>
                </a:solidFill>
                <a:latin typeface="Calibri" panose="020F0502020204030204" pitchFamily="34" charset="0"/>
                <a:cs typeface="Calibri" panose="020F0502020204030204" pitchFamily="34" charset="0"/>
              </a:rPr>
              <a:t>premium customers.</a:t>
            </a:r>
            <a:endParaRPr lang="en-AU"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2050" name="Picture 2">
            <a:extLst>
              <a:ext uri="{FF2B5EF4-FFF2-40B4-BE49-F238E27FC236}">
                <a16:creationId xmlns:a16="http://schemas.microsoft.com/office/drawing/2014/main" id="{788F875A-A059-4ECD-8149-22CFF4DF2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475" y="1639966"/>
            <a:ext cx="6960466" cy="470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latin typeface="Calibri" panose="020F0502020204030204" pitchFamily="34" charset="0"/>
                <a:cs typeface="Calibri" panose="020F0502020204030204" pitchFamily="34" charset="0"/>
              </a:rPr>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latin typeface="Calibri" panose="020F0502020204030204" pitchFamily="34" charset="0"/>
                <a:cs typeface="Calibri" panose="020F0502020204030204" pitchFamily="34" charset="0"/>
              </a:rPr>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51705" y="335250"/>
            <a:ext cx="10479600" cy="824400"/>
          </a:xfrm>
        </p:spPr>
        <p:txBody>
          <a:bodyPr/>
          <a:lstStyle/>
          <a:p>
            <a:pPr algn="l"/>
            <a:r>
              <a:rPr lang="en-US" sz="1800" b="0" i="0" u="none" strike="noStrike" baseline="0" dirty="0">
                <a:solidFill>
                  <a:srgbClr val="000005"/>
                </a:solidFill>
                <a:latin typeface="Calibri" panose="020F0502020204030204" pitchFamily="34" charset="0"/>
                <a:cs typeface="Calibri" panose="020F0502020204030204" pitchFamily="34" charset="0"/>
              </a:rPr>
              <a:t>Trial store 77 second and third month, and trial store 86 second month had</a:t>
            </a:r>
          </a:p>
          <a:p>
            <a:pPr algn="l"/>
            <a:r>
              <a:rPr lang="en-US" sz="1800" b="0" i="0" u="none" strike="noStrike" baseline="0" dirty="0">
                <a:solidFill>
                  <a:srgbClr val="000005"/>
                </a:solidFill>
                <a:latin typeface="Calibri" panose="020F0502020204030204" pitchFamily="34" charset="0"/>
                <a:cs typeface="Calibri" panose="020F0502020204030204" pitchFamily="34" charset="0"/>
              </a:rPr>
              <a:t>significantly higher sales than Control store.</a:t>
            </a:r>
          </a:p>
          <a:p>
            <a:pPr algn="l"/>
            <a:r>
              <a:rPr lang="en-US" sz="1800" b="0" i="0" u="none" strike="noStrike" baseline="0" dirty="0">
                <a:solidFill>
                  <a:srgbClr val="000005"/>
                </a:solidFill>
                <a:latin typeface="Calibri" panose="020F0502020204030204" pitchFamily="34" charset="0"/>
                <a:cs typeface="Calibri" panose="020F0502020204030204" pitchFamily="34" charset="0"/>
              </a:rPr>
              <a:t>Whereas trial store 88 sales increase is insignificant.</a:t>
            </a:r>
            <a:endParaRPr lang="en-AU"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0E6A86FC-93FF-4F7F-9A51-755E668A3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294" y="1822862"/>
            <a:ext cx="4845938" cy="26367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8EE2C47-455D-4E56-847F-EC3181CB0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5420" y="792240"/>
            <a:ext cx="4845938" cy="26367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F4CD73-DC79-4077-92D6-C82A8A917697}"/>
              </a:ext>
            </a:extLst>
          </p:cNvPr>
          <p:cNvSpPr txBox="1"/>
          <p:nvPr/>
        </p:nvSpPr>
        <p:spPr>
          <a:xfrm>
            <a:off x="3101788" y="4459622"/>
            <a:ext cx="1694330" cy="502023"/>
          </a:xfrm>
          <a:prstGeom prst="rect">
            <a:avLst/>
          </a:prstGeom>
          <a:noFill/>
        </p:spPr>
        <p:txBody>
          <a:bodyPr wrap="square" lIns="0" tIns="0" rIns="0" bIns="0" rtlCol="0" anchor="t">
            <a:noAutofit/>
          </a:bodyPr>
          <a:lstStyle/>
          <a:p>
            <a:pPr algn="l"/>
            <a:r>
              <a:rPr lang="en-IN" sz="2000" dirty="0">
                <a:latin typeface="Calibri" panose="020F0502020204030204" pitchFamily="34" charset="0"/>
                <a:ea typeface="Roboto Light" panose="02000000000000000000" pitchFamily="2" charset="0"/>
                <a:cs typeface="Calibri" panose="020F0502020204030204" pitchFamily="34" charset="0"/>
              </a:rPr>
              <a:t>Trial Store 77</a:t>
            </a:r>
          </a:p>
        </p:txBody>
      </p:sp>
      <p:sp>
        <p:nvSpPr>
          <p:cNvPr id="11" name="TextBox 10">
            <a:extLst>
              <a:ext uri="{FF2B5EF4-FFF2-40B4-BE49-F238E27FC236}">
                <a16:creationId xmlns:a16="http://schemas.microsoft.com/office/drawing/2014/main" id="{0E6F9BA9-207A-40A6-85A7-A9C937F8B503}"/>
              </a:ext>
            </a:extLst>
          </p:cNvPr>
          <p:cNvSpPr txBox="1"/>
          <p:nvPr/>
        </p:nvSpPr>
        <p:spPr>
          <a:xfrm>
            <a:off x="8124779" y="3429000"/>
            <a:ext cx="1583561" cy="369332"/>
          </a:xfrm>
          <a:prstGeom prst="rect">
            <a:avLst/>
          </a:prstGeom>
          <a:noFill/>
        </p:spPr>
        <p:txBody>
          <a:bodyPr wrap="square">
            <a:spAutoFit/>
          </a:bodyPr>
          <a:lstStyle/>
          <a:p>
            <a:pPr algn="l"/>
            <a:r>
              <a:rPr lang="en-IN" sz="1800" dirty="0">
                <a:latin typeface="Calibri" panose="020F0502020204030204" pitchFamily="34" charset="0"/>
                <a:ea typeface="Roboto Light" panose="02000000000000000000" pitchFamily="2" charset="0"/>
                <a:cs typeface="Calibri" panose="020F0502020204030204" pitchFamily="34" charset="0"/>
              </a:rPr>
              <a:t>Trial Store </a:t>
            </a:r>
            <a:r>
              <a:rPr lang="en-IN" dirty="0">
                <a:latin typeface="Calibri" panose="020F0502020204030204" pitchFamily="34" charset="0"/>
                <a:ea typeface="Roboto Light" panose="02000000000000000000" pitchFamily="2" charset="0"/>
                <a:cs typeface="Calibri" panose="020F0502020204030204" pitchFamily="34" charset="0"/>
              </a:rPr>
              <a:t>86</a:t>
            </a:r>
            <a:endParaRPr lang="en-IN" sz="1800" dirty="0">
              <a:latin typeface="Calibri" panose="020F0502020204030204" pitchFamily="34" charset="0"/>
              <a:ea typeface="Roboto Light" panose="02000000000000000000" pitchFamily="2" charset="0"/>
              <a:cs typeface="Calibri" panose="020F0502020204030204" pitchFamily="34" charset="0"/>
            </a:endParaRPr>
          </a:p>
        </p:txBody>
      </p:sp>
      <p:pic>
        <p:nvPicPr>
          <p:cNvPr id="8" name="Picture 6">
            <a:extLst>
              <a:ext uri="{FF2B5EF4-FFF2-40B4-BE49-F238E27FC236}">
                <a16:creationId xmlns:a16="http://schemas.microsoft.com/office/drawing/2014/main" id="{18D4F556-7AEB-45AB-8C6C-7B543EB46E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5420" y="3810000"/>
            <a:ext cx="4845938" cy="27127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5B040F1-6659-4EF3-B2B9-5B0CBDCA49CD}"/>
              </a:ext>
            </a:extLst>
          </p:cNvPr>
          <p:cNvSpPr txBox="1"/>
          <p:nvPr/>
        </p:nvSpPr>
        <p:spPr>
          <a:xfrm>
            <a:off x="8124779" y="6488668"/>
            <a:ext cx="1499347" cy="369332"/>
          </a:xfrm>
          <a:prstGeom prst="rect">
            <a:avLst/>
          </a:prstGeom>
          <a:noFill/>
        </p:spPr>
        <p:txBody>
          <a:bodyPr wrap="square">
            <a:spAutoFit/>
          </a:bodyPr>
          <a:lstStyle/>
          <a:p>
            <a:pPr algn="l"/>
            <a:r>
              <a:rPr lang="en-IN" sz="1800" dirty="0">
                <a:latin typeface="Calibri" panose="020F0502020204030204" pitchFamily="34" charset="0"/>
                <a:ea typeface="Roboto Light" panose="02000000000000000000" pitchFamily="2" charset="0"/>
                <a:cs typeface="Calibri" panose="020F0502020204030204" pitchFamily="34" charset="0"/>
              </a:rPr>
              <a:t>Trial Store 88</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6385</TotalTime>
  <Words>569</Words>
  <Application>Microsoft Office PowerPoint</Application>
  <PresentationFormat>Widescreen</PresentationFormat>
  <Paragraphs>56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Calibri</vt:lpstr>
      <vt:lpstr>Roboto Light</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tarishi geetey</cp:lastModifiedBy>
  <cp:revision>473</cp:revision>
  <dcterms:created xsi:type="dcterms:W3CDTF">2018-02-07T23:23:24Z</dcterms:created>
  <dcterms:modified xsi:type="dcterms:W3CDTF">2021-07-06T07:29:58Z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