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80316" r:id="rId2"/>
    <p:sldId id="2147480317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14D63F-5F68-6787-A96B-D003731E8BD3}" v="1145" dt="2025-08-11T10:50:44.445"/>
    <p1510:client id="{18030601-F653-5C79-7047-D97C38902B1D}" v="133" dt="2025-08-11T12:12:15.1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219" y="91956"/>
            <a:ext cx="11162581" cy="1613109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024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047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070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092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5116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2140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39164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6187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chemeClr val="accent4">
                    <a:lumMod val="76000"/>
                  </a:schemeClr>
                </a:solidFill>
                <a:latin typeface="Times New Roman"/>
                <a:ea typeface="+mj-lt"/>
                <a:cs typeface="Times New Roman"/>
              </a:rPr>
              <a:t>Manufacturing Copilot </a:t>
            </a:r>
            <a:r>
              <a:rPr lang="en-US" sz="2000" b="1" dirty="0">
                <a:solidFill>
                  <a:schemeClr val="accent4">
                    <a:lumMod val="76000"/>
                  </a:schemeClr>
                </a:solidFill>
                <a:latin typeface="Times New Roman"/>
                <a:cs typeface="Times New Roman"/>
              </a:rPr>
              <a:t>: AI-powered Assistant for Production, Scheduling &amp; Maintenance</a:t>
            </a:r>
            <a:br>
              <a:rPr lang="en-US" sz="2000" b="1" dirty="0">
                <a:latin typeface="Times New Roman"/>
                <a:cs typeface="Times New Roman"/>
              </a:rPr>
            </a:br>
            <a:r>
              <a:rPr lang="en-US" sz="1200" b="1" dirty="0">
                <a:solidFill>
                  <a:schemeClr val="accent2"/>
                </a:solidFill>
                <a:latin typeface="Times New Roman"/>
                <a:ea typeface="Calibri"/>
                <a:cs typeface="Times New Roman"/>
              </a:rPr>
              <a:t>Theme: AI for Industry - Manufacturing Copilot (Gen AI + Agents)</a:t>
            </a:r>
            <a:endParaRPr lang="en-US" sz="1050" b="1" dirty="0">
              <a:solidFill>
                <a:schemeClr val="accent2"/>
              </a:solidFill>
            </a:endParaRPr>
          </a:p>
          <a:p>
            <a:endParaRPr lang="en-US" sz="2000">
              <a:latin typeface="Times New Roman"/>
              <a:cs typeface="Times New Roman"/>
            </a:endParaRPr>
          </a:p>
        </p:txBody>
      </p:sp>
      <p:sp>
        <p:nvSpPr>
          <p:cNvPr id="98" name="Rounded Rectangle 19">
            <a:extLst>
              <a:ext uri="{FF2B5EF4-FFF2-40B4-BE49-F238E27FC236}">
                <a16:creationId xmlns:a16="http://schemas.microsoft.com/office/drawing/2014/main" id="{A0B23D65-260A-45A0-8C85-C7EB1C969A15}"/>
              </a:ext>
            </a:extLst>
          </p:cNvPr>
          <p:cNvSpPr/>
          <p:nvPr/>
        </p:nvSpPr>
        <p:spPr>
          <a:xfrm>
            <a:off x="2997779" y="931953"/>
            <a:ext cx="8982424" cy="325636"/>
          </a:xfrm>
          <a:prstGeom prst="roundRect">
            <a:avLst>
              <a:gd name="adj" fmla="val 9750"/>
            </a:avLst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024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047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070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092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5116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2140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39164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6187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914332"/>
            <a:endParaRPr lang="en-US" sz="1200" b="1" kern="0">
              <a:solidFill>
                <a:srgbClr val="000000"/>
              </a:solidFill>
              <a:latin typeface="Calibiri"/>
              <a:cs typeface="Calibri" panose="020F0502020204030204" pitchFamily="34" charset="0"/>
            </a:endParaRPr>
          </a:p>
        </p:txBody>
      </p:sp>
      <p:sp>
        <p:nvSpPr>
          <p:cNvPr id="128" name="Rounded Rectangle 127"/>
          <p:cNvSpPr/>
          <p:nvPr/>
        </p:nvSpPr>
        <p:spPr>
          <a:xfrm>
            <a:off x="-7089" y="3570147"/>
            <a:ext cx="8982424" cy="311408"/>
          </a:xfrm>
          <a:prstGeom prst="roundRect">
            <a:avLst/>
          </a:prstGeom>
          <a:solidFill>
            <a:srgbClr val="92D05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024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047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070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092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5116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2140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39164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6187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332">
              <a:defRPr/>
            </a:pPr>
            <a:r>
              <a:rPr lang="en-US" sz="1300" b="1">
                <a:solidFill>
                  <a:srgbClr val="FFFFFF"/>
                </a:solidFill>
              </a:rPr>
              <a:t>Value/Benefits – Cover quantitative metrics, key business impact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04A8151-DB02-A650-00E9-DE96E31B53A1}"/>
              </a:ext>
            </a:extLst>
          </p:cNvPr>
          <p:cNvGrpSpPr/>
          <p:nvPr/>
        </p:nvGrpSpPr>
        <p:grpSpPr>
          <a:xfrm>
            <a:off x="113960" y="742645"/>
            <a:ext cx="8980181" cy="328295"/>
            <a:chOff x="2246714" y="881051"/>
            <a:chExt cx="6735136" cy="246221"/>
          </a:xfrm>
        </p:grpSpPr>
        <p:sp>
          <p:nvSpPr>
            <p:cNvPr id="6" name="Rounded Rectangle 5"/>
            <p:cNvSpPr/>
            <p:nvPr/>
          </p:nvSpPr>
          <p:spPr>
            <a:xfrm>
              <a:off x="2246714" y="893449"/>
              <a:ext cx="6735136" cy="212102"/>
            </a:xfrm>
            <a:prstGeom prst="roundRect">
              <a:avLst/>
            </a:prstGeom>
            <a:solidFill>
              <a:srgbClr val="004A8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024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047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070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092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5116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2140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39164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6187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32">
                <a:defRPr/>
              </a:pPr>
              <a:endParaRPr lang="en-US" sz="1200" b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9700" y="881051"/>
              <a:ext cx="262479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024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047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070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092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5116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2140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39164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6187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32">
                <a:defRPr/>
              </a:pPr>
              <a:r>
                <a:rPr lang="en-US" sz="1333" b="1">
                  <a:solidFill>
                    <a:srgbClr val="FFFFFF"/>
                  </a:solidFill>
                  <a:latin typeface="Calibiri"/>
                </a:rPr>
                <a:t>Business Need/Business Problem Statement </a:t>
              </a: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52385" y="1091600"/>
            <a:ext cx="9048249" cy="892552"/>
          </a:xfrm>
          <a:prstGeom prst="rect">
            <a:avLst/>
          </a:prstGeom>
          <a:noFill/>
        </p:spPr>
        <p:txBody>
          <a:bodyPr wrap="square" lIns="121920" tIns="60960" rIns="121920" bIns="60960" numCol="1" rtlCol="0" anchor="t">
            <a:spAutoFit/>
          </a:bodyPr>
          <a:lstStyle>
            <a:defPPr>
              <a:defRPr lang="en-US"/>
            </a:defPPr>
            <a:lvl1pPr marL="0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024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047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070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092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5116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2140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39164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6187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defTabSz="913556">
              <a:buFont typeface="Arial"/>
              <a:buChar char="•"/>
              <a:defRPr/>
            </a:pPr>
            <a:r>
              <a:rPr lang="en-US" sz="1000">
                <a:solidFill>
                  <a:srgbClr val="000000"/>
                </a:solidFill>
                <a:ea typeface="+mn-lt"/>
                <a:cs typeface="+mn-lt"/>
              </a:rPr>
              <a:t>Manufacturing planners and supervisors waste hours every day switching between ERP, MES, spreadsheets, and emails to check schedules, material availability, operator performance, and downtime logs.</a:t>
            </a:r>
            <a:endParaRPr lang="en-US" sz="1000"/>
          </a:p>
          <a:p>
            <a:pPr marL="171450" indent="-171450" defTabSz="913556">
              <a:buFont typeface="Arial"/>
              <a:buChar char="•"/>
              <a:defRPr/>
            </a:pPr>
            <a:r>
              <a:rPr lang="en-US" sz="1000">
                <a:solidFill>
                  <a:srgbClr val="000000"/>
                </a:solidFill>
                <a:ea typeface="+mn-lt"/>
                <a:cs typeface="+mn-lt"/>
              </a:rPr>
              <a:t>This fragmented process leads to slow decisions, missed delivery commitments, reactive maintenance, and productivity loss directly impacting delivery performance and operational efficiency.</a:t>
            </a:r>
            <a:endParaRPr lang="en-US" sz="1000"/>
          </a:p>
          <a:p>
            <a:pPr defTabSz="913556">
              <a:defRPr/>
            </a:pPr>
            <a:endParaRPr lang="en-US" sz="100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10" name="Footer Placeholder 25">
            <a:extLst>
              <a:ext uri="{FF2B5EF4-FFF2-40B4-BE49-F238E27FC236}">
                <a16:creationId xmlns:a16="http://schemas.microsoft.com/office/drawing/2014/main" id="{3550A52B-A84B-640F-9124-53F2C14BE6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65850" y="6590128"/>
            <a:ext cx="2501900" cy="169560"/>
          </a:xfrm>
          <a:prstGeom prst="rect">
            <a:avLst/>
          </a:prstGeom>
        </p:spPr>
        <p:txBody>
          <a:bodyPr vert="horz" lIns="85344" tIns="60960" rIns="121920" bIns="60960" rtlCol="0" anchor="ctr"/>
          <a:lstStyle>
            <a:defPPr>
              <a:defRPr lang="en-US"/>
            </a:defPPr>
            <a:lvl1pPr marL="0" algn="l" defTabSz="738711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69356" algn="l" defTabSz="738711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8711" algn="l" defTabSz="738711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08066" algn="l" defTabSz="738711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77419" algn="l" defTabSz="738711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46775" algn="l" defTabSz="738711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16131" algn="l" defTabSz="738711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85487" algn="l" defTabSz="738711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54842" algn="l" defTabSz="738711" rtl="0" eaLnBrk="1" latinLnBrk="0" hangingPunct="1">
              <a:defRPr sz="145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TCS Confidential</a:t>
            </a:r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87D8841-3659-A2A0-1EAE-39A103255A87}"/>
              </a:ext>
            </a:extLst>
          </p:cNvPr>
          <p:cNvGrpSpPr/>
          <p:nvPr/>
        </p:nvGrpSpPr>
        <p:grpSpPr>
          <a:xfrm>
            <a:off x="152997" y="1722193"/>
            <a:ext cx="8980181" cy="328295"/>
            <a:chOff x="2246714" y="861089"/>
            <a:chExt cx="6735136" cy="246221"/>
          </a:xfrm>
        </p:grpSpPr>
        <p:sp>
          <p:nvSpPr>
            <p:cNvPr id="18" name="Rounded Rectangle 5">
              <a:extLst>
                <a:ext uri="{FF2B5EF4-FFF2-40B4-BE49-F238E27FC236}">
                  <a16:creationId xmlns:a16="http://schemas.microsoft.com/office/drawing/2014/main" id="{0DA37BD2-9560-6A88-3DE2-7675A5DA13BD}"/>
                </a:ext>
              </a:extLst>
            </p:cNvPr>
            <p:cNvSpPr/>
            <p:nvPr/>
          </p:nvSpPr>
          <p:spPr>
            <a:xfrm>
              <a:off x="2246714" y="893449"/>
              <a:ext cx="6735136" cy="212102"/>
            </a:xfrm>
            <a:prstGeom prst="roundRect">
              <a:avLst/>
            </a:prstGeom>
            <a:solidFill>
              <a:srgbClr val="004A8E"/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024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047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070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092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5116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2140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39164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6187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32">
                <a:defRPr/>
              </a:pPr>
              <a:endParaRPr lang="en-US" sz="1200" b="1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5BFF4A5-6C98-0CFE-01B9-B1F936508BA4}"/>
                </a:ext>
              </a:extLst>
            </p:cNvPr>
            <p:cNvSpPr txBox="1"/>
            <p:nvPr/>
          </p:nvSpPr>
          <p:spPr>
            <a:xfrm>
              <a:off x="4481831" y="861089"/>
              <a:ext cx="213382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277024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554047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831070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08092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385116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662140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1939164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216187" algn="l" defTabSz="554047" rtl="0" eaLnBrk="1" latinLnBrk="0" hangingPunct="1">
                <a:defRPr sz="1091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914332">
                <a:defRPr/>
              </a:pPr>
              <a:r>
                <a:rPr lang="en-US" sz="1333" b="1">
                  <a:solidFill>
                    <a:srgbClr val="FFFFFF"/>
                  </a:solidFill>
                  <a:latin typeface="Calibiri"/>
                </a:rPr>
                <a:t>Key Solution Highlights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C52D45C-E2D1-5D43-51EE-5A2FA004DB83}"/>
              </a:ext>
            </a:extLst>
          </p:cNvPr>
          <p:cNvSpPr txBox="1"/>
          <p:nvPr/>
        </p:nvSpPr>
        <p:spPr>
          <a:xfrm>
            <a:off x="152722" y="2182114"/>
            <a:ext cx="9048249" cy="1046440"/>
          </a:xfrm>
          <a:prstGeom prst="rect">
            <a:avLst/>
          </a:prstGeom>
          <a:noFill/>
        </p:spPr>
        <p:txBody>
          <a:bodyPr wrap="square" lIns="121920" tIns="60960" rIns="121920" bIns="60960" numCol="1" rtlCol="0" anchor="t">
            <a:spAutoFit/>
          </a:bodyPr>
          <a:lstStyle>
            <a:defPPr>
              <a:defRPr lang="en-US"/>
            </a:defPPr>
            <a:lvl1pPr marL="0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77024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54047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31070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08092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85116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62140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939164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16187" algn="l" defTabSz="554047" rtl="0" eaLnBrk="1" latinLnBrk="0" hangingPunct="1">
              <a:defRPr sz="109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defTabSz="913556">
              <a:buFont typeface="Wingdings"/>
              <a:buChar char="ü"/>
              <a:defRPr/>
            </a:pPr>
            <a:r>
              <a:rPr lang="en-US" sz="1000">
                <a:solidFill>
                  <a:srgbClr val="000000"/>
                </a:solidFill>
                <a:ea typeface="+mn-lt"/>
                <a:cs typeface="+mn-lt"/>
              </a:rPr>
              <a:t>One stop conversational interface for all production, scheduling, and maintenance queries.</a:t>
            </a:r>
            <a:endParaRPr lang="en-US" sz="1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 defTabSz="913556">
              <a:buFont typeface="Wingdings"/>
              <a:buChar char="ü"/>
              <a:defRPr/>
            </a:pPr>
            <a:r>
              <a:rPr lang="en-US" sz="1000">
                <a:solidFill>
                  <a:srgbClr val="000000"/>
                </a:solidFill>
                <a:ea typeface="+mn-lt"/>
                <a:cs typeface="+mn-lt"/>
              </a:rPr>
              <a:t>Hierarchical reasoning with specialized agents for Scheduling, Maintenance, and Inventory/Suppliers.</a:t>
            </a:r>
            <a:endParaRPr lang="en-US" sz="1000"/>
          </a:p>
          <a:p>
            <a:pPr marL="285750" indent="-285750" defTabSz="913556">
              <a:buFont typeface="Wingdings"/>
              <a:buChar char="ü"/>
              <a:defRPr/>
            </a:pPr>
            <a:r>
              <a:rPr lang="en-US" sz="1000">
                <a:solidFill>
                  <a:srgbClr val="000000"/>
                </a:solidFill>
                <a:ea typeface="+mn-lt"/>
                <a:cs typeface="+mn-lt"/>
              </a:rPr>
              <a:t>Reverse scheduling powered by ML models (lead time, buffer, shipping, production time).</a:t>
            </a:r>
            <a:endParaRPr lang="en-US" sz="1000"/>
          </a:p>
          <a:p>
            <a:pPr marL="285750" indent="-285750" defTabSz="913556">
              <a:buFont typeface="Wingdings"/>
              <a:buChar char="ü"/>
              <a:defRPr/>
            </a:pPr>
            <a:r>
              <a:rPr lang="en-US" sz="1000">
                <a:solidFill>
                  <a:srgbClr val="000000"/>
                </a:solidFill>
                <a:ea typeface="+mn-lt"/>
                <a:cs typeface="+mn-lt"/>
              </a:rPr>
              <a:t>Context-aware retrieval (RAG) from a Vector DB of SOPs, manuals, and downtime logs.</a:t>
            </a:r>
            <a:endParaRPr lang="en-US" sz="1000"/>
          </a:p>
          <a:p>
            <a:pPr marL="285750" indent="-285750" defTabSz="913556">
              <a:buFont typeface="Wingdings"/>
              <a:buChar char="ü"/>
              <a:defRPr/>
            </a:pPr>
            <a:r>
              <a:rPr lang="en-US" sz="1000">
                <a:solidFill>
                  <a:srgbClr val="000000"/>
                </a:solidFill>
                <a:ea typeface="+mn-lt"/>
                <a:cs typeface="+mn-lt"/>
              </a:rPr>
              <a:t>Automated actions: work orders, supplier notifications, and schedule updates.</a:t>
            </a:r>
            <a:endParaRPr lang="en-US" sz="1000"/>
          </a:p>
          <a:p>
            <a:pPr marL="285750" indent="-285750" defTabSz="913556">
              <a:buFont typeface="Wingdings"/>
              <a:buChar char="ü"/>
              <a:defRPr/>
            </a:pPr>
            <a:r>
              <a:rPr lang="en-US" sz="1000">
                <a:solidFill>
                  <a:srgbClr val="000000"/>
                </a:solidFill>
                <a:ea typeface="+mn-lt"/>
                <a:cs typeface="+mn-lt"/>
              </a:rPr>
              <a:t>Modular &amp; scalable architecture that integrates easily with multiple ERP/MES systems.</a:t>
            </a:r>
            <a:endParaRPr lang="en-US" sz="1000">
              <a:ea typeface="+mn-lt"/>
              <a:cs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C0BBE4-2DD8-4EE2-9AAD-15DD73256369}"/>
              </a:ext>
            </a:extLst>
          </p:cNvPr>
          <p:cNvSpPr/>
          <p:nvPr/>
        </p:nvSpPr>
        <p:spPr>
          <a:xfrm>
            <a:off x="256652" y="4094296"/>
            <a:ext cx="2155278" cy="86197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7773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15546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23318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31090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38863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46636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54409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62182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184">
              <a:defRPr/>
            </a:pPr>
            <a:r>
              <a:rPr lang="en-US" sz="1000" b="1">
                <a:solidFill>
                  <a:srgbClr val="000000"/>
                </a:solidFill>
                <a:ea typeface="+mn-lt"/>
                <a:cs typeface="+mn-lt"/>
              </a:rPr>
              <a:t>Faster Decisions</a:t>
            </a:r>
            <a:r>
              <a:rPr lang="en-US" sz="1000">
                <a:solidFill>
                  <a:srgbClr val="000000"/>
                </a:solidFill>
                <a:ea typeface="+mn-lt"/>
                <a:cs typeface="+mn-lt"/>
              </a:rPr>
              <a:t> → Reduce manual scheduling effort by ~60%, enabling planners to respond instantly to order or production changes.</a:t>
            </a:r>
            <a:endParaRPr lang="en-US" sz="1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C82780-0A07-4BDB-87C2-D4CE92CE275F}"/>
              </a:ext>
            </a:extLst>
          </p:cNvPr>
          <p:cNvSpPr/>
          <p:nvPr/>
        </p:nvSpPr>
        <p:spPr>
          <a:xfrm>
            <a:off x="2561224" y="4086906"/>
            <a:ext cx="2144203" cy="86197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7773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15546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23318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31090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38863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46636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54409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62182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184">
              <a:defRPr/>
            </a:pPr>
            <a:endParaRPr lang="en-US" sz="1000" b="1">
              <a:solidFill>
                <a:srgbClr val="000000"/>
              </a:solidFill>
              <a:ea typeface="+mn-lt"/>
              <a:cs typeface="+mn-lt"/>
            </a:endParaRPr>
          </a:p>
          <a:p>
            <a:pPr algn="ctr" defTabSz="685184">
              <a:defRPr/>
            </a:pPr>
            <a:r>
              <a:rPr lang="en-US" sz="1000" b="1">
                <a:solidFill>
                  <a:srgbClr val="000000"/>
                </a:solidFill>
                <a:ea typeface="+mn-lt"/>
                <a:cs typeface="+mn-lt"/>
              </a:rPr>
              <a:t>Improved Delivery Performance </a:t>
            </a:r>
            <a:r>
              <a:rPr lang="en-US" sz="1000">
                <a:solidFill>
                  <a:srgbClr val="000000"/>
                </a:solidFill>
                <a:ea typeface="+mn-lt"/>
                <a:cs typeface="+mn-lt"/>
              </a:rPr>
              <a:t>→ Increase on-time deliveries by 10–15% through accurate reverse scheduling and predictive insights.</a:t>
            </a:r>
            <a:endParaRPr lang="en-US" sz="1000"/>
          </a:p>
          <a:p>
            <a:pPr algn="ctr" defTabSz="685184">
              <a:defRPr/>
            </a:pPr>
            <a:endParaRPr lang="en-US" sz="1000">
              <a:solidFill>
                <a:srgbClr val="000000"/>
              </a:solidFill>
              <a:latin typeface="Calibiri"/>
              <a:cs typeface="Calibri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C57DEE-E292-C383-943E-D656D4CA5EC3}"/>
              </a:ext>
            </a:extLst>
          </p:cNvPr>
          <p:cNvSpPr/>
          <p:nvPr/>
        </p:nvSpPr>
        <p:spPr>
          <a:xfrm>
            <a:off x="4885628" y="4086906"/>
            <a:ext cx="2086184" cy="853625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7773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15546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23318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31090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38863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46636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54409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62182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184">
              <a:defRPr/>
            </a:pPr>
            <a:r>
              <a:rPr lang="en-US" sz="1000" b="1">
                <a:solidFill>
                  <a:srgbClr val="000000"/>
                </a:solidFill>
                <a:ea typeface="+mn-lt"/>
                <a:cs typeface="+mn-lt"/>
              </a:rPr>
              <a:t>Reduced Downtime →</a:t>
            </a:r>
            <a:r>
              <a:rPr lang="en-US" sz="1000">
                <a:solidFill>
                  <a:srgbClr val="000000"/>
                </a:solidFill>
                <a:ea typeface="+mn-lt"/>
                <a:cs typeface="+mn-lt"/>
              </a:rPr>
              <a:t> Cut unplanned machine downtime by ~20% with proactive maintenance recommendations.</a:t>
            </a:r>
            <a:endParaRPr lang="en-US" sz="1000"/>
          </a:p>
          <a:p>
            <a:pPr algn="ctr" defTabSz="685184">
              <a:defRPr/>
            </a:pPr>
            <a:endParaRPr lang="en-US" sz="1000">
              <a:solidFill>
                <a:srgbClr val="000000"/>
              </a:solidFill>
              <a:latin typeface="Calibiri"/>
              <a:cs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7C7D9F-B7BA-4AED-AB34-16139D695674}"/>
              </a:ext>
            </a:extLst>
          </p:cNvPr>
          <p:cNvSpPr/>
          <p:nvPr/>
        </p:nvSpPr>
        <p:spPr>
          <a:xfrm>
            <a:off x="249882" y="5118166"/>
            <a:ext cx="2155278" cy="861971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7773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15546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23318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31090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38863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46636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54409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62182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184">
              <a:defRPr/>
            </a:pPr>
            <a:r>
              <a:rPr lang="en-US" sz="1000" b="1">
                <a:solidFill>
                  <a:srgbClr val="000000"/>
                </a:solidFill>
                <a:ea typeface="+mn-lt"/>
                <a:cs typeface="+mn-lt"/>
              </a:rPr>
              <a:t>Productivity Boost → </a:t>
            </a:r>
            <a:r>
              <a:rPr lang="en-US" sz="1000">
                <a:solidFill>
                  <a:srgbClr val="000000"/>
                </a:solidFill>
                <a:ea typeface="+mn-lt"/>
                <a:cs typeface="+mn-lt"/>
              </a:rPr>
              <a:t>Free up several hours per supervisor per day by eliminating system-hopping and manual cross-checking.</a:t>
            </a:r>
            <a:endParaRPr lang="en-US" sz="1000"/>
          </a:p>
          <a:p>
            <a:pPr algn="ctr" defTabSz="685184">
              <a:defRPr/>
            </a:pPr>
            <a:endParaRPr lang="en-US" sz="1000">
              <a:solidFill>
                <a:srgbClr val="000000"/>
              </a:solidFill>
              <a:latin typeface="Calibiri"/>
              <a:cs typeface="Calibri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1EFB3A5-DF53-C6EC-C137-4290BC886D68}"/>
              </a:ext>
            </a:extLst>
          </p:cNvPr>
          <p:cNvSpPr/>
          <p:nvPr/>
        </p:nvSpPr>
        <p:spPr>
          <a:xfrm>
            <a:off x="2559170" y="5119936"/>
            <a:ext cx="2112147" cy="81049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7773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15546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23318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31090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38863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46636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54409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62182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184">
              <a:defRPr/>
            </a:pPr>
            <a:endParaRPr lang="en-US" sz="1000" b="1">
              <a:solidFill>
                <a:srgbClr val="000000"/>
              </a:solidFill>
              <a:ea typeface="+mn-lt"/>
              <a:cs typeface="+mn-lt"/>
            </a:endParaRPr>
          </a:p>
          <a:p>
            <a:pPr algn="ctr" defTabSz="685184">
              <a:defRPr/>
            </a:pPr>
            <a:r>
              <a:rPr lang="en-US" sz="1000" b="1">
                <a:solidFill>
                  <a:srgbClr val="000000"/>
                </a:solidFill>
                <a:ea typeface="+mn-lt"/>
                <a:cs typeface="+mn-lt"/>
              </a:rPr>
              <a:t>Scalable &amp; Future-Ready →</a:t>
            </a:r>
            <a:r>
              <a:rPr lang="en-US" sz="1000">
                <a:solidFill>
                  <a:srgbClr val="000000"/>
                </a:solidFill>
                <a:ea typeface="+mn-lt"/>
                <a:cs typeface="+mn-lt"/>
              </a:rPr>
              <a:t> Modular design allows easy addition of new capabilities like quality checks energy optimization, and supplier collaboration.</a:t>
            </a:r>
            <a:endParaRPr lang="en-US" sz="1000"/>
          </a:p>
          <a:p>
            <a:pPr algn="ctr" defTabSz="685184">
              <a:defRPr/>
            </a:pPr>
            <a:endParaRPr lang="en-US" sz="1000">
              <a:solidFill>
                <a:srgbClr val="000000"/>
              </a:solidFill>
              <a:latin typeface="Calibiri"/>
              <a:cs typeface="Calibri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4DAD35F-DB78-C4E3-E3DE-93DEFF2F9048}"/>
              </a:ext>
            </a:extLst>
          </p:cNvPr>
          <p:cNvSpPr/>
          <p:nvPr/>
        </p:nvSpPr>
        <p:spPr>
          <a:xfrm>
            <a:off x="4882837" y="5119047"/>
            <a:ext cx="2086184" cy="810493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07773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15546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623318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831090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038863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246636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454409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662182" algn="l" defTabSz="415546" rtl="0" eaLnBrk="1" latinLnBrk="0" hangingPunct="1">
              <a:defRPr sz="818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685184">
              <a:defRPr/>
            </a:pPr>
            <a:r>
              <a:rPr lang="en-US" sz="1000">
                <a:solidFill>
                  <a:srgbClr val="000000"/>
                </a:solidFill>
                <a:ea typeface="+mn-lt"/>
                <a:cs typeface="+mn-lt"/>
              </a:rPr>
              <a:t>Reduces Mean Time to Resolution (MTTR) </a:t>
            </a:r>
            <a:endParaRPr lang="en-US" sz="1000">
              <a:solidFill>
                <a:srgbClr val="000000"/>
              </a:solidFill>
            </a:endParaRPr>
          </a:p>
        </p:txBody>
      </p:sp>
      <p:pic>
        <p:nvPicPr>
          <p:cNvPr id="25" name="Picture 24" descr="A person in a hard hat using a computer&#10;&#10;AI-generated content may be incorrect.">
            <a:extLst>
              <a:ext uri="{FF2B5EF4-FFF2-40B4-BE49-F238E27FC236}">
                <a16:creationId xmlns:a16="http://schemas.microsoft.com/office/drawing/2014/main" id="{7F7A48A4-3772-82C6-45AE-46F535C541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7286" y="738277"/>
            <a:ext cx="2998937" cy="2678501"/>
          </a:xfrm>
          <a:prstGeom prst="rect">
            <a:avLst/>
          </a:prstGeom>
        </p:spPr>
      </p:pic>
      <p:pic>
        <p:nvPicPr>
          <p:cNvPr id="26" name="Picture 25" descr="A person in a hard hat using a tablet&#10;&#10;AI-generated content may be incorrect.">
            <a:extLst>
              <a:ext uri="{FF2B5EF4-FFF2-40B4-BE49-F238E27FC236}">
                <a16:creationId xmlns:a16="http://schemas.microsoft.com/office/drawing/2014/main" id="{8F719B3C-DBBB-F249-ED83-011E105C8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1264" y="3566663"/>
            <a:ext cx="2982225" cy="261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39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>
            <a:extLst>
              <a:ext uri="{FF2B5EF4-FFF2-40B4-BE49-F238E27FC236}">
                <a16:creationId xmlns:a16="http://schemas.microsoft.com/office/drawing/2014/main" id="{33FB2E4C-EF0B-5344-2761-C25CD77B7418}"/>
              </a:ext>
            </a:extLst>
          </p:cNvPr>
          <p:cNvSpPr>
            <a:spLocks noEditPoints="1"/>
          </p:cNvSpPr>
          <p:nvPr/>
        </p:nvSpPr>
        <p:spPr bwMode="auto">
          <a:xfrm>
            <a:off x="1930605" y="2472083"/>
            <a:ext cx="2818285" cy="2687581"/>
          </a:xfrm>
          <a:custGeom>
            <a:avLst/>
            <a:gdLst>
              <a:gd name="T0" fmla="*/ 940 w 979"/>
              <a:gd name="T1" fmla="*/ 252 h 933"/>
              <a:gd name="T2" fmla="*/ 686 w 979"/>
              <a:gd name="T3" fmla="*/ 105 h 933"/>
              <a:gd name="T4" fmla="*/ 528 w 979"/>
              <a:gd name="T5" fmla="*/ 14 h 933"/>
              <a:gd name="T6" fmla="*/ 450 w 979"/>
              <a:gd name="T7" fmla="*/ 14 h 933"/>
              <a:gd name="T8" fmla="*/ 197 w 979"/>
              <a:gd name="T9" fmla="*/ 161 h 933"/>
              <a:gd name="T10" fmla="*/ 39 w 979"/>
              <a:gd name="T11" fmla="*/ 252 h 933"/>
              <a:gd name="T12" fmla="*/ 0 w 979"/>
              <a:gd name="T13" fmla="*/ 320 h 933"/>
              <a:gd name="T14" fmla="*/ 0 w 979"/>
              <a:gd name="T15" fmla="*/ 794 h 933"/>
              <a:gd name="T16" fmla="*/ 39 w 979"/>
              <a:gd name="T17" fmla="*/ 862 h 933"/>
              <a:gd name="T18" fmla="*/ 135 w 979"/>
              <a:gd name="T19" fmla="*/ 918 h 933"/>
              <a:gd name="T20" fmla="*/ 343 w 979"/>
              <a:gd name="T21" fmla="*/ 933 h 933"/>
              <a:gd name="T22" fmla="*/ 979 w 979"/>
              <a:gd name="T23" fmla="*/ 381 h 933"/>
              <a:gd name="T24" fmla="*/ 979 w 979"/>
              <a:gd name="T25" fmla="*/ 320 h 933"/>
              <a:gd name="T26" fmla="*/ 940 w 979"/>
              <a:gd name="T27" fmla="*/ 252 h 933"/>
              <a:gd name="T28" fmla="*/ 712 w 979"/>
              <a:gd name="T29" fmla="*/ 681 h 933"/>
              <a:gd name="T30" fmla="*/ 495 w 979"/>
              <a:gd name="T31" fmla="*/ 806 h 933"/>
              <a:gd name="T32" fmla="*/ 278 w 979"/>
              <a:gd name="T33" fmla="*/ 681 h 933"/>
              <a:gd name="T34" fmla="*/ 278 w 979"/>
              <a:gd name="T35" fmla="*/ 430 h 933"/>
              <a:gd name="T36" fmla="*/ 495 w 979"/>
              <a:gd name="T37" fmla="*/ 305 h 933"/>
              <a:gd name="T38" fmla="*/ 712 w 979"/>
              <a:gd name="T39" fmla="*/ 430 h 933"/>
              <a:gd name="T40" fmla="*/ 712 w 979"/>
              <a:gd name="T41" fmla="*/ 681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979" h="933">
                <a:moveTo>
                  <a:pt x="940" y="252"/>
                </a:moveTo>
                <a:cubicBezTo>
                  <a:pt x="686" y="105"/>
                  <a:pt x="686" y="105"/>
                  <a:pt x="686" y="105"/>
                </a:cubicBezTo>
                <a:cubicBezTo>
                  <a:pt x="528" y="14"/>
                  <a:pt x="528" y="14"/>
                  <a:pt x="528" y="14"/>
                </a:cubicBezTo>
                <a:cubicBezTo>
                  <a:pt x="504" y="0"/>
                  <a:pt x="474" y="0"/>
                  <a:pt x="450" y="14"/>
                </a:cubicBezTo>
                <a:cubicBezTo>
                  <a:pt x="197" y="161"/>
                  <a:pt x="197" y="161"/>
                  <a:pt x="197" y="161"/>
                </a:cubicBezTo>
                <a:cubicBezTo>
                  <a:pt x="39" y="252"/>
                  <a:pt x="39" y="252"/>
                  <a:pt x="39" y="252"/>
                </a:cubicBezTo>
                <a:cubicBezTo>
                  <a:pt x="15" y="266"/>
                  <a:pt x="0" y="292"/>
                  <a:pt x="0" y="320"/>
                </a:cubicBezTo>
                <a:cubicBezTo>
                  <a:pt x="0" y="794"/>
                  <a:pt x="0" y="794"/>
                  <a:pt x="0" y="794"/>
                </a:cubicBezTo>
                <a:cubicBezTo>
                  <a:pt x="0" y="822"/>
                  <a:pt x="15" y="848"/>
                  <a:pt x="39" y="862"/>
                </a:cubicBezTo>
                <a:cubicBezTo>
                  <a:pt x="135" y="918"/>
                  <a:pt x="135" y="918"/>
                  <a:pt x="135" y="918"/>
                </a:cubicBezTo>
                <a:cubicBezTo>
                  <a:pt x="182" y="928"/>
                  <a:pt x="292" y="933"/>
                  <a:pt x="343" y="933"/>
                </a:cubicBezTo>
                <a:cubicBezTo>
                  <a:pt x="679" y="933"/>
                  <a:pt x="942" y="735"/>
                  <a:pt x="979" y="381"/>
                </a:cubicBezTo>
                <a:cubicBezTo>
                  <a:pt x="979" y="320"/>
                  <a:pt x="979" y="320"/>
                  <a:pt x="979" y="320"/>
                </a:cubicBezTo>
                <a:cubicBezTo>
                  <a:pt x="979" y="292"/>
                  <a:pt x="964" y="266"/>
                  <a:pt x="940" y="252"/>
                </a:cubicBezTo>
                <a:close/>
                <a:moveTo>
                  <a:pt x="712" y="681"/>
                </a:moveTo>
                <a:cubicBezTo>
                  <a:pt x="495" y="806"/>
                  <a:pt x="495" y="806"/>
                  <a:pt x="495" y="806"/>
                </a:cubicBezTo>
                <a:cubicBezTo>
                  <a:pt x="278" y="681"/>
                  <a:pt x="278" y="681"/>
                  <a:pt x="278" y="681"/>
                </a:cubicBezTo>
                <a:cubicBezTo>
                  <a:pt x="278" y="430"/>
                  <a:pt x="278" y="430"/>
                  <a:pt x="278" y="430"/>
                </a:cubicBezTo>
                <a:cubicBezTo>
                  <a:pt x="495" y="305"/>
                  <a:pt x="495" y="305"/>
                  <a:pt x="495" y="305"/>
                </a:cubicBezTo>
                <a:cubicBezTo>
                  <a:pt x="712" y="430"/>
                  <a:pt x="712" y="430"/>
                  <a:pt x="712" y="430"/>
                </a:cubicBezTo>
                <a:lnTo>
                  <a:pt x="712" y="681"/>
                </a:lnTo>
                <a:close/>
              </a:path>
            </a:pathLst>
          </a:custGeom>
          <a:gradFill>
            <a:gsLst>
              <a:gs pos="100000">
                <a:sysClr val="window" lastClr="FFFFFF">
                  <a:alpha val="40000"/>
                </a:sysClr>
              </a:gs>
              <a:gs pos="54000">
                <a:sysClr val="window" lastClr="FFFFFF">
                  <a:alpha val="0"/>
                </a:sysClr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" name="Freeform 16">
            <a:extLst>
              <a:ext uri="{FF2B5EF4-FFF2-40B4-BE49-F238E27FC236}">
                <a16:creationId xmlns:a16="http://schemas.microsoft.com/office/drawing/2014/main" id="{B5304748-F90B-5008-05DD-363873C7C2A7}"/>
              </a:ext>
            </a:extLst>
          </p:cNvPr>
          <p:cNvSpPr>
            <a:spLocks/>
          </p:cNvSpPr>
          <p:nvPr/>
        </p:nvSpPr>
        <p:spPr bwMode="auto">
          <a:xfrm>
            <a:off x="3956502" y="3503004"/>
            <a:ext cx="743374" cy="872443"/>
          </a:xfrm>
          <a:custGeom>
            <a:avLst/>
            <a:gdLst>
              <a:gd name="T0" fmla="*/ 0 w 455"/>
              <a:gd name="T1" fmla="*/ 534 h 534"/>
              <a:gd name="T2" fmla="*/ 0 w 455"/>
              <a:gd name="T3" fmla="*/ 263 h 534"/>
              <a:gd name="T4" fmla="*/ 455 w 455"/>
              <a:gd name="T5" fmla="*/ 0 h 534"/>
              <a:gd name="T6" fmla="*/ 455 w 455"/>
              <a:gd name="T7" fmla="*/ 271 h 534"/>
              <a:gd name="T8" fmla="*/ 0 w 455"/>
              <a:gd name="T9" fmla="*/ 534 h 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5" h="534">
                <a:moveTo>
                  <a:pt x="0" y="534"/>
                </a:moveTo>
                <a:lnTo>
                  <a:pt x="0" y="263"/>
                </a:lnTo>
                <a:lnTo>
                  <a:pt x="455" y="0"/>
                </a:lnTo>
                <a:lnTo>
                  <a:pt x="455" y="271"/>
                </a:lnTo>
                <a:lnTo>
                  <a:pt x="0" y="534"/>
                </a:lnTo>
                <a:close/>
              </a:path>
            </a:pathLst>
          </a:custGeom>
          <a:gradFill flip="none" rotWithShape="1">
            <a:gsLst>
              <a:gs pos="38000">
                <a:srgbClr val="2A3894">
                  <a:lumMod val="75000"/>
                </a:srgbClr>
              </a:gs>
              <a:gs pos="71000">
                <a:srgbClr val="2A3894">
                  <a:alpha val="0"/>
                </a:srgbClr>
              </a:gs>
            </a:gsLst>
            <a:lin ang="14400000" scaled="0"/>
            <a:tileRect/>
          </a:gradFill>
          <a:ln w="476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D3CF890A-B8F4-22E3-5261-07ED8BFBDAA3}"/>
              </a:ext>
            </a:extLst>
          </p:cNvPr>
          <p:cNvSpPr>
            <a:spLocks/>
          </p:cNvSpPr>
          <p:nvPr/>
        </p:nvSpPr>
        <p:spPr bwMode="auto">
          <a:xfrm>
            <a:off x="2546542" y="2496591"/>
            <a:ext cx="1385452" cy="1236778"/>
          </a:xfrm>
          <a:custGeom>
            <a:avLst/>
            <a:gdLst>
              <a:gd name="T0" fmla="*/ 481 w 481"/>
              <a:gd name="T1" fmla="*/ 111 h 429"/>
              <a:gd name="T2" fmla="*/ 481 w 481"/>
              <a:gd name="T3" fmla="*/ 429 h 429"/>
              <a:gd name="T4" fmla="*/ 275 w 481"/>
              <a:gd name="T5" fmla="*/ 311 h 429"/>
              <a:gd name="T6" fmla="*/ 0 w 481"/>
              <a:gd name="T7" fmla="*/ 152 h 429"/>
              <a:gd name="T8" fmla="*/ 240 w 481"/>
              <a:gd name="T9" fmla="*/ 13 h 429"/>
              <a:gd name="T10" fmla="*/ 310 w 481"/>
              <a:gd name="T11" fmla="*/ 13 h 429"/>
              <a:gd name="T12" fmla="*/ 481 w 481"/>
              <a:gd name="T13" fmla="*/ 111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1" h="429">
                <a:moveTo>
                  <a:pt x="481" y="111"/>
                </a:moveTo>
                <a:cubicBezTo>
                  <a:pt x="481" y="429"/>
                  <a:pt x="481" y="429"/>
                  <a:pt x="481" y="429"/>
                </a:cubicBezTo>
                <a:cubicBezTo>
                  <a:pt x="275" y="311"/>
                  <a:pt x="275" y="311"/>
                  <a:pt x="275" y="311"/>
                </a:cubicBezTo>
                <a:cubicBezTo>
                  <a:pt x="0" y="152"/>
                  <a:pt x="0" y="152"/>
                  <a:pt x="0" y="152"/>
                </a:cubicBezTo>
                <a:cubicBezTo>
                  <a:pt x="240" y="13"/>
                  <a:pt x="240" y="13"/>
                  <a:pt x="240" y="13"/>
                </a:cubicBezTo>
                <a:cubicBezTo>
                  <a:pt x="262" y="0"/>
                  <a:pt x="289" y="0"/>
                  <a:pt x="310" y="13"/>
                </a:cubicBezTo>
                <a:lnTo>
                  <a:pt x="481" y="111"/>
                </a:lnTo>
                <a:close/>
              </a:path>
            </a:pathLst>
          </a:custGeom>
          <a:gradFill flip="none" rotWithShape="1">
            <a:gsLst>
              <a:gs pos="50300">
                <a:srgbClr val="2A3894"/>
              </a:gs>
              <a:gs pos="0">
                <a:srgbClr val="106AA1"/>
              </a:gs>
              <a:gs pos="100000">
                <a:srgbClr val="7D20A8"/>
              </a:gs>
            </a:gsLst>
            <a:lin ang="16200000" scaled="1"/>
            <a:tileRect/>
          </a:gradFill>
          <a:ln w="47625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" name="Freeform 17">
            <a:extLst>
              <a:ext uri="{FF2B5EF4-FFF2-40B4-BE49-F238E27FC236}">
                <a16:creationId xmlns:a16="http://schemas.microsoft.com/office/drawing/2014/main" id="{776B8B96-B148-CE01-3E9E-24129E547D2B}"/>
              </a:ext>
            </a:extLst>
          </p:cNvPr>
          <p:cNvSpPr>
            <a:spLocks/>
          </p:cNvSpPr>
          <p:nvPr/>
        </p:nvSpPr>
        <p:spPr bwMode="auto">
          <a:xfrm>
            <a:off x="3521914" y="2609322"/>
            <a:ext cx="383941" cy="1079934"/>
          </a:xfrm>
          <a:custGeom>
            <a:avLst/>
            <a:gdLst>
              <a:gd name="T0" fmla="*/ 235 w 235"/>
              <a:gd name="T1" fmla="*/ 661 h 661"/>
              <a:gd name="T2" fmla="*/ 0 w 235"/>
              <a:gd name="T3" fmla="*/ 526 h 661"/>
              <a:gd name="T4" fmla="*/ 0 w 235"/>
              <a:gd name="T5" fmla="*/ 0 h 661"/>
              <a:gd name="T6" fmla="*/ 235 w 235"/>
              <a:gd name="T7" fmla="*/ 136 h 661"/>
              <a:gd name="T8" fmla="*/ 235 w 235"/>
              <a:gd name="T9" fmla="*/ 661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5" h="661">
                <a:moveTo>
                  <a:pt x="235" y="661"/>
                </a:moveTo>
                <a:lnTo>
                  <a:pt x="0" y="526"/>
                </a:lnTo>
                <a:lnTo>
                  <a:pt x="0" y="0"/>
                </a:lnTo>
                <a:lnTo>
                  <a:pt x="235" y="136"/>
                </a:lnTo>
                <a:lnTo>
                  <a:pt x="235" y="661"/>
                </a:lnTo>
                <a:close/>
              </a:path>
            </a:pathLst>
          </a:custGeom>
          <a:gradFill flip="none" rotWithShape="1">
            <a:gsLst>
              <a:gs pos="16000">
                <a:srgbClr val="2A3894">
                  <a:lumMod val="75000"/>
                </a:srgbClr>
              </a:gs>
              <a:gs pos="66000">
                <a:srgbClr val="2A3894">
                  <a:alpha val="0"/>
                </a:srgbClr>
              </a:gs>
            </a:gsLst>
            <a:lin ang="11400000" scaled="0"/>
            <a:tileRect/>
          </a:gradFill>
          <a:ln w="476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4D6709CA-4F97-4067-B4BD-B75CFB15F407}"/>
              </a:ext>
            </a:extLst>
          </p:cNvPr>
          <p:cNvSpPr>
            <a:spLocks/>
          </p:cNvSpPr>
          <p:nvPr/>
        </p:nvSpPr>
        <p:spPr bwMode="auto">
          <a:xfrm>
            <a:off x="3931994" y="2816813"/>
            <a:ext cx="790753" cy="1602746"/>
          </a:xfrm>
          <a:custGeom>
            <a:avLst/>
            <a:gdLst>
              <a:gd name="T0" fmla="*/ 275 w 275"/>
              <a:gd name="T1" fmla="*/ 397 h 556"/>
              <a:gd name="T2" fmla="*/ 0 w 275"/>
              <a:gd name="T3" fmla="*/ 556 h 556"/>
              <a:gd name="T4" fmla="*/ 0 w 275"/>
              <a:gd name="T5" fmla="*/ 318 h 556"/>
              <a:gd name="T6" fmla="*/ 0 w 275"/>
              <a:gd name="T7" fmla="*/ 0 h 556"/>
              <a:gd name="T8" fmla="*/ 240 w 275"/>
              <a:gd name="T9" fmla="*/ 139 h 556"/>
              <a:gd name="T10" fmla="*/ 275 w 275"/>
              <a:gd name="T11" fmla="*/ 200 h 556"/>
              <a:gd name="T12" fmla="*/ 275 w 275"/>
              <a:gd name="T13" fmla="*/ 397 h 5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75" h="556">
                <a:moveTo>
                  <a:pt x="275" y="397"/>
                </a:moveTo>
                <a:cubicBezTo>
                  <a:pt x="0" y="556"/>
                  <a:pt x="0" y="556"/>
                  <a:pt x="0" y="556"/>
                </a:cubicBezTo>
                <a:cubicBezTo>
                  <a:pt x="0" y="318"/>
                  <a:pt x="0" y="318"/>
                  <a:pt x="0" y="318"/>
                </a:cubicBezTo>
                <a:cubicBezTo>
                  <a:pt x="0" y="0"/>
                  <a:pt x="0" y="0"/>
                  <a:pt x="0" y="0"/>
                </a:cubicBezTo>
                <a:cubicBezTo>
                  <a:pt x="240" y="139"/>
                  <a:pt x="240" y="139"/>
                  <a:pt x="240" y="139"/>
                </a:cubicBezTo>
                <a:cubicBezTo>
                  <a:pt x="262" y="152"/>
                  <a:pt x="275" y="175"/>
                  <a:pt x="275" y="200"/>
                </a:cubicBezTo>
                <a:lnTo>
                  <a:pt x="275" y="397"/>
                </a:lnTo>
                <a:close/>
              </a:path>
            </a:pathLst>
          </a:custGeom>
          <a:gradFill flip="none" rotWithShape="1">
            <a:gsLst>
              <a:gs pos="50300">
                <a:srgbClr val="2A3894"/>
              </a:gs>
              <a:gs pos="0">
                <a:srgbClr val="106AA1"/>
              </a:gs>
              <a:gs pos="100000">
                <a:srgbClr val="7D20A8"/>
              </a:gs>
            </a:gsLst>
            <a:lin ang="16200000" scaled="1"/>
            <a:tileRect/>
          </a:gradFill>
          <a:ln w="47625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" name="Freeform 8">
            <a:extLst>
              <a:ext uri="{FF2B5EF4-FFF2-40B4-BE49-F238E27FC236}">
                <a16:creationId xmlns:a16="http://schemas.microsoft.com/office/drawing/2014/main" id="{AA5239B0-1057-E2D1-8D68-8091E21A0E85}"/>
              </a:ext>
            </a:extLst>
          </p:cNvPr>
          <p:cNvSpPr>
            <a:spLocks/>
          </p:cNvSpPr>
          <p:nvPr/>
        </p:nvSpPr>
        <p:spPr bwMode="auto">
          <a:xfrm>
            <a:off x="3338930" y="3960465"/>
            <a:ext cx="1383819" cy="1256383"/>
          </a:xfrm>
          <a:custGeom>
            <a:avLst/>
            <a:gdLst>
              <a:gd name="T0" fmla="*/ 276 w 481"/>
              <a:gd name="T1" fmla="*/ 436 h 436"/>
              <a:gd name="T2" fmla="*/ 0 w 481"/>
              <a:gd name="T3" fmla="*/ 277 h 436"/>
              <a:gd name="T4" fmla="*/ 206 w 481"/>
              <a:gd name="T5" fmla="*/ 159 h 436"/>
              <a:gd name="T6" fmla="*/ 481 w 481"/>
              <a:gd name="T7" fmla="*/ 0 h 436"/>
              <a:gd name="T8" fmla="*/ 481 w 481"/>
              <a:gd name="T9" fmla="*/ 277 h 436"/>
              <a:gd name="T10" fmla="*/ 446 w 481"/>
              <a:gd name="T11" fmla="*/ 338 h 436"/>
              <a:gd name="T12" fmla="*/ 276 w 481"/>
              <a:gd name="T13" fmla="*/ 436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1" h="436">
                <a:moveTo>
                  <a:pt x="276" y="436"/>
                </a:moveTo>
                <a:cubicBezTo>
                  <a:pt x="0" y="277"/>
                  <a:pt x="0" y="277"/>
                  <a:pt x="0" y="277"/>
                </a:cubicBezTo>
                <a:cubicBezTo>
                  <a:pt x="206" y="159"/>
                  <a:pt x="206" y="159"/>
                  <a:pt x="206" y="159"/>
                </a:cubicBezTo>
                <a:cubicBezTo>
                  <a:pt x="481" y="0"/>
                  <a:pt x="481" y="0"/>
                  <a:pt x="481" y="0"/>
                </a:cubicBezTo>
                <a:cubicBezTo>
                  <a:pt x="481" y="277"/>
                  <a:pt x="481" y="277"/>
                  <a:pt x="481" y="277"/>
                </a:cubicBezTo>
                <a:cubicBezTo>
                  <a:pt x="481" y="302"/>
                  <a:pt x="468" y="325"/>
                  <a:pt x="446" y="338"/>
                </a:cubicBezTo>
                <a:lnTo>
                  <a:pt x="276" y="436"/>
                </a:lnTo>
                <a:close/>
              </a:path>
            </a:pathLst>
          </a:custGeom>
          <a:gradFill flip="none" rotWithShape="1">
            <a:gsLst>
              <a:gs pos="50300">
                <a:srgbClr val="2A3894"/>
              </a:gs>
              <a:gs pos="0">
                <a:srgbClr val="106AA1"/>
              </a:gs>
              <a:gs pos="100000">
                <a:srgbClr val="7D20A8"/>
              </a:gs>
            </a:gsLst>
            <a:lin ang="18900000" scaled="1"/>
            <a:tileRect/>
          </a:gradFill>
          <a:ln w="47625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3FF9EF1F-3275-EB06-4F57-A11A233858E7}"/>
              </a:ext>
            </a:extLst>
          </p:cNvPr>
          <p:cNvSpPr>
            <a:spLocks/>
          </p:cNvSpPr>
          <p:nvPr/>
        </p:nvSpPr>
        <p:spPr bwMode="auto">
          <a:xfrm>
            <a:off x="2747499" y="4419559"/>
            <a:ext cx="1385452" cy="1235144"/>
          </a:xfrm>
          <a:custGeom>
            <a:avLst/>
            <a:gdLst>
              <a:gd name="T0" fmla="*/ 0 w 481"/>
              <a:gd name="T1" fmla="*/ 318 h 429"/>
              <a:gd name="T2" fmla="*/ 0 w 481"/>
              <a:gd name="T3" fmla="*/ 0 h 429"/>
              <a:gd name="T4" fmla="*/ 205 w 481"/>
              <a:gd name="T5" fmla="*/ 118 h 429"/>
              <a:gd name="T6" fmla="*/ 481 w 481"/>
              <a:gd name="T7" fmla="*/ 277 h 429"/>
              <a:gd name="T8" fmla="*/ 240 w 481"/>
              <a:gd name="T9" fmla="*/ 416 h 429"/>
              <a:gd name="T10" fmla="*/ 170 w 481"/>
              <a:gd name="T11" fmla="*/ 416 h 429"/>
              <a:gd name="T12" fmla="*/ 0 w 481"/>
              <a:gd name="T13" fmla="*/ 318 h 4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1" h="429">
                <a:moveTo>
                  <a:pt x="0" y="318"/>
                </a:moveTo>
                <a:cubicBezTo>
                  <a:pt x="0" y="0"/>
                  <a:pt x="0" y="0"/>
                  <a:pt x="0" y="0"/>
                </a:cubicBezTo>
                <a:cubicBezTo>
                  <a:pt x="205" y="118"/>
                  <a:pt x="205" y="118"/>
                  <a:pt x="205" y="118"/>
                </a:cubicBezTo>
                <a:cubicBezTo>
                  <a:pt x="481" y="277"/>
                  <a:pt x="481" y="277"/>
                  <a:pt x="481" y="277"/>
                </a:cubicBezTo>
                <a:cubicBezTo>
                  <a:pt x="240" y="416"/>
                  <a:pt x="240" y="416"/>
                  <a:pt x="240" y="416"/>
                </a:cubicBezTo>
                <a:cubicBezTo>
                  <a:pt x="219" y="429"/>
                  <a:pt x="192" y="429"/>
                  <a:pt x="170" y="416"/>
                </a:cubicBezTo>
                <a:lnTo>
                  <a:pt x="0" y="318"/>
                </a:lnTo>
                <a:close/>
              </a:path>
            </a:pathLst>
          </a:custGeom>
          <a:gradFill flip="none" rotWithShape="1">
            <a:gsLst>
              <a:gs pos="50300">
                <a:srgbClr val="2A3894"/>
              </a:gs>
              <a:gs pos="0">
                <a:srgbClr val="106AA1"/>
              </a:gs>
              <a:gs pos="100000">
                <a:srgbClr val="7D20A8"/>
              </a:gs>
            </a:gsLst>
            <a:lin ang="2700000" scaled="1"/>
            <a:tileRect/>
          </a:gradFill>
          <a:ln w="47625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9" name="Freeform 14">
            <a:extLst>
              <a:ext uri="{FF2B5EF4-FFF2-40B4-BE49-F238E27FC236}">
                <a16:creationId xmlns:a16="http://schemas.microsoft.com/office/drawing/2014/main" id="{406ED698-FBF3-7A1D-E07F-484EF22A4AC5}"/>
              </a:ext>
            </a:extLst>
          </p:cNvPr>
          <p:cNvSpPr>
            <a:spLocks/>
          </p:cNvSpPr>
          <p:nvPr/>
        </p:nvSpPr>
        <p:spPr bwMode="auto">
          <a:xfrm>
            <a:off x="2770372" y="4462037"/>
            <a:ext cx="387208" cy="1079934"/>
          </a:xfrm>
          <a:custGeom>
            <a:avLst/>
            <a:gdLst>
              <a:gd name="T0" fmla="*/ 0 w 237"/>
              <a:gd name="T1" fmla="*/ 0 h 661"/>
              <a:gd name="T2" fmla="*/ 237 w 237"/>
              <a:gd name="T3" fmla="*/ 136 h 661"/>
              <a:gd name="T4" fmla="*/ 237 w 237"/>
              <a:gd name="T5" fmla="*/ 661 h 661"/>
              <a:gd name="T6" fmla="*/ 0 w 237"/>
              <a:gd name="T7" fmla="*/ 526 h 661"/>
              <a:gd name="T8" fmla="*/ 0 w 237"/>
              <a:gd name="T9" fmla="*/ 0 h 6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7" h="661">
                <a:moveTo>
                  <a:pt x="0" y="0"/>
                </a:moveTo>
                <a:lnTo>
                  <a:pt x="237" y="136"/>
                </a:lnTo>
                <a:lnTo>
                  <a:pt x="237" y="661"/>
                </a:lnTo>
                <a:lnTo>
                  <a:pt x="0" y="526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18000">
                <a:srgbClr val="2A3894">
                  <a:lumMod val="75000"/>
                </a:srgbClr>
              </a:gs>
              <a:gs pos="62000">
                <a:srgbClr val="2A3894">
                  <a:alpha val="0"/>
                </a:srgbClr>
              </a:gs>
            </a:gsLst>
            <a:lin ang="0" scaled="0"/>
            <a:tileRect/>
          </a:gradFill>
          <a:ln w="476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222DB271-EC02-1E6E-7384-1F0B2D9C079D}"/>
              </a:ext>
            </a:extLst>
          </p:cNvPr>
          <p:cNvSpPr>
            <a:spLocks/>
          </p:cNvSpPr>
          <p:nvPr/>
        </p:nvSpPr>
        <p:spPr bwMode="auto">
          <a:xfrm>
            <a:off x="1953478" y="2934446"/>
            <a:ext cx="1385452" cy="1256383"/>
          </a:xfrm>
          <a:custGeom>
            <a:avLst/>
            <a:gdLst>
              <a:gd name="T0" fmla="*/ 206 w 481"/>
              <a:gd name="T1" fmla="*/ 0 h 436"/>
              <a:gd name="T2" fmla="*/ 481 w 481"/>
              <a:gd name="T3" fmla="*/ 159 h 436"/>
              <a:gd name="T4" fmla="*/ 276 w 481"/>
              <a:gd name="T5" fmla="*/ 277 h 436"/>
              <a:gd name="T6" fmla="*/ 0 w 481"/>
              <a:gd name="T7" fmla="*/ 436 h 436"/>
              <a:gd name="T8" fmla="*/ 0 w 481"/>
              <a:gd name="T9" fmla="*/ 159 h 436"/>
              <a:gd name="T10" fmla="*/ 35 w 481"/>
              <a:gd name="T11" fmla="*/ 98 h 436"/>
              <a:gd name="T12" fmla="*/ 206 w 481"/>
              <a:gd name="T13" fmla="*/ 0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481" h="436">
                <a:moveTo>
                  <a:pt x="206" y="0"/>
                </a:moveTo>
                <a:cubicBezTo>
                  <a:pt x="481" y="159"/>
                  <a:pt x="481" y="159"/>
                  <a:pt x="481" y="159"/>
                </a:cubicBezTo>
                <a:cubicBezTo>
                  <a:pt x="276" y="277"/>
                  <a:pt x="276" y="277"/>
                  <a:pt x="276" y="277"/>
                </a:cubicBezTo>
                <a:cubicBezTo>
                  <a:pt x="0" y="436"/>
                  <a:pt x="0" y="436"/>
                  <a:pt x="0" y="436"/>
                </a:cubicBezTo>
                <a:cubicBezTo>
                  <a:pt x="0" y="159"/>
                  <a:pt x="0" y="159"/>
                  <a:pt x="0" y="159"/>
                </a:cubicBezTo>
                <a:cubicBezTo>
                  <a:pt x="0" y="134"/>
                  <a:pt x="14" y="111"/>
                  <a:pt x="35" y="98"/>
                </a:cubicBezTo>
                <a:lnTo>
                  <a:pt x="206" y="0"/>
                </a:lnTo>
                <a:close/>
              </a:path>
            </a:pathLst>
          </a:custGeom>
          <a:gradFill>
            <a:gsLst>
              <a:gs pos="50300">
                <a:srgbClr val="2A3894"/>
              </a:gs>
              <a:gs pos="0">
                <a:srgbClr val="106AA1"/>
              </a:gs>
              <a:gs pos="100000">
                <a:srgbClr val="7D20A8"/>
              </a:gs>
            </a:gsLst>
            <a:lin ang="5400000" scaled="0"/>
          </a:gradFill>
          <a:ln w="47625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1" name="Freeform 18">
            <a:extLst>
              <a:ext uri="{FF2B5EF4-FFF2-40B4-BE49-F238E27FC236}">
                <a16:creationId xmlns:a16="http://schemas.microsoft.com/office/drawing/2014/main" id="{9DAF2A85-A60A-5A67-9F90-BB27F8EE7BA4}"/>
              </a:ext>
            </a:extLst>
          </p:cNvPr>
          <p:cNvSpPr>
            <a:spLocks/>
          </p:cNvSpPr>
          <p:nvPr/>
        </p:nvSpPr>
        <p:spPr bwMode="auto">
          <a:xfrm>
            <a:off x="2164236" y="2963854"/>
            <a:ext cx="1125680" cy="651882"/>
          </a:xfrm>
          <a:custGeom>
            <a:avLst/>
            <a:gdLst>
              <a:gd name="T0" fmla="*/ 689 w 689"/>
              <a:gd name="T1" fmla="*/ 261 h 399"/>
              <a:gd name="T2" fmla="*/ 452 w 689"/>
              <a:gd name="T3" fmla="*/ 399 h 399"/>
              <a:gd name="T4" fmla="*/ 0 w 689"/>
              <a:gd name="T5" fmla="*/ 136 h 399"/>
              <a:gd name="T6" fmla="*/ 234 w 689"/>
              <a:gd name="T7" fmla="*/ 0 h 399"/>
              <a:gd name="T8" fmla="*/ 689 w 689"/>
              <a:gd name="T9" fmla="*/ 261 h 3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9" h="399">
                <a:moveTo>
                  <a:pt x="689" y="261"/>
                </a:moveTo>
                <a:lnTo>
                  <a:pt x="452" y="399"/>
                </a:lnTo>
                <a:lnTo>
                  <a:pt x="0" y="136"/>
                </a:lnTo>
                <a:lnTo>
                  <a:pt x="234" y="0"/>
                </a:lnTo>
                <a:lnTo>
                  <a:pt x="689" y="261"/>
                </a:lnTo>
                <a:close/>
              </a:path>
            </a:pathLst>
          </a:custGeom>
          <a:gradFill flip="none" rotWithShape="1">
            <a:gsLst>
              <a:gs pos="43000">
                <a:srgbClr val="2A3894">
                  <a:lumMod val="75000"/>
                </a:srgbClr>
              </a:gs>
              <a:gs pos="71000">
                <a:srgbClr val="2A3894">
                  <a:alpha val="0"/>
                </a:srgbClr>
              </a:gs>
            </a:gsLst>
            <a:lin ang="8100000" scaled="1"/>
            <a:tileRect/>
          </a:gradFill>
          <a:ln w="476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B0559D2-3F95-F98C-27C9-A1EFD41DDF1D}"/>
              </a:ext>
            </a:extLst>
          </p:cNvPr>
          <p:cNvGrpSpPr/>
          <p:nvPr/>
        </p:nvGrpSpPr>
        <p:grpSpPr>
          <a:xfrm>
            <a:off x="1953478" y="3733368"/>
            <a:ext cx="794021" cy="1601112"/>
            <a:chOff x="1953478" y="3733368"/>
            <a:chExt cx="794021" cy="1601112"/>
          </a:xfrm>
        </p:grpSpPr>
        <p:sp>
          <p:nvSpPr>
            <p:cNvPr id="63" name="Freeform 6">
              <a:extLst>
                <a:ext uri="{FF2B5EF4-FFF2-40B4-BE49-F238E27FC236}">
                  <a16:creationId xmlns:a16="http://schemas.microsoft.com/office/drawing/2014/main" id="{DBD93E28-AB14-12C3-68B6-6C9CE4D699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3478" y="3733368"/>
              <a:ext cx="794021" cy="1601112"/>
            </a:xfrm>
            <a:custGeom>
              <a:avLst/>
              <a:gdLst>
                <a:gd name="T0" fmla="*/ 0 w 276"/>
                <a:gd name="T1" fmla="*/ 159 h 556"/>
                <a:gd name="T2" fmla="*/ 276 w 276"/>
                <a:gd name="T3" fmla="*/ 0 h 556"/>
                <a:gd name="T4" fmla="*/ 276 w 276"/>
                <a:gd name="T5" fmla="*/ 238 h 556"/>
                <a:gd name="T6" fmla="*/ 276 w 276"/>
                <a:gd name="T7" fmla="*/ 556 h 556"/>
                <a:gd name="T8" fmla="*/ 35 w 276"/>
                <a:gd name="T9" fmla="*/ 417 h 556"/>
                <a:gd name="T10" fmla="*/ 0 w 276"/>
                <a:gd name="T11" fmla="*/ 356 h 556"/>
                <a:gd name="T12" fmla="*/ 0 w 276"/>
                <a:gd name="T13" fmla="*/ 159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6" h="556">
                  <a:moveTo>
                    <a:pt x="0" y="159"/>
                  </a:moveTo>
                  <a:cubicBezTo>
                    <a:pt x="276" y="0"/>
                    <a:pt x="276" y="0"/>
                    <a:pt x="276" y="0"/>
                  </a:cubicBezTo>
                  <a:cubicBezTo>
                    <a:pt x="276" y="238"/>
                    <a:pt x="276" y="238"/>
                    <a:pt x="276" y="238"/>
                  </a:cubicBezTo>
                  <a:cubicBezTo>
                    <a:pt x="276" y="556"/>
                    <a:pt x="276" y="556"/>
                    <a:pt x="276" y="556"/>
                  </a:cubicBezTo>
                  <a:cubicBezTo>
                    <a:pt x="35" y="417"/>
                    <a:pt x="35" y="417"/>
                    <a:pt x="35" y="417"/>
                  </a:cubicBezTo>
                  <a:cubicBezTo>
                    <a:pt x="14" y="404"/>
                    <a:pt x="0" y="381"/>
                    <a:pt x="0" y="356"/>
                  </a:cubicBezTo>
                  <a:lnTo>
                    <a:pt x="0" y="159"/>
                  </a:lnTo>
                  <a:close/>
                </a:path>
              </a:pathLst>
            </a:custGeom>
            <a:gradFill>
              <a:gsLst>
                <a:gs pos="50300">
                  <a:srgbClr val="2A3894"/>
                </a:gs>
                <a:gs pos="0">
                  <a:srgbClr val="106AA1"/>
                </a:gs>
                <a:gs pos="100000">
                  <a:srgbClr val="7D20A8"/>
                </a:gs>
              </a:gsLst>
              <a:lin ang="5400000" scaled="0"/>
            </a:gradFill>
            <a:ln w="4762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B2EC1D0F-C600-3776-04CD-686BAF898E26}"/>
                </a:ext>
              </a:extLst>
            </p:cNvPr>
            <p:cNvGrpSpPr/>
            <p:nvPr/>
          </p:nvGrpSpPr>
          <p:grpSpPr>
            <a:xfrm>
              <a:off x="1979618" y="3775846"/>
              <a:ext cx="741740" cy="938447"/>
              <a:chOff x="1979618" y="3775846"/>
              <a:chExt cx="741740" cy="938447"/>
            </a:xfrm>
          </p:grpSpPr>
          <p:sp>
            <p:nvSpPr>
              <p:cNvPr id="65" name="Freeform 13">
                <a:extLst>
                  <a:ext uri="{FF2B5EF4-FFF2-40B4-BE49-F238E27FC236}">
                    <a16:creationId xmlns:a16="http://schemas.microsoft.com/office/drawing/2014/main" id="{AC2234BA-83B6-915A-76DD-B98534D71A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79618" y="3775846"/>
                <a:ext cx="741740" cy="874077"/>
              </a:xfrm>
              <a:custGeom>
                <a:avLst/>
                <a:gdLst>
                  <a:gd name="T0" fmla="*/ 454 w 454"/>
                  <a:gd name="T1" fmla="*/ 0 h 535"/>
                  <a:gd name="T2" fmla="*/ 454 w 454"/>
                  <a:gd name="T3" fmla="*/ 272 h 535"/>
                  <a:gd name="T4" fmla="*/ 0 w 454"/>
                  <a:gd name="T5" fmla="*/ 535 h 535"/>
                  <a:gd name="T6" fmla="*/ 0 w 454"/>
                  <a:gd name="T7" fmla="*/ 263 h 535"/>
                  <a:gd name="T8" fmla="*/ 454 w 454"/>
                  <a:gd name="T9" fmla="*/ 0 h 5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54" h="535">
                    <a:moveTo>
                      <a:pt x="454" y="0"/>
                    </a:moveTo>
                    <a:lnTo>
                      <a:pt x="454" y="272"/>
                    </a:lnTo>
                    <a:lnTo>
                      <a:pt x="0" y="535"/>
                    </a:lnTo>
                    <a:lnTo>
                      <a:pt x="0" y="263"/>
                    </a:lnTo>
                    <a:lnTo>
                      <a:pt x="454" y="0"/>
                    </a:lnTo>
                    <a:close/>
                  </a:path>
                </a:pathLst>
              </a:custGeom>
              <a:gradFill flip="none" rotWithShape="1">
                <a:gsLst>
                  <a:gs pos="43000">
                    <a:srgbClr val="2A3894">
                      <a:lumMod val="75000"/>
                    </a:srgbClr>
                  </a:gs>
                  <a:gs pos="68000">
                    <a:srgbClr val="2A3894">
                      <a:alpha val="0"/>
                    </a:srgbClr>
                  </a:gs>
                </a:gsLst>
                <a:lin ang="4200000" scaled="0"/>
                <a:tileRect/>
              </a:gradFill>
              <a:ln w="4762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0" cap="none" spc="0" normalizeH="0" baseline="0" noProof="0">
                  <a:ln>
                    <a:noFill/>
                  </a:ln>
                  <a:solidFill>
                    <a:srgbClr val="0E2841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  <p:sp>
            <p:nvSpPr>
              <p:cNvPr id="66" name="Freeform 36">
                <a:extLst>
                  <a:ext uri="{FF2B5EF4-FFF2-40B4-BE49-F238E27FC236}">
                    <a16:creationId xmlns:a16="http://schemas.microsoft.com/office/drawing/2014/main" id="{F96331F8-A091-DBD3-E4FF-67E785EEAF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251039" y="4333293"/>
                <a:ext cx="289135" cy="381000"/>
              </a:xfrm>
              <a:custGeom>
                <a:avLst/>
                <a:gdLst/>
                <a:ahLst/>
                <a:cxnLst>
                  <a:cxn ang="0">
                    <a:pos x="169" y="271"/>
                  </a:cxn>
                  <a:cxn ang="0">
                    <a:pos x="175" y="279"/>
                  </a:cxn>
                  <a:cxn ang="0">
                    <a:pos x="173" y="293"/>
                  </a:cxn>
                  <a:cxn ang="0">
                    <a:pos x="166" y="300"/>
                  </a:cxn>
                  <a:cxn ang="0">
                    <a:pos x="158" y="302"/>
                  </a:cxn>
                  <a:cxn ang="0">
                    <a:pos x="137" y="203"/>
                  </a:cxn>
                  <a:cxn ang="0">
                    <a:pos x="138" y="233"/>
                  </a:cxn>
                  <a:cxn ang="0">
                    <a:pos x="126" y="227"/>
                  </a:cxn>
                  <a:cxn ang="0">
                    <a:pos x="126" y="213"/>
                  </a:cxn>
                  <a:cxn ang="0">
                    <a:pos x="130" y="207"/>
                  </a:cxn>
                  <a:cxn ang="0">
                    <a:pos x="144" y="165"/>
                  </a:cxn>
                  <a:cxn ang="0">
                    <a:pos x="121" y="185"/>
                  </a:cxn>
                  <a:cxn ang="0">
                    <a:pos x="99" y="210"/>
                  </a:cxn>
                  <a:cxn ang="0">
                    <a:pos x="99" y="233"/>
                  </a:cxn>
                  <a:cxn ang="0">
                    <a:pos x="105" y="244"/>
                  </a:cxn>
                  <a:cxn ang="0">
                    <a:pos x="117" y="254"/>
                  </a:cxn>
                  <a:cxn ang="0">
                    <a:pos x="137" y="261"/>
                  </a:cxn>
                  <a:cxn ang="0">
                    <a:pos x="144" y="262"/>
                  </a:cxn>
                  <a:cxn ang="0">
                    <a:pos x="132" y="299"/>
                  </a:cxn>
                  <a:cxn ang="0">
                    <a:pos x="124" y="287"/>
                  </a:cxn>
                  <a:cxn ang="0">
                    <a:pos x="95" y="276"/>
                  </a:cxn>
                  <a:cxn ang="0">
                    <a:pos x="109" y="312"/>
                  </a:cxn>
                  <a:cxn ang="0">
                    <a:pos x="144" y="325"/>
                  </a:cxn>
                  <a:cxn ang="0">
                    <a:pos x="154" y="325"/>
                  </a:cxn>
                  <a:cxn ang="0">
                    <a:pos x="187" y="314"/>
                  </a:cxn>
                  <a:cxn ang="0">
                    <a:pos x="203" y="292"/>
                  </a:cxn>
                  <a:cxn ang="0">
                    <a:pos x="198" y="261"/>
                  </a:cxn>
                  <a:cxn ang="0">
                    <a:pos x="178" y="244"/>
                  </a:cxn>
                  <a:cxn ang="0">
                    <a:pos x="157" y="238"/>
                  </a:cxn>
                  <a:cxn ang="0">
                    <a:pos x="154" y="203"/>
                  </a:cxn>
                  <a:cxn ang="0">
                    <a:pos x="171" y="221"/>
                  </a:cxn>
                  <a:cxn ang="0">
                    <a:pos x="194" y="204"/>
                  </a:cxn>
                  <a:cxn ang="0">
                    <a:pos x="171" y="183"/>
                  </a:cxn>
                  <a:cxn ang="0">
                    <a:pos x="154" y="165"/>
                  </a:cxn>
                  <a:cxn ang="0">
                    <a:pos x="129" y="110"/>
                  </a:cxn>
                  <a:cxn ang="0">
                    <a:pos x="129" y="84"/>
                  </a:cxn>
                  <a:cxn ang="0">
                    <a:pos x="186" y="14"/>
                  </a:cxn>
                  <a:cxn ang="0">
                    <a:pos x="194" y="90"/>
                  </a:cxn>
                  <a:cxn ang="0">
                    <a:pos x="204" y="117"/>
                  </a:cxn>
                  <a:cxn ang="0">
                    <a:pos x="245" y="178"/>
                  </a:cxn>
                  <a:cxn ang="0">
                    <a:pos x="289" y="265"/>
                  </a:cxn>
                  <a:cxn ang="0">
                    <a:pos x="298" y="337"/>
                  </a:cxn>
                  <a:cxn ang="0">
                    <a:pos x="271" y="378"/>
                  </a:cxn>
                  <a:cxn ang="0">
                    <a:pos x="219" y="393"/>
                  </a:cxn>
                  <a:cxn ang="0">
                    <a:pos x="79" y="393"/>
                  </a:cxn>
                  <a:cxn ang="0">
                    <a:pos x="28" y="378"/>
                  </a:cxn>
                  <a:cxn ang="0">
                    <a:pos x="1" y="337"/>
                  </a:cxn>
                  <a:cxn ang="0">
                    <a:pos x="10" y="265"/>
                  </a:cxn>
                  <a:cxn ang="0">
                    <a:pos x="53" y="178"/>
                  </a:cxn>
                  <a:cxn ang="0">
                    <a:pos x="93" y="118"/>
                  </a:cxn>
                  <a:cxn ang="0">
                    <a:pos x="104" y="90"/>
                  </a:cxn>
                  <a:cxn ang="0">
                    <a:pos x="113" y="18"/>
                  </a:cxn>
                </a:cxnLst>
                <a:rect l="0" t="0" r="r" b="b"/>
                <a:pathLst>
                  <a:path w="299" h="394">
                    <a:moveTo>
                      <a:pt x="154" y="266"/>
                    </a:moveTo>
                    <a:lnTo>
                      <a:pt x="165" y="268"/>
                    </a:lnTo>
                    <a:lnTo>
                      <a:pt x="169" y="271"/>
                    </a:lnTo>
                    <a:lnTo>
                      <a:pt x="171" y="272"/>
                    </a:lnTo>
                    <a:lnTo>
                      <a:pt x="174" y="275"/>
                    </a:lnTo>
                    <a:lnTo>
                      <a:pt x="175" y="279"/>
                    </a:lnTo>
                    <a:lnTo>
                      <a:pt x="175" y="288"/>
                    </a:lnTo>
                    <a:lnTo>
                      <a:pt x="174" y="292"/>
                    </a:lnTo>
                    <a:lnTo>
                      <a:pt x="173" y="293"/>
                    </a:lnTo>
                    <a:lnTo>
                      <a:pt x="171" y="296"/>
                    </a:lnTo>
                    <a:lnTo>
                      <a:pt x="169" y="297"/>
                    </a:lnTo>
                    <a:lnTo>
                      <a:pt x="166" y="300"/>
                    </a:lnTo>
                    <a:lnTo>
                      <a:pt x="162" y="301"/>
                    </a:lnTo>
                    <a:lnTo>
                      <a:pt x="158" y="301"/>
                    </a:lnTo>
                    <a:lnTo>
                      <a:pt x="158" y="302"/>
                    </a:lnTo>
                    <a:lnTo>
                      <a:pt x="154" y="302"/>
                    </a:lnTo>
                    <a:lnTo>
                      <a:pt x="154" y="266"/>
                    </a:lnTo>
                    <a:close/>
                    <a:moveTo>
                      <a:pt x="137" y="203"/>
                    </a:moveTo>
                    <a:lnTo>
                      <a:pt x="144" y="203"/>
                    </a:lnTo>
                    <a:lnTo>
                      <a:pt x="144" y="234"/>
                    </a:lnTo>
                    <a:lnTo>
                      <a:pt x="138" y="233"/>
                    </a:lnTo>
                    <a:lnTo>
                      <a:pt x="134" y="232"/>
                    </a:lnTo>
                    <a:lnTo>
                      <a:pt x="129" y="229"/>
                    </a:lnTo>
                    <a:lnTo>
                      <a:pt x="126" y="227"/>
                    </a:lnTo>
                    <a:lnTo>
                      <a:pt x="125" y="223"/>
                    </a:lnTo>
                    <a:lnTo>
                      <a:pt x="125" y="216"/>
                    </a:lnTo>
                    <a:lnTo>
                      <a:pt x="126" y="213"/>
                    </a:lnTo>
                    <a:lnTo>
                      <a:pt x="126" y="212"/>
                    </a:lnTo>
                    <a:lnTo>
                      <a:pt x="128" y="210"/>
                    </a:lnTo>
                    <a:lnTo>
                      <a:pt x="130" y="207"/>
                    </a:lnTo>
                    <a:lnTo>
                      <a:pt x="133" y="206"/>
                    </a:lnTo>
                    <a:lnTo>
                      <a:pt x="137" y="203"/>
                    </a:lnTo>
                    <a:close/>
                    <a:moveTo>
                      <a:pt x="144" y="165"/>
                    </a:moveTo>
                    <a:lnTo>
                      <a:pt x="144" y="179"/>
                    </a:lnTo>
                    <a:lnTo>
                      <a:pt x="137" y="181"/>
                    </a:lnTo>
                    <a:lnTo>
                      <a:pt x="121" y="185"/>
                    </a:lnTo>
                    <a:lnTo>
                      <a:pt x="116" y="187"/>
                    </a:lnTo>
                    <a:lnTo>
                      <a:pt x="104" y="199"/>
                    </a:lnTo>
                    <a:lnTo>
                      <a:pt x="99" y="210"/>
                    </a:lnTo>
                    <a:lnTo>
                      <a:pt x="97" y="215"/>
                    </a:lnTo>
                    <a:lnTo>
                      <a:pt x="97" y="228"/>
                    </a:lnTo>
                    <a:lnTo>
                      <a:pt x="99" y="233"/>
                    </a:lnTo>
                    <a:lnTo>
                      <a:pt x="101" y="237"/>
                    </a:lnTo>
                    <a:lnTo>
                      <a:pt x="103" y="241"/>
                    </a:lnTo>
                    <a:lnTo>
                      <a:pt x="105" y="244"/>
                    </a:lnTo>
                    <a:lnTo>
                      <a:pt x="107" y="246"/>
                    </a:lnTo>
                    <a:lnTo>
                      <a:pt x="109" y="249"/>
                    </a:lnTo>
                    <a:lnTo>
                      <a:pt x="117" y="254"/>
                    </a:lnTo>
                    <a:lnTo>
                      <a:pt x="128" y="257"/>
                    </a:lnTo>
                    <a:lnTo>
                      <a:pt x="132" y="259"/>
                    </a:lnTo>
                    <a:lnTo>
                      <a:pt x="137" y="261"/>
                    </a:lnTo>
                    <a:lnTo>
                      <a:pt x="141" y="261"/>
                    </a:lnTo>
                    <a:lnTo>
                      <a:pt x="141" y="262"/>
                    </a:lnTo>
                    <a:lnTo>
                      <a:pt x="144" y="262"/>
                    </a:lnTo>
                    <a:lnTo>
                      <a:pt x="144" y="302"/>
                    </a:lnTo>
                    <a:lnTo>
                      <a:pt x="137" y="301"/>
                    </a:lnTo>
                    <a:lnTo>
                      <a:pt x="132" y="299"/>
                    </a:lnTo>
                    <a:lnTo>
                      <a:pt x="128" y="295"/>
                    </a:lnTo>
                    <a:lnTo>
                      <a:pt x="125" y="291"/>
                    </a:lnTo>
                    <a:lnTo>
                      <a:pt x="124" y="287"/>
                    </a:lnTo>
                    <a:lnTo>
                      <a:pt x="122" y="282"/>
                    </a:lnTo>
                    <a:lnTo>
                      <a:pt x="122" y="276"/>
                    </a:lnTo>
                    <a:lnTo>
                      <a:pt x="95" y="276"/>
                    </a:lnTo>
                    <a:lnTo>
                      <a:pt x="97" y="291"/>
                    </a:lnTo>
                    <a:lnTo>
                      <a:pt x="101" y="302"/>
                    </a:lnTo>
                    <a:lnTo>
                      <a:pt x="109" y="312"/>
                    </a:lnTo>
                    <a:lnTo>
                      <a:pt x="118" y="318"/>
                    </a:lnTo>
                    <a:lnTo>
                      <a:pt x="130" y="322"/>
                    </a:lnTo>
                    <a:lnTo>
                      <a:pt x="144" y="325"/>
                    </a:lnTo>
                    <a:lnTo>
                      <a:pt x="144" y="342"/>
                    </a:lnTo>
                    <a:lnTo>
                      <a:pt x="154" y="342"/>
                    </a:lnTo>
                    <a:lnTo>
                      <a:pt x="154" y="325"/>
                    </a:lnTo>
                    <a:lnTo>
                      <a:pt x="169" y="323"/>
                    </a:lnTo>
                    <a:lnTo>
                      <a:pt x="179" y="320"/>
                    </a:lnTo>
                    <a:lnTo>
                      <a:pt x="187" y="314"/>
                    </a:lnTo>
                    <a:lnTo>
                      <a:pt x="199" y="302"/>
                    </a:lnTo>
                    <a:lnTo>
                      <a:pt x="202" y="296"/>
                    </a:lnTo>
                    <a:lnTo>
                      <a:pt x="203" y="292"/>
                    </a:lnTo>
                    <a:lnTo>
                      <a:pt x="203" y="274"/>
                    </a:lnTo>
                    <a:lnTo>
                      <a:pt x="200" y="266"/>
                    </a:lnTo>
                    <a:lnTo>
                      <a:pt x="198" y="261"/>
                    </a:lnTo>
                    <a:lnTo>
                      <a:pt x="192" y="253"/>
                    </a:lnTo>
                    <a:lnTo>
                      <a:pt x="187" y="249"/>
                    </a:lnTo>
                    <a:lnTo>
                      <a:pt x="178" y="244"/>
                    </a:lnTo>
                    <a:lnTo>
                      <a:pt x="165" y="240"/>
                    </a:lnTo>
                    <a:lnTo>
                      <a:pt x="162" y="238"/>
                    </a:lnTo>
                    <a:lnTo>
                      <a:pt x="157" y="238"/>
                    </a:lnTo>
                    <a:lnTo>
                      <a:pt x="155" y="237"/>
                    </a:lnTo>
                    <a:lnTo>
                      <a:pt x="154" y="237"/>
                    </a:lnTo>
                    <a:lnTo>
                      <a:pt x="154" y="203"/>
                    </a:lnTo>
                    <a:lnTo>
                      <a:pt x="158" y="203"/>
                    </a:lnTo>
                    <a:lnTo>
                      <a:pt x="166" y="208"/>
                    </a:lnTo>
                    <a:lnTo>
                      <a:pt x="171" y="221"/>
                    </a:lnTo>
                    <a:lnTo>
                      <a:pt x="199" y="221"/>
                    </a:lnTo>
                    <a:lnTo>
                      <a:pt x="198" y="216"/>
                    </a:lnTo>
                    <a:lnTo>
                      <a:pt x="194" y="204"/>
                    </a:lnTo>
                    <a:lnTo>
                      <a:pt x="190" y="198"/>
                    </a:lnTo>
                    <a:lnTo>
                      <a:pt x="184" y="191"/>
                    </a:lnTo>
                    <a:lnTo>
                      <a:pt x="171" y="183"/>
                    </a:lnTo>
                    <a:lnTo>
                      <a:pt x="163" y="182"/>
                    </a:lnTo>
                    <a:lnTo>
                      <a:pt x="154" y="179"/>
                    </a:lnTo>
                    <a:lnTo>
                      <a:pt x="154" y="165"/>
                    </a:lnTo>
                    <a:lnTo>
                      <a:pt x="144" y="165"/>
                    </a:lnTo>
                    <a:close/>
                    <a:moveTo>
                      <a:pt x="129" y="84"/>
                    </a:moveTo>
                    <a:lnTo>
                      <a:pt x="129" y="110"/>
                    </a:lnTo>
                    <a:lnTo>
                      <a:pt x="170" y="110"/>
                    </a:lnTo>
                    <a:lnTo>
                      <a:pt x="170" y="84"/>
                    </a:lnTo>
                    <a:lnTo>
                      <a:pt x="129" y="84"/>
                    </a:lnTo>
                    <a:close/>
                    <a:moveTo>
                      <a:pt x="109" y="0"/>
                    </a:moveTo>
                    <a:lnTo>
                      <a:pt x="188" y="0"/>
                    </a:lnTo>
                    <a:lnTo>
                      <a:pt x="186" y="14"/>
                    </a:lnTo>
                    <a:lnTo>
                      <a:pt x="217" y="29"/>
                    </a:lnTo>
                    <a:lnTo>
                      <a:pt x="198" y="77"/>
                    </a:lnTo>
                    <a:lnTo>
                      <a:pt x="194" y="90"/>
                    </a:lnTo>
                    <a:lnTo>
                      <a:pt x="195" y="101"/>
                    </a:lnTo>
                    <a:lnTo>
                      <a:pt x="199" y="110"/>
                    </a:lnTo>
                    <a:lnTo>
                      <a:pt x="204" y="117"/>
                    </a:lnTo>
                    <a:lnTo>
                      <a:pt x="209" y="124"/>
                    </a:lnTo>
                    <a:lnTo>
                      <a:pt x="228" y="151"/>
                    </a:lnTo>
                    <a:lnTo>
                      <a:pt x="245" y="178"/>
                    </a:lnTo>
                    <a:lnTo>
                      <a:pt x="262" y="208"/>
                    </a:lnTo>
                    <a:lnTo>
                      <a:pt x="277" y="237"/>
                    </a:lnTo>
                    <a:lnTo>
                      <a:pt x="289" y="265"/>
                    </a:lnTo>
                    <a:lnTo>
                      <a:pt x="297" y="291"/>
                    </a:lnTo>
                    <a:lnTo>
                      <a:pt x="299" y="314"/>
                    </a:lnTo>
                    <a:lnTo>
                      <a:pt x="298" y="337"/>
                    </a:lnTo>
                    <a:lnTo>
                      <a:pt x="291" y="355"/>
                    </a:lnTo>
                    <a:lnTo>
                      <a:pt x="283" y="368"/>
                    </a:lnTo>
                    <a:lnTo>
                      <a:pt x="271" y="378"/>
                    </a:lnTo>
                    <a:lnTo>
                      <a:pt x="256" y="385"/>
                    </a:lnTo>
                    <a:lnTo>
                      <a:pt x="238" y="390"/>
                    </a:lnTo>
                    <a:lnTo>
                      <a:pt x="219" y="393"/>
                    </a:lnTo>
                    <a:lnTo>
                      <a:pt x="198" y="394"/>
                    </a:lnTo>
                    <a:lnTo>
                      <a:pt x="100" y="394"/>
                    </a:lnTo>
                    <a:lnTo>
                      <a:pt x="79" y="393"/>
                    </a:lnTo>
                    <a:lnTo>
                      <a:pt x="59" y="390"/>
                    </a:lnTo>
                    <a:lnTo>
                      <a:pt x="42" y="385"/>
                    </a:lnTo>
                    <a:lnTo>
                      <a:pt x="28" y="378"/>
                    </a:lnTo>
                    <a:lnTo>
                      <a:pt x="16" y="368"/>
                    </a:lnTo>
                    <a:lnTo>
                      <a:pt x="8" y="355"/>
                    </a:lnTo>
                    <a:lnTo>
                      <a:pt x="1" y="337"/>
                    </a:lnTo>
                    <a:lnTo>
                      <a:pt x="0" y="314"/>
                    </a:lnTo>
                    <a:lnTo>
                      <a:pt x="2" y="291"/>
                    </a:lnTo>
                    <a:lnTo>
                      <a:pt x="10" y="265"/>
                    </a:lnTo>
                    <a:lnTo>
                      <a:pt x="21" y="237"/>
                    </a:lnTo>
                    <a:lnTo>
                      <a:pt x="35" y="208"/>
                    </a:lnTo>
                    <a:lnTo>
                      <a:pt x="53" y="178"/>
                    </a:lnTo>
                    <a:lnTo>
                      <a:pt x="70" y="151"/>
                    </a:lnTo>
                    <a:lnTo>
                      <a:pt x="88" y="124"/>
                    </a:lnTo>
                    <a:lnTo>
                      <a:pt x="93" y="118"/>
                    </a:lnTo>
                    <a:lnTo>
                      <a:pt x="99" y="110"/>
                    </a:lnTo>
                    <a:lnTo>
                      <a:pt x="103" y="101"/>
                    </a:lnTo>
                    <a:lnTo>
                      <a:pt x="104" y="90"/>
                    </a:lnTo>
                    <a:lnTo>
                      <a:pt x="100" y="77"/>
                    </a:lnTo>
                    <a:lnTo>
                      <a:pt x="80" y="29"/>
                    </a:lnTo>
                    <a:lnTo>
                      <a:pt x="113" y="18"/>
                    </a:lnTo>
                    <a:lnTo>
                      <a:pt x="109" y="0"/>
                    </a:lnTo>
                    <a:close/>
                  </a:path>
                </a:pathLst>
              </a:custGeom>
              <a:noFill/>
              <a:ln w="0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1218987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800" b="0" i="0" u="none" strike="noStrike" kern="1200" cap="none" spc="0" normalizeH="0" baseline="0" noProof="0">
                  <a:ln>
                    <a:noFill/>
                  </a:ln>
                  <a:solidFill>
                    <a:srgbClr val="0E2841"/>
                  </a:solidFill>
                  <a:effectLst/>
                  <a:uLnTx/>
                  <a:uFillTx/>
                  <a:latin typeface="Arial"/>
                  <a:cs typeface="Arial"/>
                </a:endParaRPr>
              </a:p>
            </p:txBody>
          </p:sp>
        </p:grpSp>
      </p:grpSp>
      <p:sp>
        <p:nvSpPr>
          <p:cNvPr id="13" name="Freeform 12">
            <a:extLst>
              <a:ext uri="{FF2B5EF4-FFF2-40B4-BE49-F238E27FC236}">
                <a16:creationId xmlns:a16="http://schemas.microsoft.com/office/drawing/2014/main" id="{6F64A998-CE06-4098-4F5A-0267433C4D41}"/>
              </a:ext>
            </a:extLst>
          </p:cNvPr>
          <p:cNvSpPr>
            <a:spLocks/>
          </p:cNvSpPr>
          <p:nvPr/>
        </p:nvSpPr>
        <p:spPr bwMode="auto">
          <a:xfrm>
            <a:off x="1930605" y="2521097"/>
            <a:ext cx="2398401" cy="1898461"/>
          </a:xfrm>
          <a:custGeom>
            <a:avLst/>
            <a:gdLst>
              <a:gd name="T0" fmla="*/ 833 w 833"/>
              <a:gd name="T1" fmla="*/ 181 h 659"/>
              <a:gd name="T2" fmla="*/ 695 w 833"/>
              <a:gd name="T3" fmla="*/ 430 h 659"/>
              <a:gd name="T4" fmla="*/ 489 w 833"/>
              <a:gd name="T5" fmla="*/ 303 h 659"/>
              <a:gd name="T6" fmla="*/ 284 w 833"/>
              <a:gd name="T7" fmla="*/ 421 h 659"/>
              <a:gd name="T8" fmla="*/ 284 w 833"/>
              <a:gd name="T9" fmla="*/ 651 h 659"/>
              <a:gd name="T10" fmla="*/ 147 w 833"/>
              <a:gd name="T11" fmla="*/ 659 h 659"/>
              <a:gd name="T12" fmla="*/ 0 w 833"/>
              <a:gd name="T13" fmla="*/ 644 h 659"/>
              <a:gd name="T14" fmla="*/ 0 w 833"/>
              <a:gd name="T15" fmla="*/ 319 h 659"/>
              <a:gd name="T16" fmla="*/ 39 w 833"/>
              <a:gd name="T17" fmla="*/ 251 h 659"/>
              <a:gd name="T18" fmla="*/ 200 w 833"/>
              <a:gd name="T19" fmla="*/ 160 h 659"/>
              <a:gd name="T20" fmla="*/ 458 w 833"/>
              <a:gd name="T21" fmla="*/ 14 h 659"/>
              <a:gd name="T22" fmla="*/ 537 w 833"/>
              <a:gd name="T23" fmla="*/ 14 h 659"/>
              <a:gd name="T24" fmla="*/ 698 w 833"/>
              <a:gd name="T25" fmla="*/ 105 h 659"/>
              <a:gd name="T26" fmla="*/ 833 w 833"/>
              <a:gd name="T27" fmla="*/ 181 h 6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833" h="659">
                <a:moveTo>
                  <a:pt x="833" y="181"/>
                </a:moveTo>
                <a:cubicBezTo>
                  <a:pt x="798" y="275"/>
                  <a:pt x="762" y="359"/>
                  <a:pt x="695" y="430"/>
                </a:cubicBezTo>
                <a:cubicBezTo>
                  <a:pt x="489" y="303"/>
                  <a:pt x="489" y="303"/>
                  <a:pt x="489" y="303"/>
                </a:cubicBezTo>
                <a:cubicBezTo>
                  <a:pt x="284" y="421"/>
                  <a:pt x="284" y="421"/>
                  <a:pt x="284" y="421"/>
                </a:cubicBezTo>
                <a:cubicBezTo>
                  <a:pt x="284" y="651"/>
                  <a:pt x="284" y="651"/>
                  <a:pt x="284" y="651"/>
                </a:cubicBezTo>
                <a:cubicBezTo>
                  <a:pt x="249" y="653"/>
                  <a:pt x="198" y="659"/>
                  <a:pt x="147" y="659"/>
                </a:cubicBezTo>
                <a:cubicBezTo>
                  <a:pt x="96" y="659"/>
                  <a:pt x="47" y="653"/>
                  <a:pt x="0" y="644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291"/>
                  <a:pt x="15" y="265"/>
                  <a:pt x="39" y="251"/>
                </a:cubicBezTo>
                <a:cubicBezTo>
                  <a:pt x="200" y="160"/>
                  <a:pt x="200" y="160"/>
                  <a:pt x="200" y="160"/>
                </a:cubicBezTo>
                <a:cubicBezTo>
                  <a:pt x="458" y="14"/>
                  <a:pt x="458" y="14"/>
                  <a:pt x="458" y="14"/>
                </a:cubicBezTo>
                <a:cubicBezTo>
                  <a:pt x="482" y="0"/>
                  <a:pt x="513" y="0"/>
                  <a:pt x="537" y="14"/>
                </a:cubicBezTo>
                <a:cubicBezTo>
                  <a:pt x="698" y="105"/>
                  <a:pt x="698" y="105"/>
                  <a:pt x="698" y="105"/>
                </a:cubicBezTo>
                <a:lnTo>
                  <a:pt x="833" y="181"/>
                </a:lnTo>
                <a:close/>
              </a:path>
            </a:pathLst>
          </a:custGeom>
          <a:gradFill>
            <a:gsLst>
              <a:gs pos="100000">
                <a:sysClr val="window" lastClr="FFFFFF">
                  <a:alpha val="40000"/>
                </a:sysClr>
              </a:gs>
              <a:gs pos="33000">
                <a:sysClr val="window" lastClr="FFFFFF">
                  <a:alpha val="0"/>
                </a:sysClr>
              </a:gs>
            </a:gsLst>
            <a:lin ang="27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E234338-C31E-6F8A-80C0-F308D368C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966" y="2165489"/>
            <a:ext cx="190423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>
                <a:solidFill>
                  <a:srgbClr val="0E2841"/>
                </a:solidFill>
                <a:latin typeface="Arial"/>
                <a:cs typeface="Arial"/>
              </a:rPr>
              <a:t>Scalable Modular Design</a:t>
            </a:r>
            <a:endParaRPr lang="en-US" sz="800">
              <a:solidFill>
                <a:srgbClr val="0E2841"/>
              </a:solidFill>
              <a:latin typeface="Arial"/>
              <a:cs typeface="Arial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800">
                <a:solidFill>
                  <a:srgbClr val="0E2841"/>
                </a:solidFill>
                <a:latin typeface="Arial"/>
                <a:cs typeface="Arial"/>
              </a:rPr>
              <a:t>Easily extendable with new agents (e.g., Quality Inspection, Energy Optimization).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r>
              <a:rPr lang="en-US" sz="800">
                <a:solidFill>
                  <a:srgbClr val="0E2841"/>
                </a:solidFill>
                <a:latin typeface="Arial"/>
                <a:cs typeface="Arial"/>
              </a:rPr>
              <a:t>No changes needed to the core architecture.</a:t>
            </a:r>
          </a:p>
        </p:txBody>
      </p:sp>
      <p:sp>
        <p:nvSpPr>
          <p:cNvPr id="15" name="Freeform 15">
            <a:extLst>
              <a:ext uri="{FF2B5EF4-FFF2-40B4-BE49-F238E27FC236}">
                <a16:creationId xmlns:a16="http://schemas.microsoft.com/office/drawing/2014/main" id="{5B1B1ABA-9454-E6A9-92CC-AFCFD86CF55D}"/>
              </a:ext>
            </a:extLst>
          </p:cNvPr>
          <p:cNvSpPr>
            <a:spLocks/>
          </p:cNvSpPr>
          <p:nvPr/>
        </p:nvSpPr>
        <p:spPr bwMode="auto">
          <a:xfrm>
            <a:off x="3389577" y="4537191"/>
            <a:ext cx="1125680" cy="650248"/>
          </a:xfrm>
          <a:custGeom>
            <a:avLst/>
            <a:gdLst>
              <a:gd name="T0" fmla="*/ 0 w 689"/>
              <a:gd name="T1" fmla="*/ 136 h 398"/>
              <a:gd name="T2" fmla="*/ 235 w 689"/>
              <a:gd name="T3" fmla="*/ 0 h 398"/>
              <a:gd name="T4" fmla="*/ 689 w 689"/>
              <a:gd name="T5" fmla="*/ 263 h 398"/>
              <a:gd name="T6" fmla="*/ 455 w 689"/>
              <a:gd name="T7" fmla="*/ 398 h 398"/>
              <a:gd name="T8" fmla="*/ 0 w 689"/>
              <a:gd name="T9" fmla="*/ 136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89" h="398">
                <a:moveTo>
                  <a:pt x="0" y="136"/>
                </a:moveTo>
                <a:lnTo>
                  <a:pt x="235" y="0"/>
                </a:lnTo>
                <a:lnTo>
                  <a:pt x="689" y="263"/>
                </a:lnTo>
                <a:lnTo>
                  <a:pt x="455" y="398"/>
                </a:lnTo>
                <a:lnTo>
                  <a:pt x="0" y="136"/>
                </a:lnTo>
                <a:close/>
              </a:path>
            </a:pathLst>
          </a:custGeom>
          <a:gradFill flip="none" rotWithShape="1">
            <a:gsLst>
              <a:gs pos="37000">
                <a:srgbClr val="2A3894">
                  <a:lumMod val="75000"/>
                </a:srgbClr>
              </a:gs>
              <a:gs pos="71000">
                <a:srgbClr val="2A3894">
                  <a:alpha val="0"/>
                </a:srgbClr>
              </a:gs>
            </a:gsLst>
            <a:lin ang="18900000" scaled="1"/>
            <a:tileRect/>
          </a:gradFill>
          <a:ln w="47625" cap="flat">
            <a:noFill/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6" name="Freeform 43">
            <a:extLst>
              <a:ext uri="{FF2B5EF4-FFF2-40B4-BE49-F238E27FC236}">
                <a16:creationId xmlns:a16="http://schemas.microsoft.com/office/drawing/2014/main" id="{4EA0BD25-EBFE-4660-7DE7-0A2FC01D38B6}"/>
              </a:ext>
            </a:extLst>
          </p:cNvPr>
          <p:cNvSpPr>
            <a:spLocks noEditPoints="1"/>
          </p:cNvSpPr>
          <p:nvPr/>
        </p:nvSpPr>
        <p:spPr bwMode="auto">
          <a:xfrm>
            <a:off x="4196668" y="3545483"/>
            <a:ext cx="261406" cy="259773"/>
          </a:xfrm>
          <a:custGeom>
            <a:avLst/>
            <a:gdLst>
              <a:gd name="T0" fmla="*/ 15 w 91"/>
              <a:gd name="T1" fmla="*/ 62 h 90"/>
              <a:gd name="T2" fmla="*/ 2 w 91"/>
              <a:gd name="T3" fmla="*/ 63 h 90"/>
              <a:gd name="T4" fmla="*/ 2 w 91"/>
              <a:gd name="T5" fmla="*/ 89 h 90"/>
              <a:gd name="T6" fmla="*/ 3 w 91"/>
              <a:gd name="T7" fmla="*/ 90 h 90"/>
              <a:gd name="T8" fmla="*/ 17 w 91"/>
              <a:gd name="T9" fmla="*/ 89 h 90"/>
              <a:gd name="T10" fmla="*/ 17 w 91"/>
              <a:gd name="T11" fmla="*/ 63 h 90"/>
              <a:gd name="T12" fmla="*/ 14 w 91"/>
              <a:gd name="T13" fmla="*/ 87 h 90"/>
              <a:gd name="T14" fmla="*/ 5 w 91"/>
              <a:gd name="T15" fmla="*/ 65 h 90"/>
              <a:gd name="T16" fmla="*/ 14 w 91"/>
              <a:gd name="T17" fmla="*/ 87 h 90"/>
              <a:gd name="T18" fmla="*/ 70 w 91"/>
              <a:gd name="T19" fmla="*/ 50 h 90"/>
              <a:gd name="T20" fmla="*/ 56 w 91"/>
              <a:gd name="T21" fmla="*/ 51 h 90"/>
              <a:gd name="T22" fmla="*/ 56 w 91"/>
              <a:gd name="T23" fmla="*/ 89 h 90"/>
              <a:gd name="T24" fmla="*/ 58 w 91"/>
              <a:gd name="T25" fmla="*/ 90 h 90"/>
              <a:gd name="T26" fmla="*/ 71 w 91"/>
              <a:gd name="T27" fmla="*/ 89 h 90"/>
              <a:gd name="T28" fmla="*/ 71 w 91"/>
              <a:gd name="T29" fmla="*/ 51 h 90"/>
              <a:gd name="T30" fmla="*/ 68 w 91"/>
              <a:gd name="T31" fmla="*/ 87 h 90"/>
              <a:gd name="T32" fmla="*/ 59 w 91"/>
              <a:gd name="T33" fmla="*/ 53 h 90"/>
              <a:gd name="T34" fmla="*/ 68 w 91"/>
              <a:gd name="T35" fmla="*/ 87 h 90"/>
              <a:gd name="T36" fmla="*/ 52 w 91"/>
              <a:gd name="T37" fmla="*/ 57 h 90"/>
              <a:gd name="T38" fmla="*/ 38 w 91"/>
              <a:gd name="T39" fmla="*/ 59 h 90"/>
              <a:gd name="T40" fmla="*/ 38 w 91"/>
              <a:gd name="T41" fmla="*/ 89 h 90"/>
              <a:gd name="T42" fmla="*/ 40 w 91"/>
              <a:gd name="T43" fmla="*/ 90 h 90"/>
              <a:gd name="T44" fmla="*/ 53 w 91"/>
              <a:gd name="T45" fmla="*/ 89 h 90"/>
              <a:gd name="T46" fmla="*/ 53 w 91"/>
              <a:gd name="T47" fmla="*/ 59 h 90"/>
              <a:gd name="T48" fmla="*/ 50 w 91"/>
              <a:gd name="T49" fmla="*/ 87 h 90"/>
              <a:gd name="T50" fmla="*/ 41 w 91"/>
              <a:gd name="T51" fmla="*/ 60 h 90"/>
              <a:gd name="T52" fmla="*/ 50 w 91"/>
              <a:gd name="T53" fmla="*/ 87 h 90"/>
              <a:gd name="T54" fmla="*/ 34 w 91"/>
              <a:gd name="T55" fmla="*/ 39 h 90"/>
              <a:gd name="T56" fmla="*/ 20 w 91"/>
              <a:gd name="T57" fmla="*/ 41 h 90"/>
              <a:gd name="T58" fmla="*/ 20 w 91"/>
              <a:gd name="T59" fmla="*/ 89 h 90"/>
              <a:gd name="T60" fmla="*/ 21 w 91"/>
              <a:gd name="T61" fmla="*/ 90 h 90"/>
              <a:gd name="T62" fmla="*/ 35 w 91"/>
              <a:gd name="T63" fmla="*/ 89 h 90"/>
              <a:gd name="T64" fmla="*/ 35 w 91"/>
              <a:gd name="T65" fmla="*/ 41 h 90"/>
              <a:gd name="T66" fmla="*/ 32 w 91"/>
              <a:gd name="T67" fmla="*/ 87 h 90"/>
              <a:gd name="T68" fmla="*/ 23 w 91"/>
              <a:gd name="T69" fmla="*/ 42 h 90"/>
              <a:gd name="T70" fmla="*/ 32 w 91"/>
              <a:gd name="T71" fmla="*/ 87 h 90"/>
              <a:gd name="T72" fmla="*/ 88 w 91"/>
              <a:gd name="T73" fmla="*/ 69 h 90"/>
              <a:gd name="T74" fmla="*/ 74 w 91"/>
              <a:gd name="T75" fmla="*/ 71 h 90"/>
              <a:gd name="T76" fmla="*/ 74 w 91"/>
              <a:gd name="T77" fmla="*/ 89 h 90"/>
              <a:gd name="T78" fmla="*/ 76 w 91"/>
              <a:gd name="T79" fmla="*/ 90 h 90"/>
              <a:gd name="T80" fmla="*/ 89 w 91"/>
              <a:gd name="T81" fmla="*/ 89 h 90"/>
              <a:gd name="T82" fmla="*/ 89 w 91"/>
              <a:gd name="T83" fmla="*/ 71 h 90"/>
              <a:gd name="T84" fmla="*/ 86 w 91"/>
              <a:gd name="T85" fmla="*/ 87 h 90"/>
              <a:gd name="T86" fmla="*/ 77 w 91"/>
              <a:gd name="T87" fmla="*/ 72 h 90"/>
              <a:gd name="T88" fmla="*/ 86 w 91"/>
              <a:gd name="T89" fmla="*/ 87 h 90"/>
              <a:gd name="T90" fmla="*/ 90 w 91"/>
              <a:gd name="T91" fmla="*/ 33 h 90"/>
              <a:gd name="T92" fmla="*/ 82 w 91"/>
              <a:gd name="T93" fmla="*/ 29 h 90"/>
              <a:gd name="T94" fmla="*/ 82 w 91"/>
              <a:gd name="T95" fmla="*/ 33 h 90"/>
              <a:gd name="T96" fmla="*/ 65 w 91"/>
              <a:gd name="T97" fmla="*/ 16 h 90"/>
              <a:gd name="T98" fmla="*/ 62 w 91"/>
              <a:gd name="T99" fmla="*/ 16 h 90"/>
              <a:gd name="T100" fmla="*/ 29 w 91"/>
              <a:gd name="T101" fmla="*/ 1 h 90"/>
              <a:gd name="T102" fmla="*/ 26 w 91"/>
              <a:gd name="T103" fmla="*/ 1 h 90"/>
              <a:gd name="T104" fmla="*/ 0 w 91"/>
              <a:gd name="T105" fmla="*/ 50 h 90"/>
              <a:gd name="T106" fmla="*/ 8 w 91"/>
              <a:gd name="T107" fmla="*/ 53 h 90"/>
              <a:gd name="T108" fmla="*/ 28 w 91"/>
              <a:gd name="T109" fmla="*/ 5 h 90"/>
              <a:gd name="T110" fmla="*/ 46 w 91"/>
              <a:gd name="T111" fmla="*/ 45 h 90"/>
              <a:gd name="T112" fmla="*/ 64 w 91"/>
              <a:gd name="T113" fmla="*/ 19 h 90"/>
              <a:gd name="T114" fmla="*/ 76 w 91"/>
              <a:gd name="T115" fmla="*/ 36 h 90"/>
              <a:gd name="T116" fmla="*/ 82 w 91"/>
              <a:gd name="T117" fmla="*/ 39 h 90"/>
              <a:gd name="T118" fmla="*/ 84 w 91"/>
              <a:gd name="T119" fmla="*/ 40 h 90"/>
              <a:gd name="T120" fmla="*/ 90 w 91"/>
              <a:gd name="T121" fmla="*/ 33 h 90"/>
              <a:gd name="T122" fmla="*/ 85 w 91"/>
              <a:gd name="T123" fmla="*/ 33 h 90"/>
              <a:gd name="T124" fmla="*/ 85 w 91"/>
              <a:gd name="T125" fmla="*/ 36 h 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" h="90">
                <a:moveTo>
                  <a:pt x="15" y="62"/>
                </a:moveTo>
                <a:cubicBezTo>
                  <a:pt x="15" y="62"/>
                  <a:pt x="15" y="62"/>
                  <a:pt x="15" y="62"/>
                </a:cubicBezTo>
                <a:cubicBezTo>
                  <a:pt x="3" y="62"/>
                  <a:pt x="3" y="62"/>
                  <a:pt x="3" y="62"/>
                </a:cubicBezTo>
                <a:cubicBezTo>
                  <a:pt x="3" y="62"/>
                  <a:pt x="2" y="62"/>
                  <a:pt x="2" y="63"/>
                </a:cubicBezTo>
                <a:cubicBezTo>
                  <a:pt x="2" y="63"/>
                  <a:pt x="2" y="63"/>
                  <a:pt x="2" y="63"/>
                </a:cubicBezTo>
                <a:cubicBezTo>
                  <a:pt x="2" y="89"/>
                  <a:pt x="2" y="89"/>
                  <a:pt x="2" y="89"/>
                </a:cubicBezTo>
                <a:cubicBezTo>
                  <a:pt x="2" y="90"/>
                  <a:pt x="3" y="90"/>
                  <a:pt x="3" y="90"/>
                </a:cubicBezTo>
                <a:cubicBezTo>
                  <a:pt x="3" y="90"/>
                  <a:pt x="3" y="90"/>
                  <a:pt x="3" y="90"/>
                </a:cubicBezTo>
                <a:cubicBezTo>
                  <a:pt x="15" y="90"/>
                  <a:pt x="15" y="90"/>
                  <a:pt x="15" y="90"/>
                </a:cubicBezTo>
                <a:cubicBezTo>
                  <a:pt x="16" y="90"/>
                  <a:pt x="17" y="90"/>
                  <a:pt x="17" y="89"/>
                </a:cubicBezTo>
                <a:cubicBezTo>
                  <a:pt x="17" y="89"/>
                  <a:pt x="17" y="89"/>
                  <a:pt x="17" y="89"/>
                </a:cubicBezTo>
                <a:cubicBezTo>
                  <a:pt x="17" y="63"/>
                  <a:pt x="17" y="63"/>
                  <a:pt x="17" y="63"/>
                </a:cubicBezTo>
                <a:cubicBezTo>
                  <a:pt x="17" y="62"/>
                  <a:pt x="16" y="62"/>
                  <a:pt x="15" y="62"/>
                </a:cubicBezTo>
                <a:close/>
                <a:moveTo>
                  <a:pt x="14" y="87"/>
                </a:moveTo>
                <a:cubicBezTo>
                  <a:pt x="5" y="87"/>
                  <a:pt x="5" y="87"/>
                  <a:pt x="5" y="87"/>
                </a:cubicBezTo>
                <a:cubicBezTo>
                  <a:pt x="5" y="65"/>
                  <a:pt x="5" y="65"/>
                  <a:pt x="5" y="65"/>
                </a:cubicBezTo>
                <a:cubicBezTo>
                  <a:pt x="14" y="65"/>
                  <a:pt x="14" y="65"/>
                  <a:pt x="14" y="65"/>
                </a:cubicBezTo>
                <a:lnTo>
                  <a:pt x="14" y="87"/>
                </a:lnTo>
                <a:close/>
                <a:moveTo>
                  <a:pt x="70" y="50"/>
                </a:moveTo>
                <a:cubicBezTo>
                  <a:pt x="70" y="50"/>
                  <a:pt x="70" y="50"/>
                  <a:pt x="70" y="50"/>
                </a:cubicBezTo>
                <a:cubicBezTo>
                  <a:pt x="58" y="50"/>
                  <a:pt x="58" y="50"/>
                  <a:pt x="58" y="50"/>
                </a:cubicBezTo>
                <a:cubicBezTo>
                  <a:pt x="57" y="50"/>
                  <a:pt x="56" y="50"/>
                  <a:pt x="56" y="51"/>
                </a:cubicBezTo>
                <a:cubicBezTo>
                  <a:pt x="56" y="51"/>
                  <a:pt x="56" y="51"/>
                  <a:pt x="56" y="51"/>
                </a:cubicBezTo>
                <a:cubicBezTo>
                  <a:pt x="56" y="89"/>
                  <a:pt x="56" y="89"/>
                  <a:pt x="56" y="89"/>
                </a:cubicBezTo>
                <a:cubicBezTo>
                  <a:pt x="56" y="90"/>
                  <a:pt x="57" y="90"/>
                  <a:pt x="58" y="90"/>
                </a:cubicBezTo>
                <a:cubicBezTo>
                  <a:pt x="58" y="90"/>
                  <a:pt x="58" y="90"/>
                  <a:pt x="58" y="90"/>
                </a:cubicBezTo>
                <a:cubicBezTo>
                  <a:pt x="70" y="90"/>
                  <a:pt x="70" y="90"/>
                  <a:pt x="70" y="90"/>
                </a:cubicBezTo>
                <a:cubicBezTo>
                  <a:pt x="71" y="90"/>
                  <a:pt x="71" y="90"/>
                  <a:pt x="71" y="89"/>
                </a:cubicBezTo>
                <a:cubicBezTo>
                  <a:pt x="71" y="89"/>
                  <a:pt x="71" y="89"/>
                  <a:pt x="71" y="89"/>
                </a:cubicBezTo>
                <a:cubicBezTo>
                  <a:pt x="71" y="51"/>
                  <a:pt x="71" y="51"/>
                  <a:pt x="71" y="51"/>
                </a:cubicBezTo>
                <a:cubicBezTo>
                  <a:pt x="71" y="50"/>
                  <a:pt x="71" y="50"/>
                  <a:pt x="70" y="50"/>
                </a:cubicBezTo>
                <a:close/>
                <a:moveTo>
                  <a:pt x="68" y="87"/>
                </a:moveTo>
                <a:cubicBezTo>
                  <a:pt x="59" y="87"/>
                  <a:pt x="59" y="87"/>
                  <a:pt x="59" y="87"/>
                </a:cubicBezTo>
                <a:cubicBezTo>
                  <a:pt x="59" y="53"/>
                  <a:pt x="59" y="53"/>
                  <a:pt x="59" y="53"/>
                </a:cubicBezTo>
                <a:cubicBezTo>
                  <a:pt x="68" y="53"/>
                  <a:pt x="68" y="53"/>
                  <a:pt x="68" y="53"/>
                </a:cubicBezTo>
                <a:lnTo>
                  <a:pt x="68" y="87"/>
                </a:lnTo>
                <a:close/>
                <a:moveTo>
                  <a:pt x="52" y="57"/>
                </a:moveTo>
                <a:cubicBezTo>
                  <a:pt x="52" y="57"/>
                  <a:pt x="52" y="57"/>
                  <a:pt x="52" y="57"/>
                </a:cubicBezTo>
                <a:cubicBezTo>
                  <a:pt x="40" y="57"/>
                  <a:pt x="40" y="57"/>
                  <a:pt x="40" y="57"/>
                </a:cubicBezTo>
                <a:cubicBezTo>
                  <a:pt x="39" y="57"/>
                  <a:pt x="38" y="58"/>
                  <a:pt x="38" y="59"/>
                </a:cubicBezTo>
                <a:cubicBezTo>
                  <a:pt x="38" y="59"/>
                  <a:pt x="38" y="59"/>
                  <a:pt x="38" y="59"/>
                </a:cubicBezTo>
                <a:cubicBezTo>
                  <a:pt x="38" y="89"/>
                  <a:pt x="38" y="89"/>
                  <a:pt x="38" y="89"/>
                </a:cubicBezTo>
                <a:cubicBezTo>
                  <a:pt x="38" y="90"/>
                  <a:pt x="39" y="90"/>
                  <a:pt x="40" y="90"/>
                </a:cubicBezTo>
                <a:cubicBezTo>
                  <a:pt x="40" y="90"/>
                  <a:pt x="40" y="90"/>
                  <a:pt x="40" y="90"/>
                </a:cubicBezTo>
                <a:cubicBezTo>
                  <a:pt x="52" y="90"/>
                  <a:pt x="52" y="90"/>
                  <a:pt x="52" y="90"/>
                </a:cubicBezTo>
                <a:cubicBezTo>
                  <a:pt x="52" y="90"/>
                  <a:pt x="53" y="90"/>
                  <a:pt x="53" y="89"/>
                </a:cubicBezTo>
                <a:cubicBezTo>
                  <a:pt x="53" y="89"/>
                  <a:pt x="53" y="89"/>
                  <a:pt x="53" y="89"/>
                </a:cubicBezTo>
                <a:cubicBezTo>
                  <a:pt x="53" y="59"/>
                  <a:pt x="53" y="59"/>
                  <a:pt x="53" y="59"/>
                </a:cubicBezTo>
                <a:cubicBezTo>
                  <a:pt x="53" y="58"/>
                  <a:pt x="52" y="57"/>
                  <a:pt x="52" y="57"/>
                </a:cubicBezTo>
                <a:close/>
                <a:moveTo>
                  <a:pt x="50" y="87"/>
                </a:moveTo>
                <a:cubicBezTo>
                  <a:pt x="41" y="87"/>
                  <a:pt x="41" y="87"/>
                  <a:pt x="41" y="87"/>
                </a:cubicBezTo>
                <a:cubicBezTo>
                  <a:pt x="41" y="60"/>
                  <a:pt x="41" y="60"/>
                  <a:pt x="41" y="60"/>
                </a:cubicBezTo>
                <a:cubicBezTo>
                  <a:pt x="50" y="60"/>
                  <a:pt x="50" y="60"/>
                  <a:pt x="50" y="60"/>
                </a:cubicBezTo>
                <a:lnTo>
                  <a:pt x="50" y="87"/>
                </a:lnTo>
                <a:close/>
                <a:moveTo>
                  <a:pt x="34" y="39"/>
                </a:moveTo>
                <a:cubicBezTo>
                  <a:pt x="34" y="39"/>
                  <a:pt x="34" y="39"/>
                  <a:pt x="34" y="39"/>
                </a:cubicBezTo>
                <a:cubicBezTo>
                  <a:pt x="21" y="39"/>
                  <a:pt x="21" y="39"/>
                  <a:pt x="21" y="39"/>
                </a:cubicBezTo>
                <a:cubicBezTo>
                  <a:pt x="21" y="39"/>
                  <a:pt x="20" y="40"/>
                  <a:pt x="20" y="41"/>
                </a:cubicBezTo>
                <a:cubicBezTo>
                  <a:pt x="20" y="41"/>
                  <a:pt x="20" y="41"/>
                  <a:pt x="20" y="41"/>
                </a:cubicBezTo>
                <a:cubicBezTo>
                  <a:pt x="20" y="89"/>
                  <a:pt x="20" y="89"/>
                  <a:pt x="20" y="89"/>
                </a:cubicBezTo>
                <a:cubicBezTo>
                  <a:pt x="20" y="90"/>
                  <a:pt x="21" y="90"/>
                  <a:pt x="21" y="90"/>
                </a:cubicBezTo>
                <a:cubicBezTo>
                  <a:pt x="21" y="90"/>
                  <a:pt x="21" y="90"/>
                  <a:pt x="21" y="90"/>
                </a:cubicBezTo>
                <a:cubicBezTo>
                  <a:pt x="34" y="90"/>
                  <a:pt x="34" y="90"/>
                  <a:pt x="34" y="90"/>
                </a:cubicBezTo>
                <a:cubicBezTo>
                  <a:pt x="34" y="90"/>
                  <a:pt x="35" y="90"/>
                  <a:pt x="35" y="89"/>
                </a:cubicBezTo>
                <a:cubicBezTo>
                  <a:pt x="35" y="89"/>
                  <a:pt x="35" y="89"/>
                  <a:pt x="35" y="89"/>
                </a:cubicBezTo>
                <a:cubicBezTo>
                  <a:pt x="35" y="41"/>
                  <a:pt x="35" y="41"/>
                  <a:pt x="35" y="41"/>
                </a:cubicBezTo>
                <a:cubicBezTo>
                  <a:pt x="35" y="40"/>
                  <a:pt x="34" y="39"/>
                  <a:pt x="34" y="39"/>
                </a:cubicBezTo>
                <a:close/>
                <a:moveTo>
                  <a:pt x="32" y="87"/>
                </a:moveTo>
                <a:cubicBezTo>
                  <a:pt x="23" y="87"/>
                  <a:pt x="23" y="87"/>
                  <a:pt x="23" y="87"/>
                </a:cubicBezTo>
                <a:cubicBezTo>
                  <a:pt x="23" y="42"/>
                  <a:pt x="23" y="42"/>
                  <a:pt x="23" y="42"/>
                </a:cubicBezTo>
                <a:cubicBezTo>
                  <a:pt x="32" y="42"/>
                  <a:pt x="32" y="42"/>
                  <a:pt x="32" y="42"/>
                </a:cubicBezTo>
                <a:lnTo>
                  <a:pt x="32" y="87"/>
                </a:lnTo>
                <a:close/>
                <a:moveTo>
                  <a:pt x="88" y="69"/>
                </a:moveTo>
                <a:cubicBezTo>
                  <a:pt x="88" y="69"/>
                  <a:pt x="88" y="69"/>
                  <a:pt x="88" y="69"/>
                </a:cubicBezTo>
                <a:cubicBezTo>
                  <a:pt x="76" y="69"/>
                  <a:pt x="76" y="69"/>
                  <a:pt x="76" y="69"/>
                </a:cubicBezTo>
                <a:cubicBezTo>
                  <a:pt x="75" y="69"/>
                  <a:pt x="74" y="70"/>
                  <a:pt x="74" y="71"/>
                </a:cubicBezTo>
                <a:cubicBezTo>
                  <a:pt x="74" y="71"/>
                  <a:pt x="74" y="71"/>
                  <a:pt x="74" y="71"/>
                </a:cubicBezTo>
                <a:cubicBezTo>
                  <a:pt x="74" y="89"/>
                  <a:pt x="74" y="89"/>
                  <a:pt x="74" y="89"/>
                </a:cubicBezTo>
                <a:cubicBezTo>
                  <a:pt x="74" y="90"/>
                  <a:pt x="75" y="90"/>
                  <a:pt x="76" y="90"/>
                </a:cubicBezTo>
                <a:cubicBezTo>
                  <a:pt x="76" y="90"/>
                  <a:pt x="76" y="90"/>
                  <a:pt x="76" y="90"/>
                </a:cubicBezTo>
                <a:cubicBezTo>
                  <a:pt x="88" y="90"/>
                  <a:pt x="88" y="90"/>
                  <a:pt x="88" y="90"/>
                </a:cubicBezTo>
                <a:cubicBezTo>
                  <a:pt x="89" y="90"/>
                  <a:pt x="89" y="90"/>
                  <a:pt x="89" y="89"/>
                </a:cubicBezTo>
                <a:cubicBezTo>
                  <a:pt x="89" y="89"/>
                  <a:pt x="89" y="89"/>
                  <a:pt x="89" y="89"/>
                </a:cubicBezTo>
                <a:cubicBezTo>
                  <a:pt x="89" y="71"/>
                  <a:pt x="89" y="71"/>
                  <a:pt x="89" y="71"/>
                </a:cubicBezTo>
                <a:cubicBezTo>
                  <a:pt x="89" y="70"/>
                  <a:pt x="89" y="69"/>
                  <a:pt x="88" y="69"/>
                </a:cubicBezTo>
                <a:close/>
                <a:moveTo>
                  <a:pt x="86" y="87"/>
                </a:moveTo>
                <a:cubicBezTo>
                  <a:pt x="77" y="87"/>
                  <a:pt x="77" y="87"/>
                  <a:pt x="77" y="87"/>
                </a:cubicBezTo>
                <a:cubicBezTo>
                  <a:pt x="77" y="72"/>
                  <a:pt x="77" y="72"/>
                  <a:pt x="77" y="72"/>
                </a:cubicBezTo>
                <a:cubicBezTo>
                  <a:pt x="86" y="72"/>
                  <a:pt x="86" y="72"/>
                  <a:pt x="86" y="72"/>
                </a:cubicBezTo>
                <a:lnTo>
                  <a:pt x="86" y="87"/>
                </a:lnTo>
                <a:close/>
                <a:moveTo>
                  <a:pt x="90" y="33"/>
                </a:moveTo>
                <a:cubicBezTo>
                  <a:pt x="90" y="33"/>
                  <a:pt x="90" y="33"/>
                  <a:pt x="90" y="33"/>
                </a:cubicBezTo>
                <a:cubicBezTo>
                  <a:pt x="84" y="29"/>
                  <a:pt x="84" y="29"/>
                  <a:pt x="84" y="29"/>
                </a:cubicBezTo>
                <a:cubicBezTo>
                  <a:pt x="83" y="28"/>
                  <a:pt x="82" y="29"/>
                  <a:pt x="82" y="29"/>
                </a:cubicBezTo>
                <a:cubicBezTo>
                  <a:pt x="82" y="30"/>
                  <a:pt x="82" y="30"/>
                  <a:pt x="82" y="30"/>
                </a:cubicBezTo>
                <a:cubicBezTo>
                  <a:pt x="82" y="33"/>
                  <a:pt x="82" y="33"/>
                  <a:pt x="82" y="33"/>
                </a:cubicBezTo>
                <a:cubicBezTo>
                  <a:pt x="77" y="33"/>
                  <a:pt x="77" y="33"/>
                  <a:pt x="77" y="33"/>
                </a:cubicBezTo>
                <a:cubicBezTo>
                  <a:pt x="65" y="16"/>
                  <a:pt x="65" y="16"/>
                  <a:pt x="65" y="16"/>
                </a:cubicBezTo>
                <a:cubicBezTo>
                  <a:pt x="64" y="15"/>
                  <a:pt x="63" y="15"/>
                  <a:pt x="63" y="15"/>
                </a:cubicBezTo>
                <a:cubicBezTo>
                  <a:pt x="63" y="15"/>
                  <a:pt x="62" y="16"/>
                  <a:pt x="62" y="16"/>
                </a:cubicBezTo>
                <a:cubicBezTo>
                  <a:pt x="46" y="41"/>
                  <a:pt x="46" y="41"/>
                  <a:pt x="46" y="41"/>
                </a:cubicBezTo>
                <a:cubicBezTo>
                  <a:pt x="29" y="1"/>
                  <a:pt x="29" y="1"/>
                  <a:pt x="29" y="1"/>
                </a:cubicBezTo>
                <a:cubicBezTo>
                  <a:pt x="29" y="0"/>
                  <a:pt x="28" y="0"/>
                  <a:pt x="27" y="0"/>
                </a:cubicBezTo>
                <a:cubicBezTo>
                  <a:pt x="27" y="0"/>
                  <a:pt x="26" y="0"/>
                  <a:pt x="26" y="1"/>
                </a:cubicBezTo>
                <a:cubicBezTo>
                  <a:pt x="7" y="50"/>
                  <a:pt x="7" y="50"/>
                  <a:pt x="7" y="50"/>
                </a:cubicBezTo>
                <a:cubicBezTo>
                  <a:pt x="0" y="50"/>
                  <a:pt x="0" y="50"/>
                  <a:pt x="0" y="50"/>
                </a:cubicBezTo>
                <a:cubicBezTo>
                  <a:pt x="0" y="53"/>
                  <a:pt x="0" y="53"/>
                  <a:pt x="0" y="53"/>
                </a:cubicBezTo>
                <a:cubicBezTo>
                  <a:pt x="8" y="53"/>
                  <a:pt x="8" y="53"/>
                  <a:pt x="8" y="53"/>
                </a:cubicBezTo>
                <a:cubicBezTo>
                  <a:pt x="9" y="53"/>
                  <a:pt x="9" y="52"/>
                  <a:pt x="9" y="52"/>
                </a:cubicBezTo>
                <a:cubicBezTo>
                  <a:pt x="28" y="5"/>
                  <a:pt x="28" y="5"/>
                  <a:pt x="28" y="5"/>
                </a:cubicBezTo>
                <a:cubicBezTo>
                  <a:pt x="44" y="44"/>
                  <a:pt x="44" y="44"/>
                  <a:pt x="44" y="44"/>
                </a:cubicBezTo>
                <a:cubicBezTo>
                  <a:pt x="45" y="45"/>
                  <a:pt x="45" y="45"/>
                  <a:pt x="46" y="45"/>
                </a:cubicBezTo>
                <a:cubicBezTo>
                  <a:pt x="46" y="45"/>
                  <a:pt x="47" y="45"/>
                  <a:pt x="47" y="44"/>
                </a:cubicBezTo>
                <a:cubicBezTo>
                  <a:pt x="64" y="19"/>
                  <a:pt x="64" y="19"/>
                  <a:pt x="64" y="19"/>
                </a:cubicBezTo>
                <a:cubicBezTo>
                  <a:pt x="74" y="35"/>
                  <a:pt x="74" y="35"/>
                  <a:pt x="74" y="35"/>
                </a:cubicBezTo>
                <a:cubicBezTo>
                  <a:pt x="75" y="36"/>
                  <a:pt x="75" y="36"/>
                  <a:pt x="76" y="36"/>
                </a:cubicBezTo>
                <a:cubicBezTo>
                  <a:pt x="82" y="36"/>
                  <a:pt x="82" y="36"/>
                  <a:pt x="82" y="36"/>
                </a:cubicBezTo>
                <a:cubicBezTo>
                  <a:pt x="82" y="39"/>
                  <a:pt x="82" y="39"/>
                  <a:pt x="82" y="39"/>
                </a:cubicBezTo>
                <a:cubicBezTo>
                  <a:pt x="82" y="40"/>
                  <a:pt x="82" y="41"/>
                  <a:pt x="83" y="41"/>
                </a:cubicBezTo>
                <a:cubicBezTo>
                  <a:pt x="84" y="41"/>
                  <a:pt x="84" y="41"/>
                  <a:pt x="84" y="40"/>
                </a:cubicBezTo>
                <a:cubicBezTo>
                  <a:pt x="90" y="35"/>
                  <a:pt x="90" y="35"/>
                  <a:pt x="90" y="35"/>
                </a:cubicBezTo>
                <a:cubicBezTo>
                  <a:pt x="91" y="35"/>
                  <a:pt x="91" y="34"/>
                  <a:pt x="90" y="33"/>
                </a:cubicBezTo>
                <a:close/>
                <a:moveTo>
                  <a:pt x="85" y="36"/>
                </a:moveTo>
                <a:cubicBezTo>
                  <a:pt x="85" y="33"/>
                  <a:pt x="85" y="33"/>
                  <a:pt x="85" y="33"/>
                </a:cubicBezTo>
                <a:cubicBezTo>
                  <a:pt x="87" y="34"/>
                  <a:pt x="87" y="34"/>
                  <a:pt x="87" y="34"/>
                </a:cubicBezTo>
                <a:lnTo>
                  <a:pt x="85" y="3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7" name="Freeform 44">
            <a:extLst>
              <a:ext uri="{FF2B5EF4-FFF2-40B4-BE49-F238E27FC236}">
                <a16:creationId xmlns:a16="http://schemas.microsoft.com/office/drawing/2014/main" id="{59D87D39-D5E0-51DF-8AC8-C291750EF91F}"/>
              </a:ext>
            </a:extLst>
          </p:cNvPr>
          <p:cNvSpPr>
            <a:spLocks/>
          </p:cNvSpPr>
          <p:nvPr/>
        </p:nvSpPr>
        <p:spPr bwMode="auto">
          <a:xfrm>
            <a:off x="4688439" y="3039008"/>
            <a:ext cx="718867" cy="238533"/>
          </a:xfrm>
          <a:custGeom>
            <a:avLst/>
            <a:gdLst>
              <a:gd name="T0" fmla="*/ 0 w 440"/>
              <a:gd name="T1" fmla="*/ 146 h 146"/>
              <a:gd name="T2" fmla="*/ 86 w 440"/>
              <a:gd name="T3" fmla="*/ 0 h 146"/>
              <a:gd name="T4" fmla="*/ 440 w 440"/>
              <a:gd name="T5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0" h="146">
                <a:moveTo>
                  <a:pt x="0" y="146"/>
                </a:moveTo>
                <a:lnTo>
                  <a:pt x="86" y="0"/>
                </a:lnTo>
                <a:lnTo>
                  <a:pt x="440" y="0"/>
                </a:lnTo>
              </a:path>
            </a:pathLst>
          </a:custGeom>
          <a:noFill/>
          <a:ln w="23813" cap="rnd">
            <a:gradFill>
              <a:gsLst>
                <a:gs pos="0">
                  <a:srgbClr val="106AA1"/>
                </a:gs>
                <a:gs pos="50000">
                  <a:srgbClr val="2A3894"/>
                </a:gs>
                <a:gs pos="100000">
                  <a:srgbClr val="7D20A8"/>
                </a:gs>
              </a:gsLst>
              <a:lin ang="5400000" scaled="1"/>
            </a:gra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5D2BC82-F51D-828A-2EB8-1C1B9583B0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819" y="3208922"/>
            <a:ext cx="140506" cy="140506"/>
          </a:xfrm>
          <a:prstGeom prst="ellipse">
            <a:avLst/>
          </a:prstGeom>
          <a:gradFill>
            <a:gsLst>
              <a:gs pos="0">
                <a:srgbClr val="106AA1"/>
              </a:gs>
              <a:gs pos="50000">
                <a:srgbClr val="2A3894"/>
              </a:gs>
              <a:gs pos="100000">
                <a:srgbClr val="7D20A8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9" name="Freeform 46">
            <a:extLst>
              <a:ext uri="{FF2B5EF4-FFF2-40B4-BE49-F238E27FC236}">
                <a16:creationId xmlns:a16="http://schemas.microsoft.com/office/drawing/2014/main" id="{71426523-208B-DA80-DF37-C977C99C0B1A}"/>
              </a:ext>
            </a:extLst>
          </p:cNvPr>
          <p:cNvSpPr>
            <a:spLocks noEditPoints="1"/>
          </p:cNvSpPr>
          <p:nvPr/>
        </p:nvSpPr>
        <p:spPr bwMode="auto">
          <a:xfrm>
            <a:off x="4598580" y="3189317"/>
            <a:ext cx="181351" cy="181351"/>
          </a:xfrm>
          <a:custGeom>
            <a:avLst/>
            <a:gdLst>
              <a:gd name="T0" fmla="*/ 31 w 63"/>
              <a:gd name="T1" fmla="*/ 14 h 63"/>
              <a:gd name="T2" fmla="*/ 49 w 63"/>
              <a:gd name="T3" fmla="*/ 31 h 63"/>
              <a:gd name="T4" fmla="*/ 31 w 63"/>
              <a:gd name="T5" fmla="*/ 49 h 63"/>
              <a:gd name="T6" fmla="*/ 14 w 63"/>
              <a:gd name="T7" fmla="*/ 31 h 63"/>
              <a:gd name="T8" fmla="*/ 31 w 63"/>
              <a:gd name="T9" fmla="*/ 14 h 63"/>
              <a:gd name="T10" fmla="*/ 31 w 63"/>
              <a:gd name="T11" fmla="*/ 0 h 63"/>
              <a:gd name="T12" fmla="*/ 0 w 63"/>
              <a:gd name="T13" fmla="*/ 31 h 63"/>
              <a:gd name="T14" fmla="*/ 31 w 63"/>
              <a:gd name="T15" fmla="*/ 63 h 63"/>
              <a:gd name="T16" fmla="*/ 63 w 63"/>
              <a:gd name="T17" fmla="*/ 31 h 63"/>
              <a:gd name="T18" fmla="*/ 31 w 63"/>
              <a:gd name="T1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" h="63">
                <a:moveTo>
                  <a:pt x="31" y="14"/>
                </a:moveTo>
                <a:cubicBezTo>
                  <a:pt x="41" y="14"/>
                  <a:pt x="49" y="22"/>
                  <a:pt x="49" y="31"/>
                </a:cubicBezTo>
                <a:cubicBezTo>
                  <a:pt x="49" y="41"/>
                  <a:pt x="41" y="49"/>
                  <a:pt x="31" y="49"/>
                </a:cubicBezTo>
                <a:cubicBezTo>
                  <a:pt x="22" y="49"/>
                  <a:pt x="14" y="41"/>
                  <a:pt x="14" y="31"/>
                </a:cubicBezTo>
                <a:cubicBezTo>
                  <a:pt x="14" y="22"/>
                  <a:pt x="22" y="14"/>
                  <a:pt x="31" y="14"/>
                </a:cubicBezTo>
                <a:moveTo>
                  <a:pt x="31" y="0"/>
                </a:moveTo>
                <a:cubicBezTo>
                  <a:pt x="14" y="0"/>
                  <a:pt x="0" y="14"/>
                  <a:pt x="0" y="31"/>
                </a:cubicBezTo>
                <a:cubicBezTo>
                  <a:pt x="0" y="49"/>
                  <a:pt x="14" y="63"/>
                  <a:pt x="31" y="63"/>
                </a:cubicBezTo>
                <a:cubicBezTo>
                  <a:pt x="48" y="63"/>
                  <a:pt x="63" y="49"/>
                  <a:pt x="63" y="31"/>
                </a:cubicBezTo>
                <a:cubicBezTo>
                  <a:pt x="63" y="14"/>
                  <a:pt x="48" y="0"/>
                  <a:pt x="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F32E4708-4281-2F87-43B6-06753A00A0AF}"/>
              </a:ext>
            </a:extLst>
          </p:cNvPr>
          <p:cNvSpPr>
            <a:spLocks/>
          </p:cNvSpPr>
          <p:nvPr/>
        </p:nvSpPr>
        <p:spPr bwMode="auto">
          <a:xfrm>
            <a:off x="5405671" y="2978558"/>
            <a:ext cx="71887" cy="124168"/>
          </a:xfrm>
          <a:custGeom>
            <a:avLst/>
            <a:gdLst>
              <a:gd name="T0" fmla="*/ 0 w 44"/>
              <a:gd name="T1" fmla="*/ 0 h 76"/>
              <a:gd name="T2" fmla="*/ 44 w 44"/>
              <a:gd name="T3" fmla="*/ 37 h 76"/>
              <a:gd name="T4" fmla="*/ 0 w 44"/>
              <a:gd name="T5" fmla="*/ 76 h 76"/>
              <a:gd name="T6" fmla="*/ 0 w 44"/>
              <a:gd name="T7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76">
                <a:moveTo>
                  <a:pt x="0" y="0"/>
                </a:moveTo>
                <a:lnTo>
                  <a:pt x="44" y="37"/>
                </a:lnTo>
                <a:lnTo>
                  <a:pt x="0" y="7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50300">
                <a:srgbClr val="2A3894"/>
              </a:gs>
              <a:gs pos="0">
                <a:srgbClr val="106AA1"/>
              </a:gs>
              <a:gs pos="100000">
                <a:srgbClr val="7D20A8"/>
              </a:gs>
            </a:gsLst>
            <a:lin ang="5400000" scaled="0"/>
          </a:gradFill>
          <a:ln w="23813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1" name="Freeform 48">
            <a:extLst>
              <a:ext uri="{FF2B5EF4-FFF2-40B4-BE49-F238E27FC236}">
                <a16:creationId xmlns:a16="http://schemas.microsoft.com/office/drawing/2014/main" id="{F4A6FE00-47A4-3CEC-0754-12E064CDF48F}"/>
              </a:ext>
            </a:extLst>
          </p:cNvPr>
          <p:cNvSpPr>
            <a:spLocks/>
          </p:cNvSpPr>
          <p:nvPr/>
        </p:nvSpPr>
        <p:spPr bwMode="auto">
          <a:xfrm>
            <a:off x="4681903" y="4880287"/>
            <a:ext cx="725402" cy="245068"/>
          </a:xfrm>
          <a:custGeom>
            <a:avLst/>
            <a:gdLst>
              <a:gd name="T0" fmla="*/ 0 w 444"/>
              <a:gd name="T1" fmla="*/ 0 h 150"/>
              <a:gd name="T2" fmla="*/ 90 w 444"/>
              <a:gd name="T3" fmla="*/ 150 h 150"/>
              <a:gd name="T4" fmla="*/ 444 w 444"/>
              <a:gd name="T5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4" h="150">
                <a:moveTo>
                  <a:pt x="0" y="0"/>
                </a:moveTo>
                <a:lnTo>
                  <a:pt x="90" y="150"/>
                </a:lnTo>
                <a:lnTo>
                  <a:pt x="444" y="150"/>
                </a:lnTo>
              </a:path>
            </a:pathLst>
          </a:custGeom>
          <a:noFill/>
          <a:ln w="23813" cap="rnd">
            <a:gradFill>
              <a:gsLst>
                <a:gs pos="0">
                  <a:srgbClr val="106AA1"/>
                </a:gs>
                <a:gs pos="50000">
                  <a:srgbClr val="2A3894"/>
                </a:gs>
                <a:gs pos="100000">
                  <a:srgbClr val="7D20A8"/>
                </a:gs>
              </a:gsLst>
              <a:lin ang="5400000" scaled="1"/>
            </a:gra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DAD86CE-6B23-B71A-ECE1-BB2BB851FB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3284" y="4810034"/>
            <a:ext cx="140506" cy="142140"/>
          </a:xfrm>
          <a:prstGeom prst="ellipse">
            <a:avLst/>
          </a:prstGeom>
          <a:gradFill>
            <a:gsLst>
              <a:gs pos="0">
                <a:srgbClr val="106AA1"/>
              </a:gs>
              <a:gs pos="50000">
                <a:srgbClr val="2A3894"/>
              </a:gs>
              <a:gs pos="100000">
                <a:srgbClr val="7D20A8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3" name="Freeform 50">
            <a:extLst>
              <a:ext uri="{FF2B5EF4-FFF2-40B4-BE49-F238E27FC236}">
                <a16:creationId xmlns:a16="http://schemas.microsoft.com/office/drawing/2014/main" id="{0F1AB8F9-64C0-E2B6-A760-7C1C6E39FA50}"/>
              </a:ext>
            </a:extLst>
          </p:cNvPr>
          <p:cNvSpPr>
            <a:spLocks noEditPoints="1"/>
          </p:cNvSpPr>
          <p:nvPr/>
        </p:nvSpPr>
        <p:spPr bwMode="auto">
          <a:xfrm>
            <a:off x="4593679" y="4790429"/>
            <a:ext cx="181351" cy="181351"/>
          </a:xfrm>
          <a:custGeom>
            <a:avLst/>
            <a:gdLst>
              <a:gd name="T0" fmla="*/ 31 w 63"/>
              <a:gd name="T1" fmla="*/ 14 h 63"/>
              <a:gd name="T2" fmla="*/ 49 w 63"/>
              <a:gd name="T3" fmla="*/ 31 h 63"/>
              <a:gd name="T4" fmla="*/ 31 w 63"/>
              <a:gd name="T5" fmla="*/ 49 h 63"/>
              <a:gd name="T6" fmla="*/ 14 w 63"/>
              <a:gd name="T7" fmla="*/ 31 h 63"/>
              <a:gd name="T8" fmla="*/ 31 w 63"/>
              <a:gd name="T9" fmla="*/ 14 h 63"/>
              <a:gd name="T10" fmla="*/ 31 w 63"/>
              <a:gd name="T11" fmla="*/ 0 h 63"/>
              <a:gd name="T12" fmla="*/ 0 w 63"/>
              <a:gd name="T13" fmla="*/ 31 h 63"/>
              <a:gd name="T14" fmla="*/ 31 w 63"/>
              <a:gd name="T15" fmla="*/ 63 h 63"/>
              <a:gd name="T16" fmla="*/ 63 w 63"/>
              <a:gd name="T17" fmla="*/ 31 h 63"/>
              <a:gd name="T18" fmla="*/ 31 w 63"/>
              <a:gd name="T1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" h="63">
                <a:moveTo>
                  <a:pt x="31" y="14"/>
                </a:moveTo>
                <a:cubicBezTo>
                  <a:pt x="41" y="14"/>
                  <a:pt x="49" y="22"/>
                  <a:pt x="49" y="31"/>
                </a:cubicBezTo>
                <a:cubicBezTo>
                  <a:pt x="49" y="41"/>
                  <a:pt x="41" y="49"/>
                  <a:pt x="31" y="49"/>
                </a:cubicBezTo>
                <a:cubicBezTo>
                  <a:pt x="22" y="49"/>
                  <a:pt x="14" y="41"/>
                  <a:pt x="14" y="31"/>
                </a:cubicBezTo>
                <a:cubicBezTo>
                  <a:pt x="14" y="22"/>
                  <a:pt x="22" y="14"/>
                  <a:pt x="31" y="14"/>
                </a:cubicBezTo>
                <a:moveTo>
                  <a:pt x="31" y="0"/>
                </a:moveTo>
                <a:cubicBezTo>
                  <a:pt x="14" y="0"/>
                  <a:pt x="0" y="14"/>
                  <a:pt x="0" y="31"/>
                </a:cubicBezTo>
                <a:cubicBezTo>
                  <a:pt x="0" y="49"/>
                  <a:pt x="14" y="63"/>
                  <a:pt x="31" y="63"/>
                </a:cubicBezTo>
                <a:cubicBezTo>
                  <a:pt x="49" y="63"/>
                  <a:pt x="63" y="49"/>
                  <a:pt x="63" y="31"/>
                </a:cubicBezTo>
                <a:cubicBezTo>
                  <a:pt x="63" y="14"/>
                  <a:pt x="49" y="0"/>
                  <a:pt x="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4" name="Freeform 51">
            <a:extLst>
              <a:ext uri="{FF2B5EF4-FFF2-40B4-BE49-F238E27FC236}">
                <a16:creationId xmlns:a16="http://schemas.microsoft.com/office/drawing/2014/main" id="{AAC8CB2E-D4E1-7146-4881-6C34A4343DC8}"/>
              </a:ext>
            </a:extLst>
          </p:cNvPr>
          <p:cNvSpPr>
            <a:spLocks/>
          </p:cNvSpPr>
          <p:nvPr/>
        </p:nvSpPr>
        <p:spPr bwMode="auto">
          <a:xfrm>
            <a:off x="5405671" y="5064905"/>
            <a:ext cx="71887" cy="122535"/>
          </a:xfrm>
          <a:custGeom>
            <a:avLst/>
            <a:gdLst>
              <a:gd name="T0" fmla="*/ 0 w 44"/>
              <a:gd name="T1" fmla="*/ 75 h 75"/>
              <a:gd name="T2" fmla="*/ 44 w 44"/>
              <a:gd name="T3" fmla="*/ 37 h 75"/>
              <a:gd name="T4" fmla="*/ 0 w 44"/>
              <a:gd name="T5" fmla="*/ 0 h 75"/>
              <a:gd name="T6" fmla="*/ 0 w 44"/>
              <a:gd name="T7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4" h="75">
                <a:moveTo>
                  <a:pt x="0" y="75"/>
                </a:moveTo>
                <a:lnTo>
                  <a:pt x="44" y="37"/>
                </a:lnTo>
                <a:lnTo>
                  <a:pt x="0" y="0"/>
                </a:lnTo>
                <a:lnTo>
                  <a:pt x="0" y="75"/>
                </a:lnTo>
                <a:close/>
              </a:path>
            </a:pathLst>
          </a:custGeom>
          <a:gradFill>
            <a:gsLst>
              <a:gs pos="50300">
                <a:srgbClr val="2A3894"/>
              </a:gs>
              <a:gs pos="0">
                <a:srgbClr val="106AA1"/>
              </a:gs>
              <a:gs pos="100000">
                <a:srgbClr val="7D20A8"/>
              </a:gs>
            </a:gsLst>
            <a:lin ang="5400000" scaled="0"/>
          </a:gradFill>
          <a:ln w="23813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5" name="Freeform 52">
            <a:extLst>
              <a:ext uri="{FF2B5EF4-FFF2-40B4-BE49-F238E27FC236}">
                <a16:creationId xmlns:a16="http://schemas.microsoft.com/office/drawing/2014/main" id="{8E98757C-1D9F-6B1D-C8C3-6B023DC9D7E0}"/>
              </a:ext>
            </a:extLst>
          </p:cNvPr>
          <p:cNvSpPr>
            <a:spLocks/>
          </p:cNvSpPr>
          <p:nvPr/>
        </p:nvSpPr>
        <p:spPr bwMode="auto">
          <a:xfrm>
            <a:off x="1268920" y="3039008"/>
            <a:ext cx="718867" cy="238533"/>
          </a:xfrm>
          <a:custGeom>
            <a:avLst/>
            <a:gdLst>
              <a:gd name="T0" fmla="*/ 440 w 440"/>
              <a:gd name="T1" fmla="*/ 146 h 146"/>
              <a:gd name="T2" fmla="*/ 354 w 440"/>
              <a:gd name="T3" fmla="*/ 0 h 146"/>
              <a:gd name="T4" fmla="*/ 0 w 440"/>
              <a:gd name="T5" fmla="*/ 0 h 1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0" h="146">
                <a:moveTo>
                  <a:pt x="440" y="146"/>
                </a:moveTo>
                <a:lnTo>
                  <a:pt x="354" y="0"/>
                </a:lnTo>
                <a:lnTo>
                  <a:pt x="0" y="0"/>
                </a:lnTo>
              </a:path>
            </a:pathLst>
          </a:custGeom>
          <a:noFill/>
          <a:ln w="23813" cap="rnd">
            <a:gradFill>
              <a:gsLst>
                <a:gs pos="0">
                  <a:srgbClr val="106AA1"/>
                </a:gs>
                <a:gs pos="50000">
                  <a:srgbClr val="2A3894"/>
                </a:gs>
                <a:gs pos="100000">
                  <a:srgbClr val="7D20A8"/>
                </a:gs>
              </a:gsLst>
              <a:lin ang="5400000" scaled="1"/>
            </a:gra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076B938-E077-1E94-0C92-5569E852A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8181" y="3257936"/>
            <a:ext cx="39211" cy="408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7" name="Freeform 56">
            <a:extLst>
              <a:ext uri="{FF2B5EF4-FFF2-40B4-BE49-F238E27FC236}">
                <a16:creationId xmlns:a16="http://schemas.microsoft.com/office/drawing/2014/main" id="{A69AC20E-5B0A-33D1-5A32-FDC0DBB47E87}"/>
              </a:ext>
            </a:extLst>
          </p:cNvPr>
          <p:cNvSpPr>
            <a:spLocks/>
          </p:cNvSpPr>
          <p:nvPr/>
        </p:nvSpPr>
        <p:spPr bwMode="auto">
          <a:xfrm>
            <a:off x="1201935" y="2978558"/>
            <a:ext cx="68619" cy="124168"/>
          </a:xfrm>
          <a:custGeom>
            <a:avLst/>
            <a:gdLst>
              <a:gd name="T0" fmla="*/ 42 w 42"/>
              <a:gd name="T1" fmla="*/ 0 h 76"/>
              <a:gd name="T2" fmla="*/ 0 w 42"/>
              <a:gd name="T3" fmla="*/ 37 h 76"/>
              <a:gd name="T4" fmla="*/ 42 w 42"/>
              <a:gd name="T5" fmla="*/ 76 h 76"/>
              <a:gd name="T6" fmla="*/ 42 w 42"/>
              <a:gd name="T7" fmla="*/ 0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" h="76">
                <a:moveTo>
                  <a:pt x="42" y="0"/>
                </a:moveTo>
                <a:lnTo>
                  <a:pt x="0" y="37"/>
                </a:lnTo>
                <a:lnTo>
                  <a:pt x="42" y="76"/>
                </a:lnTo>
                <a:lnTo>
                  <a:pt x="42" y="0"/>
                </a:lnTo>
                <a:close/>
              </a:path>
            </a:pathLst>
          </a:custGeom>
          <a:gradFill>
            <a:gsLst>
              <a:gs pos="50300">
                <a:srgbClr val="2A3894"/>
              </a:gs>
              <a:gs pos="0">
                <a:srgbClr val="106AA1"/>
              </a:gs>
              <a:gs pos="100000">
                <a:srgbClr val="7D20A8"/>
              </a:gs>
            </a:gsLst>
            <a:lin ang="5400000" scaled="0"/>
          </a:gradFill>
          <a:ln w="23813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8" name="Freeform 57">
            <a:extLst>
              <a:ext uri="{FF2B5EF4-FFF2-40B4-BE49-F238E27FC236}">
                <a16:creationId xmlns:a16="http://schemas.microsoft.com/office/drawing/2014/main" id="{E887CF88-4D9E-33F0-D868-5865676745CC}"/>
              </a:ext>
            </a:extLst>
          </p:cNvPr>
          <p:cNvSpPr>
            <a:spLocks/>
          </p:cNvSpPr>
          <p:nvPr/>
        </p:nvSpPr>
        <p:spPr bwMode="auto">
          <a:xfrm>
            <a:off x="1268920" y="4880287"/>
            <a:ext cx="725402" cy="245068"/>
          </a:xfrm>
          <a:custGeom>
            <a:avLst/>
            <a:gdLst>
              <a:gd name="T0" fmla="*/ 444 w 444"/>
              <a:gd name="T1" fmla="*/ 0 h 150"/>
              <a:gd name="T2" fmla="*/ 354 w 444"/>
              <a:gd name="T3" fmla="*/ 150 h 150"/>
              <a:gd name="T4" fmla="*/ 0 w 444"/>
              <a:gd name="T5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44" h="150">
                <a:moveTo>
                  <a:pt x="444" y="0"/>
                </a:moveTo>
                <a:lnTo>
                  <a:pt x="354" y="150"/>
                </a:lnTo>
                <a:lnTo>
                  <a:pt x="0" y="150"/>
                </a:lnTo>
              </a:path>
            </a:pathLst>
          </a:custGeom>
          <a:noFill/>
          <a:ln w="23813" cap="rnd">
            <a:gradFill>
              <a:gsLst>
                <a:gs pos="0">
                  <a:srgbClr val="106AA1"/>
                </a:gs>
                <a:gs pos="50000">
                  <a:srgbClr val="2A3894"/>
                </a:gs>
                <a:gs pos="100000">
                  <a:srgbClr val="7D20A8"/>
                </a:gs>
              </a:gsLst>
              <a:lin ang="5400000" scaled="1"/>
            </a:gra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58383C6-5CB6-2943-FB56-22D987D63B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69" y="4810034"/>
            <a:ext cx="138872" cy="142140"/>
          </a:xfrm>
          <a:prstGeom prst="ellipse">
            <a:avLst/>
          </a:pr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0" name="Freeform 59">
            <a:extLst>
              <a:ext uri="{FF2B5EF4-FFF2-40B4-BE49-F238E27FC236}">
                <a16:creationId xmlns:a16="http://schemas.microsoft.com/office/drawing/2014/main" id="{882A1237-35B3-3690-BCAF-90F14CAE9DF5}"/>
              </a:ext>
            </a:extLst>
          </p:cNvPr>
          <p:cNvSpPr>
            <a:spLocks noEditPoints="1"/>
          </p:cNvSpPr>
          <p:nvPr/>
        </p:nvSpPr>
        <p:spPr bwMode="auto">
          <a:xfrm>
            <a:off x="1904464" y="4790429"/>
            <a:ext cx="178083" cy="181351"/>
          </a:xfrm>
          <a:custGeom>
            <a:avLst/>
            <a:gdLst>
              <a:gd name="T0" fmla="*/ 31 w 62"/>
              <a:gd name="T1" fmla="*/ 14 h 63"/>
              <a:gd name="T2" fmla="*/ 48 w 62"/>
              <a:gd name="T3" fmla="*/ 31 h 63"/>
              <a:gd name="T4" fmla="*/ 31 w 62"/>
              <a:gd name="T5" fmla="*/ 49 h 63"/>
              <a:gd name="T6" fmla="*/ 14 w 62"/>
              <a:gd name="T7" fmla="*/ 31 h 63"/>
              <a:gd name="T8" fmla="*/ 31 w 62"/>
              <a:gd name="T9" fmla="*/ 14 h 63"/>
              <a:gd name="T10" fmla="*/ 31 w 62"/>
              <a:gd name="T11" fmla="*/ 0 h 63"/>
              <a:gd name="T12" fmla="*/ 0 w 62"/>
              <a:gd name="T13" fmla="*/ 31 h 63"/>
              <a:gd name="T14" fmla="*/ 31 w 62"/>
              <a:gd name="T15" fmla="*/ 63 h 63"/>
              <a:gd name="T16" fmla="*/ 62 w 62"/>
              <a:gd name="T17" fmla="*/ 31 h 63"/>
              <a:gd name="T18" fmla="*/ 31 w 62"/>
              <a:gd name="T1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3">
                <a:moveTo>
                  <a:pt x="31" y="14"/>
                </a:moveTo>
                <a:cubicBezTo>
                  <a:pt x="41" y="14"/>
                  <a:pt x="48" y="22"/>
                  <a:pt x="48" y="31"/>
                </a:cubicBezTo>
                <a:cubicBezTo>
                  <a:pt x="48" y="41"/>
                  <a:pt x="41" y="49"/>
                  <a:pt x="31" y="49"/>
                </a:cubicBezTo>
                <a:cubicBezTo>
                  <a:pt x="21" y="49"/>
                  <a:pt x="14" y="41"/>
                  <a:pt x="14" y="31"/>
                </a:cubicBezTo>
                <a:cubicBezTo>
                  <a:pt x="14" y="22"/>
                  <a:pt x="21" y="14"/>
                  <a:pt x="31" y="14"/>
                </a:cubicBezTo>
                <a:moveTo>
                  <a:pt x="31" y="0"/>
                </a:moveTo>
                <a:cubicBezTo>
                  <a:pt x="14" y="0"/>
                  <a:pt x="0" y="14"/>
                  <a:pt x="0" y="31"/>
                </a:cubicBezTo>
                <a:cubicBezTo>
                  <a:pt x="0" y="49"/>
                  <a:pt x="14" y="63"/>
                  <a:pt x="31" y="63"/>
                </a:cubicBezTo>
                <a:cubicBezTo>
                  <a:pt x="48" y="63"/>
                  <a:pt x="62" y="49"/>
                  <a:pt x="62" y="31"/>
                </a:cubicBezTo>
                <a:cubicBezTo>
                  <a:pt x="62" y="14"/>
                  <a:pt x="48" y="0"/>
                  <a:pt x="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1" name="Freeform 60">
            <a:extLst>
              <a:ext uri="{FF2B5EF4-FFF2-40B4-BE49-F238E27FC236}">
                <a16:creationId xmlns:a16="http://schemas.microsoft.com/office/drawing/2014/main" id="{6BEC8154-9EC2-30B6-BB85-17A7678741C5}"/>
              </a:ext>
            </a:extLst>
          </p:cNvPr>
          <p:cNvSpPr>
            <a:spLocks/>
          </p:cNvSpPr>
          <p:nvPr/>
        </p:nvSpPr>
        <p:spPr bwMode="auto">
          <a:xfrm>
            <a:off x="1201935" y="5064905"/>
            <a:ext cx="68619" cy="122535"/>
          </a:xfrm>
          <a:custGeom>
            <a:avLst/>
            <a:gdLst>
              <a:gd name="T0" fmla="*/ 42 w 42"/>
              <a:gd name="T1" fmla="*/ 75 h 75"/>
              <a:gd name="T2" fmla="*/ 0 w 42"/>
              <a:gd name="T3" fmla="*/ 37 h 75"/>
              <a:gd name="T4" fmla="*/ 42 w 42"/>
              <a:gd name="T5" fmla="*/ 0 h 75"/>
              <a:gd name="T6" fmla="*/ 42 w 42"/>
              <a:gd name="T7" fmla="*/ 75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2" h="75">
                <a:moveTo>
                  <a:pt x="42" y="75"/>
                </a:moveTo>
                <a:lnTo>
                  <a:pt x="0" y="37"/>
                </a:lnTo>
                <a:lnTo>
                  <a:pt x="42" y="0"/>
                </a:lnTo>
                <a:lnTo>
                  <a:pt x="42" y="75"/>
                </a:lnTo>
                <a:close/>
              </a:path>
            </a:pathLst>
          </a:custGeom>
          <a:gradFill>
            <a:gsLst>
              <a:gs pos="50300">
                <a:srgbClr val="2A3894"/>
              </a:gs>
              <a:gs pos="0">
                <a:srgbClr val="106AA1"/>
              </a:gs>
              <a:gs pos="100000">
                <a:srgbClr val="7D20A8"/>
              </a:gs>
            </a:gsLst>
            <a:lin ang="5400000" scaled="0"/>
          </a:gradFill>
          <a:ln w="23813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2" name="Line 61">
            <a:extLst>
              <a:ext uri="{FF2B5EF4-FFF2-40B4-BE49-F238E27FC236}">
                <a16:creationId xmlns:a16="http://schemas.microsoft.com/office/drawing/2014/main" id="{2EA70743-3113-9B7B-06B7-8F3294F84DD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35662" y="2068538"/>
            <a:ext cx="0" cy="446025"/>
          </a:xfrm>
          <a:prstGeom prst="line">
            <a:avLst/>
          </a:prstGeom>
          <a:noFill/>
          <a:ln w="23813" cap="rnd">
            <a:gradFill>
              <a:gsLst>
                <a:gs pos="0">
                  <a:srgbClr val="106AA1"/>
                </a:gs>
                <a:gs pos="50000">
                  <a:srgbClr val="2A3894"/>
                </a:gs>
                <a:gs pos="100000">
                  <a:srgbClr val="7D20A8"/>
                </a:gs>
              </a:gsLst>
              <a:lin ang="5400000" scaled="1"/>
            </a:gra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57E2FF0-0E6B-B2B0-C4CA-C32CE2159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776" y="2445943"/>
            <a:ext cx="140506" cy="137238"/>
          </a:xfrm>
          <a:prstGeom prst="ellipse">
            <a:avLst/>
          </a:prstGeom>
          <a:gradFill>
            <a:gsLst>
              <a:gs pos="0">
                <a:srgbClr val="106AA1"/>
              </a:gs>
              <a:gs pos="50000">
                <a:srgbClr val="2A3894"/>
              </a:gs>
              <a:gs pos="100000">
                <a:srgbClr val="7D20A8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4" name="Freeform 63">
            <a:extLst>
              <a:ext uri="{FF2B5EF4-FFF2-40B4-BE49-F238E27FC236}">
                <a16:creationId xmlns:a16="http://schemas.microsoft.com/office/drawing/2014/main" id="{FB886BC0-D6FB-C2E7-6094-4F30F5A6A78B}"/>
              </a:ext>
            </a:extLst>
          </p:cNvPr>
          <p:cNvSpPr>
            <a:spLocks noEditPoints="1"/>
          </p:cNvSpPr>
          <p:nvPr/>
        </p:nvSpPr>
        <p:spPr bwMode="auto">
          <a:xfrm>
            <a:off x="3242536" y="2424704"/>
            <a:ext cx="181351" cy="179717"/>
          </a:xfrm>
          <a:custGeom>
            <a:avLst/>
            <a:gdLst>
              <a:gd name="T0" fmla="*/ 32 w 63"/>
              <a:gd name="T1" fmla="*/ 14 h 62"/>
              <a:gd name="T2" fmla="*/ 49 w 63"/>
              <a:gd name="T3" fmla="*/ 31 h 62"/>
              <a:gd name="T4" fmla="*/ 32 w 63"/>
              <a:gd name="T5" fmla="*/ 48 h 62"/>
              <a:gd name="T6" fmla="*/ 14 w 63"/>
              <a:gd name="T7" fmla="*/ 31 h 62"/>
              <a:gd name="T8" fmla="*/ 32 w 63"/>
              <a:gd name="T9" fmla="*/ 14 h 62"/>
              <a:gd name="T10" fmla="*/ 32 w 63"/>
              <a:gd name="T11" fmla="*/ 0 h 62"/>
              <a:gd name="T12" fmla="*/ 0 w 63"/>
              <a:gd name="T13" fmla="*/ 31 h 62"/>
              <a:gd name="T14" fmla="*/ 32 w 63"/>
              <a:gd name="T15" fmla="*/ 62 h 62"/>
              <a:gd name="T16" fmla="*/ 63 w 63"/>
              <a:gd name="T17" fmla="*/ 31 h 62"/>
              <a:gd name="T18" fmla="*/ 32 w 63"/>
              <a:gd name="T1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" h="62">
                <a:moveTo>
                  <a:pt x="32" y="14"/>
                </a:moveTo>
                <a:cubicBezTo>
                  <a:pt x="41" y="14"/>
                  <a:pt x="49" y="21"/>
                  <a:pt x="49" y="31"/>
                </a:cubicBezTo>
                <a:cubicBezTo>
                  <a:pt x="49" y="41"/>
                  <a:pt x="41" y="48"/>
                  <a:pt x="32" y="48"/>
                </a:cubicBezTo>
                <a:cubicBezTo>
                  <a:pt x="22" y="48"/>
                  <a:pt x="14" y="41"/>
                  <a:pt x="14" y="31"/>
                </a:cubicBezTo>
                <a:cubicBezTo>
                  <a:pt x="14" y="21"/>
                  <a:pt x="22" y="14"/>
                  <a:pt x="32" y="14"/>
                </a:cubicBezTo>
                <a:moveTo>
                  <a:pt x="32" y="0"/>
                </a:moveTo>
                <a:cubicBezTo>
                  <a:pt x="14" y="0"/>
                  <a:pt x="0" y="14"/>
                  <a:pt x="0" y="31"/>
                </a:cubicBezTo>
                <a:cubicBezTo>
                  <a:pt x="0" y="48"/>
                  <a:pt x="14" y="62"/>
                  <a:pt x="32" y="62"/>
                </a:cubicBezTo>
                <a:cubicBezTo>
                  <a:pt x="49" y="62"/>
                  <a:pt x="63" y="48"/>
                  <a:pt x="63" y="31"/>
                </a:cubicBezTo>
                <a:cubicBezTo>
                  <a:pt x="63" y="14"/>
                  <a:pt x="49" y="0"/>
                  <a:pt x="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5" name="Line 64">
            <a:extLst>
              <a:ext uri="{FF2B5EF4-FFF2-40B4-BE49-F238E27FC236}">
                <a16:creationId xmlns:a16="http://schemas.microsoft.com/office/drawing/2014/main" id="{755A3799-8D57-22DB-AC93-B7BEA042A87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5662" y="5657970"/>
            <a:ext cx="0" cy="446025"/>
          </a:xfrm>
          <a:prstGeom prst="line">
            <a:avLst/>
          </a:prstGeom>
          <a:noFill/>
          <a:ln w="23813" cap="rnd">
            <a:gradFill>
              <a:gsLst>
                <a:gs pos="0">
                  <a:srgbClr val="106AA1"/>
                </a:gs>
                <a:gs pos="50000">
                  <a:srgbClr val="2A3894"/>
                </a:gs>
                <a:gs pos="100000">
                  <a:srgbClr val="7D20A8"/>
                </a:gs>
              </a:gsLst>
              <a:lin ang="5400000" scaled="1"/>
            </a:gra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9C9CB5-5F80-59A5-C3E0-D37055A95C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3776" y="5589351"/>
            <a:ext cx="140506" cy="137238"/>
          </a:xfrm>
          <a:prstGeom prst="ellipse">
            <a:avLst/>
          </a:prstGeom>
          <a:gradFill>
            <a:gsLst>
              <a:gs pos="0">
                <a:srgbClr val="106AA1"/>
              </a:gs>
              <a:gs pos="50000">
                <a:srgbClr val="2A3894"/>
              </a:gs>
              <a:gs pos="100000">
                <a:srgbClr val="7D20A8"/>
              </a:gs>
            </a:gsLst>
            <a:lin ang="54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7" name="Freeform 66">
            <a:extLst>
              <a:ext uri="{FF2B5EF4-FFF2-40B4-BE49-F238E27FC236}">
                <a16:creationId xmlns:a16="http://schemas.microsoft.com/office/drawing/2014/main" id="{F9901A36-D519-818A-C4C0-876F40A93843}"/>
              </a:ext>
            </a:extLst>
          </p:cNvPr>
          <p:cNvSpPr>
            <a:spLocks noEditPoints="1"/>
          </p:cNvSpPr>
          <p:nvPr/>
        </p:nvSpPr>
        <p:spPr bwMode="auto">
          <a:xfrm>
            <a:off x="3242536" y="5568112"/>
            <a:ext cx="181351" cy="179717"/>
          </a:xfrm>
          <a:custGeom>
            <a:avLst/>
            <a:gdLst>
              <a:gd name="T0" fmla="*/ 32 w 63"/>
              <a:gd name="T1" fmla="*/ 14 h 62"/>
              <a:gd name="T2" fmla="*/ 49 w 63"/>
              <a:gd name="T3" fmla="*/ 31 h 62"/>
              <a:gd name="T4" fmla="*/ 32 w 63"/>
              <a:gd name="T5" fmla="*/ 48 h 62"/>
              <a:gd name="T6" fmla="*/ 14 w 63"/>
              <a:gd name="T7" fmla="*/ 31 h 62"/>
              <a:gd name="T8" fmla="*/ 32 w 63"/>
              <a:gd name="T9" fmla="*/ 14 h 62"/>
              <a:gd name="T10" fmla="*/ 32 w 63"/>
              <a:gd name="T11" fmla="*/ 0 h 62"/>
              <a:gd name="T12" fmla="*/ 0 w 63"/>
              <a:gd name="T13" fmla="*/ 31 h 62"/>
              <a:gd name="T14" fmla="*/ 32 w 63"/>
              <a:gd name="T15" fmla="*/ 62 h 62"/>
              <a:gd name="T16" fmla="*/ 63 w 63"/>
              <a:gd name="T17" fmla="*/ 31 h 62"/>
              <a:gd name="T18" fmla="*/ 32 w 63"/>
              <a:gd name="T19" fmla="*/ 0 h 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" h="62">
                <a:moveTo>
                  <a:pt x="32" y="14"/>
                </a:moveTo>
                <a:cubicBezTo>
                  <a:pt x="41" y="14"/>
                  <a:pt x="49" y="21"/>
                  <a:pt x="49" y="31"/>
                </a:cubicBezTo>
                <a:cubicBezTo>
                  <a:pt x="49" y="41"/>
                  <a:pt x="41" y="48"/>
                  <a:pt x="32" y="48"/>
                </a:cubicBezTo>
                <a:cubicBezTo>
                  <a:pt x="22" y="48"/>
                  <a:pt x="14" y="41"/>
                  <a:pt x="14" y="31"/>
                </a:cubicBezTo>
                <a:cubicBezTo>
                  <a:pt x="14" y="21"/>
                  <a:pt x="22" y="14"/>
                  <a:pt x="32" y="14"/>
                </a:cubicBezTo>
                <a:moveTo>
                  <a:pt x="32" y="0"/>
                </a:moveTo>
                <a:cubicBezTo>
                  <a:pt x="14" y="0"/>
                  <a:pt x="0" y="14"/>
                  <a:pt x="0" y="31"/>
                </a:cubicBezTo>
                <a:cubicBezTo>
                  <a:pt x="0" y="48"/>
                  <a:pt x="14" y="62"/>
                  <a:pt x="32" y="62"/>
                </a:cubicBezTo>
                <a:cubicBezTo>
                  <a:pt x="49" y="62"/>
                  <a:pt x="63" y="48"/>
                  <a:pt x="63" y="31"/>
                </a:cubicBezTo>
                <a:cubicBezTo>
                  <a:pt x="63" y="14"/>
                  <a:pt x="49" y="0"/>
                  <a:pt x="3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5415729C-447D-51A0-217E-30FE567222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422" y="5638364"/>
            <a:ext cx="40845" cy="3921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0612E04-4DDB-6B64-5E1E-CC14C0C25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2298" y="4859048"/>
            <a:ext cx="40845" cy="408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98CC07E-5182-8B4A-212D-6BD8C81D2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8833" y="3257936"/>
            <a:ext cx="39211" cy="408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1" name="Freeform 71">
            <a:extLst>
              <a:ext uri="{FF2B5EF4-FFF2-40B4-BE49-F238E27FC236}">
                <a16:creationId xmlns:a16="http://schemas.microsoft.com/office/drawing/2014/main" id="{192E0469-8E91-F3B5-94CA-3CB6FC9D38BC}"/>
              </a:ext>
            </a:extLst>
          </p:cNvPr>
          <p:cNvSpPr>
            <a:spLocks noEditPoints="1"/>
          </p:cNvSpPr>
          <p:nvPr/>
        </p:nvSpPr>
        <p:spPr bwMode="auto">
          <a:xfrm>
            <a:off x="3211494" y="2793940"/>
            <a:ext cx="264674" cy="276111"/>
          </a:xfrm>
          <a:custGeom>
            <a:avLst/>
            <a:gdLst>
              <a:gd name="T0" fmla="*/ 58 w 92"/>
              <a:gd name="T1" fmla="*/ 85 h 96"/>
              <a:gd name="T2" fmla="*/ 61 w 92"/>
              <a:gd name="T3" fmla="*/ 44 h 96"/>
              <a:gd name="T4" fmla="*/ 82 w 92"/>
              <a:gd name="T5" fmla="*/ 9 h 96"/>
              <a:gd name="T6" fmla="*/ 77 w 92"/>
              <a:gd name="T7" fmla="*/ 9 h 96"/>
              <a:gd name="T8" fmla="*/ 57 w 92"/>
              <a:gd name="T9" fmla="*/ 38 h 96"/>
              <a:gd name="T10" fmla="*/ 18 w 92"/>
              <a:gd name="T11" fmla="*/ 32 h 96"/>
              <a:gd name="T12" fmla="*/ 43 w 92"/>
              <a:gd name="T13" fmla="*/ 21 h 96"/>
              <a:gd name="T14" fmla="*/ 43 w 92"/>
              <a:gd name="T15" fmla="*/ 16 h 96"/>
              <a:gd name="T16" fmla="*/ 13 w 92"/>
              <a:gd name="T17" fmla="*/ 36 h 96"/>
              <a:gd name="T18" fmla="*/ 52 w 92"/>
              <a:gd name="T19" fmla="*/ 90 h 96"/>
              <a:gd name="T20" fmla="*/ 87 w 92"/>
              <a:gd name="T21" fmla="*/ 93 h 96"/>
              <a:gd name="T22" fmla="*/ 22 w 92"/>
              <a:gd name="T23" fmla="*/ 35 h 96"/>
              <a:gd name="T24" fmla="*/ 18 w 92"/>
              <a:gd name="T25" fmla="*/ 46 h 96"/>
              <a:gd name="T26" fmla="*/ 7 w 92"/>
              <a:gd name="T27" fmla="*/ 50 h 96"/>
              <a:gd name="T28" fmla="*/ 4 w 92"/>
              <a:gd name="T29" fmla="*/ 58 h 96"/>
              <a:gd name="T30" fmla="*/ 16 w 92"/>
              <a:gd name="T31" fmla="*/ 60 h 96"/>
              <a:gd name="T32" fmla="*/ 4 w 92"/>
              <a:gd name="T33" fmla="*/ 67 h 96"/>
              <a:gd name="T34" fmla="*/ 4 w 92"/>
              <a:gd name="T35" fmla="*/ 64 h 96"/>
              <a:gd name="T36" fmla="*/ 17 w 92"/>
              <a:gd name="T37" fmla="*/ 75 h 96"/>
              <a:gd name="T38" fmla="*/ 7 w 92"/>
              <a:gd name="T39" fmla="*/ 75 h 96"/>
              <a:gd name="T40" fmla="*/ 18 w 92"/>
              <a:gd name="T41" fmla="*/ 79 h 96"/>
              <a:gd name="T42" fmla="*/ 22 w 92"/>
              <a:gd name="T43" fmla="*/ 89 h 96"/>
              <a:gd name="T44" fmla="*/ 22 w 92"/>
              <a:gd name="T45" fmla="*/ 79 h 96"/>
              <a:gd name="T46" fmla="*/ 32 w 92"/>
              <a:gd name="T47" fmla="*/ 92 h 96"/>
              <a:gd name="T48" fmla="*/ 21 w 92"/>
              <a:gd name="T49" fmla="*/ 76 h 96"/>
              <a:gd name="T50" fmla="*/ 32 w 92"/>
              <a:gd name="T51" fmla="*/ 64 h 96"/>
              <a:gd name="T52" fmla="*/ 19 w 92"/>
              <a:gd name="T53" fmla="*/ 60 h 96"/>
              <a:gd name="T54" fmla="*/ 31 w 92"/>
              <a:gd name="T55" fmla="*/ 48 h 96"/>
              <a:gd name="T56" fmla="*/ 31 w 92"/>
              <a:gd name="T57" fmla="*/ 45 h 96"/>
              <a:gd name="T58" fmla="*/ 31 w 92"/>
              <a:gd name="T59" fmla="*/ 34 h 96"/>
              <a:gd name="T60" fmla="*/ 62 w 92"/>
              <a:gd name="T61" fmla="*/ 67 h 96"/>
              <a:gd name="T62" fmla="*/ 49 w 92"/>
              <a:gd name="T63" fmla="*/ 75 h 96"/>
              <a:gd name="T64" fmla="*/ 63 w 92"/>
              <a:gd name="T65" fmla="*/ 64 h 96"/>
              <a:gd name="T66" fmla="*/ 62 w 92"/>
              <a:gd name="T67" fmla="*/ 58 h 96"/>
              <a:gd name="T68" fmla="*/ 51 w 92"/>
              <a:gd name="T69" fmla="*/ 60 h 96"/>
              <a:gd name="T70" fmla="*/ 62 w 92"/>
              <a:gd name="T71" fmla="*/ 58 h 96"/>
              <a:gd name="T72" fmla="*/ 56 w 92"/>
              <a:gd name="T73" fmla="*/ 44 h 96"/>
              <a:gd name="T74" fmla="*/ 49 w 92"/>
              <a:gd name="T75" fmla="*/ 47 h 96"/>
              <a:gd name="T76" fmla="*/ 42 w 92"/>
              <a:gd name="T77" fmla="*/ 34 h 96"/>
              <a:gd name="T78" fmla="*/ 44 w 92"/>
              <a:gd name="T79" fmla="*/ 44 h 96"/>
              <a:gd name="T80" fmla="*/ 35 w 92"/>
              <a:gd name="T81" fmla="*/ 45 h 96"/>
              <a:gd name="T82" fmla="*/ 45 w 92"/>
              <a:gd name="T83" fmla="*/ 49 h 96"/>
              <a:gd name="T84" fmla="*/ 47 w 92"/>
              <a:gd name="T85" fmla="*/ 61 h 96"/>
              <a:gd name="T86" fmla="*/ 47 w 92"/>
              <a:gd name="T87" fmla="*/ 64 h 96"/>
              <a:gd name="T88" fmla="*/ 45 w 92"/>
              <a:gd name="T89" fmla="*/ 76 h 96"/>
              <a:gd name="T90" fmla="*/ 36 w 92"/>
              <a:gd name="T91" fmla="*/ 91 h 96"/>
              <a:gd name="T92" fmla="*/ 44 w 92"/>
              <a:gd name="T93" fmla="*/ 80 h 96"/>
              <a:gd name="T94" fmla="*/ 45 w 92"/>
              <a:gd name="T95" fmla="*/ 89 h 96"/>
              <a:gd name="T96" fmla="*/ 48 w 92"/>
              <a:gd name="T97" fmla="*/ 79 h 96"/>
              <a:gd name="T98" fmla="*/ 59 w 92"/>
              <a:gd name="T99" fmla="*/ 75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92" h="96">
                <a:moveTo>
                  <a:pt x="87" y="83"/>
                </a:moveTo>
                <a:cubicBezTo>
                  <a:pt x="85" y="83"/>
                  <a:pt x="84" y="83"/>
                  <a:pt x="83" y="85"/>
                </a:cubicBezTo>
                <a:cubicBezTo>
                  <a:pt x="82" y="85"/>
                  <a:pt x="82" y="85"/>
                  <a:pt x="82" y="85"/>
                </a:cubicBezTo>
                <a:cubicBezTo>
                  <a:pt x="58" y="85"/>
                  <a:pt x="58" y="85"/>
                  <a:pt x="58" y="85"/>
                </a:cubicBezTo>
                <a:cubicBezTo>
                  <a:pt x="59" y="84"/>
                  <a:pt x="59" y="84"/>
                  <a:pt x="59" y="84"/>
                </a:cubicBezTo>
                <a:cubicBezTo>
                  <a:pt x="64" y="78"/>
                  <a:pt x="67" y="70"/>
                  <a:pt x="67" y="62"/>
                </a:cubicBezTo>
                <a:cubicBezTo>
                  <a:pt x="67" y="56"/>
                  <a:pt x="65" y="50"/>
                  <a:pt x="62" y="45"/>
                </a:cubicBezTo>
                <a:cubicBezTo>
                  <a:pt x="61" y="44"/>
                  <a:pt x="61" y="44"/>
                  <a:pt x="61" y="44"/>
                </a:cubicBezTo>
                <a:cubicBezTo>
                  <a:pt x="74" y="44"/>
                  <a:pt x="74" y="44"/>
                  <a:pt x="74" y="44"/>
                </a:cubicBezTo>
                <a:cubicBezTo>
                  <a:pt x="79" y="44"/>
                  <a:pt x="82" y="40"/>
                  <a:pt x="82" y="36"/>
                </a:cubicBezTo>
                <a:cubicBezTo>
                  <a:pt x="82" y="10"/>
                  <a:pt x="82" y="10"/>
                  <a:pt x="82" y="10"/>
                </a:cubicBezTo>
                <a:cubicBezTo>
                  <a:pt x="82" y="9"/>
                  <a:pt x="82" y="9"/>
                  <a:pt x="82" y="9"/>
                </a:cubicBezTo>
                <a:cubicBezTo>
                  <a:pt x="84" y="8"/>
                  <a:pt x="85" y="7"/>
                  <a:pt x="85" y="5"/>
                </a:cubicBezTo>
                <a:cubicBezTo>
                  <a:pt x="85" y="2"/>
                  <a:pt x="82" y="0"/>
                  <a:pt x="79" y="0"/>
                </a:cubicBezTo>
                <a:cubicBezTo>
                  <a:pt x="77" y="0"/>
                  <a:pt x="74" y="2"/>
                  <a:pt x="74" y="5"/>
                </a:cubicBezTo>
                <a:cubicBezTo>
                  <a:pt x="74" y="7"/>
                  <a:pt x="75" y="8"/>
                  <a:pt x="77" y="9"/>
                </a:cubicBezTo>
                <a:cubicBezTo>
                  <a:pt x="77" y="10"/>
                  <a:pt x="77" y="10"/>
                  <a:pt x="77" y="10"/>
                </a:cubicBezTo>
                <a:cubicBezTo>
                  <a:pt x="77" y="36"/>
                  <a:pt x="77" y="36"/>
                  <a:pt x="77" y="36"/>
                </a:cubicBezTo>
                <a:cubicBezTo>
                  <a:pt x="77" y="37"/>
                  <a:pt x="76" y="38"/>
                  <a:pt x="74" y="38"/>
                </a:cubicBezTo>
                <a:cubicBezTo>
                  <a:pt x="57" y="38"/>
                  <a:pt x="57" y="38"/>
                  <a:pt x="57" y="38"/>
                </a:cubicBezTo>
                <a:cubicBezTo>
                  <a:pt x="57" y="38"/>
                  <a:pt x="57" y="38"/>
                  <a:pt x="57" y="38"/>
                </a:cubicBezTo>
                <a:cubicBezTo>
                  <a:pt x="50" y="32"/>
                  <a:pt x="42" y="29"/>
                  <a:pt x="33" y="29"/>
                </a:cubicBezTo>
                <a:cubicBezTo>
                  <a:pt x="28" y="29"/>
                  <a:pt x="23" y="30"/>
                  <a:pt x="19" y="32"/>
                </a:cubicBezTo>
                <a:cubicBezTo>
                  <a:pt x="18" y="32"/>
                  <a:pt x="18" y="32"/>
                  <a:pt x="18" y="32"/>
                </a:cubicBezTo>
                <a:cubicBezTo>
                  <a:pt x="18" y="24"/>
                  <a:pt x="18" y="24"/>
                  <a:pt x="18" y="24"/>
                </a:cubicBezTo>
                <a:cubicBezTo>
                  <a:pt x="18" y="22"/>
                  <a:pt x="19" y="21"/>
                  <a:pt x="20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3" y="21"/>
                  <a:pt x="43" y="21"/>
                  <a:pt x="43" y="21"/>
                </a:cubicBezTo>
                <a:cubicBezTo>
                  <a:pt x="44" y="23"/>
                  <a:pt x="45" y="24"/>
                  <a:pt x="47" y="24"/>
                </a:cubicBezTo>
                <a:cubicBezTo>
                  <a:pt x="50" y="24"/>
                  <a:pt x="52" y="22"/>
                  <a:pt x="52" y="19"/>
                </a:cubicBezTo>
                <a:cubicBezTo>
                  <a:pt x="52" y="16"/>
                  <a:pt x="50" y="14"/>
                  <a:pt x="47" y="14"/>
                </a:cubicBezTo>
                <a:cubicBezTo>
                  <a:pt x="46" y="14"/>
                  <a:pt x="44" y="14"/>
                  <a:pt x="43" y="16"/>
                </a:cubicBezTo>
                <a:cubicBezTo>
                  <a:pt x="43" y="16"/>
                  <a:pt x="43" y="16"/>
                  <a:pt x="43" y="16"/>
                </a:cubicBezTo>
                <a:cubicBezTo>
                  <a:pt x="20" y="16"/>
                  <a:pt x="20" y="16"/>
                  <a:pt x="20" y="16"/>
                </a:cubicBezTo>
                <a:cubicBezTo>
                  <a:pt x="16" y="16"/>
                  <a:pt x="13" y="19"/>
                  <a:pt x="13" y="24"/>
                </a:cubicBezTo>
                <a:cubicBezTo>
                  <a:pt x="13" y="36"/>
                  <a:pt x="13" y="36"/>
                  <a:pt x="13" y="36"/>
                </a:cubicBezTo>
                <a:cubicBezTo>
                  <a:pt x="12" y="36"/>
                  <a:pt x="12" y="36"/>
                  <a:pt x="12" y="36"/>
                </a:cubicBezTo>
                <a:cubicBezTo>
                  <a:pt x="4" y="42"/>
                  <a:pt x="0" y="52"/>
                  <a:pt x="0" y="62"/>
                </a:cubicBezTo>
                <a:cubicBezTo>
                  <a:pt x="0" y="81"/>
                  <a:pt x="15" y="96"/>
                  <a:pt x="33" y="96"/>
                </a:cubicBezTo>
                <a:cubicBezTo>
                  <a:pt x="40" y="96"/>
                  <a:pt x="46" y="94"/>
                  <a:pt x="52" y="90"/>
                </a:cubicBezTo>
                <a:cubicBezTo>
                  <a:pt x="52" y="90"/>
                  <a:pt x="52" y="90"/>
                  <a:pt x="52" y="90"/>
                </a:cubicBezTo>
                <a:cubicBezTo>
                  <a:pt x="82" y="90"/>
                  <a:pt x="82" y="90"/>
                  <a:pt x="82" y="90"/>
                </a:cubicBezTo>
                <a:cubicBezTo>
                  <a:pt x="83" y="91"/>
                  <a:pt x="83" y="91"/>
                  <a:pt x="83" y="91"/>
                </a:cubicBezTo>
                <a:cubicBezTo>
                  <a:pt x="84" y="92"/>
                  <a:pt x="85" y="93"/>
                  <a:pt x="87" y="93"/>
                </a:cubicBezTo>
                <a:cubicBezTo>
                  <a:pt x="90" y="93"/>
                  <a:pt x="92" y="91"/>
                  <a:pt x="92" y="88"/>
                </a:cubicBezTo>
                <a:cubicBezTo>
                  <a:pt x="92" y="85"/>
                  <a:pt x="90" y="83"/>
                  <a:pt x="87" y="83"/>
                </a:cubicBezTo>
                <a:close/>
                <a:moveTo>
                  <a:pt x="7" y="50"/>
                </a:moveTo>
                <a:cubicBezTo>
                  <a:pt x="10" y="43"/>
                  <a:pt x="15" y="38"/>
                  <a:pt x="22" y="35"/>
                </a:cubicBezTo>
                <a:cubicBezTo>
                  <a:pt x="25" y="34"/>
                  <a:pt x="25" y="34"/>
                  <a:pt x="25" y="34"/>
                </a:cubicBezTo>
                <a:cubicBezTo>
                  <a:pt x="23" y="36"/>
                  <a:pt x="23" y="36"/>
                  <a:pt x="23" y="36"/>
                </a:cubicBezTo>
                <a:cubicBezTo>
                  <a:pt x="21" y="39"/>
                  <a:pt x="20" y="42"/>
                  <a:pt x="18" y="46"/>
                </a:cubicBezTo>
                <a:cubicBezTo>
                  <a:pt x="18" y="46"/>
                  <a:pt x="18" y="46"/>
                  <a:pt x="18" y="46"/>
                </a:cubicBezTo>
                <a:cubicBezTo>
                  <a:pt x="18" y="47"/>
                  <a:pt x="18" y="47"/>
                  <a:pt x="18" y="47"/>
                </a:cubicBezTo>
                <a:cubicBezTo>
                  <a:pt x="14" y="48"/>
                  <a:pt x="11" y="49"/>
                  <a:pt x="8" y="51"/>
                </a:cubicBezTo>
                <a:cubicBezTo>
                  <a:pt x="6" y="52"/>
                  <a:pt x="6" y="52"/>
                  <a:pt x="6" y="52"/>
                </a:cubicBezTo>
                <a:lnTo>
                  <a:pt x="7" y="50"/>
                </a:lnTo>
                <a:close/>
                <a:moveTo>
                  <a:pt x="4" y="60"/>
                </a:moveTo>
                <a:cubicBezTo>
                  <a:pt x="4" y="59"/>
                  <a:pt x="4" y="59"/>
                  <a:pt x="4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4" y="58"/>
                  <a:pt x="4" y="58"/>
                  <a:pt x="4" y="58"/>
                </a:cubicBezTo>
                <a:cubicBezTo>
                  <a:pt x="6" y="55"/>
                  <a:pt x="11" y="52"/>
                  <a:pt x="16" y="50"/>
                </a:cubicBezTo>
                <a:cubicBezTo>
                  <a:pt x="17" y="50"/>
                  <a:pt x="17" y="50"/>
                  <a:pt x="17" y="50"/>
                </a:cubicBezTo>
                <a:cubicBezTo>
                  <a:pt x="17" y="51"/>
                  <a:pt x="17" y="51"/>
                  <a:pt x="17" y="51"/>
                </a:cubicBezTo>
                <a:cubicBezTo>
                  <a:pt x="16" y="54"/>
                  <a:pt x="16" y="57"/>
                  <a:pt x="16" y="60"/>
                </a:cubicBezTo>
                <a:cubicBezTo>
                  <a:pt x="16" y="61"/>
                  <a:pt x="16" y="61"/>
                  <a:pt x="16" y="61"/>
                </a:cubicBezTo>
                <a:cubicBezTo>
                  <a:pt x="4" y="61"/>
                  <a:pt x="4" y="61"/>
                  <a:pt x="4" y="61"/>
                </a:cubicBezTo>
                <a:lnTo>
                  <a:pt x="4" y="60"/>
                </a:lnTo>
                <a:close/>
                <a:moveTo>
                  <a:pt x="4" y="67"/>
                </a:moveTo>
                <a:cubicBezTo>
                  <a:pt x="4" y="67"/>
                  <a:pt x="4" y="67"/>
                  <a:pt x="4" y="67"/>
                </a:cubicBezTo>
                <a:cubicBezTo>
                  <a:pt x="4" y="67"/>
                  <a:pt x="4" y="67"/>
                  <a:pt x="4" y="67"/>
                </a:cubicBezTo>
                <a:cubicBezTo>
                  <a:pt x="4" y="66"/>
                  <a:pt x="4" y="66"/>
                  <a:pt x="4" y="65"/>
                </a:cubicBezTo>
                <a:cubicBezTo>
                  <a:pt x="4" y="64"/>
                  <a:pt x="4" y="64"/>
                  <a:pt x="4" y="64"/>
                </a:cubicBezTo>
                <a:cubicBezTo>
                  <a:pt x="16" y="64"/>
                  <a:pt x="16" y="64"/>
                  <a:pt x="16" y="64"/>
                </a:cubicBezTo>
                <a:cubicBezTo>
                  <a:pt x="16" y="65"/>
                  <a:pt x="16" y="65"/>
                  <a:pt x="16" y="65"/>
                </a:cubicBezTo>
                <a:cubicBezTo>
                  <a:pt x="16" y="68"/>
                  <a:pt x="16" y="71"/>
                  <a:pt x="17" y="74"/>
                </a:cubicBezTo>
                <a:cubicBezTo>
                  <a:pt x="17" y="75"/>
                  <a:pt x="17" y="75"/>
                  <a:pt x="17" y="75"/>
                </a:cubicBezTo>
                <a:cubicBezTo>
                  <a:pt x="16" y="75"/>
                  <a:pt x="16" y="75"/>
                  <a:pt x="16" y="75"/>
                </a:cubicBezTo>
                <a:cubicBezTo>
                  <a:pt x="11" y="73"/>
                  <a:pt x="7" y="70"/>
                  <a:pt x="4" y="67"/>
                </a:cubicBezTo>
                <a:close/>
                <a:moveTo>
                  <a:pt x="22" y="89"/>
                </a:moveTo>
                <a:cubicBezTo>
                  <a:pt x="15" y="86"/>
                  <a:pt x="10" y="82"/>
                  <a:pt x="7" y="75"/>
                </a:cubicBezTo>
                <a:cubicBezTo>
                  <a:pt x="6" y="73"/>
                  <a:pt x="6" y="73"/>
                  <a:pt x="6" y="73"/>
                </a:cubicBezTo>
                <a:cubicBezTo>
                  <a:pt x="8" y="74"/>
                  <a:pt x="8" y="74"/>
                  <a:pt x="8" y="74"/>
                </a:cubicBezTo>
                <a:cubicBezTo>
                  <a:pt x="11" y="76"/>
                  <a:pt x="14" y="77"/>
                  <a:pt x="18" y="78"/>
                </a:cubicBezTo>
                <a:cubicBezTo>
                  <a:pt x="18" y="79"/>
                  <a:pt x="18" y="79"/>
                  <a:pt x="18" y="79"/>
                </a:cubicBezTo>
                <a:cubicBezTo>
                  <a:pt x="18" y="79"/>
                  <a:pt x="18" y="79"/>
                  <a:pt x="18" y="79"/>
                </a:cubicBezTo>
                <a:cubicBezTo>
                  <a:pt x="19" y="82"/>
                  <a:pt x="21" y="86"/>
                  <a:pt x="23" y="88"/>
                </a:cubicBezTo>
                <a:cubicBezTo>
                  <a:pt x="24" y="90"/>
                  <a:pt x="24" y="90"/>
                  <a:pt x="24" y="90"/>
                </a:cubicBezTo>
                <a:lnTo>
                  <a:pt x="22" y="89"/>
                </a:lnTo>
                <a:close/>
                <a:moveTo>
                  <a:pt x="32" y="92"/>
                </a:moveTo>
                <a:cubicBezTo>
                  <a:pt x="31" y="91"/>
                  <a:pt x="31" y="91"/>
                  <a:pt x="31" y="91"/>
                </a:cubicBezTo>
                <a:cubicBezTo>
                  <a:pt x="27" y="90"/>
                  <a:pt x="24" y="86"/>
                  <a:pt x="22" y="81"/>
                </a:cubicBezTo>
                <a:cubicBezTo>
                  <a:pt x="22" y="79"/>
                  <a:pt x="22" y="79"/>
                  <a:pt x="22" y="79"/>
                </a:cubicBezTo>
                <a:cubicBezTo>
                  <a:pt x="23" y="80"/>
                  <a:pt x="23" y="80"/>
                  <a:pt x="23" y="80"/>
                </a:cubicBezTo>
                <a:cubicBezTo>
                  <a:pt x="26" y="80"/>
                  <a:pt x="28" y="80"/>
                  <a:pt x="31" y="80"/>
                </a:cubicBezTo>
                <a:cubicBezTo>
                  <a:pt x="32" y="80"/>
                  <a:pt x="32" y="80"/>
                  <a:pt x="32" y="80"/>
                </a:cubicBezTo>
                <a:lnTo>
                  <a:pt x="32" y="92"/>
                </a:lnTo>
                <a:close/>
                <a:moveTo>
                  <a:pt x="32" y="77"/>
                </a:moveTo>
                <a:cubicBezTo>
                  <a:pt x="31" y="77"/>
                  <a:pt x="31" y="77"/>
                  <a:pt x="31" y="77"/>
                </a:cubicBezTo>
                <a:cubicBezTo>
                  <a:pt x="28" y="77"/>
                  <a:pt x="24" y="77"/>
                  <a:pt x="21" y="76"/>
                </a:cubicBezTo>
                <a:cubicBezTo>
                  <a:pt x="21" y="76"/>
                  <a:pt x="21" y="76"/>
                  <a:pt x="21" y="76"/>
                </a:cubicBezTo>
                <a:cubicBezTo>
                  <a:pt x="21" y="76"/>
                  <a:pt x="21" y="76"/>
                  <a:pt x="21" y="76"/>
                </a:cubicBezTo>
                <a:cubicBezTo>
                  <a:pt x="20" y="72"/>
                  <a:pt x="19" y="69"/>
                  <a:pt x="19" y="65"/>
                </a:cubicBezTo>
                <a:cubicBezTo>
                  <a:pt x="19" y="64"/>
                  <a:pt x="19" y="64"/>
                  <a:pt x="19" y="64"/>
                </a:cubicBezTo>
                <a:cubicBezTo>
                  <a:pt x="32" y="64"/>
                  <a:pt x="32" y="64"/>
                  <a:pt x="32" y="64"/>
                </a:cubicBezTo>
                <a:lnTo>
                  <a:pt x="32" y="77"/>
                </a:lnTo>
                <a:close/>
                <a:moveTo>
                  <a:pt x="32" y="61"/>
                </a:moveTo>
                <a:cubicBezTo>
                  <a:pt x="19" y="61"/>
                  <a:pt x="19" y="61"/>
                  <a:pt x="19" y="61"/>
                </a:cubicBezTo>
                <a:cubicBezTo>
                  <a:pt x="19" y="60"/>
                  <a:pt x="19" y="60"/>
                  <a:pt x="19" y="60"/>
                </a:cubicBezTo>
                <a:cubicBezTo>
                  <a:pt x="19" y="56"/>
                  <a:pt x="20" y="53"/>
                  <a:pt x="21" y="50"/>
                </a:cubicBezTo>
                <a:cubicBezTo>
                  <a:pt x="21" y="49"/>
                  <a:pt x="21" y="49"/>
                  <a:pt x="21" y="49"/>
                </a:cubicBezTo>
                <a:cubicBezTo>
                  <a:pt x="21" y="49"/>
                  <a:pt x="21" y="49"/>
                  <a:pt x="21" y="49"/>
                </a:cubicBezTo>
                <a:cubicBezTo>
                  <a:pt x="24" y="48"/>
                  <a:pt x="28" y="48"/>
                  <a:pt x="31" y="48"/>
                </a:cubicBezTo>
                <a:cubicBezTo>
                  <a:pt x="32" y="48"/>
                  <a:pt x="32" y="48"/>
                  <a:pt x="32" y="48"/>
                </a:cubicBezTo>
                <a:lnTo>
                  <a:pt x="32" y="61"/>
                </a:lnTo>
                <a:close/>
                <a:moveTo>
                  <a:pt x="32" y="45"/>
                </a:moveTo>
                <a:cubicBezTo>
                  <a:pt x="31" y="45"/>
                  <a:pt x="31" y="45"/>
                  <a:pt x="31" y="45"/>
                </a:cubicBezTo>
                <a:cubicBezTo>
                  <a:pt x="28" y="45"/>
                  <a:pt x="26" y="45"/>
                  <a:pt x="23" y="45"/>
                </a:cubicBezTo>
                <a:cubicBezTo>
                  <a:pt x="22" y="46"/>
                  <a:pt x="22" y="46"/>
                  <a:pt x="22" y="46"/>
                </a:cubicBezTo>
                <a:cubicBezTo>
                  <a:pt x="22" y="44"/>
                  <a:pt x="22" y="44"/>
                  <a:pt x="22" y="44"/>
                </a:cubicBezTo>
                <a:cubicBezTo>
                  <a:pt x="24" y="39"/>
                  <a:pt x="27" y="35"/>
                  <a:pt x="31" y="34"/>
                </a:cubicBezTo>
                <a:cubicBezTo>
                  <a:pt x="32" y="33"/>
                  <a:pt x="32" y="33"/>
                  <a:pt x="32" y="33"/>
                </a:cubicBezTo>
                <a:lnTo>
                  <a:pt x="32" y="45"/>
                </a:lnTo>
                <a:close/>
                <a:moveTo>
                  <a:pt x="62" y="65"/>
                </a:moveTo>
                <a:cubicBezTo>
                  <a:pt x="62" y="66"/>
                  <a:pt x="62" y="66"/>
                  <a:pt x="62" y="67"/>
                </a:cubicBezTo>
                <a:cubicBezTo>
                  <a:pt x="62" y="67"/>
                  <a:pt x="62" y="67"/>
                  <a:pt x="62" y="67"/>
                </a:cubicBezTo>
                <a:cubicBezTo>
                  <a:pt x="62" y="67"/>
                  <a:pt x="62" y="67"/>
                  <a:pt x="62" y="67"/>
                </a:cubicBezTo>
                <a:cubicBezTo>
                  <a:pt x="60" y="70"/>
                  <a:pt x="56" y="73"/>
                  <a:pt x="51" y="75"/>
                </a:cubicBezTo>
                <a:cubicBezTo>
                  <a:pt x="49" y="75"/>
                  <a:pt x="49" y="75"/>
                  <a:pt x="49" y="75"/>
                </a:cubicBezTo>
                <a:cubicBezTo>
                  <a:pt x="50" y="74"/>
                  <a:pt x="50" y="74"/>
                  <a:pt x="50" y="74"/>
                </a:cubicBezTo>
                <a:cubicBezTo>
                  <a:pt x="50" y="71"/>
                  <a:pt x="50" y="68"/>
                  <a:pt x="51" y="65"/>
                </a:cubicBezTo>
                <a:cubicBezTo>
                  <a:pt x="51" y="64"/>
                  <a:pt x="51" y="64"/>
                  <a:pt x="51" y="64"/>
                </a:cubicBezTo>
                <a:cubicBezTo>
                  <a:pt x="63" y="64"/>
                  <a:pt x="63" y="64"/>
                  <a:pt x="63" y="64"/>
                </a:cubicBezTo>
                <a:lnTo>
                  <a:pt x="62" y="65"/>
                </a:lnTo>
                <a:close/>
                <a:moveTo>
                  <a:pt x="62" y="58"/>
                </a:moveTo>
                <a:cubicBezTo>
                  <a:pt x="62" y="58"/>
                  <a:pt x="62" y="58"/>
                  <a:pt x="62" y="58"/>
                </a:cubicBezTo>
                <a:cubicBezTo>
                  <a:pt x="62" y="58"/>
                  <a:pt x="62" y="58"/>
                  <a:pt x="62" y="58"/>
                </a:cubicBezTo>
                <a:cubicBezTo>
                  <a:pt x="62" y="59"/>
                  <a:pt x="62" y="59"/>
                  <a:pt x="62" y="60"/>
                </a:cubicBezTo>
                <a:cubicBezTo>
                  <a:pt x="63" y="61"/>
                  <a:pt x="63" y="61"/>
                  <a:pt x="63" y="61"/>
                </a:cubicBezTo>
                <a:cubicBezTo>
                  <a:pt x="51" y="61"/>
                  <a:pt x="51" y="61"/>
                  <a:pt x="51" y="61"/>
                </a:cubicBezTo>
                <a:cubicBezTo>
                  <a:pt x="51" y="60"/>
                  <a:pt x="51" y="60"/>
                  <a:pt x="51" y="60"/>
                </a:cubicBezTo>
                <a:cubicBezTo>
                  <a:pt x="50" y="57"/>
                  <a:pt x="50" y="54"/>
                  <a:pt x="50" y="51"/>
                </a:cubicBezTo>
                <a:cubicBezTo>
                  <a:pt x="49" y="50"/>
                  <a:pt x="49" y="50"/>
                  <a:pt x="49" y="50"/>
                </a:cubicBezTo>
                <a:cubicBezTo>
                  <a:pt x="51" y="50"/>
                  <a:pt x="51" y="50"/>
                  <a:pt x="51" y="50"/>
                </a:cubicBezTo>
                <a:cubicBezTo>
                  <a:pt x="56" y="52"/>
                  <a:pt x="60" y="55"/>
                  <a:pt x="62" y="58"/>
                </a:cubicBezTo>
                <a:close/>
                <a:moveTo>
                  <a:pt x="44" y="35"/>
                </a:moveTo>
                <a:cubicBezTo>
                  <a:pt x="49" y="37"/>
                  <a:pt x="52" y="40"/>
                  <a:pt x="55" y="43"/>
                </a:cubicBezTo>
                <a:cubicBezTo>
                  <a:pt x="56" y="43"/>
                  <a:pt x="56" y="43"/>
                  <a:pt x="56" y="43"/>
                </a:cubicBezTo>
                <a:cubicBezTo>
                  <a:pt x="56" y="44"/>
                  <a:pt x="56" y="44"/>
                  <a:pt x="56" y="44"/>
                </a:cubicBezTo>
                <a:cubicBezTo>
                  <a:pt x="58" y="46"/>
                  <a:pt x="59" y="48"/>
                  <a:pt x="60" y="50"/>
                </a:cubicBezTo>
                <a:cubicBezTo>
                  <a:pt x="61" y="52"/>
                  <a:pt x="61" y="52"/>
                  <a:pt x="61" y="52"/>
                </a:cubicBezTo>
                <a:cubicBezTo>
                  <a:pt x="59" y="51"/>
                  <a:pt x="59" y="51"/>
                  <a:pt x="59" y="51"/>
                </a:cubicBezTo>
                <a:cubicBezTo>
                  <a:pt x="56" y="49"/>
                  <a:pt x="53" y="48"/>
                  <a:pt x="49" y="47"/>
                </a:cubicBezTo>
                <a:cubicBezTo>
                  <a:pt x="48" y="46"/>
                  <a:pt x="48" y="46"/>
                  <a:pt x="48" y="46"/>
                </a:cubicBezTo>
                <a:cubicBezTo>
                  <a:pt x="48" y="46"/>
                  <a:pt x="48" y="46"/>
                  <a:pt x="48" y="46"/>
                </a:cubicBezTo>
                <a:cubicBezTo>
                  <a:pt x="47" y="42"/>
                  <a:pt x="45" y="39"/>
                  <a:pt x="43" y="36"/>
                </a:cubicBezTo>
                <a:cubicBezTo>
                  <a:pt x="42" y="34"/>
                  <a:pt x="42" y="34"/>
                  <a:pt x="42" y="34"/>
                </a:cubicBezTo>
                <a:lnTo>
                  <a:pt x="44" y="35"/>
                </a:lnTo>
                <a:close/>
                <a:moveTo>
                  <a:pt x="35" y="33"/>
                </a:moveTo>
                <a:cubicBezTo>
                  <a:pt x="36" y="34"/>
                  <a:pt x="36" y="34"/>
                  <a:pt x="36" y="34"/>
                </a:cubicBezTo>
                <a:cubicBezTo>
                  <a:pt x="39" y="35"/>
                  <a:pt x="42" y="39"/>
                  <a:pt x="44" y="44"/>
                </a:cubicBezTo>
                <a:cubicBezTo>
                  <a:pt x="45" y="46"/>
                  <a:pt x="45" y="46"/>
                  <a:pt x="45" y="46"/>
                </a:cubicBezTo>
                <a:cubicBezTo>
                  <a:pt x="44" y="45"/>
                  <a:pt x="44" y="45"/>
                  <a:pt x="44" y="45"/>
                </a:cubicBezTo>
                <a:cubicBezTo>
                  <a:pt x="41" y="45"/>
                  <a:pt x="38" y="45"/>
                  <a:pt x="36" y="45"/>
                </a:cubicBezTo>
                <a:cubicBezTo>
                  <a:pt x="35" y="45"/>
                  <a:pt x="35" y="45"/>
                  <a:pt x="35" y="45"/>
                </a:cubicBezTo>
                <a:lnTo>
                  <a:pt x="35" y="33"/>
                </a:lnTo>
                <a:close/>
                <a:moveTo>
                  <a:pt x="35" y="48"/>
                </a:moveTo>
                <a:cubicBezTo>
                  <a:pt x="36" y="48"/>
                  <a:pt x="36" y="48"/>
                  <a:pt x="36" y="48"/>
                </a:cubicBezTo>
                <a:cubicBezTo>
                  <a:pt x="39" y="48"/>
                  <a:pt x="42" y="48"/>
                  <a:pt x="45" y="49"/>
                </a:cubicBezTo>
                <a:cubicBezTo>
                  <a:pt x="46" y="49"/>
                  <a:pt x="46" y="49"/>
                  <a:pt x="46" y="49"/>
                </a:cubicBezTo>
                <a:cubicBezTo>
                  <a:pt x="46" y="50"/>
                  <a:pt x="46" y="50"/>
                  <a:pt x="46" y="50"/>
                </a:cubicBezTo>
                <a:cubicBezTo>
                  <a:pt x="47" y="53"/>
                  <a:pt x="47" y="56"/>
                  <a:pt x="47" y="60"/>
                </a:cubicBezTo>
                <a:cubicBezTo>
                  <a:pt x="47" y="61"/>
                  <a:pt x="47" y="61"/>
                  <a:pt x="47" y="61"/>
                </a:cubicBezTo>
                <a:cubicBezTo>
                  <a:pt x="35" y="61"/>
                  <a:pt x="35" y="61"/>
                  <a:pt x="35" y="61"/>
                </a:cubicBezTo>
                <a:lnTo>
                  <a:pt x="35" y="48"/>
                </a:lnTo>
                <a:close/>
                <a:moveTo>
                  <a:pt x="35" y="64"/>
                </a:moveTo>
                <a:cubicBezTo>
                  <a:pt x="47" y="64"/>
                  <a:pt x="47" y="64"/>
                  <a:pt x="47" y="64"/>
                </a:cubicBezTo>
                <a:cubicBezTo>
                  <a:pt x="47" y="65"/>
                  <a:pt x="47" y="65"/>
                  <a:pt x="47" y="65"/>
                </a:cubicBezTo>
                <a:cubicBezTo>
                  <a:pt x="47" y="69"/>
                  <a:pt x="47" y="72"/>
                  <a:pt x="46" y="76"/>
                </a:cubicBezTo>
                <a:cubicBezTo>
                  <a:pt x="46" y="76"/>
                  <a:pt x="46" y="76"/>
                  <a:pt x="46" y="76"/>
                </a:cubicBezTo>
                <a:cubicBezTo>
                  <a:pt x="45" y="76"/>
                  <a:pt x="45" y="76"/>
                  <a:pt x="45" y="76"/>
                </a:cubicBezTo>
                <a:cubicBezTo>
                  <a:pt x="42" y="77"/>
                  <a:pt x="39" y="77"/>
                  <a:pt x="36" y="77"/>
                </a:cubicBezTo>
                <a:cubicBezTo>
                  <a:pt x="35" y="77"/>
                  <a:pt x="35" y="77"/>
                  <a:pt x="35" y="77"/>
                </a:cubicBezTo>
                <a:lnTo>
                  <a:pt x="35" y="64"/>
                </a:lnTo>
                <a:close/>
                <a:moveTo>
                  <a:pt x="36" y="91"/>
                </a:moveTo>
                <a:cubicBezTo>
                  <a:pt x="35" y="92"/>
                  <a:pt x="35" y="92"/>
                  <a:pt x="35" y="92"/>
                </a:cubicBezTo>
                <a:cubicBezTo>
                  <a:pt x="35" y="80"/>
                  <a:pt x="35" y="80"/>
                  <a:pt x="35" y="80"/>
                </a:cubicBezTo>
                <a:cubicBezTo>
                  <a:pt x="36" y="80"/>
                  <a:pt x="36" y="80"/>
                  <a:pt x="36" y="80"/>
                </a:cubicBezTo>
                <a:cubicBezTo>
                  <a:pt x="38" y="80"/>
                  <a:pt x="41" y="80"/>
                  <a:pt x="44" y="80"/>
                </a:cubicBezTo>
                <a:cubicBezTo>
                  <a:pt x="45" y="79"/>
                  <a:pt x="45" y="79"/>
                  <a:pt x="45" y="79"/>
                </a:cubicBezTo>
                <a:cubicBezTo>
                  <a:pt x="44" y="81"/>
                  <a:pt x="44" y="81"/>
                  <a:pt x="44" y="81"/>
                </a:cubicBezTo>
                <a:cubicBezTo>
                  <a:pt x="42" y="86"/>
                  <a:pt x="39" y="90"/>
                  <a:pt x="36" y="91"/>
                </a:cubicBezTo>
                <a:close/>
                <a:moveTo>
                  <a:pt x="45" y="89"/>
                </a:moveTo>
                <a:cubicBezTo>
                  <a:pt x="43" y="90"/>
                  <a:pt x="43" y="90"/>
                  <a:pt x="43" y="90"/>
                </a:cubicBezTo>
                <a:cubicBezTo>
                  <a:pt x="44" y="88"/>
                  <a:pt x="44" y="88"/>
                  <a:pt x="44" y="88"/>
                </a:cubicBezTo>
                <a:cubicBezTo>
                  <a:pt x="46" y="86"/>
                  <a:pt x="47" y="83"/>
                  <a:pt x="48" y="79"/>
                </a:cubicBezTo>
                <a:cubicBezTo>
                  <a:pt x="48" y="79"/>
                  <a:pt x="48" y="79"/>
                  <a:pt x="48" y="79"/>
                </a:cubicBezTo>
                <a:cubicBezTo>
                  <a:pt x="49" y="78"/>
                  <a:pt x="49" y="78"/>
                  <a:pt x="49" y="78"/>
                </a:cubicBezTo>
                <a:cubicBezTo>
                  <a:pt x="52" y="77"/>
                  <a:pt x="56" y="76"/>
                  <a:pt x="58" y="74"/>
                </a:cubicBezTo>
                <a:cubicBezTo>
                  <a:pt x="61" y="73"/>
                  <a:pt x="61" y="73"/>
                  <a:pt x="61" y="73"/>
                </a:cubicBezTo>
                <a:cubicBezTo>
                  <a:pt x="59" y="75"/>
                  <a:pt x="59" y="75"/>
                  <a:pt x="59" y="75"/>
                </a:cubicBezTo>
                <a:cubicBezTo>
                  <a:pt x="56" y="82"/>
                  <a:pt x="51" y="86"/>
                  <a:pt x="45" y="8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2" name="Freeform 72">
            <a:extLst>
              <a:ext uri="{FF2B5EF4-FFF2-40B4-BE49-F238E27FC236}">
                <a16:creationId xmlns:a16="http://schemas.microsoft.com/office/drawing/2014/main" id="{CD702863-FDF0-ABFD-CF47-5B0BD4AAAFC1}"/>
              </a:ext>
            </a:extLst>
          </p:cNvPr>
          <p:cNvSpPr>
            <a:spLocks noEditPoints="1"/>
          </p:cNvSpPr>
          <p:nvPr/>
        </p:nvSpPr>
        <p:spPr bwMode="auto">
          <a:xfrm>
            <a:off x="3240902" y="5061638"/>
            <a:ext cx="186252" cy="276111"/>
          </a:xfrm>
          <a:custGeom>
            <a:avLst/>
            <a:gdLst>
              <a:gd name="T0" fmla="*/ 65 w 65"/>
              <a:gd name="T1" fmla="*/ 79 h 96"/>
              <a:gd name="T2" fmla="*/ 58 w 65"/>
              <a:gd name="T3" fmla="*/ 54 h 96"/>
              <a:gd name="T4" fmla="*/ 35 w 65"/>
              <a:gd name="T5" fmla="*/ 1 h 96"/>
              <a:gd name="T6" fmla="*/ 30 w 65"/>
              <a:gd name="T7" fmla="*/ 1 h 96"/>
              <a:gd name="T8" fmla="*/ 8 w 65"/>
              <a:gd name="T9" fmla="*/ 54 h 96"/>
              <a:gd name="T10" fmla="*/ 0 w 65"/>
              <a:gd name="T11" fmla="*/ 79 h 96"/>
              <a:gd name="T12" fmla="*/ 7 w 65"/>
              <a:gd name="T13" fmla="*/ 79 h 96"/>
              <a:gd name="T14" fmla="*/ 10 w 65"/>
              <a:gd name="T15" fmla="*/ 62 h 96"/>
              <a:gd name="T16" fmla="*/ 17 w 65"/>
              <a:gd name="T17" fmla="*/ 74 h 96"/>
              <a:gd name="T18" fmla="*/ 29 w 65"/>
              <a:gd name="T19" fmla="*/ 79 h 96"/>
              <a:gd name="T20" fmla="*/ 36 w 65"/>
              <a:gd name="T21" fmla="*/ 79 h 96"/>
              <a:gd name="T22" fmla="*/ 49 w 65"/>
              <a:gd name="T23" fmla="*/ 74 h 96"/>
              <a:gd name="T24" fmla="*/ 56 w 65"/>
              <a:gd name="T25" fmla="*/ 62 h 96"/>
              <a:gd name="T26" fmla="*/ 59 w 65"/>
              <a:gd name="T27" fmla="*/ 79 h 96"/>
              <a:gd name="T28" fmla="*/ 47 w 65"/>
              <a:gd name="T29" fmla="*/ 67 h 96"/>
              <a:gd name="T30" fmla="*/ 36 w 65"/>
              <a:gd name="T31" fmla="*/ 61 h 96"/>
              <a:gd name="T32" fmla="*/ 29 w 65"/>
              <a:gd name="T33" fmla="*/ 61 h 96"/>
              <a:gd name="T34" fmla="*/ 19 w 65"/>
              <a:gd name="T35" fmla="*/ 67 h 96"/>
              <a:gd name="T36" fmla="*/ 14 w 65"/>
              <a:gd name="T37" fmla="*/ 54 h 96"/>
              <a:gd name="T38" fmla="*/ 33 w 65"/>
              <a:gd name="T39" fmla="*/ 8 h 96"/>
              <a:gd name="T40" fmla="*/ 47 w 65"/>
              <a:gd name="T41" fmla="*/ 67 h 96"/>
              <a:gd name="T42" fmla="*/ 33 w 65"/>
              <a:gd name="T43" fmla="*/ 51 h 96"/>
              <a:gd name="T44" fmla="*/ 33 w 65"/>
              <a:gd name="T45" fmla="*/ 26 h 96"/>
              <a:gd name="T46" fmla="*/ 33 w 65"/>
              <a:gd name="T47" fmla="*/ 33 h 96"/>
              <a:gd name="T48" fmla="*/ 33 w 65"/>
              <a:gd name="T49" fmla="*/ 44 h 96"/>
              <a:gd name="T50" fmla="*/ 33 w 65"/>
              <a:gd name="T51" fmla="*/ 33 h 96"/>
              <a:gd name="T52" fmla="*/ 17 w 65"/>
              <a:gd name="T53" fmla="*/ 81 h 96"/>
              <a:gd name="T54" fmla="*/ 11 w 65"/>
              <a:gd name="T55" fmla="*/ 81 h 96"/>
              <a:gd name="T56" fmla="*/ 14 w 65"/>
              <a:gd name="T57" fmla="*/ 96 h 96"/>
              <a:gd name="T58" fmla="*/ 55 w 65"/>
              <a:gd name="T59" fmla="*/ 93 h 96"/>
              <a:gd name="T60" fmla="*/ 51 w 65"/>
              <a:gd name="T61" fmla="*/ 78 h 96"/>
              <a:gd name="T62" fmla="*/ 48 w 65"/>
              <a:gd name="T63" fmla="*/ 93 h 96"/>
              <a:gd name="T64" fmla="*/ 55 w 65"/>
              <a:gd name="T65" fmla="*/ 93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65" h="96">
                <a:moveTo>
                  <a:pt x="62" y="82"/>
                </a:moveTo>
                <a:cubicBezTo>
                  <a:pt x="64" y="82"/>
                  <a:pt x="65" y="81"/>
                  <a:pt x="65" y="79"/>
                </a:cubicBezTo>
                <a:cubicBezTo>
                  <a:pt x="65" y="72"/>
                  <a:pt x="65" y="72"/>
                  <a:pt x="65" y="72"/>
                </a:cubicBezTo>
                <a:cubicBezTo>
                  <a:pt x="65" y="65"/>
                  <a:pt x="63" y="59"/>
                  <a:pt x="58" y="54"/>
                </a:cubicBezTo>
                <a:cubicBezTo>
                  <a:pt x="58" y="52"/>
                  <a:pt x="58" y="50"/>
                  <a:pt x="58" y="48"/>
                </a:cubicBezTo>
                <a:cubicBezTo>
                  <a:pt x="58" y="25"/>
                  <a:pt x="36" y="2"/>
                  <a:pt x="35" y="1"/>
                </a:cubicBezTo>
                <a:cubicBezTo>
                  <a:pt x="34" y="0"/>
                  <a:pt x="34" y="0"/>
                  <a:pt x="33" y="0"/>
                </a:cubicBezTo>
                <a:cubicBezTo>
                  <a:pt x="32" y="0"/>
                  <a:pt x="31" y="0"/>
                  <a:pt x="30" y="1"/>
                </a:cubicBezTo>
                <a:cubicBezTo>
                  <a:pt x="29" y="2"/>
                  <a:pt x="7" y="25"/>
                  <a:pt x="7" y="48"/>
                </a:cubicBezTo>
                <a:cubicBezTo>
                  <a:pt x="7" y="50"/>
                  <a:pt x="7" y="52"/>
                  <a:pt x="8" y="54"/>
                </a:cubicBezTo>
                <a:cubicBezTo>
                  <a:pt x="3" y="59"/>
                  <a:pt x="0" y="65"/>
                  <a:pt x="0" y="72"/>
                </a:cubicBezTo>
                <a:cubicBezTo>
                  <a:pt x="0" y="79"/>
                  <a:pt x="0" y="79"/>
                  <a:pt x="0" y="79"/>
                </a:cubicBezTo>
                <a:cubicBezTo>
                  <a:pt x="0" y="81"/>
                  <a:pt x="1" y="82"/>
                  <a:pt x="3" y="82"/>
                </a:cubicBezTo>
                <a:cubicBezTo>
                  <a:pt x="5" y="82"/>
                  <a:pt x="7" y="81"/>
                  <a:pt x="7" y="79"/>
                </a:cubicBezTo>
                <a:cubicBezTo>
                  <a:pt x="7" y="72"/>
                  <a:pt x="7" y="72"/>
                  <a:pt x="7" y="72"/>
                </a:cubicBezTo>
                <a:cubicBezTo>
                  <a:pt x="7" y="68"/>
                  <a:pt x="8" y="65"/>
                  <a:pt x="10" y="62"/>
                </a:cubicBezTo>
                <a:cubicBezTo>
                  <a:pt x="11" y="65"/>
                  <a:pt x="12" y="68"/>
                  <a:pt x="14" y="72"/>
                </a:cubicBezTo>
                <a:cubicBezTo>
                  <a:pt x="14" y="73"/>
                  <a:pt x="15" y="74"/>
                  <a:pt x="17" y="74"/>
                </a:cubicBezTo>
                <a:cubicBezTo>
                  <a:pt x="29" y="74"/>
                  <a:pt x="29" y="74"/>
                  <a:pt x="29" y="74"/>
                </a:cubicBezTo>
                <a:cubicBezTo>
                  <a:pt x="29" y="79"/>
                  <a:pt x="29" y="79"/>
                  <a:pt x="29" y="79"/>
                </a:cubicBezTo>
                <a:cubicBezTo>
                  <a:pt x="29" y="81"/>
                  <a:pt x="31" y="82"/>
                  <a:pt x="33" y="82"/>
                </a:cubicBezTo>
                <a:cubicBezTo>
                  <a:pt x="35" y="82"/>
                  <a:pt x="36" y="81"/>
                  <a:pt x="36" y="79"/>
                </a:cubicBezTo>
                <a:cubicBezTo>
                  <a:pt x="36" y="74"/>
                  <a:pt x="36" y="74"/>
                  <a:pt x="36" y="74"/>
                </a:cubicBezTo>
                <a:cubicBezTo>
                  <a:pt x="49" y="74"/>
                  <a:pt x="49" y="74"/>
                  <a:pt x="49" y="74"/>
                </a:cubicBezTo>
                <a:cubicBezTo>
                  <a:pt x="50" y="74"/>
                  <a:pt x="51" y="73"/>
                  <a:pt x="52" y="72"/>
                </a:cubicBezTo>
                <a:cubicBezTo>
                  <a:pt x="54" y="69"/>
                  <a:pt x="55" y="65"/>
                  <a:pt x="56" y="62"/>
                </a:cubicBezTo>
                <a:cubicBezTo>
                  <a:pt x="58" y="65"/>
                  <a:pt x="59" y="69"/>
                  <a:pt x="59" y="72"/>
                </a:cubicBezTo>
                <a:cubicBezTo>
                  <a:pt x="59" y="79"/>
                  <a:pt x="59" y="79"/>
                  <a:pt x="59" y="79"/>
                </a:cubicBezTo>
                <a:cubicBezTo>
                  <a:pt x="59" y="81"/>
                  <a:pt x="60" y="82"/>
                  <a:pt x="62" y="82"/>
                </a:cubicBezTo>
                <a:close/>
                <a:moveTo>
                  <a:pt x="47" y="67"/>
                </a:moveTo>
                <a:cubicBezTo>
                  <a:pt x="36" y="67"/>
                  <a:pt x="36" y="67"/>
                  <a:pt x="36" y="67"/>
                </a:cubicBezTo>
                <a:cubicBezTo>
                  <a:pt x="36" y="61"/>
                  <a:pt x="36" y="61"/>
                  <a:pt x="36" y="61"/>
                </a:cubicBezTo>
                <a:cubicBezTo>
                  <a:pt x="36" y="59"/>
                  <a:pt x="34" y="58"/>
                  <a:pt x="33" y="58"/>
                </a:cubicBezTo>
                <a:cubicBezTo>
                  <a:pt x="31" y="58"/>
                  <a:pt x="29" y="59"/>
                  <a:pt x="29" y="61"/>
                </a:cubicBezTo>
                <a:cubicBezTo>
                  <a:pt x="29" y="67"/>
                  <a:pt x="29" y="67"/>
                  <a:pt x="29" y="67"/>
                </a:cubicBezTo>
                <a:cubicBezTo>
                  <a:pt x="19" y="67"/>
                  <a:pt x="19" y="67"/>
                  <a:pt x="19" y="67"/>
                </a:cubicBezTo>
                <a:cubicBezTo>
                  <a:pt x="17" y="63"/>
                  <a:pt x="15" y="59"/>
                  <a:pt x="15" y="55"/>
                </a:cubicBezTo>
                <a:cubicBezTo>
                  <a:pt x="15" y="55"/>
                  <a:pt x="15" y="55"/>
                  <a:pt x="14" y="54"/>
                </a:cubicBezTo>
                <a:cubicBezTo>
                  <a:pt x="14" y="52"/>
                  <a:pt x="14" y="50"/>
                  <a:pt x="14" y="48"/>
                </a:cubicBezTo>
                <a:cubicBezTo>
                  <a:pt x="14" y="32"/>
                  <a:pt x="27" y="15"/>
                  <a:pt x="33" y="8"/>
                </a:cubicBezTo>
                <a:cubicBezTo>
                  <a:pt x="38" y="15"/>
                  <a:pt x="52" y="32"/>
                  <a:pt x="52" y="48"/>
                </a:cubicBezTo>
                <a:cubicBezTo>
                  <a:pt x="52" y="54"/>
                  <a:pt x="50" y="60"/>
                  <a:pt x="47" y="67"/>
                </a:cubicBezTo>
                <a:close/>
                <a:moveTo>
                  <a:pt x="21" y="38"/>
                </a:moveTo>
                <a:cubicBezTo>
                  <a:pt x="21" y="45"/>
                  <a:pt x="26" y="51"/>
                  <a:pt x="33" y="51"/>
                </a:cubicBezTo>
                <a:cubicBezTo>
                  <a:pt x="40" y="51"/>
                  <a:pt x="45" y="45"/>
                  <a:pt x="45" y="38"/>
                </a:cubicBezTo>
                <a:cubicBezTo>
                  <a:pt x="45" y="32"/>
                  <a:pt x="40" y="26"/>
                  <a:pt x="33" y="26"/>
                </a:cubicBezTo>
                <a:cubicBezTo>
                  <a:pt x="26" y="26"/>
                  <a:pt x="21" y="32"/>
                  <a:pt x="21" y="38"/>
                </a:cubicBezTo>
                <a:close/>
                <a:moveTo>
                  <a:pt x="33" y="33"/>
                </a:moveTo>
                <a:cubicBezTo>
                  <a:pt x="36" y="33"/>
                  <a:pt x="38" y="35"/>
                  <a:pt x="38" y="39"/>
                </a:cubicBezTo>
                <a:cubicBezTo>
                  <a:pt x="38" y="42"/>
                  <a:pt x="36" y="44"/>
                  <a:pt x="33" y="44"/>
                </a:cubicBezTo>
                <a:cubicBezTo>
                  <a:pt x="30" y="44"/>
                  <a:pt x="27" y="42"/>
                  <a:pt x="27" y="39"/>
                </a:cubicBezTo>
                <a:cubicBezTo>
                  <a:pt x="27" y="35"/>
                  <a:pt x="30" y="33"/>
                  <a:pt x="33" y="33"/>
                </a:cubicBezTo>
                <a:close/>
                <a:moveTo>
                  <a:pt x="17" y="93"/>
                </a:moveTo>
                <a:cubicBezTo>
                  <a:pt x="17" y="81"/>
                  <a:pt x="17" y="81"/>
                  <a:pt x="17" y="81"/>
                </a:cubicBezTo>
                <a:cubicBezTo>
                  <a:pt x="17" y="79"/>
                  <a:pt x="16" y="78"/>
                  <a:pt x="14" y="78"/>
                </a:cubicBezTo>
                <a:cubicBezTo>
                  <a:pt x="12" y="78"/>
                  <a:pt x="11" y="79"/>
                  <a:pt x="11" y="81"/>
                </a:cubicBezTo>
                <a:cubicBezTo>
                  <a:pt x="11" y="93"/>
                  <a:pt x="11" y="93"/>
                  <a:pt x="11" y="93"/>
                </a:cubicBezTo>
                <a:cubicBezTo>
                  <a:pt x="11" y="94"/>
                  <a:pt x="12" y="96"/>
                  <a:pt x="14" y="96"/>
                </a:cubicBezTo>
                <a:cubicBezTo>
                  <a:pt x="16" y="96"/>
                  <a:pt x="17" y="94"/>
                  <a:pt x="17" y="93"/>
                </a:cubicBezTo>
                <a:close/>
                <a:moveTo>
                  <a:pt x="55" y="93"/>
                </a:moveTo>
                <a:cubicBezTo>
                  <a:pt x="55" y="81"/>
                  <a:pt x="55" y="81"/>
                  <a:pt x="55" y="81"/>
                </a:cubicBezTo>
                <a:cubicBezTo>
                  <a:pt x="55" y="79"/>
                  <a:pt x="53" y="78"/>
                  <a:pt x="51" y="78"/>
                </a:cubicBezTo>
                <a:cubicBezTo>
                  <a:pt x="49" y="78"/>
                  <a:pt x="48" y="79"/>
                  <a:pt x="48" y="81"/>
                </a:cubicBezTo>
                <a:cubicBezTo>
                  <a:pt x="48" y="93"/>
                  <a:pt x="48" y="93"/>
                  <a:pt x="48" y="93"/>
                </a:cubicBezTo>
                <a:cubicBezTo>
                  <a:pt x="48" y="94"/>
                  <a:pt x="49" y="96"/>
                  <a:pt x="51" y="96"/>
                </a:cubicBezTo>
                <a:cubicBezTo>
                  <a:pt x="53" y="96"/>
                  <a:pt x="55" y="94"/>
                  <a:pt x="55" y="9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3" name="Freeform 76">
            <a:extLst>
              <a:ext uri="{FF2B5EF4-FFF2-40B4-BE49-F238E27FC236}">
                <a16:creationId xmlns:a16="http://schemas.microsoft.com/office/drawing/2014/main" id="{BFF0E522-896C-E603-214D-12DB4D5DE57C}"/>
              </a:ext>
            </a:extLst>
          </p:cNvPr>
          <p:cNvSpPr>
            <a:spLocks/>
          </p:cNvSpPr>
          <p:nvPr/>
        </p:nvSpPr>
        <p:spPr bwMode="auto">
          <a:xfrm>
            <a:off x="3275212" y="2016257"/>
            <a:ext cx="124168" cy="68619"/>
          </a:xfrm>
          <a:custGeom>
            <a:avLst/>
            <a:gdLst>
              <a:gd name="T0" fmla="*/ 76 w 76"/>
              <a:gd name="T1" fmla="*/ 42 h 42"/>
              <a:gd name="T2" fmla="*/ 39 w 76"/>
              <a:gd name="T3" fmla="*/ 0 h 42"/>
              <a:gd name="T4" fmla="*/ 0 w 76"/>
              <a:gd name="T5" fmla="*/ 42 h 42"/>
              <a:gd name="T6" fmla="*/ 76 w 76"/>
              <a:gd name="T7" fmla="*/ 42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" h="42">
                <a:moveTo>
                  <a:pt x="76" y="42"/>
                </a:moveTo>
                <a:lnTo>
                  <a:pt x="39" y="0"/>
                </a:lnTo>
                <a:lnTo>
                  <a:pt x="0" y="42"/>
                </a:lnTo>
                <a:lnTo>
                  <a:pt x="76" y="42"/>
                </a:lnTo>
                <a:close/>
              </a:path>
            </a:pathLst>
          </a:custGeom>
          <a:gradFill>
            <a:gsLst>
              <a:gs pos="50300">
                <a:srgbClr val="2A3894"/>
              </a:gs>
              <a:gs pos="0">
                <a:srgbClr val="106AA1"/>
              </a:gs>
              <a:gs pos="100000">
                <a:srgbClr val="7D20A8"/>
              </a:gs>
            </a:gsLst>
            <a:lin ang="5400000" scaled="0"/>
          </a:gradFill>
          <a:ln w="23813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4" name="Freeform 77">
            <a:extLst>
              <a:ext uri="{FF2B5EF4-FFF2-40B4-BE49-F238E27FC236}">
                <a16:creationId xmlns:a16="http://schemas.microsoft.com/office/drawing/2014/main" id="{B9B5876B-572C-F6EE-9F3C-E0607399F573}"/>
              </a:ext>
            </a:extLst>
          </p:cNvPr>
          <p:cNvSpPr>
            <a:spLocks/>
          </p:cNvSpPr>
          <p:nvPr/>
        </p:nvSpPr>
        <p:spPr bwMode="auto">
          <a:xfrm>
            <a:off x="3275212" y="6087656"/>
            <a:ext cx="124168" cy="68619"/>
          </a:xfrm>
          <a:custGeom>
            <a:avLst/>
            <a:gdLst>
              <a:gd name="T0" fmla="*/ 76 w 76"/>
              <a:gd name="T1" fmla="*/ 0 h 42"/>
              <a:gd name="T2" fmla="*/ 39 w 76"/>
              <a:gd name="T3" fmla="*/ 42 h 42"/>
              <a:gd name="T4" fmla="*/ 0 w 76"/>
              <a:gd name="T5" fmla="*/ 0 h 42"/>
              <a:gd name="T6" fmla="*/ 76 w 76"/>
              <a:gd name="T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76" h="42">
                <a:moveTo>
                  <a:pt x="76" y="0"/>
                </a:moveTo>
                <a:lnTo>
                  <a:pt x="39" y="42"/>
                </a:lnTo>
                <a:lnTo>
                  <a:pt x="0" y="0"/>
                </a:lnTo>
                <a:lnTo>
                  <a:pt x="76" y="0"/>
                </a:lnTo>
                <a:close/>
              </a:path>
            </a:pathLst>
          </a:custGeom>
          <a:gradFill>
            <a:gsLst>
              <a:gs pos="50300">
                <a:srgbClr val="2A3894"/>
              </a:gs>
              <a:gs pos="0">
                <a:srgbClr val="106AA1"/>
              </a:gs>
              <a:gs pos="100000">
                <a:srgbClr val="7D20A8"/>
              </a:gs>
            </a:gsLst>
            <a:lin ang="5400000" scaled="0"/>
          </a:gradFill>
          <a:ln w="23813" cap="flat">
            <a:solidFill>
              <a:srgbClr val="FFFFFF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8F7D0FF-7A5C-423D-4642-F0E10955A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3083" y="4859048"/>
            <a:ext cx="40845" cy="408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D91E0E49-CFE3-93EA-3987-B8E12A4E9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14422" y="2494957"/>
            <a:ext cx="40845" cy="39211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09D29019-1719-C06F-E8B2-13294CE29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569" y="3226245"/>
            <a:ext cx="138872" cy="142140"/>
          </a:xfrm>
          <a:prstGeom prst="ellipse">
            <a:avLst/>
          </a:prstGeom>
          <a:gradFill>
            <a:gsLst>
              <a:gs pos="50300">
                <a:srgbClr val="2A3894"/>
              </a:gs>
              <a:gs pos="0">
                <a:srgbClr val="106AA1"/>
              </a:gs>
              <a:gs pos="100000">
                <a:srgbClr val="7D20A8"/>
              </a:gs>
            </a:gsLst>
            <a:lin ang="54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8" name="Freeform 59">
            <a:extLst>
              <a:ext uri="{FF2B5EF4-FFF2-40B4-BE49-F238E27FC236}">
                <a16:creationId xmlns:a16="http://schemas.microsoft.com/office/drawing/2014/main" id="{D80BF57E-7C86-482B-9572-1E6BB890DCC7}"/>
              </a:ext>
            </a:extLst>
          </p:cNvPr>
          <p:cNvSpPr>
            <a:spLocks noEditPoints="1"/>
          </p:cNvSpPr>
          <p:nvPr/>
        </p:nvSpPr>
        <p:spPr bwMode="auto">
          <a:xfrm>
            <a:off x="1919963" y="3206640"/>
            <a:ext cx="178083" cy="181351"/>
          </a:xfrm>
          <a:custGeom>
            <a:avLst/>
            <a:gdLst>
              <a:gd name="T0" fmla="*/ 31 w 62"/>
              <a:gd name="T1" fmla="*/ 14 h 63"/>
              <a:gd name="T2" fmla="*/ 48 w 62"/>
              <a:gd name="T3" fmla="*/ 31 h 63"/>
              <a:gd name="T4" fmla="*/ 31 w 62"/>
              <a:gd name="T5" fmla="*/ 49 h 63"/>
              <a:gd name="T6" fmla="*/ 14 w 62"/>
              <a:gd name="T7" fmla="*/ 31 h 63"/>
              <a:gd name="T8" fmla="*/ 31 w 62"/>
              <a:gd name="T9" fmla="*/ 14 h 63"/>
              <a:gd name="T10" fmla="*/ 31 w 62"/>
              <a:gd name="T11" fmla="*/ 0 h 63"/>
              <a:gd name="T12" fmla="*/ 0 w 62"/>
              <a:gd name="T13" fmla="*/ 31 h 63"/>
              <a:gd name="T14" fmla="*/ 31 w 62"/>
              <a:gd name="T15" fmla="*/ 63 h 63"/>
              <a:gd name="T16" fmla="*/ 62 w 62"/>
              <a:gd name="T17" fmla="*/ 31 h 63"/>
              <a:gd name="T18" fmla="*/ 31 w 62"/>
              <a:gd name="T19" fmla="*/ 0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2" h="63">
                <a:moveTo>
                  <a:pt x="31" y="14"/>
                </a:moveTo>
                <a:cubicBezTo>
                  <a:pt x="41" y="14"/>
                  <a:pt x="48" y="22"/>
                  <a:pt x="48" y="31"/>
                </a:cubicBezTo>
                <a:cubicBezTo>
                  <a:pt x="48" y="41"/>
                  <a:pt x="41" y="49"/>
                  <a:pt x="31" y="49"/>
                </a:cubicBezTo>
                <a:cubicBezTo>
                  <a:pt x="21" y="49"/>
                  <a:pt x="14" y="41"/>
                  <a:pt x="14" y="31"/>
                </a:cubicBezTo>
                <a:cubicBezTo>
                  <a:pt x="14" y="22"/>
                  <a:pt x="21" y="14"/>
                  <a:pt x="31" y="14"/>
                </a:cubicBezTo>
                <a:moveTo>
                  <a:pt x="31" y="0"/>
                </a:moveTo>
                <a:cubicBezTo>
                  <a:pt x="14" y="0"/>
                  <a:pt x="0" y="14"/>
                  <a:pt x="0" y="31"/>
                </a:cubicBezTo>
                <a:cubicBezTo>
                  <a:pt x="0" y="49"/>
                  <a:pt x="14" y="63"/>
                  <a:pt x="31" y="63"/>
                </a:cubicBezTo>
                <a:cubicBezTo>
                  <a:pt x="48" y="63"/>
                  <a:pt x="62" y="49"/>
                  <a:pt x="62" y="31"/>
                </a:cubicBezTo>
                <a:cubicBezTo>
                  <a:pt x="62" y="14"/>
                  <a:pt x="48" y="0"/>
                  <a:pt x="31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958C5824-8DA9-4D25-8917-C6CFA69B6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582" y="3275259"/>
            <a:ext cx="40845" cy="40845"/>
          </a:xfrm>
          <a:prstGeom prst="ellipse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6F558D5-8867-BE20-A173-A2231FA5A7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3551" y="1204847"/>
            <a:ext cx="2154504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 kern="0">
                <a:solidFill>
                  <a:srgbClr val="0E2841"/>
                </a:solidFill>
                <a:latin typeface="Arial"/>
                <a:cs typeface="Arial"/>
              </a:rPr>
              <a:t>Human + AI Collaboration</a:t>
            </a:r>
            <a:endParaRPr lang="en-US" sz="800" kern="0">
              <a:solidFill>
                <a:srgbClr val="0E2841"/>
              </a:solidFill>
              <a:latin typeface="Arial"/>
              <a:cs typeface="Arial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800" kern="0">
                <a:solidFill>
                  <a:srgbClr val="0E2841"/>
                </a:solidFill>
                <a:latin typeface="Arial"/>
                <a:cs typeface="Arial"/>
              </a:rPr>
              <a:t>AI handles data-heavy tasks and reasoning.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800" kern="0">
                <a:solidFill>
                  <a:srgbClr val="0E2841"/>
                </a:solidFill>
                <a:latin typeface="Arial"/>
                <a:cs typeface="Arial"/>
              </a:rPr>
              <a:t>Human supervisors retain control with full visibility into decision logic.</a:t>
            </a:r>
            <a:endParaRPr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  <a:p>
            <a:pPr marL="0" marR="0" lvl="0" indent="0" algn="ctr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800" b="0" i="0" u="none" strike="noStrike" kern="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ea typeface="Calibri Light"/>
              <a:cs typeface="Arial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B40C3D-D46B-448B-2002-3B002212B2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9648" y="3165838"/>
            <a:ext cx="1445146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>
                <a:solidFill>
                  <a:srgbClr val="0E2841"/>
                </a:solidFill>
                <a:latin typeface="Arial"/>
                <a:cs typeface="Arial"/>
              </a:rPr>
              <a:t>Context-Aware Knowledge Retrieval (RAG)</a:t>
            </a:r>
            <a:endParaRPr lang="en-US" sz="800">
              <a:solidFill>
                <a:srgbClr val="0E2841"/>
              </a:solidFill>
              <a:latin typeface="Arial"/>
              <a:cs typeface="Arial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800">
                <a:solidFill>
                  <a:srgbClr val="0E2841"/>
                </a:solidFill>
                <a:latin typeface="Arial"/>
                <a:cs typeface="Arial"/>
              </a:rPr>
              <a:t>Vector database stores SOPs, manuals, and logs.</a:t>
            </a: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800">
                <a:solidFill>
                  <a:srgbClr val="0E2841"/>
                </a:solidFill>
                <a:latin typeface="Arial"/>
                <a:cs typeface="Arial"/>
              </a:rPr>
              <a:t>Enables instant troubleshooting and process guidance.</a:t>
            </a:r>
          </a:p>
          <a:p>
            <a:pPr marL="0" marR="0" lvl="0" indent="0" defTabSz="91440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800" b="0" i="0" u="none" strike="noStrike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ea typeface="Calibri Light"/>
              <a:cs typeface="Arial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D01B00D-5386-72C8-655D-5C1CED9EF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61" y="5136119"/>
            <a:ext cx="1915185" cy="1231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800" b="1">
                <a:solidFill>
                  <a:srgbClr val="0E2841"/>
                </a:solidFill>
                <a:latin typeface="Arial"/>
                <a:cs typeface="Arial"/>
              </a:rPr>
              <a:t>Hierarchical Reasoning Mechanism (HRM)</a:t>
            </a:r>
            <a:endParaRPr lang="en-US" sz="800">
              <a:solidFill>
                <a:srgbClr val="0E2841"/>
              </a:solidFill>
              <a:cs typeface="Arial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en-US" sz="800">
                <a:solidFill>
                  <a:srgbClr val="0E2841"/>
                </a:solidFill>
                <a:latin typeface="Arial"/>
                <a:cs typeface="Arial"/>
              </a:rPr>
              <a:t>A Supervisor Agent decomposes high-level queries into sub-tasks.</a:t>
            </a:r>
            <a:endParaRPr lang="en-US" sz="800">
              <a:solidFill>
                <a:srgbClr val="0E2841"/>
              </a:solidFill>
              <a:cs typeface="Arial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en-US" sz="800">
                <a:solidFill>
                  <a:srgbClr val="0E2841"/>
                </a:solidFill>
                <a:latin typeface="Arial"/>
                <a:cs typeface="Arial"/>
              </a:rPr>
              <a:t>Specialized agents handle Scheduling, Maintenance, Inventory, and Supplier coordination.</a:t>
            </a:r>
            <a:endParaRPr lang="en-US" sz="800">
              <a:solidFill>
                <a:srgbClr val="0E2841"/>
              </a:solidFill>
              <a:cs typeface="Arial"/>
            </a:endParaRPr>
          </a:p>
          <a:p>
            <a:pPr marL="171450" indent="-171450">
              <a:buFont typeface="Arial"/>
              <a:buChar char="•"/>
              <a:defRPr/>
            </a:pPr>
            <a:r>
              <a:rPr lang="en-US" sz="800">
                <a:solidFill>
                  <a:srgbClr val="0E2841"/>
                </a:solidFill>
                <a:latin typeface="Arial"/>
                <a:cs typeface="Arial"/>
              </a:rPr>
              <a:t>This layered approach improves accuracy, traceability, and explainability of decisions.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8BA6B16-5B71-6467-9B7C-020F0566C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999" y="5139916"/>
            <a:ext cx="1755299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1pPr>
            <a:lvl2pPr marL="457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lang="en-US" sz="800" b="1">
                <a:solidFill>
                  <a:srgbClr val="0E2841"/>
                </a:solidFill>
                <a:latin typeface="Arial"/>
                <a:cs typeface="Arial"/>
              </a:rPr>
              <a:t>End-to-End Orchestration</a:t>
            </a:r>
            <a:endParaRPr lang="en-US" sz="800">
              <a:solidFill>
                <a:srgbClr val="0E2841"/>
              </a:solidFill>
              <a:latin typeface="Arial"/>
              <a:cs typeface="Arial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800" dirty="0">
                <a:solidFill>
                  <a:srgbClr val="0E2841"/>
                </a:solidFill>
                <a:latin typeface="Arial"/>
                <a:cs typeface="Arial"/>
              </a:rPr>
              <a:t>Seamless flow: </a:t>
            </a:r>
            <a:r>
              <a:rPr lang="en-US" sz="800" b="1" dirty="0">
                <a:solidFill>
                  <a:srgbClr val="0E2841"/>
                </a:solidFill>
                <a:latin typeface="Arial"/>
                <a:cs typeface="Arial"/>
              </a:rPr>
              <a:t>Data ingestion → ML prediction → Action execution</a:t>
            </a:r>
            <a:endParaRPr lang="en-US" sz="800" dirty="0">
              <a:solidFill>
                <a:srgbClr val="0E2841"/>
              </a:solidFill>
              <a:latin typeface="Arial"/>
              <a:cs typeface="Arial"/>
            </a:endParaRPr>
          </a:p>
          <a:p>
            <a:pPr marL="285750" indent="-285750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800" dirty="0">
                <a:solidFill>
                  <a:srgbClr val="0E2841"/>
                </a:solidFill>
                <a:latin typeface="Arial"/>
                <a:cs typeface="Arial"/>
              </a:rPr>
              <a:t>All within a single conversational interface.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C968AD4-546B-E58C-E24A-4C92C3FF9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0924" y="6203562"/>
            <a:ext cx="273938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800" b="1">
                <a:solidFill>
                  <a:srgbClr val="0E2841"/>
                </a:solidFill>
                <a:latin typeface="Arial"/>
                <a:cs typeface="Arial"/>
              </a:rPr>
              <a:t>LLM-Powered Query Understanding</a:t>
            </a:r>
            <a:endParaRPr lang="en-US" sz="800">
              <a:solidFill>
                <a:srgbClr val="0E2841"/>
              </a:solidFill>
              <a:latin typeface="Arial"/>
              <a:cs typeface="Arial"/>
            </a:endParaRPr>
          </a:p>
          <a:p>
            <a:pPr marL="285750" indent="-285750" algn="ctr">
              <a:buFont typeface="Arial"/>
              <a:buChar char="•"/>
              <a:defRPr/>
            </a:pPr>
            <a:r>
              <a:rPr lang="en-US" sz="800" kern="0">
                <a:solidFill>
                  <a:srgbClr val="0E2841"/>
                </a:solidFill>
                <a:latin typeface="Arial"/>
                <a:ea typeface="+mn-lt"/>
                <a:cs typeface="Arial"/>
              </a:rPr>
              <a:t>The conversational copilot uses a Large Language Model (LLM) to interpret complex manufacturing queries.</a:t>
            </a:r>
            <a:endParaRPr lang="en-US" sz="800">
              <a:solidFill>
                <a:srgbClr val="0E2841"/>
              </a:solidFill>
              <a:latin typeface="Arial"/>
              <a:cs typeface="Arial"/>
            </a:endParaRPr>
          </a:p>
          <a:p>
            <a:pPr algn="ctr">
              <a:spcBef>
                <a:spcPct val="0"/>
              </a:spcBef>
              <a:spcAft>
                <a:spcPct val="0"/>
              </a:spcAft>
              <a:defRPr/>
            </a:pPr>
            <a:endParaRPr lang="en-US" sz="800" kern="0">
              <a:solidFill>
                <a:srgbClr val="0E2841"/>
              </a:solidFill>
              <a:latin typeface="Arial"/>
              <a:ea typeface="Calibri Light"/>
              <a:cs typeface="Arial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83F9393-D9F0-34B8-DBAF-E0C88204F66B}"/>
              </a:ext>
            </a:extLst>
          </p:cNvPr>
          <p:cNvSpPr/>
          <p:nvPr/>
        </p:nvSpPr>
        <p:spPr>
          <a:xfrm>
            <a:off x="2637" y="1093899"/>
            <a:ext cx="6509251" cy="5726826"/>
          </a:xfrm>
          <a:prstGeom prst="rect">
            <a:avLst/>
          </a:pr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E2841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F0B0F05-5E11-EEA5-2E2E-4D46B5567E33}"/>
              </a:ext>
            </a:extLst>
          </p:cNvPr>
          <p:cNvGrpSpPr/>
          <p:nvPr/>
        </p:nvGrpSpPr>
        <p:grpSpPr>
          <a:xfrm>
            <a:off x="4093362" y="4561463"/>
            <a:ext cx="260528" cy="228966"/>
            <a:chOff x="4093362" y="4561463"/>
            <a:chExt cx="368300" cy="523875"/>
          </a:xfrm>
          <a:solidFill>
            <a:srgbClr val="FFFFFF"/>
          </a:solidFill>
        </p:grpSpPr>
        <p:sp>
          <p:nvSpPr>
            <p:cNvPr id="61" name="Freeform 237">
              <a:extLst>
                <a:ext uri="{FF2B5EF4-FFF2-40B4-BE49-F238E27FC236}">
                  <a16:creationId xmlns:a16="http://schemas.microsoft.com/office/drawing/2014/main" id="{17DD46D9-D012-5606-FE86-5F7846DC3A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093362" y="4561463"/>
              <a:ext cx="368300" cy="523875"/>
            </a:xfrm>
            <a:custGeom>
              <a:avLst/>
              <a:gdLst>
                <a:gd name="T0" fmla="*/ 134 w 232"/>
                <a:gd name="T1" fmla="*/ 22 h 330"/>
                <a:gd name="T2" fmla="*/ 103 w 232"/>
                <a:gd name="T3" fmla="*/ 47 h 330"/>
                <a:gd name="T4" fmla="*/ 85 w 232"/>
                <a:gd name="T5" fmla="*/ 92 h 330"/>
                <a:gd name="T6" fmla="*/ 85 w 232"/>
                <a:gd name="T7" fmla="*/ 141 h 330"/>
                <a:gd name="T8" fmla="*/ 103 w 232"/>
                <a:gd name="T9" fmla="*/ 184 h 330"/>
                <a:gd name="T10" fmla="*/ 134 w 232"/>
                <a:gd name="T11" fmla="*/ 210 h 330"/>
                <a:gd name="T12" fmla="*/ 168 w 232"/>
                <a:gd name="T13" fmla="*/ 210 h 330"/>
                <a:gd name="T14" fmla="*/ 198 w 232"/>
                <a:gd name="T15" fmla="*/ 184 h 330"/>
                <a:gd name="T16" fmla="*/ 216 w 232"/>
                <a:gd name="T17" fmla="*/ 141 h 330"/>
                <a:gd name="T18" fmla="*/ 216 w 232"/>
                <a:gd name="T19" fmla="*/ 92 h 330"/>
                <a:gd name="T20" fmla="*/ 198 w 232"/>
                <a:gd name="T21" fmla="*/ 47 h 330"/>
                <a:gd name="T22" fmla="*/ 168 w 232"/>
                <a:gd name="T23" fmla="*/ 22 h 330"/>
                <a:gd name="T24" fmla="*/ 150 w 232"/>
                <a:gd name="T25" fmla="*/ 0 h 330"/>
                <a:gd name="T26" fmla="*/ 191 w 232"/>
                <a:gd name="T27" fmla="*/ 15 h 330"/>
                <a:gd name="T28" fmla="*/ 222 w 232"/>
                <a:gd name="T29" fmla="*/ 58 h 330"/>
                <a:gd name="T30" fmla="*/ 232 w 232"/>
                <a:gd name="T31" fmla="*/ 116 h 330"/>
                <a:gd name="T32" fmla="*/ 222 w 232"/>
                <a:gd name="T33" fmla="*/ 174 h 330"/>
                <a:gd name="T34" fmla="*/ 192 w 232"/>
                <a:gd name="T35" fmla="*/ 215 h 330"/>
                <a:gd name="T36" fmla="*/ 156 w 232"/>
                <a:gd name="T37" fmla="*/ 232 h 330"/>
                <a:gd name="T38" fmla="*/ 119 w 232"/>
                <a:gd name="T39" fmla="*/ 223 h 330"/>
                <a:gd name="T40" fmla="*/ 86 w 232"/>
                <a:gd name="T41" fmla="*/ 232 h 330"/>
                <a:gd name="T42" fmla="*/ 85 w 232"/>
                <a:gd name="T43" fmla="*/ 244 h 330"/>
                <a:gd name="T44" fmla="*/ 80 w 232"/>
                <a:gd name="T45" fmla="*/ 254 h 330"/>
                <a:gd name="T46" fmla="*/ 24 w 232"/>
                <a:gd name="T47" fmla="*/ 330 h 330"/>
                <a:gd name="T48" fmla="*/ 6 w 232"/>
                <a:gd name="T49" fmla="*/ 323 h 330"/>
                <a:gd name="T50" fmla="*/ 0 w 232"/>
                <a:gd name="T51" fmla="*/ 297 h 330"/>
                <a:gd name="T52" fmla="*/ 54 w 232"/>
                <a:gd name="T53" fmla="*/ 215 h 330"/>
                <a:gd name="T54" fmla="*/ 61 w 232"/>
                <a:gd name="T55" fmla="*/ 210 h 330"/>
                <a:gd name="T56" fmla="*/ 70 w 232"/>
                <a:gd name="T57" fmla="*/ 208 h 330"/>
                <a:gd name="T58" fmla="*/ 76 w 232"/>
                <a:gd name="T59" fmla="*/ 162 h 330"/>
                <a:gd name="T60" fmla="*/ 70 w 232"/>
                <a:gd name="T61" fmla="*/ 108 h 330"/>
                <a:gd name="T62" fmla="*/ 80 w 232"/>
                <a:gd name="T63" fmla="*/ 56 h 330"/>
                <a:gd name="T64" fmla="*/ 110 w 232"/>
                <a:gd name="T65" fmla="*/ 15 h 330"/>
                <a:gd name="T66" fmla="*/ 150 w 232"/>
                <a:gd name="T67" fmla="*/ 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2" h="330">
                  <a:moveTo>
                    <a:pt x="150" y="19"/>
                  </a:moveTo>
                  <a:lnTo>
                    <a:pt x="134" y="22"/>
                  </a:lnTo>
                  <a:lnTo>
                    <a:pt x="118" y="31"/>
                  </a:lnTo>
                  <a:lnTo>
                    <a:pt x="103" y="47"/>
                  </a:lnTo>
                  <a:lnTo>
                    <a:pt x="91" y="68"/>
                  </a:lnTo>
                  <a:lnTo>
                    <a:pt x="85" y="92"/>
                  </a:lnTo>
                  <a:lnTo>
                    <a:pt x="83" y="116"/>
                  </a:lnTo>
                  <a:lnTo>
                    <a:pt x="85" y="141"/>
                  </a:lnTo>
                  <a:lnTo>
                    <a:pt x="91" y="163"/>
                  </a:lnTo>
                  <a:lnTo>
                    <a:pt x="103" y="184"/>
                  </a:lnTo>
                  <a:lnTo>
                    <a:pt x="118" y="201"/>
                  </a:lnTo>
                  <a:lnTo>
                    <a:pt x="134" y="210"/>
                  </a:lnTo>
                  <a:lnTo>
                    <a:pt x="150" y="212"/>
                  </a:lnTo>
                  <a:lnTo>
                    <a:pt x="168" y="210"/>
                  </a:lnTo>
                  <a:lnTo>
                    <a:pt x="185" y="201"/>
                  </a:lnTo>
                  <a:lnTo>
                    <a:pt x="198" y="184"/>
                  </a:lnTo>
                  <a:lnTo>
                    <a:pt x="210" y="163"/>
                  </a:lnTo>
                  <a:lnTo>
                    <a:pt x="216" y="141"/>
                  </a:lnTo>
                  <a:lnTo>
                    <a:pt x="219" y="116"/>
                  </a:lnTo>
                  <a:lnTo>
                    <a:pt x="216" y="92"/>
                  </a:lnTo>
                  <a:lnTo>
                    <a:pt x="210" y="68"/>
                  </a:lnTo>
                  <a:lnTo>
                    <a:pt x="198" y="47"/>
                  </a:lnTo>
                  <a:lnTo>
                    <a:pt x="185" y="31"/>
                  </a:lnTo>
                  <a:lnTo>
                    <a:pt x="168" y="22"/>
                  </a:lnTo>
                  <a:lnTo>
                    <a:pt x="150" y="19"/>
                  </a:lnTo>
                  <a:close/>
                  <a:moveTo>
                    <a:pt x="150" y="0"/>
                  </a:moveTo>
                  <a:lnTo>
                    <a:pt x="171" y="3"/>
                  </a:lnTo>
                  <a:lnTo>
                    <a:pt x="191" y="15"/>
                  </a:lnTo>
                  <a:lnTo>
                    <a:pt x="208" y="34"/>
                  </a:lnTo>
                  <a:lnTo>
                    <a:pt x="222" y="58"/>
                  </a:lnTo>
                  <a:lnTo>
                    <a:pt x="229" y="86"/>
                  </a:lnTo>
                  <a:lnTo>
                    <a:pt x="232" y="116"/>
                  </a:lnTo>
                  <a:lnTo>
                    <a:pt x="229" y="146"/>
                  </a:lnTo>
                  <a:lnTo>
                    <a:pt x="222" y="174"/>
                  </a:lnTo>
                  <a:lnTo>
                    <a:pt x="208" y="198"/>
                  </a:lnTo>
                  <a:lnTo>
                    <a:pt x="192" y="215"/>
                  </a:lnTo>
                  <a:lnTo>
                    <a:pt x="174" y="227"/>
                  </a:lnTo>
                  <a:lnTo>
                    <a:pt x="156" y="232"/>
                  </a:lnTo>
                  <a:lnTo>
                    <a:pt x="137" y="230"/>
                  </a:lnTo>
                  <a:lnTo>
                    <a:pt x="119" y="223"/>
                  </a:lnTo>
                  <a:lnTo>
                    <a:pt x="101" y="210"/>
                  </a:lnTo>
                  <a:lnTo>
                    <a:pt x="86" y="232"/>
                  </a:lnTo>
                  <a:lnTo>
                    <a:pt x="86" y="238"/>
                  </a:lnTo>
                  <a:lnTo>
                    <a:pt x="85" y="244"/>
                  </a:lnTo>
                  <a:lnTo>
                    <a:pt x="83" y="250"/>
                  </a:lnTo>
                  <a:lnTo>
                    <a:pt x="80" y="254"/>
                  </a:lnTo>
                  <a:lnTo>
                    <a:pt x="33" y="323"/>
                  </a:lnTo>
                  <a:lnTo>
                    <a:pt x="24" y="330"/>
                  </a:lnTo>
                  <a:lnTo>
                    <a:pt x="15" y="330"/>
                  </a:lnTo>
                  <a:lnTo>
                    <a:pt x="6" y="323"/>
                  </a:lnTo>
                  <a:lnTo>
                    <a:pt x="0" y="311"/>
                  </a:lnTo>
                  <a:lnTo>
                    <a:pt x="0" y="297"/>
                  </a:lnTo>
                  <a:lnTo>
                    <a:pt x="6" y="284"/>
                  </a:lnTo>
                  <a:lnTo>
                    <a:pt x="54" y="215"/>
                  </a:lnTo>
                  <a:lnTo>
                    <a:pt x="57" y="211"/>
                  </a:lnTo>
                  <a:lnTo>
                    <a:pt x="61" y="210"/>
                  </a:lnTo>
                  <a:lnTo>
                    <a:pt x="66" y="208"/>
                  </a:lnTo>
                  <a:lnTo>
                    <a:pt x="70" y="208"/>
                  </a:lnTo>
                  <a:lnTo>
                    <a:pt x="85" y="186"/>
                  </a:lnTo>
                  <a:lnTo>
                    <a:pt x="76" y="162"/>
                  </a:lnTo>
                  <a:lnTo>
                    <a:pt x="70" y="135"/>
                  </a:lnTo>
                  <a:lnTo>
                    <a:pt x="70" y="108"/>
                  </a:lnTo>
                  <a:lnTo>
                    <a:pt x="73" y="82"/>
                  </a:lnTo>
                  <a:lnTo>
                    <a:pt x="80" y="56"/>
                  </a:lnTo>
                  <a:lnTo>
                    <a:pt x="92" y="34"/>
                  </a:lnTo>
                  <a:lnTo>
                    <a:pt x="110" y="15"/>
                  </a:lnTo>
                  <a:lnTo>
                    <a:pt x="130" y="3"/>
                  </a:lnTo>
                  <a:lnTo>
                    <a:pt x="15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  <p:sp>
          <p:nvSpPr>
            <p:cNvPr id="62" name="Freeform 238">
              <a:extLst>
                <a:ext uri="{FF2B5EF4-FFF2-40B4-BE49-F238E27FC236}">
                  <a16:creationId xmlns:a16="http://schemas.microsoft.com/office/drawing/2014/main" id="{08AC422A-1489-CB46-5C05-595821FB09E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7050" y="4701163"/>
              <a:ext cx="31750" cy="131763"/>
            </a:xfrm>
            <a:custGeom>
              <a:avLst/>
              <a:gdLst>
                <a:gd name="T0" fmla="*/ 15 w 20"/>
                <a:gd name="T1" fmla="*/ 0 h 83"/>
                <a:gd name="T2" fmla="*/ 16 w 20"/>
                <a:gd name="T3" fmla="*/ 1 h 83"/>
                <a:gd name="T4" fmla="*/ 18 w 20"/>
                <a:gd name="T5" fmla="*/ 3 h 83"/>
                <a:gd name="T6" fmla="*/ 19 w 20"/>
                <a:gd name="T7" fmla="*/ 13 h 83"/>
                <a:gd name="T8" fmla="*/ 20 w 20"/>
                <a:gd name="T9" fmla="*/ 28 h 83"/>
                <a:gd name="T10" fmla="*/ 20 w 20"/>
                <a:gd name="T11" fmla="*/ 46 h 83"/>
                <a:gd name="T12" fmla="*/ 16 w 20"/>
                <a:gd name="T13" fmla="*/ 64 h 83"/>
                <a:gd name="T14" fmla="*/ 9 w 20"/>
                <a:gd name="T15" fmla="*/ 83 h 83"/>
                <a:gd name="T16" fmla="*/ 7 w 20"/>
                <a:gd name="T17" fmla="*/ 83 h 83"/>
                <a:gd name="T18" fmla="*/ 6 w 20"/>
                <a:gd name="T19" fmla="*/ 83 h 83"/>
                <a:gd name="T20" fmla="*/ 4 w 20"/>
                <a:gd name="T21" fmla="*/ 83 h 83"/>
                <a:gd name="T22" fmla="*/ 1 w 20"/>
                <a:gd name="T23" fmla="*/ 78 h 83"/>
                <a:gd name="T24" fmla="*/ 0 w 20"/>
                <a:gd name="T25" fmla="*/ 77 h 83"/>
                <a:gd name="T26" fmla="*/ 0 w 20"/>
                <a:gd name="T27" fmla="*/ 74 h 83"/>
                <a:gd name="T28" fmla="*/ 1 w 20"/>
                <a:gd name="T29" fmla="*/ 72 h 83"/>
                <a:gd name="T30" fmla="*/ 9 w 20"/>
                <a:gd name="T31" fmla="*/ 55 h 83"/>
                <a:gd name="T32" fmla="*/ 10 w 20"/>
                <a:gd name="T33" fmla="*/ 35 h 83"/>
                <a:gd name="T34" fmla="*/ 10 w 20"/>
                <a:gd name="T35" fmla="*/ 19 h 83"/>
                <a:gd name="T36" fmla="*/ 7 w 20"/>
                <a:gd name="T37" fmla="*/ 8 h 83"/>
                <a:gd name="T38" fmla="*/ 7 w 20"/>
                <a:gd name="T39" fmla="*/ 5 h 83"/>
                <a:gd name="T40" fmla="*/ 9 w 20"/>
                <a:gd name="T41" fmla="*/ 3 h 83"/>
                <a:gd name="T42" fmla="*/ 10 w 20"/>
                <a:gd name="T43" fmla="*/ 1 h 83"/>
                <a:gd name="T44" fmla="*/ 13 w 20"/>
                <a:gd name="T45" fmla="*/ 0 h 83"/>
                <a:gd name="T46" fmla="*/ 15 w 20"/>
                <a:gd name="T47" fmla="*/ 0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0" h="83">
                  <a:moveTo>
                    <a:pt x="15" y="0"/>
                  </a:moveTo>
                  <a:lnTo>
                    <a:pt x="16" y="1"/>
                  </a:lnTo>
                  <a:lnTo>
                    <a:pt x="18" y="3"/>
                  </a:lnTo>
                  <a:lnTo>
                    <a:pt x="19" y="13"/>
                  </a:lnTo>
                  <a:lnTo>
                    <a:pt x="20" y="28"/>
                  </a:lnTo>
                  <a:lnTo>
                    <a:pt x="20" y="46"/>
                  </a:lnTo>
                  <a:lnTo>
                    <a:pt x="16" y="64"/>
                  </a:lnTo>
                  <a:lnTo>
                    <a:pt x="9" y="83"/>
                  </a:lnTo>
                  <a:lnTo>
                    <a:pt x="7" y="83"/>
                  </a:lnTo>
                  <a:lnTo>
                    <a:pt x="6" y="83"/>
                  </a:lnTo>
                  <a:lnTo>
                    <a:pt x="4" y="83"/>
                  </a:lnTo>
                  <a:lnTo>
                    <a:pt x="1" y="78"/>
                  </a:lnTo>
                  <a:lnTo>
                    <a:pt x="0" y="77"/>
                  </a:lnTo>
                  <a:lnTo>
                    <a:pt x="0" y="74"/>
                  </a:lnTo>
                  <a:lnTo>
                    <a:pt x="1" y="72"/>
                  </a:lnTo>
                  <a:lnTo>
                    <a:pt x="9" y="55"/>
                  </a:lnTo>
                  <a:lnTo>
                    <a:pt x="10" y="35"/>
                  </a:lnTo>
                  <a:lnTo>
                    <a:pt x="10" y="19"/>
                  </a:lnTo>
                  <a:lnTo>
                    <a:pt x="7" y="8"/>
                  </a:lnTo>
                  <a:lnTo>
                    <a:pt x="7" y="5"/>
                  </a:lnTo>
                  <a:lnTo>
                    <a:pt x="9" y="3"/>
                  </a:lnTo>
                  <a:lnTo>
                    <a:pt x="10" y="1"/>
                  </a:lnTo>
                  <a:lnTo>
                    <a:pt x="13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Arial"/>
                <a:cs typeface="Arial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0F043D-5603-0FD3-CC04-0375C16406EC}"/>
              </a:ext>
            </a:extLst>
          </p:cNvPr>
          <p:cNvGrpSpPr/>
          <p:nvPr/>
        </p:nvGrpSpPr>
        <p:grpSpPr>
          <a:xfrm>
            <a:off x="2291144" y="3298781"/>
            <a:ext cx="308993" cy="289827"/>
            <a:chOff x="2291144" y="3298781"/>
            <a:chExt cx="600075" cy="547688"/>
          </a:xfrm>
          <a:solidFill>
            <a:schemeClr val="bg1"/>
          </a:solidFill>
        </p:grpSpPr>
        <p:sp>
          <p:nvSpPr>
            <p:cNvPr id="58" name="Freeform 60">
              <a:extLst>
                <a:ext uri="{FF2B5EF4-FFF2-40B4-BE49-F238E27FC236}">
                  <a16:creationId xmlns:a16="http://schemas.microsoft.com/office/drawing/2014/main" id="{9E54EB2F-B580-A822-283A-DE471D2575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91144" y="3298781"/>
              <a:ext cx="600075" cy="458788"/>
            </a:xfrm>
            <a:custGeom>
              <a:avLst/>
              <a:gdLst>
                <a:gd name="T0" fmla="*/ 259 w 3400"/>
                <a:gd name="T1" fmla="*/ 294 h 2598"/>
                <a:gd name="T2" fmla="*/ 259 w 3400"/>
                <a:gd name="T3" fmla="*/ 2234 h 2598"/>
                <a:gd name="T4" fmla="*/ 3141 w 3400"/>
                <a:gd name="T5" fmla="*/ 2234 h 2598"/>
                <a:gd name="T6" fmla="*/ 3141 w 3400"/>
                <a:gd name="T7" fmla="*/ 294 h 2598"/>
                <a:gd name="T8" fmla="*/ 259 w 3400"/>
                <a:gd name="T9" fmla="*/ 294 h 2598"/>
                <a:gd name="T10" fmla="*/ 207 w 3400"/>
                <a:gd name="T11" fmla="*/ 0 h 2598"/>
                <a:gd name="T12" fmla="*/ 3193 w 3400"/>
                <a:gd name="T13" fmla="*/ 0 h 2598"/>
                <a:gd name="T14" fmla="*/ 3227 w 3400"/>
                <a:gd name="T15" fmla="*/ 3 h 2598"/>
                <a:gd name="T16" fmla="*/ 3258 w 3400"/>
                <a:gd name="T17" fmla="*/ 10 h 2598"/>
                <a:gd name="T18" fmla="*/ 3288 w 3400"/>
                <a:gd name="T19" fmla="*/ 23 h 2598"/>
                <a:gd name="T20" fmla="*/ 3315 w 3400"/>
                <a:gd name="T21" fmla="*/ 40 h 2598"/>
                <a:gd name="T22" fmla="*/ 3339 w 3400"/>
                <a:gd name="T23" fmla="*/ 62 h 2598"/>
                <a:gd name="T24" fmla="*/ 3360 w 3400"/>
                <a:gd name="T25" fmla="*/ 86 h 2598"/>
                <a:gd name="T26" fmla="*/ 3377 w 3400"/>
                <a:gd name="T27" fmla="*/ 114 h 2598"/>
                <a:gd name="T28" fmla="*/ 3389 w 3400"/>
                <a:gd name="T29" fmla="*/ 144 h 2598"/>
                <a:gd name="T30" fmla="*/ 3397 w 3400"/>
                <a:gd name="T31" fmla="*/ 176 h 2598"/>
                <a:gd name="T32" fmla="*/ 3400 w 3400"/>
                <a:gd name="T33" fmla="*/ 210 h 2598"/>
                <a:gd name="T34" fmla="*/ 3400 w 3400"/>
                <a:gd name="T35" fmla="*/ 2388 h 2598"/>
                <a:gd name="T36" fmla="*/ 3397 w 3400"/>
                <a:gd name="T37" fmla="*/ 2422 h 2598"/>
                <a:gd name="T38" fmla="*/ 3389 w 3400"/>
                <a:gd name="T39" fmla="*/ 2454 h 2598"/>
                <a:gd name="T40" fmla="*/ 3377 w 3400"/>
                <a:gd name="T41" fmla="*/ 2484 h 2598"/>
                <a:gd name="T42" fmla="*/ 3360 w 3400"/>
                <a:gd name="T43" fmla="*/ 2512 h 2598"/>
                <a:gd name="T44" fmla="*/ 3339 w 3400"/>
                <a:gd name="T45" fmla="*/ 2536 h 2598"/>
                <a:gd name="T46" fmla="*/ 3315 w 3400"/>
                <a:gd name="T47" fmla="*/ 2556 h 2598"/>
                <a:gd name="T48" fmla="*/ 3288 w 3400"/>
                <a:gd name="T49" fmla="*/ 2573 h 2598"/>
                <a:gd name="T50" fmla="*/ 3258 w 3400"/>
                <a:gd name="T51" fmla="*/ 2586 h 2598"/>
                <a:gd name="T52" fmla="*/ 3227 w 3400"/>
                <a:gd name="T53" fmla="*/ 2595 h 2598"/>
                <a:gd name="T54" fmla="*/ 3193 w 3400"/>
                <a:gd name="T55" fmla="*/ 2598 h 2598"/>
                <a:gd name="T56" fmla="*/ 207 w 3400"/>
                <a:gd name="T57" fmla="*/ 2598 h 2598"/>
                <a:gd name="T58" fmla="*/ 174 w 3400"/>
                <a:gd name="T59" fmla="*/ 2595 h 2598"/>
                <a:gd name="T60" fmla="*/ 142 w 3400"/>
                <a:gd name="T61" fmla="*/ 2586 h 2598"/>
                <a:gd name="T62" fmla="*/ 112 w 3400"/>
                <a:gd name="T63" fmla="*/ 2573 h 2598"/>
                <a:gd name="T64" fmla="*/ 85 w 3400"/>
                <a:gd name="T65" fmla="*/ 2556 h 2598"/>
                <a:gd name="T66" fmla="*/ 61 w 3400"/>
                <a:gd name="T67" fmla="*/ 2536 h 2598"/>
                <a:gd name="T68" fmla="*/ 40 w 3400"/>
                <a:gd name="T69" fmla="*/ 2512 h 2598"/>
                <a:gd name="T70" fmla="*/ 23 w 3400"/>
                <a:gd name="T71" fmla="*/ 2484 h 2598"/>
                <a:gd name="T72" fmla="*/ 11 w 3400"/>
                <a:gd name="T73" fmla="*/ 2454 h 2598"/>
                <a:gd name="T74" fmla="*/ 3 w 3400"/>
                <a:gd name="T75" fmla="*/ 2422 h 2598"/>
                <a:gd name="T76" fmla="*/ 0 w 3400"/>
                <a:gd name="T77" fmla="*/ 2388 h 2598"/>
                <a:gd name="T78" fmla="*/ 0 w 3400"/>
                <a:gd name="T79" fmla="*/ 210 h 2598"/>
                <a:gd name="T80" fmla="*/ 3 w 3400"/>
                <a:gd name="T81" fmla="*/ 176 h 2598"/>
                <a:gd name="T82" fmla="*/ 11 w 3400"/>
                <a:gd name="T83" fmla="*/ 144 h 2598"/>
                <a:gd name="T84" fmla="*/ 23 w 3400"/>
                <a:gd name="T85" fmla="*/ 114 h 2598"/>
                <a:gd name="T86" fmla="*/ 40 w 3400"/>
                <a:gd name="T87" fmla="*/ 86 h 2598"/>
                <a:gd name="T88" fmla="*/ 61 w 3400"/>
                <a:gd name="T89" fmla="*/ 62 h 2598"/>
                <a:gd name="T90" fmla="*/ 85 w 3400"/>
                <a:gd name="T91" fmla="*/ 40 h 2598"/>
                <a:gd name="T92" fmla="*/ 112 w 3400"/>
                <a:gd name="T93" fmla="*/ 23 h 2598"/>
                <a:gd name="T94" fmla="*/ 142 w 3400"/>
                <a:gd name="T95" fmla="*/ 10 h 2598"/>
                <a:gd name="T96" fmla="*/ 174 w 3400"/>
                <a:gd name="T97" fmla="*/ 3 h 2598"/>
                <a:gd name="T98" fmla="*/ 207 w 3400"/>
                <a:gd name="T99" fmla="*/ 0 h 2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400" h="2598">
                  <a:moveTo>
                    <a:pt x="259" y="294"/>
                  </a:moveTo>
                  <a:lnTo>
                    <a:pt x="259" y="2234"/>
                  </a:lnTo>
                  <a:lnTo>
                    <a:pt x="3141" y="2234"/>
                  </a:lnTo>
                  <a:lnTo>
                    <a:pt x="3141" y="294"/>
                  </a:lnTo>
                  <a:lnTo>
                    <a:pt x="259" y="294"/>
                  </a:lnTo>
                  <a:close/>
                  <a:moveTo>
                    <a:pt x="207" y="0"/>
                  </a:moveTo>
                  <a:lnTo>
                    <a:pt x="3193" y="0"/>
                  </a:lnTo>
                  <a:lnTo>
                    <a:pt x="3227" y="3"/>
                  </a:lnTo>
                  <a:lnTo>
                    <a:pt x="3258" y="10"/>
                  </a:lnTo>
                  <a:lnTo>
                    <a:pt x="3288" y="23"/>
                  </a:lnTo>
                  <a:lnTo>
                    <a:pt x="3315" y="40"/>
                  </a:lnTo>
                  <a:lnTo>
                    <a:pt x="3339" y="62"/>
                  </a:lnTo>
                  <a:lnTo>
                    <a:pt x="3360" y="86"/>
                  </a:lnTo>
                  <a:lnTo>
                    <a:pt x="3377" y="114"/>
                  </a:lnTo>
                  <a:lnTo>
                    <a:pt x="3389" y="144"/>
                  </a:lnTo>
                  <a:lnTo>
                    <a:pt x="3397" y="176"/>
                  </a:lnTo>
                  <a:lnTo>
                    <a:pt x="3400" y="210"/>
                  </a:lnTo>
                  <a:lnTo>
                    <a:pt x="3400" y="2388"/>
                  </a:lnTo>
                  <a:lnTo>
                    <a:pt x="3397" y="2422"/>
                  </a:lnTo>
                  <a:lnTo>
                    <a:pt x="3389" y="2454"/>
                  </a:lnTo>
                  <a:lnTo>
                    <a:pt x="3377" y="2484"/>
                  </a:lnTo>
                  <a:lnTo>
                    <a:pt x="3360" y="2512"/>
                  </a:lnTo>
                  <a:lnTo>
                    <a:pt x="3339" y="2536"/>
                  </a:lnTo>
                  <a:lnTo>
                    <a:pt x="3315" y="2556"/>
                  </a:lnTo>
                  <a:lnTo>
                    <a:pt x="3288" y="2573"/>
                  </a:lnTo>
                  <a:lnTo>
                    <a:pt x="3258" y="2586"/>
                  </a:lnTo>
                  <a:lnTo>
                    <a:pt x="3227" y="2595"/>
                  </a:lnTo>
                  <a:lnTo>
                    <a:pt x="3193" y="2598"/>
                  </a:lnTo>
                  <a:lnTo>
                    <a:pt x="207" y="2598"/>
                  </a:lnTo>
                  <a:lnTo>
                    <a:pt x="174" y="2595"/>
                  </a:lnTo>
                  <a:lnTo>
                    <a:pt x="142" y="2586"/>
                  </a:lnTo>
                  <a:lnTo>
                    <a:pt x="112" y="2573"/>
                  </a:lnTo>
                  <a:lnTo>
                    <a:pt x="85" y="2556"/>
                  </a:lnTo>
                  <a:lnTo>
                    <a:pt x="61" y="2536"/>
                  </a:lnTo>
                  <a:lnTo>
                    <a:pt x="40" y="2512"/>
                  </a:lnTo>
                  <a:lnTo>
                    <a:pt x="23" y="2484"/>
                  </a:lnTo>
                  <a:lnTo>
                    <a:pt x="11" y="2454"/>
                  </a:lnTo>
                  <a:lnTo>
                    <a:pt x="3" y="2422"/>
                  </a:lnTo>
                  <a:lnTo>
                    <a:pt x="0" y="2388"/>
                  </a:lnTo>
                  <a:lnTo>
                    <a:pt x="0" y="210"/>
                  </a:lnTo>
                  <a:lnTo>
                    <a:pt x="3" y="176"/>
                  </a:lnTo>
                  <a:lnTo>
                    <a:pt x="11" y="144"/>
                  </a:lnTo>
                  <a:lnTo>
                    <a:pt x="23" y="114"/>
                  </a:lnTo>
                  <a:lnTo>
                    <a:pt x="40" y="86"/>
                  </a:lnTo>
                  <a:lnTo>
                    <a:pt x="61" y="62"/>
                  </a:lnTo>
                  <a:lnTo>
                    <a:pt x="85" y="40"/>
                  </a:lnTo>
                  <a:lnTo>
                    <a:pt x="112" y="23"/>
                  </a:lnTo>
                  <a:lnTo>
                    <a:pt x="142" y="10"/>
                  </a:lnTo>
                  <a:lnTo>
                    <a:pt x="174" y="3"/>
                  </a:lnTo>
                  <a:lnTo>
                    <a:pt x="207" y="0"/>
                  </a:lnTo>
                  <a:close/>
                </a:path>
              </a:pathLst>
            </a:custGeom>
            <a:no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59" name="Freeform 61">
              <a:extLst>
                <a:ext uri="{FF2B5EF4-FFF2-40B4-BE49-F238E27FC236}">
                  <a16:creationId xmlns:a16="http://schemas.microsoft.com/office/drawing/2014/main" id="{97CB35EC-B0D9-7A60-2F1C-7BE52FA2B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4656" y="3775031"/>
              <a:ext cx="273050" cy="71438"/>
            </a:xfrm>
            <a:custGeom>
              <a:avLst/>
              <a:gdLst>
                <a:gd name="T0" fmla="*/ 392 w 1553"/>
                <a:gd name="T1" fmla="*/ 0 h 404"/>
                <a:gd name="T2" fmla="*/ 1162 w 1553"/>
                <a:gd name="T3" fmla="*/ 0 h 404"/>
                <a:gd name="T4" fmla="*/ 1553 w 1553"/>
                <a:gd name="T5" fmla="*/ 404 h 404"/>
                <a:gd name="T6" fmla="*/ 0 w 1553"/>
                <a:gd name="T7" fmla="*/ 404 h 404"/>
                <a:gd name="T8" fmla="*/ 392 w 1553"/>
                <a:gd name="T9" fmla="*/ 0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53" h="404">
                  <a:moveTo>
                    <a:pt x="392" y="0"/>
                  </a:moveTo>
                  <a:lnTo>
                    <a:pt x="1162" y="0"/>
                  </a:lnTo>
                  <a:lnTo>
                    <a:pt x="1553" y="404"/>
                  </a:lnTo>
                  <a:lnTo>
                    <a:pt x="0" y="404"/>
                  </a:lnTo>
                  <a:lnTo>
                    <a:pt x="392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60" name="Freeform 62">
              <a:extLst>
                <a:ext uri="{FF2B5EF4-FFF2-40B4-BE49-F238E27FC236}">
                  <a16:creationId xmlns:a16="http://schemas.microsoft.com/office/drawing/2014/main" id="{EA8DE46D-C6EC-E5CF-DA46-67D362675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9569" y="3451181"/>
              <a:ext cx="393700" cy="173038"/>
            </a:xfrm>
            <a:custGeom>
              <a:avLst/>
              <a:gdLst>
                <a:gd name="T0" fmla="*/ 2144 w 2228"/>
                <a:gd name="T1" fmla="*/ 10 h 981"/>
                <a:gd name="T2" fmla="*/ 2205 w 2228"/>
                <a:gd name="T3" fmla="*/ 61 h 981"/>
                <a:gd name="T4" fmla="*/ 2228 w 2228"/>
                <a:gd name="T5" fmla="*/ 140 h 981"/>
                <a:gd name="T6" fmla="*/ 2205 w 2228"/>
                <a:gd name="T7" fmla="*/ 219 h 981"/>
                <a:gd name="T8" fmla="*/ 2144 w 2228"/>
                <a:gd name="T9" fmla="*/ 269 h 981"/>
                <a:gd name="T10" fmla="*/ 2067 w 2228"/>
                <a:gd name="T11" fmla="*/ 279 h 981"/>
                <a:gd name="T12" fmla="*/ 1668 w 2228"/>
                <a:gd name="T13" fmla="*/ 592 h 981"/>
                <a:gd name="T14" fmla="*/ 1676 w 2228"/>
                <a:gd name="T15" fmla="*/ 630 h 981"/>
                <a:gd name="T16" fmla="*/ 1652 w 2228"/>
                <a:gd name="T17" fmla="*/ 709 h 981"/>
                <a:gd name="T18" fmla="*/ 1592 w 2228"/>
                <a:gd name="T19" fmla="*/ 760 h 981"/>
                <a:gd name="T20" fmla="*/ 1510 w 2228"/>
                <a:gd name="T21" fmla="*/ 768 h 981"/>
                <a:gd name="T22" fmla="*/ 1439 w 2228"/>
                <a:gd name="T23" fmla="*/ 729 h 981"/>
                <a:gd name="T24" fmla="*/ 1401 w 2228"/>
                <a:gd name="T25" fmla="*/ 658 h 981"/>
                <a:gd name="T26" fmla="*/ 1404 w 2228"/>
                <a:gd name="T27" fmla="*/ 606 h 981"/>
                <a:gd name="T28" fmla="*/ 1294 w 2228"/>
                <a:gd name="T29" fmla="*/ 512 h 981"/>
                <a:gd name="T30" fmla="*/ 1179 w 2228"/>
                <a:gd name="T31" fmla="*/ 413 h 981"/>
                <a:gd name="T32" fmla="*/ 1075 w 2228"/>
                <a:gd name="T33" fmla="*/ 322 h 981"/>
                <a:gd name="T34" fmla="*/ 1002 w 2228"/>
                <a:gd name="T35" fmla="*/ 315 h 981"/>
                <a:gd name="T36" fmla="*/ 937 w 2228"/>
                <a:gd name="T37" fmla="*/ 310 h 981"/>
                <a:gd name="T38" fmla="*/ 870 w 2228"/>
                <a:gd name="T39" fmla="*/ 314 h 981"/>
                <a:gd name="T40" fmla="*/ 757 w 2228"/>
                <a:gd name="T41" fmla="*/ 404 h 981"/>
                <a:gd name="T42" fmla="*/ 621 w 2228"/>
                <a:gd name="T43" fmla="*/ 513 h 981"/>
                <a:gd name="T44" fmla="*/ 480 w 2228"/>
                <a:gd name="T45" fmla="*/ 628 h 981"/>
                <a:gd name="T46" fmla="*/ 346 w 2228"/>
                <a:gd name="T47" fmla="*/ 737 h 981"/>
                <a:gd name="T48" fmla="*/ 274 w 2228"/>
                <a:gd name="T49" fmla="*/ 820 h 981"/>
                <a:gd name="T50" fmla="*/ 265 w 2228"/>
                <a:gd name="T51" fmla="*/ 894 h 981"/>
                <a:gd name="T52" fmla="*/ 215 w 2228"/>
                <a:gd name="T53" fmla="*/ 956 h 981"/>
                <a:gd name="T54" fmla="*/ 138 w 2228"/>
                <a:gd name="T55" fmla="*/ 981 h 981"/>
                <a:gd name="T56" fmla="*/ 61 w 2228"/>
                <a:gd name="T57" fmla="*/ 956 h 981"/>
                <a:gd name="T58" fmla="*/ 10 w 2228"/>
                <a:gd name="T59" fmla="*/ 894 h 981"/>
                <a:gd name="T60" fmla="*/ 3 w 2228"/>
                <a:gd name="T61" fmla="*/ 812 h 981"/>
                <a:gd name="T62" fmla="*/ 41 w 2228"/>
                <a:gd name="T63" fmla="*/ 741 h 981"/>
                <a:gd name="T64" fmla="*/ 110 w 2228"/>
                <a:gd name="T65" fmla="*/ 703 h 981"/>
                <a:gd name="T66" fmla="*/ 179 w 2228"/>
                <a:gd name="T67" fmla="*/ 707 h 981"/>
                <a:gd name="T68" fmla="*/ 850 w 2228"/>
                <a:gd name="T69" fmla="*/ 226 h 981"/>
                <a:gd name="T70" fmla="*/ 844 w 2228"/>
                <a:gd name="T71" fmla="*/ 148 h 981"/>
                <a:gd name="T72" fmla="*/ 882 w 2228"/>
                <a:gd name="T73" fmla="*/ 77 h 981"/>
                <a:gd name="T74" fmla="*/ 951 w 2228"/>
                <a:gd name="T75" fmla="*/ 39 h 981"/>
                <a:gd name="T76" fmla="*/ 1033 w 2228"/>
                <a:gd name="T77" fmla="*/ 47 h 981"/>
                <a:gd name="T78" fmla="*/ 1094 w 2228"/>
                <a:gd name="T79" fmla="*/ 98 h 981"/>
                <a:gd name="T80" fmla="*/ 1117 w 2228"/>
                <a:gd name="T81" fmla="*/ 176 h 981"/>
                <a:gd name="T82" fmla="*/ 1109 w 2228"/>
                <a:gd name="T83" fmla="*/ 224 h 981"/>
                <a:gd name="T84" fmla="*/ 1224 w 2228"/>
                <a:gd name="T85" fmla="*/ 325 h 981"/>
                <a:gd name="T86" fmla="*/ 1346 w 2228"/>
                <a:gd name="T87" fmla="*/ 430 h 981"/>
                <a:gd name="T88" fmla="*/ 1453 w 2228"/>
                <a:gd name="T89" fmla="*/ 522 h 981"/>
                <a:gd name="T90" fmla="*/ 1514 w 2228"/>
                <a:gd name="T91" fmla="*/ 492 h 981"/>
                <a:gd name="T92" fmla="*/ 1577 w 2228"/>
                <a:gd name="T93" fmla="*/ 496 h 981"/>
                <a:gd name="T94" fmla="*/ 1645 w 2228"/>
                <a:gd name="T95" fmla="*/ 483 h 981"/>
                <a:gd name="T96" fmla="*/ 1764 w 2228"/>
                <a:gd name="T97" fmla="*/ 374 h 981"/>
                <a:gd name="T98" fmla="*/ 1889 w 2228"/>
                <a:gd name="T99" fmla="*/ 260 h 981"/>
                <a:gd name="T100" fmla="*/ 1954 w 2228"/>
                <a:gd name="T101" fmla="*/ 167 h 981"/>
                <a:gd name="T102" fmla="*/ 1962 w 2228"/>
                <a:gd name="T103" fmla="*/ 86 h 981"/>
                <a:gd name="T104" fmla="*/ 2013 w 2228"/>
                <a:gd name="T105" fmla="*/ 24 h 981"/>
                <a:gd name="T106" fmla="*/ 2090 w 2228"/>
                <a:gd name="T107" fmla="*/ 0 h 9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228" h="981">
                  <a:moveTo>
                    <a:pt x="2090" y="0"/>
                  </a:moveTo>
                  <a:lnTo>
                    <a:pt x="2118" y="3"/>
                  </a:lnTo>
                  <a:lnTo>
                    <a:pt x="2144" y="10"/>
                  </a:lnTo>
                  <a:lnTo>
                    <a:pt x="2167" y="24"/>
                  </a:lnTo>
                  <a:lnTo>
                    <a:pt x="2188" y="41"/>
                  </a:lnTo>
                  <a:lnTo>
                    <a:pt x="2205" y="61"/>
                  </a:lnTo>
                  <a:lnTo>
                    <a:pt x="2217" y="86"/>
                  </a:lnTo>
                  <a:lnTo>
                    <a:pt x="2225" y="113"/>
                  </a:lnTo>
                  <a:lnTo>
                    <a:pt x="2228" y="140"/>
                  </a:lnTo>
                  <a:lnTo>
                    <a:pt x="2225" y="169"/>
                  </a:lnTo>
                  <a:lnTo>
                    <a:pt x="2217" y="195"/>
                  </a:lnTo>
                  <a:lnTo>
                    <a:pt x="2205" y="219"/>
                  </a:lnTo>
                  <a:lnTo>
                    <a:pt x="2188" y="239"/>
                  </a:lnTo>
                  <a:lnTo>
                    <a:pt x="2167" y="256"/>
                  </a:lnTo>
                  <a:lnTo>
                    <a:pt x="2144" y="269"/>
                  </a:lnTo>
                  <a:lnTo>
                    <a:pt x="2118" y="278"/>
                  </a:lnTo>
                  <a:lnTo>
                    <a:pt x="2090" y="281"/>
                  </a:lnTo>
                  <a:lnTo>
                    <a:pt x="2067" y="279"/>
                  </a:lnTo>
                  <a:lnTo>
                    <a:pt x="2046" y="272"/>
                  </a:lnTo>
                  <a:lnTo>
                    <a:pt x="2026" y="264"/>
                  </a:lnTo>
                  <a:lnTo>
                    <a:pt x="1668" y="592"/>
                  </a:lnTo>
                  <a:lnTo>
                    <a:pt x="1671" y="604"/>
                  </a:lnTo>
                  <a:lnTo>
                    <a:pt x="1674" y="616"/>
                  </a:lnTo>
                  <a:lnTo>
                    <a:pt x="1676" y="630"/>
                  </a:lnTo>
                  <a:lnTo>
                    <a:pt x="1673" y="658"/>
                  </a:lnTo>
                  <a:lnTo>
                    <a:pt x="1665" y="685"/>
                  </a:lnTo>
                  <a:lnTo>
                    <a:pt x="1652" y="709"/>
                  </a:lnTo>
                  <a:lnTo>
                    <a:pt x="1636" y="729"/>
                  </a:lnTo>
                  <a:lnTo>
                    <a:pt x="1615" y="746"/>
                  </a:lnTo>
                  <a:lnTo>
                    <a:pt x="1592" y="760"/>
                  </a:lnTo>
                  <a:lnTo>
                    <a:pt x="1565" y="768"/>
                  </a:lnTo>
                  <a:lnTo>
                    <a:pt x="1538" y="771"/>
                  </a:lnTo>
                  <a:lnTo>
                    <a:pt x="1510" y="768"/>
                  </a:lnTo>
                  <a:lnTo>
                    <a:pt x="1483" y="760"/>
                  </a:lnTo>
                  <a:lnTo>
                    <a:pt x="1460" y="746"/>
                  </a:lnTo>
                  <a:lnTo>
                    <a:pt x="1439" y="729"/>
                  </a:lnTo>
                  <a:lnTo>
                    <a:pt x="1422" y="709"/>
                  </a:lnTo>
                  <a:lnTo>
                    <a:pt x="1410" y="685"/>
                  </a:lnTo>
                  <a:lnTo>
                    <a:pt x="1401" y="658"/>
                  </a:lnTo>
                  <a:lnTo>
                    <a:pt x="1398" y="630"/>
                  </a:lnTo>
                  <a:lnTo>
                    <a:pt x="1400" y="619"/>
                  </a:lnTo>
                  <a:lnTo>
                    <a:pt x="1404" y="606"/>
                  </a:lnTo>
                  <a:lnTo>
                    <a:pt x="1369" y="576"/>
                  </a:lnTo>
                  <a:lnTo>
                    <a:pt x="1332" y="545"/>
                  </a:lnTo>
                  <a:lnTo>
                    <a:pt x="1294" y="512"/>
                  </a:lnTo>
                  <a:lnTo>
                    <a:pt x="1256" y="479"/>
                  </a:lnTo>
                  <a:lnTo>
                    <a:pt x="1218" y="445"/>
                  </a:lnTo>
                  <a:lnTo>
                    <a:pt x="1179" y="413"/>
                  </a:lnTo>
                  <a:lnTo>
                    <a:pt x="1142" y="381"/>
                  </a:lnTo>
                  <a:lnTo>
                    <a:pt x="1107" y="350"/>
                  </a:lnTo>
                  <a:lnTo>
                    <a:pt x="1075" y="322"/>
                  </a:lnTo>
                  <a:lnTo>
                    <a:pt x="1046" y="297"/>
                  </a:lnTo>
                  <a:lnTo>
                    <a:pt x="1025" y="308"/>
                  </a:lnTo>
                  <a:lnTo>
                    <a:pt x="1002" y="315"/>
                  </a:lnTo>
                  <a:lnTo>
                    <a:pt x="979" y="317"/>
                  </a:lnTo>
                  <a:lnTo>
                    <a:pt x="957" y="315"/>
                  </a:lnTo>
                  <a:lnTo>
                    <a:pt x="937" y="310"/>
                  </a:lnTo>
                  <a:lnTo>
                    <a:pt x="918" y="300"/>
                  </a:lnTo>
                  <a:lnTo>
                    <a:pt x="901" y="289"/>
                  </a:lnTo>
                  <a:lnTo>
                    <a:pt x="870" y="314"/>
                  </a:lnTo>
                  <a:lnTo>
                    <a:pt x="836" y="341"/>
                  </a:lnTo>
                  <a:lnTo>
                    <a:pt x="798" y="371"/>
                  </a:lnTo>
                  <a:lnTo>
                    <a:pt x="757" y="404"/>
                  </a:lnTo>
                  <a:lnTo>
                    <a:pt x="713" y="440"/>
                  </a:lnTo>
                  <a:lnTo>
                    <a:pt x="668" y="476"/>
                  </a:lnTo>
                  <a:lnTo>
                    <a:pt x="621" y="513"/>
                  </a:lnTo>
                  <a:lnTo>
                    <a:pt x="574" y="551"/>
                  </a:lnTo>
                  <a:lnTo>
                    <a:pt x="527" y="590"/>
                  </a:lnTo>
                  <a:lnTo>
                    <a:pt x="480" y="628"/>
                  </a:lnTo>
                  <a:lnTo>
                    <a:pt x="433" y="667"/>
                  </a:lnTo>
                  <a:lnTo>
                    <a:pt x="388" y="703"/>
                  </a:lnTo>
                  <a:lnTo>
                    <a:pt x="346" y="737"/>
                  </a:lnTo>
                  <a:lnTo>
                    <a:pt x="305" y="770"/>
                  </a:lnTo>
                  <a:lnTo>
                    <a:pt x="269" y="801"/>
                  </a:lnTo>
                  <a:lnTo>
                    <a:pt x="274" y="820"/>
                  </a:lnTo>
                  <a:lnTo>
                    <a:pt x="277" y="840"/>
                  </a:lnTo>
                  <a:lnTo>
                    <a:pt x="274" y="869"/>
                  </a:lnTo>
                  <a:lnTo>
                    <a:pt x="265" y="894"/>
                  </a:lnTo>
                  <a:lnTo>
                    <a:pt x="253" y="919"/>
                  </a:lnTo>
                  <a:lnTo>
                    <a:pt x="236" y="939"/>
                  </a:lnTo>
                  <a:lnTo>
                    <a:pt x="215" y="956"/>
                  </a:lnTo>
                  <a:lnTo>
                    <a:pt x="192" y="969"/>
                  </a:lnTo>
                  <a:lnTo>
                    <a:pt x="166" y="978"/>
                  </a:lnTo>
                  <a:lnTo>
                    <a:pt x="138" y="981"/>
                  </a:lnTo>
                  <a:lnTo>
                    <a:pt x="110" y="978"/>
                  </a:lnTo>
                  <a:lnTo>
                    <a:pt x="84" y="969"/>
                  </a:lnTo>
                  <a:lnTo>
                    <a:pt x="61" y="956"/>
                  </a:lnTo>
                  <a:lnTo>
                    <a:pt x="41" y="939"/>
                  </a:lnTo>
                  <a:lnTo>
                    <a:pt x="23" y="919"/>
                  </a:lnTo>
                  <a:lnTo>
                    <a:pt x="10" y="894"/>
                  </a:lnTo>
                  <a:lnTo>
                    <a:pt x="3" y="869"/>
                  </a:lnTo>
                  <a:lnTo>
                    <a:pt x="0" y="840"/>
                  </a:lnTo>
                  <a:lnTo>
                    <a:pt x="3" y="812"/>
                  </a:lnTo>
                  <a:lnTo>
                    <a:pt x="10" y="786"/>
                  </a:lnTo>
                  <a:lnTo>
                    <a:pt x="23" y="761"/>
                  </a:lnTo>
                  <a:lnTo>
                    <a:pt x="41" y="741"/>
                  </a:lnTo>
                  <a:lnTo>
                    <a:pt x="61" y="724"/>
                  </a:lnTo>
                  <a:lnTo>
                    <a:pt x="84" y="711"/>
                  </a:lnTo>
                  <a:lnTo>
                    <a:pt x="110" y="703"/>
                  </a:lnTo>
                  <a:lnTo>
                    <a:pt x="138" y="700"/>
                  </a:lnTo>
                  <a:lnTo>
                    <a:pt x="159" y="702"/>
                  </a:lnTo>
                  <a:lnTo>
                    <a:pt x="179" y="707"/>
                  </a:lnTo>
                  <a:lnTo>
                    <a:pt x="197" y="716"/>
                  </a:lnTo>
                  <a:lnTo>
                    <a:pt x="215" y="727"/>
                  </a:lnTo>
                  <a:lnTo>
                    <a:pt x="850" y="226"/>
                  </a:lnTo>
                  <a:lnTo>
                    <a:pt x="844" y="202"/>
                  </a:lnTo>
                  <a:lnTo>
                    <a:pt x="841" y="176"/>
                  </a:lnTo>
                  <a:lnTo>
                    <a:pt x="844" y="148"/>
                  </a:lnTo>
                  <a:lnTo>
                    <a:pt x="852" y="122"/>
                  </a:lnTo>
                  <a:lnTo>
                    <a:pt x="865" y="98"/>
                  </a:lnTo>
                  <a:lnTo>
                    <a:pt x="882" y="77"/>
                  </a:lnTo>
                  <a:lnTo>
                    <a:pt x="902" y="59"/>
                  </a:lnTo>
                  <a:lnTo>
                    <a:pt x="926" y="47"/>
                  </a:lnTo>
                  <a:lnTo>
                    <a:pt x="951" y="39"/>
                  </a:lnTo>
                  <a:lnTo>
                    <a:pt x="979" y="36"/>
                  </a:lnTo>
                  <a:lnTo>
                    <a:pt x="1007" y="39"/>
                  </a:lnTo>
                  <a:lnTo>
                    <a:pt x="1033" y="47"/>
                  </a:lnTo>
                  <a:lnTo>
                    <a:pt x="1056" y="59"/>
                  </a:lnTo>
                  <a:lnTo>
                    <a:pt x="1077" y="77"/>
                  </a:lnTo>
                  <a:lnTo>
                    <a:pt x="1094" y="98"/>
                  </a:lnTo>
                  <a:lnTo>
                    <a:pt x="1106" y="122"/>
                  </a:lnTo>
                  <a:lnTo>
                    <a:pt x="1115" y="148"/>
                  </a:lnTo>
                  <a:lnTo>
                    <a:pt x="1117" y="176"/>
                  </a:lnTo>
                  <a:lnTo>
                    <a:pt x="1116" y="194"/>
                  </a:lnTo>
                  <a:lnTo>
                    <a:pt x="1113" y="210"/>
                  </a:lnTo>
                  <a:lnTo>
                    <a:pt x="1109" y="224"/>
                  </a:lnTo>
                  <a:lnTo>
                    <a:pt x="1144" y="256"/>
                  </a:lnTo>
                  <a:lnTo>
                    <a:pt x="1183" y="289"/>
                  </a:lnTo>
                  <a:lnTo>
                    <a:pt x="1224" y="325"/>
                  </a:lnTo>
                  <a:lnTo>
                    <a:pt x="1265" y="360"/>
                  </a:lnTo>
                  <a:lnTo>
                    <a:pt x="1306" y="395"/>
                  </a:lnTo>
                  <a:lnTo>
                    <a:pt x="1346" y="430"/>
                  </a:lnTo>
                  <a:lnTo>
                    <a:pt x="1385" y="463"/>
                  </a:lnTo>
                  <a:lnTo>
                    <a:pt x="1420" y="494"/>
                  </a:lnTo>
                  <a:lnTo>
                    <a:pt x="1453" y="522"/>
                  </a:lnTo>
                  <a:lnTo>
                    <a:pt x="1472" y="509"/>
                  </a:lnTo>
                  <a:lnTo>
                    <a:pt x="1492" y="498"/>
                  </a:lnTo>
                  <a:lnTo>
                    <a:pt x="1514" y="492"/>
                  </a:lnTo>
                  <a:lnTo>
                    <a:pt x="1538" y="490"/>
                  </a:lnTo>
                  <a:lnTo>
                    <a:pt x="1558" y="492"/>
                  </a:lnTo>
                  <a:lnTo>
                    <a:pt x="1577" y="496"/>
                  </a:lnTo>
                  <a:lnTo>
                    <a:pt x="1595" y="505"/>
                  </a:lnTo>
                  <a:lnTo>
                    <a:pt x="1611" y="514"/>
                  </a:lnTo>
                  <a:lnTo>
                    <a:pt x="1645" y="483"/>
                  </a:lnTo>
                  <a:lnTo>
                    <a:pt x="1683" y="448"/>
                  </a:lnTo>
                  <a:lnTo>
                    <a:pt x="1723" y="412"/>
                  </a:lnTo>
                  <a:lnTo>
                    <a:pt x="1764" y="374"/>
                  </a:lnTo>
                  <a:lnTo>
                    <a:pt x="1806" y="335"/>
                  </a:lnTo>
                  <a:lnTo>
                    <a:pt x="1848" y="297"/>
                  </a:lnTo>
                  <a:lnTo>
                    <a:pt x="1889" y="260"/>
                  </a:lnTo>
                  <a:lnTo>
                    <a:pt x="1926" y="224"/>
                  </a:lnTo>
                  <a:lnTo>
                    <a:pt x="1961" y="192"/>
                  </a:lnTo>
                  <a:lnTo>
                    <a:pt x="1954" y="167"/>
                  </a:lnTo>
                  <a:lnTo>
                    <a:pt x="1952" y="140"/>
                  </a:lnTo>
                  <a:lnTo>
                    <a:pt x="1954" y="113"/>
                  </a:lnTo>
                  <a:lnTo>
                    <a:pt x="1962" y="86"/>
                  </a:lnTo>
                  <a:lnTo>
                    <a:pt x="1975" y="61"/>
                  </a:lnTo>
                  <a:lnTo>
                    <a:pt x="1992" y="41"/>
                  </a:lnTo>
                  <a:lnTo>
                    <a:pt x="2013" y="24"/>
                  </a:lnTo>
                  <a:lnTo>
                    <a:pt x="2036" y="10"/>
                  </a:lnTo>
                  <a:lnTo>
                    <a:pt x="2062" y="3"/>
                  </a:lnTo>
                  <a:lnTo>
                    <a:pt x="2090" y="0"/>
                  </a:lnTo>
                  <a:close/>
                </a:path>
              </a:pathLst>
            </a:custGeom>
            <a:grpFill/>
            <a:ln w="0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800" b="0" i="0" u="none" strike="noStrike" kern="0" cap="none" spc="0" normalizeH="0" baseline="0" noProof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AF98C1C2-574A-940F-5DE0-05631803C0AD}"/>
              </a:ext>
            </a:extLst>
          </p:cNvPr>
          <p:cNvSpPr txBox="1"/>
          <p:nvPr/>
        </p:nvSpPr>
        <p:spPr>
          <a:xfrm>
            <a:off x="238664" y="-5751"/>
            <a:ext cx="422406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  <a:latin typeface="Times New Roman"/>
                <a:cs typeface="Times New Roman"/>
              </a:rPr>
              <a:t>Solution Overview &amp; Features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5EDF562-70E0-4683-A635-ACC7546EA507}"/>
              </a:ext>
            </a:extLst>
          </p:cNvPr>
          <p:cNvSpPr txBox="1"/>
          <p:nvPr/>
        </p:nvSpPr>
        <p:spPr>
          <a:xfrm>
            <a:off x="181155" y="526211"/>
            <a:ext cx="6567577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latin typeface="Segoe Sans"/>
              </a:rPr>
              <a:t>A LLM &amp; </a:t>
            </a:r>
            <a:r>
              <a:rPr lang="en-US" sz="1000" b="1" dirty="0">
                <a:ea typeface="+mn-lt"/>
                <a:cs typeface="+mn-lt"/>
              </a:rPr>
              <a:t>Hierarchical </a:t>
            </a:r>
            <a:r>
              <a:rPr lang="en-US" sz="1000" b="1" dirty="0">
                <a:latin typeface="Segoe Sans"/>
                <a:ea typeface="+mn-lt"/>
                <a:cs typeface="+mn-lt"/>
              </a:rPr>
              <a:t>Reasoning</a:t>
            </a:r>
            <a:r>
              <a:rPr lang="en-US" sz="1000" b="1" dirty="0">
                <a:latin typeface="Segoe Sans"/>
              </a:rPr>
              <a:t> Model (HRM) powered conversational copilot</a:t>
            </a:r>
            <a:r>
              <a:rPr lang="en-US" sz="1000" dirty="0">
                <a:latin typeface="Segoe Sans"/>
              </a:rPr>
              <a:t> that integrates ERP data, predictive ML scheduling models, and maintenance logs to answer operational queries, run reverse scheduling, and trigger actions all in natural language.</a:t>
            </a:r>
            <a:endParaRPr lang="en-US" sz="1000" dirty="0"/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6335BEE-51BA-B59D-A5FF-3C92EF181005}"/>
              </a:ext>
            </a:extLst>
          </p:cNvPr>
          <p:cNvGrpSpPr/>
          <p:nvPr/>
        </p:nvGrpSpPr>
        <p:grpSpPr>
          <a:xfrm>
            <a:off x="3456" y="1210039"/>
            <a:ext cx="2132276" cy="337727"/>
            <a:chOff x="1412438" y="1080643"/>
            <a:chExt cx="3843180" cy="42399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47E33F06-B149-23CB-62B3-F8083C9A5318}"/>
                </a:ext>
              </a:extLst>
            </p:cNvPr>
            <p:cNvGrpSpPr/>
            <p:nvPr/>
          </p:nvGrpSpPr>
          <p:grpSpPr>
            <a:xfrm>
              <a:off x="1412438" y="1080643"/>
              <a:ext cx="3843180" cy="423990"/>
              <a:chOff x="1412438" y="1080643"/>
              <a:chExt cx="3843180" cy="423990"/>
            </a:xfrm>
          </p:grpSpPr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2C0064BC-F5F3-6798-DA58-9A912429108E}"/>
                  </a:ext>
                </a:extLst>
              </p:cNvPr>
              <p:cNvSpPr/>
              <p:nvPr/>
            </p:nvSpPr>
            <p:spPr>
              <a:xfrm>
                <a:off x="1412438" y="1080643"/>
                <a:ext cx="3843180" cy="423990"/>
              </a:xfrm>
              <a:prstGeom prst="roundRect">
                <a:avLst>
                  <a:gd name="adj" fmla="val 43625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78" name="Rectangle: Rounded Corners 77">
                <a:extLst>
                  <a:ext uri="{FF2B5EF4-FFF2-40B4-BE49-F238E27FC236}">
                    <a16:creationId xmlns:a16="http://schemas.microsoft.com/office/drawing/2014/main" id="{4DC423E2-89BA-4A26-8C29-95CE31478F6C}"/>
                  </a:ext>
                </a:extLst>
              </p:cNvPr>
              <p:cNvSpPr/>
              <p:nvPr/>
            </p:nvSpPr>
            <p:spPr>
              <a:xfrm rot="10800000">
                <a:off x="1415290" y="1080643"/>
                <a:ext cx="640080" cy="42398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76" name="TextBox 58">
              <a:extLst>
                <a:ext uri="{FF2B5EF4-FFF2-40B4-BE49-F238E27FC236}">
                  <a16:creationId xmlns:a16="http://schemas.microsoft.com/office/drawing/2014/main" id="{9C4AF0BA-2081-89C6-D913-2BED2CCBFE1E}"/>
                </a:ext>
              </a:extLst>
            </p:cNvPr>
            <p:cNvSpPr txBox="1"/>
            <p:nvPr/>
          </p:nvSpPr>
          <p:spPr>
            <a:xfrm>
              <a:off x="2322074" y="1142410"/>
              <a:ext cx="1952791" cy="27047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1" i="0" u="none" strike="noStrike" kern="1200" cap="none" spc="0" normalizeH="0" baseline="0" noProof="0">
                  <a:ln>
                    <a:noFill/>
                  </a:ln>
                  <a:solidFill>
                    <a:srgbClr val="18405C"/>
                  </a:solidFill>
                  <a:effectLst/>
                  <a:uLnTx/>
                  <a:uFillTx/>
                  <a:latin typeface="Calibri"/>
                  <a:ea typeface="Arial" panose="020B0604020202020204" pitchFamily="34" charset="0"/>
                  <a:cs typeface="Calibri"/>
                </a:rPr>
                <a:t>Solution Approach</a:t>
              </a:r>
              <a:endParaRPr lang="en-US" sz="800" b="1" i="0" u="none" strike="noStrike" kern="1200" cap="none" spc="0" normalizeH="0" baseline="0" noProof="0">
                <a:ln>
                  <a:noFill/>
                </a:ln>
                <a:solidFill>
                  <a:srgbClr val="18405C"/>
                </a:solidFill>
                <a:effectLst/>
                <a:uLnTx/>
                <a:uFillTx/>
                <a:latin typeface="Arial"/>
                <a:ea typeface="Arial" panose="020B0604020202020204" pitchFamily="34" charset="0"/>
                <a:cs typeface="Arial"/>
              </a:endParaRP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060B06C-AA32-AA8D-18C6-96D8715314BE}"/>
              </a:ext>
            </a:extLst>
          </p:cNvPr>
          <p:cNvGrpSpPr/>
          <p:nvPr/>
        </p:nvGrpSpPr>
        <p:grpSpPr>
          <a:xfrm>
            <a:off x="7185985" y="664098"/>
            <a:ext cx="3832597" cy="445156"/>
            <a:chOff x="6977913" y="1080643"/>
            <a:chExt cx="3843180" cy="423990"/>
          </a:xfrm>
        </p:grpSpPr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80507EEB-199A-86D7-2E10-63B5F2CD4C57}"/>
                </a:ext>
              </a:extLst>
            </p:cNvPr>
            <p:cNvGrpSpPr/>
            <p:nvPr/>
          </p:nvGrpSpPr>
          <p:grpSpPr>
            <a:xfrm>
              <a:off x="6977913" y="1080643"/>
              <a:ext cx="3843180" cy="423990"/>
              <a:chOff x="6977913" y="1080643"/>
              <a:chExt cx="3843180" cy="423990"/>
            </a:xfrm>
          </p:grpSpPr>
          <p:sp>
            <p:nvSpPr>
              <p:cNvPr id="87" name="Rectangle: Rounded Corners 86">
                <a:extLst>
                  <a:ext uri="{FF2B5EF4-FFF2-40B4-BE49-F238E27FC236}">
                    <a16:creationId xmlns:a16="http://schemas.microsoft.com/office/drawing/2014/main" id="{4B09CF93-9CCB-7348-5E71-D0820796100B}"/>
                  </a:ext>
                </a:extLst>
              </p:cNvPr>
              <p:cNvSpPr/>
              <p:nvPr/>
            </p:nvSpPr>
            <p:spPr>
              <a:xfrm>
                <a:off x="6977913" y="1080643"/>
                <a:ext cx="3843180" cy="423990"/>
              </a:xfrm>
              <a:prstGeom prst="roundRect">
                <a:avLst>
                  <a:gd name="adj" fmla="val 45123"/>
                </a:avLst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5E479B68-A73F-266D-3668-7E56485C85C4}"/>
                  </a:ext>
                </a:extLst>
              </p:cNvPr>
              <p:cNvSpPr/>
              <p:nvPr/>
            </p:nvSpPr>
            <p:spPr>
              <a:xfrm rot="10800000">
                <a:off x="6980772" y="1080643"/>
                <a:ext cx="640080" cy="42398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86" name="TextBox 64">
              <a:extLst>
                <a:ext uri="{FF2B5EF4-FFF2-40B4-BE49-F238E27FC236}">
                  <a16:creationId xmlns:a16="http://schemas.microsoft.com/office/drawing/2014/main" id="{A170FFA5-44B1-3398-F56C-DAECB721E32E}"/>
                </a:ext>
              </a:extLst>
            </p:cNvPr>
            <p:cNvSpPr txBox="1"/>
            <p:nvPr/>
          </p:nvSpPr>
          <p:spPr>
            <a:xfrm>
              <a:off x="7747849" y="1142410"/>
              <a:ext cx="293354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18405C"/>
                  </a:solidFill>
                  <a:effectLst/>
                  <a:uLnTx/>
                  <a:uFillTx/>
                  <a:latin typeface="Calibri" panose="020F0502020204030204" pitchFamily="34" charset="0"/>
                  <a:ea typeface="Arial" panose="020B0604020202020204" pitchFamily="34" charset="0"/>
                  <a:cs typeface="+mn-cs"/>
                </a:rPr>
                <a:t>Foreseen Outcome</a:t>
              </a:r>
              <a:endPara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18405C"/>
                </a:solidFill>
                <a:effectLst/>
                <a:uLnTx/>
                <a:uFillTx/>
                <a:latin typeface="Arial" panose="020B0604020202020204" pitchFamily="34" charset="0"/>
                <a:ea typeface="Arial" panose="020B0604020202020204" pitchFamily="34" charset="0"/>
                <a:cs typeface="+mn-cs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1D79FD6-5D99-3116-669A-71565BC51C35}"/>
              </a:ext>
            </a:extLst>
          </p:cNvPr>
          <p:cNvGrpSpPr/>
          <p:nvPr/>
        </p:nvGrpSpPr>
        <p:grpSpPr>
          <a:xfrm>
            <a:off x="7181835" y="1273016"/>
            <a:ext cx="4871718" cy="3388709"/>
            <a:chOff x="6973763" y="1712125"/>
            <a:chExt cx="5030467" cy="4979203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15C1E44E-090F-567A-8323-C702E22A9DE2}"/>
                </a:ext>
              </a:extLst>
            </p:cNvPr>
            <p:cNvSpPr/>
            <p:nvPr/>
          </p:nvSpPr>
          <p:spPr>
            <a:xfrm>
              <a:off x="6973763" y="1712125"/>
              <a:ext cx="4658651" cy="4979203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txBody>
            <a:bodyPr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80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74DA0D9-DDA4-3547-BFDC-FB8BCF7B7BED}"/>
                </a:ext>
              </a:extLst>
            </p:cNvPr>
            <p:cNvSpPr/>
            <p:nvPr/>
          </p:nvSpPr>
          <p:spPr>
            <a:xfrm>
              <a:off x="7149439" y="2365871"/>
              <a:ext cx="1425599" cy="604800"/>
            </a:xfrm>
            <a:custGeom>
              <a:avLst/>
              <a:gdLst>
                <a:gd name="connsiteX0" fmla="*/ 0 w 1425599"/>
                <a:gd name="connsiteY0" fmla="*/ 0 h 604800"/>
                <a:gd name="connsiteX1" fmla="*/ 1425599 w 1425599"/>
                <a:gd name="connsiteY1" fmla="*/ 0 h 604800"/>
                <a:gd name="connsiteX2" fmla="*/ 1425599 w 1425599"/>
                <a:gd name="connsiteY2" fmla="*/ 604800 h 604800"/>
                <a:gd name="connsiteX3" fmla="*/ 0 w 1425599"/>
                <a:gd name="connsiteY3" fmla="*/ 604800 h 604800"/>
                <a:gd name="connsiteX4" fmla="*/ 0 w 1425599"/>
                <a:gd name="connsiteY4" fmla="*/ 0 h 6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5599" h="604800">
                  <a:moveTo>
                    <a:pt x="0" y="0"/>
                  </a:moveTo>
                  <a:lnTo>
                    <a:pt x="1425599" y="0"/>
                  </a:lnTo>
                  <a:lnTo>
                    <a:pt x="1425599" y="604800"/>
                  </a:lnTo>
                  <a:lnTo>
                    <a:pt x="0" y="604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22300"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1" dirty="0"/>
                <a:t>Natural Language Queries </a:t>
              </a:r>
              <a:endParaRPr lang="en-US" sz="800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D69BA121-7F7C-ED33-4259-41728BE4FFAB}"/>
                </a:ext>
              </a:extLst>
            </p:cNvPr>
            <p:cNvSpPr/>
            <p:nvPr/>
          </p:nvSpPr>
          <p:spPr>
            <a:xfrm>
              <a:off x="9960405" y="2468609"/>
              <a:ext cx="2043825" cy="666444"/>
            </a:xfrm>
            <a:custGeom>
              <a:avLst/>
              <a:gdLst>
                <a:gd name="connsiteX0" fmla="*/ 0 w 1425599"/>
                <a:gd name="connsiteY0" fmla="*/ 0 h 604800"/>
                <a:gd name="connsiteX1" fmla="*/ 1425599 w 1425599"/>
                <a:gd name="connsiteY1" fmla="*/ 0 h 604800"/>
                <a:gd name="connsiteX2" fmla="*/ 1425599 w 1425599"/>
                <a:gd name="connsiteY2" fmla="*/ 604800 h 604800"/>
                <a:gd name="connsiteX3" fmla="*/ 0 w 1425599"/>
                <a:gd name="connsiteY3" fmla="*/ 604800 h 604800"/>
                <a:gd name="connsiteX4" fmla="*/ 0 w 1425599"/>
                <a:gd name="connsiteY4" fmla="*/ 0 h 6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5599" h="604800">
                  <a:moveTo>
                    <a:pt x="0" y="0"/>
                  </a:moveTo>
                  <a:lnTo>
                    <a:pt x="1425599" y="0"/>
                  </a:lnTo>
                  <a:lnTo>
                    <a:pt x="1425599" y="604800"/>
                  </a:lnTo>
                  <a:lnTo>
                    <a:pt x="0" y="604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l" defTabSz="6223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800" b="1" kern="1200" dirty="0"/>
                <a:t>Increased Engineer Productivity</a:t>
              </a:r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C3C454B-F50F-4DF9-938C-3061D5A78E1F}"/>
                </a:ext>
              </a:extLst>
            </p:cNvPr>
            <p:cNvSpPr/>
            <p:nvPr/>
          </p:nvSpPr>
          <p:spPr>
            <a:xfrm>
              <a:off x="7154014" y="4289735"/>
              <a:ext cx="1425599" cy="604800"/>
            </a:xfrm>
            <a:custGeom>
              <a:avLst/>
              <a:gdLst>
                <a:gd name="connsiteX0" fmla="*/ 0 w 1425599"/>
                <a:gd name="connsiteY0" fmla="*/ 0 h 604800"/>
                <a:gd name="connsiteX1" fmla="*/ 1425599 w 1425599"/>
                <a:gd name="connsiteY1" fmla="*/ 0 h 604800"/>
                <a:gd name="connsiteX2" fmla="*/ 1425599 w 1425599"/>
                <a:gd name="connsiteY2" fmla="*/ 604800 h 604800"/>
                <a:gd name="connsiteX3" fmla="*/ 0 w 1425599"/>
                <a:gd name="connsiteY3" fmla="*/ 604800 h 604800"/>
                <a:gd name="connsiteX4" fmla="*/ 0 w 1425599"/>
                <a:gd name="connsiteY4" fmla="*/ 0 h 6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5599" h="604800">
                  <a:moveTo>
                    <a:pt x="0" y="0"/>
                  </a:moveTo>
                  <a:lnTo>
                    <a:pt x="1425599" y="0"/>
                  </a:lnTo>
                  <a:lnTo>
                    <a:pt x="1425599" y="604800"/>
                  </a:lnTo>
                  <a:lnTo>
                    <a:pt x="0" y="604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22300"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1" kern="1200" dirty="0"/>
                <a:t>Higher </a:t>
              </a:r>
              <a:r>
                <a:rPr lang="en-US" sz="800" b="1" dirty="0"/>
                <a:t> </a:t>
              </a:r>
              <a:r>
                <a:rPr lang="en-US" sz="800" b="1" kern="1200" dirty="0"/>
                <a:t>Accuracy</a:t>
              </a: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6B1B64EA-D2C2-CFFE-D4BF-23253B9D4CB3}"/>
                </a:ext>
              </a:extLst>
            </p:cNvPr>
            <p:cNvSpPr/>
            <p:nvPr/>
          </p:nvSpPr>
          <p:spPr>
            <a:xfrm>
              <a:off x="10118556" y="4371926"/>
              <a:ext cx="1425599" cy="604800"/>
            </a:xfrm>
            <a:custGeom>
              <a:avLst/>
              <a:gdLst>
                <a:gd name="connsiteX0" fmla="*/ 0 w 1425599"/>
                <a:gd name="connsiteY0" fmla="*/ 0 h 604800"/>
                <a:gd name="connsiteX1" fmla="*/ 1425599 w 1425599"/>
                <a:gd name="connsiteY1" fmla="*/ 0 h 604800"/>
                <a:gd name="connsiteX2" fmla="*/ 1425599 w 1425599"/>
                <a:gd name="connsiteY2" fmla="*/ 604800 h 604800"/>
                <a:gd name="connsiteX3" fmla="*/ 0 w 1425599"/>
                <a:gd name="connsiteY3" fmla="*/ 604800 h 604800"/>
                <a:gd name="connsiteX4" fmla="*/ 0 w 1425599"/>
                <a:gd name="connsiteY4" fmla="*/ 0 h 6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5599" h="604800">
                  <a:moveTo>
                    <a:pt x="0" y="0"/>
                  </a:moveTo>
                  <a:lnTo>
                    <a:pt x="1425599" y="0"/>
                  </a:lnTo>
                  <a:lnTo>
                    <a:pt x="1425599" y="604800"/>
                  </a:lnTo>
                  <a:lnTo>
                    <a:pt x="0" y="604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22300"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1" dirty="0"/>
                <a:t>Reverse Scheduling</a:t>
              </a:r>
              <a:endParaRPr lang="en-US" sz="800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873B151F-CDDB-7E88-FAAE-17810777E607}"/>
                </a:ext>
              </a:extLst>
            </p:cNvPr>
            <p:cNvSpPr/>
            <p:nvPr/>
          </p:nvSpPr>
          <p:spPr>
            <a:xfrm>
              <a:off x="10017794" y="5969005"/>
              <a:ext cx="1425599" cy="604800"/>
            </a:xfrm>
            <a:custGeom>
              <a:avLst/>
              <a:gdLst>
                <a:gd name="connsiteX0" fmla="*/ 0 w 1425599"/>
                <a:gd name="connsiteY0" fmla="*/ 0 h 604800"/>
                <a:gd name="connsiteX1" fmla="*/ 1425599 w 1425599"/>
                <a:gd name="connsiteY1" fmla="*/ 0 h 604800"/>
                <a:gd name="connsiteX2" fmla="*/ 1425599 w 1425599"/>
                <a:gd name="connsiteY2" fmla="*/ 604800 h 604800"/>
                <a:gd name="connsiteX3" fmla="*/ 0 w 1425599"/>
                <a:gd name="connsiteY3" fmla="*/ 604800 h 604800"/>
                <a:gd name="connsiteX4" fmla="*/ 0 w 1425599"/>
                <a:gd name="connsiteY4" fmla="*/ 0 h 6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25599" h="604800">
                  <a:moveTo>
                    <a:pt x="0" y="0"/>
                  </a:moveTo>
                  <a:lnTo>
                    <a:pt x="1425599" y="0"/>
                  </a:lnTo>
                  <a:lnTo>
                    <a:pt x="1425599" y="604800"/>
                  </a:lnTo>
                  <a:lnTo>
                    <a:pt x="0" y="6048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>
                      <a:hueOff val="0"/>
                      <a:satOff val="0"/>
                      <a:lumOff val="0"/>
                      <a:alphaOff val="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622300">
                <a:spcBef>
                  <a:spcPct val="0"/>
                </a:spcBef>
                <a:spcAft>
                  <a:spcPct val="35000"/>
                </a:spcAft>
              </a:pPr>
              <a:r>
                <a:rPr lang="en-US" sz="800" b="1" dirty="0"/>
                <a:t>Predictive Maintenance </a:t>
              </a:r>
              <a:endParaRPr lang="en-US" sz="800" dirty="0"/>
            </a:p>
          </p:txBody>
        </p:sp>
      </p:grpSp>
      <p:sp>
        <p:nvSpPr>
          <p:cNvPr id="109" name="TextBox 108">
            <a:extLst>
              <a:ext uri="{FF2B5EF4-FFF2-40B4-BE49-F238E27FC236}">
                <a16:creationId xmlns:a16="http://schemas.microsoft.com/office/drawing/2014/main" id="{A1422024-3EA4-10EB-9DF8-EA4969D457E7}"/>
              </a:ext>
            </a:extLst>
          </p:cNvPr>
          <p:cNvSpPr txBox="1"/>
          <p:nvPr/>
        </p:nvSpPr>
        <p:spPr>
          <a:xfrm>
            <a:off x="7228457" y="4307257"/>
            <a:ext cx="2732617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 b="1"/>
              <a:t>Automated Actions​ </a:t>
            </a:r>
            <a:endParaRPr lang="en-US" sz="800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067662BE-4560-33D9-7442-B190E7FA6D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5514" y="2282297"/>
            <a:ext cx="2361141" cy="1213908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E569E0CD-CA3F-A273-0EB9-E130FD021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680" y="3319463"/>
            <a:ext cx="2361141" cy="1213908"/>
          </a:xfrm>
          <a:prstGeom prst="rect">
            <a:avLst/>
          </a:prstGeom>
        </p:spPr>
      </p:pic>
      <p:pic>
        <p:nvPicPr>
          <p:cNvPr id="72" name="Picture 71" descr="A search box with a colorful head&#10;&#10;AI-generated content may be incorrect.">
            <a:extLst>
              <a:ext uri="{FF2B5EF4-FFF2-40B4-BE49-F238E27FC236}">
                <a16:creationId xmlns:a16="http://schemas.microsoft.com/office/drawing/2014/main" id="{D8821DB3-DA3B-9FFC-4786-E5B6C9339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7124" y="1457935"/>
            <a:ext cx="736422" cy="314844"/>
          </a:xfrm>
          <a:prstGeom prst="rect">
            <a:avLst/>
          </a:prstGeom>
        </p:spPr>
      </p:pic>
      <p:pic>
        <p:nvPicPr>
          <p:cNvPr id="79" name="Picture 78" descr="A green and blue graph with a clock and arrow&#10;&#10;AI-generated content may be incorrect.">
            <a:extLst>
              <a:ext uri="{FF2B5EF4-FFF2-40B4-BE49-F238E27FC236}">
                <a16:creationId xmlns:a16="http://schemas.microsoft.com/office/drawing/2014/main" id="{4ABAB257-F058-10BE-4D6F-9805B73387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8751" y="1306163"/>
            <a:ext cx="696543" cy="528329"/>
          </a:xfrm>
          <a:prstGeom prst="rect">
            <a:avLst/>
          </a:prstGeom>
        </p:spPr>
      </p:pic>
      <p:pic>
        <p:nvPicPr>
          <p:cNvPr id="71" name="Picture 70" descr="A graphic of a stopwatch and arrows&#10;&#10;AI-generated content may be incorrect.">
            <a:extLst>
              <a:ext uri="{FF2B5EF4-FFF2-40B4-BE49-F238E27FC236}">
                <a16:creationId xmlns:a16="http://schemas.microsoft.com/office/drawing/2014/main" id="{0C872D3A-86F1-DF9C-1753-0C6E6970E9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371" y="2227124"/>
            <a:ext cx="900682" cy="752956"/>
          </a:xfrm>
          <a:prstGeom prst="rect">
            <a:avLst/>
          </a:prstGeom>
        </p:spPr>
      </p:pic>
      <p:pic>
        <p:nvPicPr>
          <p:cNvPr id="80" name="Picture 79" descr="A close-up of a clock and gears&#10;&#10;AI-generated content may be incorrect.">
            <a:extLst>
              <a:ext uri="{FF2B5EF4-FFF2-40B4-BE49-F238E27FC236}">
                <a16:creationId xmlns:a16="http://schemas.microsoft.com/office/drawing/2014/main" id="{8B8ED47F-5391-89AA-C3D1-A9CE51E02F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42456" y="2205468"/>
            <a:ext cx="958551" cy="954417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0CCF6E3E-5FF0-8278-EDCC-E509B8AEC4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34726" y="3442909"/>
            <a:ext cx="974008" cy="837422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1C988185-16DD-58DE-AA57-54609E9264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58831" y="3480650"/>
            <a:ext cx="833649" cy="77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172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CB9005-C127-D9AC-1CF5-59FBDECA8F5C}"/>
              </a:ext>
            </a:extLst>
          </p:cNvPr>
          <p:cNvSpPr txBox="1"/>
          <p:nvPr/>
        </p:nvSpPr>
        <p:spPr>
          <a:xfrm>
            <a:off x="-5751" y="-5751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  <a:latin typeface="Times New Roman"/>
                <a:cs typeface="Times New Roman"/>
              </a:rPr>
              <a:t>Architecture &amp; Workflow</a:t>
            </a:r>
          </a:p>
        </p:txBody>
      </p:sp>
      <p:pic>
        <p:nvPicPr>
          <p:cNvPr id="7" name="Picture 6" descr="A diagram of a manufacturing process&#10;&#10;AI-generated content may be incorrect.">
            <a:extLst>
              <a:ext uri="{FF2B5EF4-FFF2-40B4-BE49-F238E27FC236}">
                <a16:creationId xmlns:a16="http://schemas.microsoft.com/office/drawing/2014/main" id="{D88122F4-0E55-753B-92E0-64E536F7B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5828"/>
            <a:ext cx="12192000" cy="550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560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Manufacturing Copilot : AI-powered Assistant for Production, Scheduling &amp; Maintenance Theme: AI for Industry - Manufacturing Copilot (Gen AI + Agents) 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66</cp:revision>
  <dcterms:created xsi:type="dcterms:W3CDTF">2025-08-10T21:19:21Z</dcterms:created>
  <dcterms:modified xsi:type="dcterms:W3CDTF">2025-08-11T12:16:22Z</dcterms:modified>
</cp:coreProperties>
</file>