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581"/>
  </p:normalViewPr>
  <p:slideViewPr>
    <p:cSldViewPr snapToGrid="0">
      <p:cViewPr varScale="1">
        <p:scale>
          <a:sx n="128" d="100"/>
          <a:sy n="128" d="100"/>
        </p:scale>
        <p:origin x="48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A416D-16C3-330F-5EE5-2178D3C3A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0ABAA-026E-A93F-7EA5-B26612EBD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0CB96-C658-C478-D578-1CDF5791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1B2-115B-CF4C-AAC9-09E41E514D26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CC64E-057B-0C2F-2D43-B0BDC689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A6FFF-3384-8BD0-4849-61204293E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FB46-CD03-9C40-8358-64234E97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8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8A8C-6E2A-E9BA-4F3D-75395C9E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2CE7F-AB46-D644-3892-729C05186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E50A6-00EA-90AC-5EFD-86E6F618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1B2-115B-CF4C-AAC9-09E41E514D26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1452A-8668-9093-A2FA-3691E929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5B504-1863-24CA-FC21-04EEECE4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FB46-CD03-9C40-8358-64234E97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5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5CF74-2A78-2D53-B0FD-B6C4E8C26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D707B-AABE-BA60-8A11-5F08EE29C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D8A16-F011-F323-B123-CF6B9BB3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1B2-115B-CF4C-AAC9-09E41E514D26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90A59-D0D1-4F46-8D40-13E5406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12479-C4EA-5E65-9B6B-0071EA29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FB46-CD03-9C40-8358-64234E97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1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D837D-045B-6A9E-30AA-A5FEF033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0DBCB-684F-9154-D1C3-0CDA26DFA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561D1-2189-D6B7-4532-42F1781C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1B2-115B-CF4C-AAC9-09E41E514D26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79473-115D-B6D9-9B62-328880B81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F344D-6A2A-9425-9270-5A8CF576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FB46-CD03-9C40-8358-64234E97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6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D1CB-AA14-8828-0E59-D36248D45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68A98-5EFE-F10A-C8B1-E4B6DBC3A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BBEB1-89B7-AABF-513F-8889250D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1B2-115B-CF4C-AAC9-09E41E514D26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55C09-88EA-0CA3-7892-DD509DD49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C520D-8D7F-6F09-D4C8-D825DD9AD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FB46-CD03-9C40-8358-64234E97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9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ED7F-EC02-01D5-2FBE-5BB71673C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9D951-EC7E-A5BE-ABD4-3322526DC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A6149-8FB6-339D-C1A8-11EB9B494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8C0EE-61CA-79F8-B934-1B495EA0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1B2-115B-CF4C-AAC9-09E41E514D26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F55A2-92A2-AC93-C4C4-981C7A34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9998E-52BB-10E8-93F4-A4F9B17A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FB46-CD03-9C40-8358-64234E97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5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89F6-52B2-910F-1C63-B250D1DD9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1BDAB-8238-28DA-99E1-CEF3C935D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A5080-3C45-5E7E-11F3-1C9164320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093285-AEA1-3D54-86A7-DE19B4E49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5AA8C-DBB2-2DA0-4CD4-A7DB02556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CEF75-035C-1B05-CFDC-A87BC7CE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1B2-115B-CF4C-AAC9-09E41E514D26}" type="datetimeFigureOut">
              <a:rPr lang="en-US" smtClean="0"/>
              <a:t>2/15/24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8D024-8500-B975-0415-2F06AC10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3061C-299F-9B60-D5EB-09A129A0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FB46-CD03-9C40-8358-64234E97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8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9542-A67E-DC7F-3708-0B862F20E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493F08-E970-E687-CB14-FB4EC49D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1B2-115B-CF4C-AAC9-09E41E514D26}" type="datetimeFigureOut">
              <a:rPr lang="en-US" smtClean="0"/>
              <a:t>2/15/24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319FA-FB2D-D7E0-F5DE-F9120F874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0A632-35D0-4CF1-E193-97FBBEF7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FB46-CD03-9C40-8358-64234E97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4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70FB69-0602-F62A-C8C7-195EBDE4B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1B2-115B-CF4C-AAC9-09E41E514D26}" type="datetimeFigureOut">
              <a:rPr lang="en-US" smtClean="0"/>
              <a:t>2/15/24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C3566-160A-2B26-233C-0A11AB95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22928-4A62-D330-D7FD-4AC369A1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FB46-CD03-9C40-8358-64234E97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0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B5DC6-233A-C7EE-3161-8D44DF71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FD0C7-036E-C3A9-BBFD-615D0B728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C7F86-0802-F962-905D-2C6679676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40008-D642-5FEE-7E19-81C0FCC89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1B2-115B-CF4C-AAC9-09E41E514D26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032BB-F169-6C9F-5B8C-04D4A203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9E678-4D54-47DE-56D5-8824BFC9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FB46-CD03-9C40-8358-64234E97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2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0484-AB3A-A134-67C9-07F4F4A84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F59991-1D47-1BC1-4F27-BD69B150E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0CC83-631E-876E-AEE1-987CCE21D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CEE25-E740-4FE8-3AEE-155AFF94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1B2-115B-CF4C-AAC9-09E41E514D26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55CAF-B3B8-72F5-67F2-676453EB1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6CF3C-71CF-AD0F-59D7-754C5618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FB46-CD03-9C40-8358-64234E97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9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2C8BA-742E-9A5B-1798-F8B4FFF66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8E342-81CC-73CC-EC84-0FB6D354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6A273-EB99-3A52-F128-249ABBA46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90A1B2-115B-CF4C-AAC9-09E41E514D26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53B39-33FF-6B57-219E-49B25F248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D3F01-2B0A-647C-42A4-251F88305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FAFB46-CD03-9C40-8358-64234E97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1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5976E75-7ACE-7611-A8A4-E903A8786AE2}"/>
              </a:ext>
            </a:extLst>
          </p:cNvPr>
          <p:cNvSpPr/>
          <p:nvPr/>
        </p:nvSpPr>
        <p:spPr>
          <a:xfrm>
            <a:off x="5042189" y="3611009"/>
            <a:ext cx="2004646" cy="867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Xero</a:t>
            </a:r>
          </a:p>
        </p:txBody>
      </p:sp>
      <p:sp>
        <p:nvSpPr>
          <p:cNvPr id="5" name="Round Diagonal Corner Rectangle 2">
            <a:extLst>
              <a:ext uri="{FF2B5EF4-FFF2-40B4-BE49-F238E27FC236}">
                <a16:creationId xmlns:a16="http://schemas.microsoft.com/office/drawing/2014/main" id="{1316A92E-A9D5-EE9D-4970-ECE11065B012}"/>
              </a:ext>
            </a:extLst>
          </p:cNvPr>
          <p:cNvSpPr/>
          <p:nvPr/>
        </p:nvSpPr>
        <p:spPr>
          <a:xfrm>
            <a:off x="5042189" y="976674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70864C-E763-1668-A744-47A78AF6D94C}"/>
              </a:ext>
            </a:extLst>
          </p:cNvPr>
          <p:cNvSpPr txBox="1"/>
          <p:nvPr/>
        </p:nvSpPr>
        <p:spPr>
          <a:xfrm>
            <a:off x="558588" y="707299"/>
            <a:ext cx="1370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User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3E9595-E1F0-D656-3573-DF6285EB7096}"/>
              </a:ext>
            </a:extLst>
          </p:cNvPr>
          <p:cNvSpPr txBox="1"/>
          <p:nvPr/>
        </p:nvSpPr>
        <p:spPr>
          <a:xfrm>
            <a:off x="-16254" y="6019313"/>
            <a:ext cx="147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Adviser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63AF3A-8F38-1A7C-CBF3-B748311B2031}"/>
              </a:ext>
            </a:extLst>
          </p:cNvPr>
          <p:cNvCxnSpPr>
            <a:cxnSpLocks/>
          </p:cNvCxnSpPr>
          <p:nvPr/>
        </p:nvCxnSpPr>
        <p:spPr>
          <a:xfrm>
            <a:off x="1941600" y="977886"/>
            <a:ext cx="3938483" cy="26434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C76632-E499-96C1-61E8-D352E6162906}"/>
              </a:ext>
            </a:extLst>
          </p:cNvPr>
          <p:cNvSpPr txBox="1"/>
          <p:nvPr/>
        </p:nvSpPr>
        <p:spPr>
          <a:xfrm rot="1955711">
            <a:off x="1948221" y="1669897"/>
            <a:ext cx="3227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1400" b="0" i="0" dirty="0">
                <a:solidFill>
                  <a:srgbClr val="0D0D0D"/>
                </a:solidFill>
                <a:effectLst/>
              </a:rPr>
              <a:t>Input invoices, bills, and expenses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D271A3-4914-BA2F-D9C8-0551ED2357A7}"/>
              </a:ext>
            </a:extLst>
          </p:cNvPr>
          <p:cNvCxnSpPr>
            <a:cxnSpLocks/>
          </p:cNvCxnSpPr>
          <p:nvPr/>
        </p:nvCxnSpPr>
        <p:spPr>
          <a:xfrm flipH="1" flipV="1">
            <a:off x="1718804" y="1040485"/>
            <a:ext cx="3916275" cy="25705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3247AA-723C-A71A-F67A-8B57E2E352D3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124276" y="4044763"/>
            <a:ext cx="3917913" cy="15947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BCC2C4-85C5-C0C7-EE86-7F47E68C612F}"/>
              </a:ext>
            </a:extLst>
          </p:cNvPr>
          <p:cNvSpPr txBox="1"/>
          <p:nvPr/>
        </p:nvSpPr>
        <p:spPr>
          <a:xfrm rot="1964068">
            <a:off x="1435251" y="2006498"/>
            <a:ext cx="31930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Provides Financial reports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Provides bank transaction data for reconciliation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7DBFC8-1E5E-7BBA-434D-D848684946AB}"/>
              </a:ext>
            </a:extLst>
          </p:cNvPr>
          <p:cNvCxnSpPr>
            <a:cxnSpLocks/>
            <a:stCxn id="5" idx="1"/>
            <a:endCxn id="4" idx="0"/>
          </p:cNvCxnSpPr>
          <p:nvPr/>
        </p:nvCxnSpPr>
        <p:spPr>
          <a:xfrm>
            <a:off x="5991759" y="1762121"/>
            <a:ext cx="52753" cy="184888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700B81-E2F8-FEF0-F211-E2D25A8922EE}"/>
              </a:ext>
            </a:extLst>
          </p:cNvPr>
          <p:cNvSpPr txBox="1"/>
          <p:nvPr/>
        </p:nvSpPr>
        <p:spPr>
          <a:xfrm rot="5400000">
            <a:off x="5492654" y="2586255"/>
            <a:ext cx="1528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Online Payment</a:t>
            </a:r>
          </a:p>
          <a:p>
            <a:r>
              <a:rPr lang="en-US" sz="1400" dirty="0"/>
              <a:t>Integration</a:t>
            </a:r>
          </a:p>
        </p:txBody>
      </p:sp>
      <p:sp>
        <p:nvSpPr>
          <p:cNvPr id="15" name="Round Diagonal Corner Rectangle 23">
            <a:extLst>
              <a:ext uri="{FF2B5EF4-FFF2-40B4-BE49-F238E27FC236}">
                <a16:creationId xmlns:a16="http://schemas.microsoft.com/office/drawing/2014/main" id="{408E6ED4-A1E4-55B2-CB0C-0F88C6430625}"/>
              </a:ext>
            </a:extLst>
          </p:cNvPr>
          <p:cNvSpPr/>
          <p:nvPr/>
        </p:nvSpPr>
        <p:spPr>
          <a:xfrm>
            <a:off x="5034975" y="5901245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Payroll System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AE8F67-AB85-EA7B-8146-CB332F7A81C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998833" y="4478517"/>
            <a:ext cx="45679" cy="142272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B0B6456-5E10-36FB-B15E-EFC79586FDD7}"/>
              </a:ext>
            </a:extLst>
          </p:cNvPr>
          <p:cNvSpPr txBox="1"/>
          <p:nvPr/>
        </p:nvSpPr>
        <p:spPr>
          <a:xfrm rot="5400000">
            <a:off x="4672515" y="4680988"/>
            <a:ext cx="15287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rgbClr val="0D0D0D"/>
                </a:solidFill>
                <a:effectLst/>
              </a:rPr>
              <a:t>Payroll processing, Tax filings &amp; </a:t>
            </a:r>
            <a:br>
              <a:rPr lang="en-IN" sz="1400" dirty="0">
                <a:solidFill>
                  <a:srgbClr val="0D0D0D"/>
                </a:solidFill>
                <a:effectLst/>
              </a:rPr>
            </a:br>
            <a:r>
              <a:rPr lang="en-IN" sz="1400" dirty="0">
                <a:solidFill>
                  <a:srgbClr val="0D0D0D"/>
                </a:solidFill>
                <a:effectLst/>
              </a:rPr>
              <a:t>Employee management</a:t>
            </a:r>
            <a:endParaRPr lang="en-US" sz="14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587938-E30A-C206-3FC3-64CD986750E2}"/>
              </a:ext>
            </a:extLst>
          </p:cNvPr>
          <p:cNvSpPr/>
          <p:nvPr/>
        </p:nvSpPr>
        <p:spPr>
          <a:xfrm>
            <a:off x="5578462" y="2634816"/>
            <a:ext cx="383980" cy="3758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ED913D4-1E59-5808-A50F-1437E35E2F7A}"/>
              </a:ext>
            </a:extLst>
          </p:cNvPr>
          <p:cNvSpPr/>
          <p:nvPr/>
        </p:nvSpPr>
        <p:spPr>
          <a:xfrm flipH="1">
            <a:off x="6120584" y="4946770"/>
            <a:ext cx="504760" cy="5385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CF572-DF2A-7F76-327D-0F8003730379}"/>
              </a:ext>
            </a:extLst>
          </p:cNvPr>
          <p:cNvSpPr txBox="1"/>
          <p:nvPr/>
        </p:nvSpPr>
        <p:spPr>
          <a:xfrm>
            <a:off x="4171239" y="109644"/>
            <a:ext cx="3937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Xero Application</a:t>
            </a:r>
          </a:p>
          <a:p>
            <a:pPr algn="ctr"/>
            <a:r>
              <a:rPr lang="en-US" sz="2400" dirty="0"/>
              <a:t>Context Diagram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32D37AB-F866-4039-D5BD-3768553A7E53}"/>
              </a:ext>
            </a:extLst>
          </p:cNvPr>
          <p:cNvGrpSpPr/>
          <p:nvPr/>
        </p:nvGrpSpPr>
        <p:grpSpPr>
          <a:xfrm>
            <a:off x="950426" y="88852"/>
            <a:ext cx="414549" cy="537369"/>
            <a:chOff x="935472" y="1852219"/>
            <a:chExt cx="414549" cy="53736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CA524E7-6E00-D635-8AB4-B8C1029BD0DF}"/>
                </a:ext>
              </a:extLst>
            </p:cNvPr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531F9D1-F714-E775-659A-31CFF8534070}"/>
                </a:ext>
              </a:extLst>
            </p:cNvPr>
            <p:cNvCxnSpPr>
              <a:stCxn id="22" idx="4"/>
            </p:cNvCxnSpPr>
            <p:nvPr/>
          </p:nvCxnSpPr>
          <p:spPr>
            <a:xfrm flipH="1">
              <a:off x="1124491" y="2040538"/>
              <a:ext cx="1410" cy="2608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AA3A619-E4E2-B38F-93A7-812372941F44}"/>
                </a:ext>
              </a:extLst>
            </p:cNvPr>
            <p:cNvCxnSpPr/>
            <p:nvPr/>
          </p:nvCxnSpPr>
          <p:spPr>
            <a:xfrm flipH="1">
              <a:off x="952051" y="2089260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E5A4B-4BDD-A3C3-4FDC-7476B1BDD560}"/>
                </a:ext>
              </a:extLst>
            </p:cNvPr>
            <p:cNvCxnSpPr/>
            <p:nvPr/>
          </p:nvCxnSpPr>
          <p:spPr>
            <a:xfrm flipH="1">
              <a:off x="935472" y="2299195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7E97CFC-5BBC-05AC-B82B-545A78AD66A9}"/>
                </a:ext>
              </a:extLst>
            </p:cNvPr>
            <p:cNvCxnSpPr>
              <a:stCxn id="22" idx="4"/>
              <a:endCxn id="22" idx="4"/>
            </p:cNvCxnSpPr>
            <p:nvPr/>
          </p:nvCxnSpPr>
          <p:spPr>
            <a:xfrm>
              <a:off x="1125900" y="2040538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667BA2-A84F-D9A5-31E7-F9906942ED97}"/>
                </a:ext>
              </a:extLst>
            </p:cNvPr>
            <p:cNvCxnSpPr/>
            <p:nvPr/>
          </p:nvCxnSpPr>
          <p:spPr>
            <a:xfrm>
              <a:off x="1125900" y="2072382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4C937E6-E053-D410-81EF-2C99A3C997C7}"/>
                </a:ext>
              </a:extLst>
            </p:cNvPr>
            <p:cNvCxnSpPr/>
            <p:nvPr/>
          </p:nvCxnSpPr>
          <p:spPr>
            <a:xfrm>
              <a:off x="1143745" y="2288357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B15E92-92A7-3985-E9FC-CF6FEF36D4CA}"/>
              </a:ext>
            </a:extLst>
          </p:cNvPr>
          <p:cNvGrpSpPr/>
          <p:nvPr/>
        </p:nvGrpSpPr>
        <p:grpSpPr>
          <a:xfrm>
            <a:off x="513728" y="5427860"/>
            <a:ext cx="414549" cy="537369"/>
            <a:chOff x="935472" y="1852219"/>
            <a:chExt cx="414549" cy="537369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A5A0F8E-B8C5-923D-3FE2-F390F6E17CB5}"/>
                </a:ext>
              </a:extLst>
            </p:cNvPr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7B4BB84-040F-A3CC-B82E-301F8E8BAB7D}"/>
                </a:ext>
              </a:extLst>
            </p:cNvPr>
            <p:cNvCxnSpPr>
              <a:stCxn id="30" idx="4"/>
            </p:cNvCxnSpPr>
            <p:nvPr/>
          </p:nvCxnSpPr>
          <p:spPr>
            <a:xfrm flipH="1">
              <a:off x="1124491" y="2040538"/>
              <a:ext cx="1410" cy="2608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315C06B-A848-F5C4-F3FA-872716260920}"/>
                </a:ext>
              </a:extLst>
            </p:cNvPr>
            <p:cNvCxnSpPr/>
            <p:nvPr/>
          </p:nvCxnSpPr>
          <p:spPr>
            <a:xfrm flipH="1">
              <a:off x="952051" y="2089260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9B0A01C-0143-5908-4A11-5C9E1A9B0B85}"/>
                </a:ext>
              </a:extLst>
            </p:cNvPr>
            <p:cNvCxnSpPr/>
            <p:nvPr/>
          </p:nvCxnSpPr>
          <p:spPr>
            <a:xfrm flipH="1">
              <a:off x="935472" y="2299195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1A6F812-86A2-7B56-5332-5D00D52B17D2}"/>
                </a:ext>
              </a:extLst>
            </p:cNvPr>
            <p:cNvCxnSpPr>
              <a:stCxn id="30" idx="4"/>
              <a:endCxn id="30" idx="4"/>
            </p:cNvCxnSpPr>
            <p:nvPr/>
          </p:nvCxnSpPr>
          <p:spPr>
            <a:xfrm>
              <a:off x="1125900" y="2040538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DAA32C1-BC11-13BC-8F99-653EB7756673}"/>
                </a:ext>
              </a:extLst>
            </p:cNvPr>
            <p:cNvCxnSpPr/>
            <p:nvPr/>
          </p:nvCxnSpPr>
          <p:spPr>
            <a:xfrm>
              <a:off x="1125900" y="2072382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F7DA012-EAA6-9FA9-047A-EDAA59BC4AAC}"/>
                </a:ext>
              </a:extLst>
            </p:cNvPr>
            <p:cNvCxnSpPr/>
            <p:nvPr/>
          </p:nvCxnSpPr>
          <p:spPr>
            <a:xfrm>
              <a:off x="1143745" y="2288357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Round Diagonal Corner Rectangle 54">
            <a:extLst>
              <a:ext uri="{FF2B5EF4-FFF2-40B4-BE49-F238E27FC236}">
                <a16:creationId xmlns:a16="http://schemas.microsoft.com/office/drawing/2014/main" id="{8D8116BB-FE02-014C-76FF-93852E1DE5E0}"/>
              </a:ext>
            </a:extLst>
          </p:cNvPr>
          <p:cNvSpPr/>
          <p:nvPr/>
        </p:nvSpPr>
        <p:spPr>
          <a:xfrm>
            <a:off x="9255181" y="5485322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CRM System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65B9E88-A839-0242-2C73-6655122B34B1}"/>
              </a:ext>
            </a:extLst>
          </p:cNvPr>
          <p:cNvCxnSpPr>
            <a:cxnSpLocks/>
            <a:stCxn id="4" idx="3"/>
            <a:endCxn id="37" idx="2"/>
          </p:cNvCxnSpPr>
          <p:nvPr/>
        </p:nvCxnSpPr>
        <p:spPr>
          <a:xfrm>
            <a:off x="7046835" y="4044763"/>
            <a:ext cx="2208346" cy="1833283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226FB8B-BA4B-D205-D50C-367AB4063BD6}"/>
              </a:ext>
            </a:extLst>
          </p:cNvPr>
          <p:cNvSpPr/>
          <p:nvPr/>
        </p:nvSpPr>
        <p:spPr>
          <a:xfrm>
            <a:off x="8093337" y="4501382"/>
            <a:ext cx="417679" cy="4141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BF7D40-8071-16C5-E260-4FDE61031A26}"/>
              </a:ext>
            </a:extLst>
          </p:cNvPr>
          <p:cNvSpPr txBox="1"/>
          <p:nvPr/>
        </p:nvSpPr>
        <p:spPr>
          <a:xfrm rot="2445595">
            <a:off x="6929370" y="4768731"/>
            <a:ext cx="15923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effectLst/>
              </a:rPr>
              <a:t>Lead tracking, Managing</a:t>
            </a:r>
            <a:br>
              <a:rPr lang="en-IN" sz="1400" dirty="0">
                <a:effectLst/>
              </a:rPr>
            </a:br>
            <a:r>
              <a:rPr lang="en-IN" sz="1400" dirty="0">
                <a:effectLst/>
              </a:rPr>
              <a:t>Customer Interactions, </a:t>
            </a:r>
            <a:br>
              <a:rPr lang="en-IN" sz="1400" dirty="0">
                <a:effectLst/>
              </a:rPr>
            </a:br>
            <a:r>
              <a:rPr lang="en-IN" sz="1400" dirty="0">
                <a:effectLst/>
              </a:rPr>
              <a:t>Improves sales</a:t>
            </a:r>
            <a:endParaRPr lang="en-US" sz="1400" dirty="0"/>
          </a:p>
        </p:txBody>
      </p:sp>
      <p:sp>
        <p:nvSpPr>
          <p:cNvPr id="41" name="Round Diagonal Corner Rectangle 58">
            <a:extLst>
              <a:ext uri="{FF2B5EF4-FFF2-40B4-BE49-F238E27FC236}">
                <a16:creationId xmlns:a16="http://schemas.microsoft.com/office/drawing/2014/main" id="{1FBE4E54-8586-5FF0-204E-BCFF0F494331}"/>
              </a:ext>
            </a:extLst>
          </p:cNvPr>
          <p:cNvSpPr/>
          <p:nvPr/>
        </p:nvSpPr>
        <p:spPr>
          <a:xfrm>
            <a:off x="9139839" y="1717588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Inventory</a:t>
            </a:r>
            <a:br>
              <a:rPr lang="en-US" dirty="0"/>
            </a:br>
            <a:r>
              <a:rPr lang="en-US" dirty="0"/>
              <a:t>Management</a:t>
            </a:r>
          </a:p>
        </p:txBody>
      </p:sp>
      <p:sp>
        <p:nvSpPr>
          <p:cNvPr id="42" name="Round Diagonal Corner Rectangle 59">
            <a:extLst>
              <a:ext uri="{FF2B5EF4-FFF2-40B4-BE49-F238E27FC236}">
                <a16:creationId xmlns:a16="http://schemas.microsoft.com/office/drawing/2014/main" id="{74B2C3E4-F750-6616-7632-8F7060866BE5}"/>
              </a:ext>
            </a:extLst>
          </p:cNvPr>
          <p:cNvSpPr/>
          <p:nvPr/>
        </p:nvSpPr>
        <p:spPr>
          <a:xfrm>
            <a:off x="9255181" y="3894580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Expense Management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6D29E0B-FABF-F18C-BB95-20B0CF83A326}"/>
              </a:ext>
            </a:extLst>
          </p:cNvPr>
          <p:cNvCxnSpPr>
            <a:cxnSpLocks/>
            <a:stCxn id="4" idx="3"/>
            <a:endCxn id="41" idx="2"/>
          </p:cNvCxnSpPr>
          <p:nvPr/>
        </p:nvCxnSpPr>
        <p:spPr>
          <a:xfrm flipV="1">
            <a:off x="7046835" y="2110312"/>
            <a:ext cx="2093004" cy="193445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B6DF6C-A272-6F60-C99D-7B9BFCE249A9}"/>
              </a:ext>
            </a:extLst>
          </p:cNvPr>
          <p:cNvCxnSpPr>
            <a:cxnSpLocks/>
            <a:stCxn id="4" idx="3"/>
            <a:endCxn id="42" idx="2"/>
          </p:cNvCxnSpPr>
          <p:nvPr/>
        </p:nvCxnSpPr>
        <p:spPr>
          <a:xfrm>
            <a:off x="7046835" y="4044763"/>
            <a:ext cx="2208346" cy="24254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BE693D96-26FE-0104-6991-A251E902E5FE}"/>
              </a:ext>
            </a:extLst>
          </p:cNvPr>
          <p:cNvSpPr/>
          <p:nvPr/>
        </p:nvSpPr>
        <p:spPr>
          <a:xfrm>
            <a:off x="7402092" y="2935065"/>
            <a:ext cx="389266" cy="405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892E0B-C62B-CCC8-2DE1-D968E5FF1C44}"/>
              </a:ext>
            </a:extLst>
          </p:cNvPr>
          <p:cNvSpPr txBox="1"/>
          <p:nvPr/>
        </p:nvSpPr>
        <p:spPr>
          <a:xfrm rot="18927788">
            <a:off x="7531780" y="2266181"/>
            <a:ext cx="1528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Inventory, Orders &amp; Stock Tracking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90404E2-5DEC-DAD0-FD16-72C641E38C68}"/>
              </a:ext>
            </a:extLst>
          </p:cNvPr>
          <p:cNvSpPr/>
          <p:nvPr/>
        </p:nvSpPr>
        <p:spPr>
          <a:xfrm>
            <a:off x="7473906" y="3665088"/>
            <a:ext cx="417679" cy="4141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AD4605-5493-D72B-71CC-2444BE01E340}"/>
              </a:ext>
            </a:extLst>
          </p:cNvPr>
          <p:cNvSpPr txBox="1"/>
          <p:nvPr/>
        </p:nvSpPr>
        <p:spPr>
          <a:xfrm rot="326403">
            <a:off x="7819560" y="3267368"/>
            <a:ext cx="15287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Expense Reporting &amp; reimbursement processes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BC7972-27D1-C57D-C59E-465FC6356DBA}"/>
              </a:ext>
            </a:extLst>
          </p:cNvPr>
          <p:cNvSpPr txBox="1"/>
          <p:nvPr/>
        </p:nvSpPr>
        <p:spPr>
          <a:xfrm rot="20346644">
            <a:off x="1271264" y="4147031"/>
            <a:ext cx="3177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Manage User Configurations &amp;other Integrations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Training &amp; support to other users</a:t>
            </a:r>
          </a:p>
        </p:txBody>
      </p: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6A3EEED1-03B1-B63D-2103-B0D4A5B42025}"/>
              </a:ext>
            </a:extLst>
          </p:cNvPr>
          <p:cNvCxnSpPr>
            <a:cxnSpLocks/>
          </p:cNvCxnSpPr>
          <p:nvPr/>
        </p:nvCxnSpPr>
        <p:spPr>
          <a:xfrm flipH="1">
            <a:off x="1253588" y="4390752"/>
            <a:ext cx="3802375" cy="16586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563812D0-81E1-1383-E8E0-828579109919}"/>
              </a:ext>
            </a:extLst>
          </p:cNvPr>
          <p:cNvSpPr txBox="1"/>
          <p:nvPr/>
        </p:nvSpPr>
        <p:spPr>
          <a:xfrm rot="20346644">
            <a:off x="1767910" y="5345607"/>
            <a:ext cx="3177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Financial &amp; Performance reports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1566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632DEF47-E235-664E-BF3E-C565BA7A4373}"/>
              </a:ext>
            </a:extLst>
          </p:cNvPr>
          <p:cNvSpPr txBox="1"/>
          <p:nvPr/>
        </p:nvSpPr>
        <p:spPr>
          <a:xfrm>
            <a:off x="4222070" y="70351"/>
            <a:ext cx="3183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System Interface 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968714-0725-B7AE-782D-3B6959EE8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402776"/>
              </p:ext>
            </p:extLst>
          </p:nvPr>
        </p:nvGraphicFramePr>
        <p:xfrm>
          <a:off x="-8313" y="532017"/>
          <a:ext cx="12226636" cy="6423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76">
                  <a:extLst>
                    <a:ext uri="{9D8B030D-6E8A-4147-A177-3AD203B41FA5}">
                      <a16:colId xmlns:a16="http://schemas.microsoft.com/office/drawing/2014/main" val="4077419395"/>
                    </a:ext>
                  </a:extLst>
                </a:gridCol>
                <a:gridCol w="2770789">
                  <a:extLst>
                    <a:ext uri="{9D8B030D-6E8A-4147-A177-3AD203B41FA5}">
                      <a16:colId xmlns:a16="http://schemas.microsoft.com/office/drawing/2014/main" val="1932747155"/>
                    </a:ext>
                  </a:extLst>
                </a:gridCol>
                <a:gridCol w="1438555">
                  <a:extLst>
                    <a:ext uri="{9D8B030D-6E8A-4147-A177-3AD203B41FA5}">
                      <a16:colId xmlns:a16="http://schemas.microsoft.com/office/drawing/2014/main" val="1421329866"/>
                    </a:ext>
                  </a:extLst>
                </a:gridCol>
                <a:gridCol w="1022465">
                  <a:extLst>
                    <a:ext uri="{9D8B030D-6E8A-4147-A177-3AD203B41FA5}">
                      <a16:colId xmlns:a16="http://schemas.microsoft.com/office/drawing/2014/main" val="143839345"/>
                    </a:ext>
                  </a:extLst>
                </a:gridCol>
                <a:gridCol w="1479666">
                  <a:extLst>
                    <a:ext uri="{9D8B030D-6E8A-4147-A177-3AD203B41FA5}">
                      <a16:colId xmlns:a16="http://schemas.microsoft.com/office/drawing/2014/main" val="1461509799"/>
                    </a:ext>
                  </a:extLst>
                </a:gridCol>
                <a:gridCol w="4954385">
                  <a:extLst>
                    <a:ext uri="{9D8B030D-6E8A-4147-A177-3AD203B41FA5}">
                      <a16:colId xmlns:a16="http://schemas.microsoft.com/office/drawing/2014/main" val="3830335643"/>
                    </a:ext>
                  </a:extLst>
                </a:gridCol>
              </a:tblGrid>
              <a:tr h="370000"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769754"/>
                  </a:ext>
                </a:extLst>
              </a:tr>
              <a:tr h="557131">
                <a:tc>
                  <a:txBody>
                    <a:bodyPr/>
                    <a:lstStyle/>
                    <a:p>
                      <a:r>
                        <a:rPr lang="en-US" sz="1400" dirty="0"/>
                        <a:t>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Supports Online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Payment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 amounts against authorized limits; Verify payment statuses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976428"/>
                  </a:ext>
                </a:extLst>
              </a:tr>
              <a:tr h="557131">
                <a:tc>
                  <a:txBody>
                    <a:bodyPr/>
                    <a:lstStyle/>
                    <a:p>
                      <a:r>
                        <a:rPr lang="en-US" sz="1400" dirty="0"/>
                        <a:t>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Provide financial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Payment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Transaction details, payment statuses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89735"/>
                  </a:ext>
                </a:extLst>
              </a:tr>
              <a:tr h="481550">
                <a:tc>
                  <a:txBody>
                    <a:bodyPr/>
                    <a:lstStyle/>
                    <a:p>
                      <a:r>
                        <a:rPr lang="en-US" sz="1400" dirty="0"/>
                        <a:t>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Manages Stocks /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Inventory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</a:t>
                      </a: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nventory levels against expected quantities; Order fulfilment statuses tracking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623325"/>
                  </a:ext>
                </a:extLst>
              </a:tr>
              <a:tr h="679835">
                <a:tc>
                  <a:txBody>
                    <a:bodyPr/>
                    <a:lstStyle/>
                    <a:p>
                      <a:r>
                        <a:rPr lang="en-US" sz="1400" dirty="0"/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Provides inventory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Inventory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Inventory levels, </a:t>
                      </a:r>
                      <a:r>
                        <a:rPr lang="en-US" sz="1400"/>
                        <a:t>order fulfillment </a:t>
                      </a:r>
                      <a:r>
                        <a:rPr lang="en-US" sz="1400" dirty="0"/>
                        <a:t>statuses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27102"/>
                  </a:ext>
                </a:extLst>
              </a:tr>
              <a:tr h="577895">
                <a:tc>
                  <a:txBody>
                    <a:bodyPr/>
                    <a:lstStyle/>
                    <a:p>
                      <a:r>
                        <a:rPr lang="en-US" sz="1400" dirty="0"/>
                        <a:t>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Manages tax fillings and employee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Payroll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Scheduled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Payroll amounts against employee salary record; Tax calculations compliance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216723"/>
                  </a:ext>
                </a:extLst>
              </a:tr>
              <a:tr h="577895">
                <a:tc>
                  <a:txBody>
                    <a:bodyPr/>
                    <a:lstStyle/>
                    <a:p>
                      <a:r>
                        <a:rPr lang="en-US" sz="1400" dirty="0"/>
                        <a:t>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Provides payroll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Payroll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Scheduled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Payroll details, tax filings statuses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207887"/>
                  </a:ext>
                </a:extLst>
              </a:tr>
              <a:tr h="339411">
                <a:tc>
                  <a:txBody>
                    <a:bodyPr/>
                    <a:lstStyle/>
                    <a:p>
                      <a:r>
                        <a:rPr lang="en-US" sz="1400" dirty="0"/>
                        <a:t>4a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Manages customer interactions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CRM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Scheduled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data integrity; Sales accuracy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85702"/>
                  </a:ext>
                </a:extLst>
              </a:tr>
              <a:tr h="481550">
                <a:tc>
                  <a:txBody>
                    <a:bodyPr/>
                    <a:lstStyle/>
                    <a:p>
                      <a:r>
                        <a:rPr lang="en-US" sz="1400" dirty="0"/>
                        <a:t>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Provides customer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CRM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Scheduled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Customer detail, sales transaction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714384"/>
                  </a:ext>
                </a:extLst>
              </a:tr>
              <a:tr h="679835">
                <a:tc>
                  <a:txBody>
                    <a:bodyPr/>
                    <a:lstStyle/>
                    <a:p>
                      <a:r>
                        <a:rPr lang="en-US" sz="1400" dirty="0"/>
                        <a:t>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Handles expenses details and reimbursement statuses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Expense Management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Event-based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Expense details validation (amounts, categories, receipts; Reimbursement statuses &amp; approval workflows; Recording/Reconciliation of expenses with financial records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451586"/>
                  </a:ext>
                </a:extLst>
              </a:tr>
              <a:tr h="878120">
                <a:tc>
                  <a:txBody>
                    <a:bodyPr/>
                    <a:lstStyle/>
                    <a:p>
                      <a:r>
                        <a:rPr lang="en-US" sz="1400" dirty="0"/>
                        <a:t>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Provides expense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Expense Management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Event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Expense reports, reimbursement statuses.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345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403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277</Words>
  <Application>Microsoft Macintosh PowerPoint</Application>
  <PresentationFormat>Widescreen</PresentationFormat>
  <Paragraphs>94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Desai, Ms. Tarjanee Sandeep</dc:creator>
  <cp:lastModifiedBy>Desai, Ms. Tarjanee Sandeep</cp:lastModifiedBy>
  <cp:revision>42</cp:revision>
  <dcterms:created xsi:type="dcterms:W3CDTF">2024-02-15T13:41:43Z</dcterms:created>
  <dcterms:modified xsi:type="dcterms:W3CDTF">2024-02-15T23:22:08Z</dcterms:modified>
</cp:coreProperties>
</file>