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2" r:id="rId6"/>
    <p:sldId id="260" r:id="rId7"/>
    <p:sldId id="261" r:id="rId8"/>
    <p:sldId id="283" r:id="rId9"/>
    <p:sldId id="284" r:id="rId10"/>
    <p:sldId id="285" r:id="rId11"/>
    <p:sldId id="286" r:id="rId12"/>
    <p:sldId id="287" r:id="rId13"/>
    <p:sldId id="288" r:id="rId14"/>
    <p:sldId id="289" r:id="rId15"/>
    <p:sldId id="290" r:id="rId16"/>
    <p:sldId id="291"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8" autoAdjust="0"/>
    <p:restoredTop sz="94693"/>
  </p:normalViewPr>
  <p:slideViewPr>
    <p:cSldViewPr snapToGrid="0">
      <p:cViewPr varScale="1">
        <p:scale>
          <a:sx n="118" d="100"/>
          <a:sy n="118" d="100"/>
        </p:scale>
        <p:origin x="4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4/6/24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179767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4/6/24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109707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4/6/24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94398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4/6/24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85893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4/6/24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15823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4/6/24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211214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4/6/24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066253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4/6/24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475333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4/6/24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08968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4/6/24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50498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4/6/24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690383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4/6/24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8020447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08452B1-D894-8E81-3795-71CE0D6F8B3E}"/>
              </a:ext>
            </a:extLst>
          </p:cNvPr>
          <p:cNvSpPr>
            <a:spLocks noGrp="1"/>
          </p:cNvSpPr>
          <p:nvPr>
            <p:ph type="ctrTitle"/>
          </p:nvPr>
        </p:nvSpPr>
        <p:spPr>
          <a:xfrm>
            <a:off x="643468" y="643467"/>
            <a:ext cx="4620584" cy="4567137"/>
          </a:xfrm>
        </p:spPr>
        <p:txBody>
          <a:bodyPr>
            <a:normAutofit/>
          </a:bodyPr>
          <a:lstStyle/>
          <a:p>
            <a:pPr algn="l"/>
            <a:r>
              <a:rPr lang="tr-TR" sz="4400" dirty="0"/>
              <a:t>Java OOP </a:t>
            </a:r>
            <a:r>
              <a:rPr lang="tr-TR" sz="4400" dirty="0" err="1"/>
              <a:t>Part</a:t>
            </a:r>
            <a:r>
              <a:rPr lang="tr-TR" sz="4400" dirty="0"/>
              <a:t> 1</a:t>
            </a:r>
          </a:p>
        </p:txBody>
      </p:sp>
      <p:sp>
        <p:nvSpPr>
          <p:cNvPr id="3" name="Alt Başlık 2">
            <a:extLst>
              <a:ext uri="{FF2B5EF4-FFF2-40B4-BE49-F238E27FC236}">
                <a16:creationId xmlns:a16="http://schemas.microsoft.com/office/drawing/2014/main" id="{09B1D5FE-B6D2-B137-0F46-E283ED7954EE}"/>
              </a:ext>
            </a:extLst>
          </p:cNvPr>
          <p:cNvSpPr>
            <a:spLocks noGrp="1"/>
          </p:cNvSpPr>
          <p:nvPr>
            <p:ph type="subTitle" idx="1"/>
          </p:nvPr>
        </p:nvSpPr>
        <p:spPr>
          <a:xfrm>
            <a:off x="643467" y="5277684"/>
            <a:ext cx="4620584" cy="775494"/>
          </a:xfrm>
        </p:spPr>
        <p:txBody>
          <a:bodyPr>
            <a:normAutofit/>
          </a:bodyPr>
          <a:lstStyle/>
          <a:p>
            <a:pPr algn="r"/>
            <a:r>
              <a:rPr lang="tr-TR" dirty="0" err="1"/>
              <a:t>Doc</a:t>
            </a:r>
            <a:r>
              <a:rPr lang="tr-TR" dirty="0"/>
              <a:t>. Dr. Mehmet </a:t>
            </a:r>
            <a:r>
              <a:rPr lang="tr-TR" dirty="0" err="1"/>
              <a:t>akif</a:t>
            </a:r>
            <a:r>
              <a:rPr lang="tr-TR"/>
              <a:t> çiftçi</a:t>
            </a:r>
          </a:p>
          <a:p>
            <a:pPr algn="r"/>
            <a:endParaRPr lang="tr-TR" dirty="0"/>
          </a:p>
        </p:txBody>
      </p:sp>
      <p:pic>
        <p:nvPicPr>
          <p:cNvPr id="4" name="Picture 3" descr="Ağ teknolojisinden oluşan arka plan">
            <a:extLst>
              <a:ext uri="{FF2B5EF4-FFF2-40B4-BE49-F238E27FC236}">
                <a16:creationId xmlns:a16="http://schemas.microsoft.com/office/drawing/2014/main" id="{AC95B8DF-3592-4202-80AA-5D08D1D9E10F}"/>
              </a:ext>
            </a:extLst>
          </p:cNvPr>
          <p:cNvPicPr>
            <a:picLocks noChangeAspect="1"/>
          </p:cNvPicPr>
          <p:nvPr/>
        </p:nvPicPr>
        <p:blipFill rotWithShape="1">
          <a:blip r:embed="rId2"/>
          <a:srcRect l="41837" r="7516" b="-1"/>
          <a:stretch/>
        </p:blipFill>
        <p:spPr>
          <a:xfrm>
            <a:off x="6229215" y="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72384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35C8F35-D91F-CB0D-E3FC-B50F7D41615B}"/>
              </a:ext>
            </a:extLst>
          </p:cNvPr>
          <p:cNvSpPr>
            <a:spLocks noGrp="1"/>
          </p:cNvSpPr>
          <p:nvPr>
            <p:ph type="title"/>
          </p:nvPr>
        </p:nvSpPr>
        <p:spPr>
          <a:xfrm>
            <a:off x="839788" y="807868"/>
            <a:ext cx="3640713" cy="2062594"/>
          </a:xfrm>
        </p:spPr>
        <p:txBody>
          <a:bodyPr/>
          <a:lstStyle/>
          <a:p>
            <a:r>
              <a:rPr lang="tr-TR" dirty="0"/>
              <a:t>1.</a:t>
            </a:r>
            <a:r>
              <a:rPr lang="en-US" dirty="0"/>
              <a:t>Abstraction</a:t>
            </a:r>
          </a:p>
        </p:txBody>
      </p:sp>
      <p:pic>
        <p:nvPicPr>
          <p:cNvPr id="8" name="İçerik Yer Tutucusu 7" descr="metin, ekran görüntüsü, yazı tipi, dikdörtgen içeren bir resim&#10;&#10;Açıklama otomatik olarak oluşturuldu">
            <a:extLst>
              <a:ext uri="{FF2B5EF4-FFF2-40B4-BE49-F238E27FC236}">
                <a16:creationId xmlns:a16="http://schemas.microsoft.com/office/drawing/2014/main" id="{5FA499CE-0C7E-B62A-8413-249476184B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4941" y="3429000"/>
            <a:ext cx="5922963" cy="2582354"/>
          </a:xfrm>
        </p:spPr>
      </p:pic>
      <p:sp>
        <p:nvSpPr>
          <p:cNvPr id="15" name="Text Placeholder 3">
            <a:extLst>
              <a:ext uri="{FF2B5EF4-FFF2-40B4-BE49-F238E27FC236}">
                <a16:creationId xmlns:a16="http://schemas.microsoft.com/office/drawing/2014/main" id="{178613F8-7DF6-D773-9FB5-76D430B2EF0A}"/>
              </a:ext>
            </a:extLst>
          </p:cNvPr>
          <p:cNvSpPr>
            <a:spLocks noGrp="1"/>
          </p:cNvSpPr>
          <p:nvPr>
            <p:ph type="body" sz="half" idx="2"/>
          </p:nvPr>
        </p:nvSpPr>
        <p:spPr>
          <a:xfrm>
            <a:off x="839788" y="1757384"/>
            <a:ext cx="3640713" cy="4598965"/>
          </a:xfrm>
        </p:spPr>
        <p:txBody>
          <a:bodyPr>
            <a:normAutofit fontScale="92500" lnSpcReduction="20000"/>
          </a:bodyPr>
          <a:lstStyle/>
          <a:p>
            <a:pPr marL="285750" indent="-285750">
              <a:buFont typeface="Arial" panose="020B0604020202020204" pitchFamily="34" charset="0"/>
              <a:buChar char="•"/>
            </a:pPr>
            <a:r>
              <a:rPr lang="tr-TR" dirty="0"/>
              <a:t>Java’da “</a:t>
            </a:r>
            <a:r>
              <a:rPr lang="tr-TR" dirty="0" err="1"/>
              <a:t>abstraction</a:t>
            </a:r>
            <a:r>
              <a:rPr lang="tr-TR" dirty="0"/>
              <a:t>” veya “soyutlama,” bir nesne veya sınıfın detaylarını gizleyerek sadece gerekli olan özellikleri ve işlevleri sunan bir programlama kavramıdır. Soyutlama, karmaşıklığı azaltmaya, kodun daha anlaşılır ve bakımı daha kolay hale getirmeye ve kodun yeniden kullanılabilirliğini artırmaya yardımcı olur.</a:t>
            </a:r>
          </a:p>
          <a:p>
            <a:pPr marL="285750" indent="-285750">
              <a:buFont typeface="Arial" panose="020B0604020202020204" pitchFamily="34" charset="0"/>
              <a:buChar char="•"/>
            </a:pPr>
            <a:r>
              <a:rPr lang="tr-TR" dirty="0"/>
              <a:t>Kısaca bir pano düşünelim, panonun üzerinde butonlar olsun. Bu butonların ne işe yarağını biliyoruz ancak arka planda olan senaryoları bilmiyorsak, bu durum </a:t>
            </a:r>
            <a:r>
              <a:rPr lang="tr-TR" dirty="0" err="1"/>
              <a:t>abstraction</a:t>
            </a:r>
            <a:r>
              <a:rPr lang="tr-TR" dirty="0"/>
              <a:t> olarak tanımlanır. Yani kullanıcıya sadece yapılabilecek işleri (</a:t>
            </a:r>
            <a:r>
              <a:rPr lang="tr-TR" dirty="0" err="1"/>
              <a:t>functionality</a:t>
            </a:r>
            <a:r>
              <a:rPr lang="tr-TR" dirty="0"/>
              <a:t>) göstermek, ama nasıl yapıldığını (</a:t>
            </a:r>
            <a:r>
              <a:rPr lang="tr-TR" dirty="0" err="1"/>
              <a:t>implementation</a:t>
            </a:r>
            <a:r>
              <a:rPr lang="tr-TR" dirty="0"/>
              <a:t>) gizlemektir.</a:t>
            </a:r>
          </a:p>
        </p:txBody>
      </p:sp>
      <p:sp>
        <p:nvSpPr>
          <p:cNvPr id="4" name="Veri Yer Tutucusu 3">
            <a:extLst>
              <a:ext uri="{FF2B5EF4-FFF2-40B4-BE49-F238E27FC236}">
                <a16:creationId xmlns:a16="http://schemas.microsoft.com/office/drawing/2014/main" id="{99DC6E7D-B324-78FE-B5DF-02750292BBC9}"/>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4/6/24</a:t>
            </a:fld>
            <a:endParaRPr lang="en-US"/>
          </a:p>
        </p:txBody>
      </p:sp>
      <p:sp>
        <p:nvSpPr>
          <p:cNvPr id="5" name="Alt Bilgi Yer Tutucusu 4">
            <a:extLst>
              <a:ext uri="{FF2B5EF4-FFF2-40B4-BE49-F238E27FC236}">
                <a16:creationId xmlns:a16="http://schemas.microsoft.com/office/drawing/2014/main" id="{54B55872-9A0B-A6BE-EA9E-EFA2928B307D}"/>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ayt Numarası Yer Tutucusu 5">
            <a:extLst>
              <a:ext uri="{FF2B5EF4-FFF2-40B4-BE49-F238E27FC236}">
                <a16:creationId xmlns:a16="http://schemas.microsoft.com/office/drawing/2014/main" id="{DB369330-C819-8654-CFCA-EF0713BAFF6B}"/>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10</a:t>
            </a:fld>
            <a:endParaRPr lang="en-US"/>
          </a:p>
        </p:txBody>
      </p:sp>
      <p:sp>
        <p:nvSpPr>
          <p:cNvPr id="10" name="Metin kutusu 9">
            <a:extLst>
              <a:ext uri="{FF2B5EF4-FFF2-40B4-BE49-F238E27FC236}">
                <a16:creationId xmlns:a16="http://schemas.microsoft.com/office/drawing/2014/main" id="{AA7BB2DB-A5DA-8815-5E99-B36E99A195B3}"/>
              </a:ext>
            </a:extLst>
          </p:cNvPr>
          <p:cNvSpPr txBox="1"/>
          <p:nvPr/>
        </p:nvSpPr>
        <p:spPr>
          <a:xfrm>
            <a:off x="5111904" y="1826477"/>
            <a:ext cx="6096000" cy="784830"/>
          </a:xfrm>
          <a:prstGeom prst="rect">
            <a:avLst/>
          </a:prstGeom>
          <a:noFill/>
        </p:spPr>
        <p:txBody>
          <a:bodyPr wrap="square">
            <a:spAutoFit/>
          </a:bodyPr>
          <a:lstStyle/>
          <a:p>
            <a:pPr marL="342900" indent="-342900">
              <a:buFont typeface="Arial" panose="020B0604020202020204" pitchFamily="34" charset="0"/>
              <a:buChar char="•"/>
            </a:pPr>
            <a:r>
              <a:rPr lang="tr-TR" sz="1500" dirty="0"/>
              <a:t>Java’da </a:t>
            </a:r>
            <a:r>
              <a:rPr lang="tr-TR" sz="1500" dirty="0" err="1"/>
              <a:t>abstraction</a:t>
            </a:r>
            <a:r>
              <a:rPr lang="tr-TR" sz="1500" dirty="0"/>
              <a:t> (soyutlama) iki şekilde yapılır:</a:t>
            </a:r>
          </a:p>
          <a:p>
            <a:pPr marL="800100" lvl="1" indent="-342900">
              <a:buFont typeface="+mj-lt"/>
              <a:buAutoNum type="arabicPeriod"/>
            </a:pPr>
            <a:r>
              <a:rPr lang="tr-TR" sz="1500" dirty="0" err="1"/>
              <a:t>Abstract</a:t>
            </a:r>
            <a:r>
              <a:rPr lang="tr-TR" sz="1500" dirty="0"/>
              <a:t> Class</a:t>
            </a:r>
          </a:p>
          <a:p>
            <a:pPr marL="800100" lvl="1" indent="-342900">
              <a:buFont typeface="+mj-lt"/>
              <a:buAutoNum type="arabicPeriod"/>
            </a:pPr>
            <a:r>
              <a:rPr lang="tr-TR" sz="1500" dirty="0" err="1"/>
              <a:t>Interface</a:t>
            </a:r>
            <a:r>
              <a:rPr lang="tr-TR" sz="1500" dirty="0"/>
              <a:t> (%100 </a:t>
            </a:r>
            <a:r>
              <a:rPr lang="tr-TR" sz="1500" dirty="0" err="1"/>
              <a:t>abstraction</a:t>
            </a:r>
            <a:r>
              <a:rPr lang="tr-TR" sz="1500" dirty="0"/>
              <a:t>)</a:t>
            </a:r>
          </a:p>
        </p:txBody>
      </p:sp>
    </p:spTree>
    <p:extLst>
      <p:ext uri="{BB962C8B-B14F-4D97-AF65-F5344CB8AC3E}">
        <p14:creationId xmlns:p14="http://schemas.microsoft.com/office/powerpoint/2010/main" val="1129559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76C1B36-2302-41A3-24FC-AB63B9FEBD9B}"/>
              </a:ext>
            </a:extLst>
          </p:cNvPr>
          <p:cNvSpPr>
            <a:spLocks noGrp="1"/>
          </p:cNvSpPr>
          <p:nvPr>
            <p:ph type="title"/>
          </p:nvPr>
        </p:nvSpPr>
        <p:spPr>
          <a:xfrm>
            <a:off x="871108" y="588245"/>
            <a:ext cx="10449784" cy="1265928"/>
          </a:xfrm>
        </p:spPr>
        <p:txBody>
          <a:bodyPr/>
          <a:lstStyle/>
          <a:p>
            <a:r>
              <a:rPr lang="tr-TR" dirty="0"/>
              <a:t>1.a. </a:t>
            </a:r>
            <a:r>
              <a:rPr lang="en-US" dirty="0" err="1"/>
              <a:t>Soyut</a:t>
            </a:r>
            <a:r>
              <a:rPr lang="en-US" dirty="0"/>
              <a:t> </a:t>
            </a:r>
            <a:r>
              <a:rPr lang="en-US" dirty="0" err="1"/>
              <a:t>Sınıflar</a:t>
            </a:r>
            <a:r>
              <a:rPr lang="en-US" dirty="0"/>
              <a:t> (Abstract Classes)</a:t>
            </a:r>
          </a:p>
        </p:txBody>
      </p:sp>
      <p:sp>
        <p:nvSpPr>
          <p:cNvPr id="14" name="Content Placeholder 2">
            <a:extLst>
              <a:ext uri="{FF2B5EF4-FFF2-40B4-BE49-F238E27FC236}">
                <a16:creationId xmlns:a16="http://schemas.microsoft.com/office/drawing/2014/main" id="{9ABDB090-BCA3-8E42-B43E-1CE0675BF199}"/>
              </a:ext>
            </a:extLst>
          </p:cNvPr>
          <p:cNvSpPr>
            <a:spLocks noGrp="1"/>
          </p:cNvSpPr>
          <p:nvPr>
            <p:ph idx="1"/>
          </p:nvPr>
        </p:nvSpPr>
        <p:spPr>
          <a:xfrm>
            <a:off x="877824" y="2157984"/>
            <a:ext cx="10442448" cy="3903819"/>
          </a:xfrm>
        </p:spPr>
        <p:txBody>
          <a:bodyPr/>
          <a:lstStyle/>
          <a:p>
            <a:r>
              <a:rPr lang="en-US" dirty="0" err="1"/>
              <a:t>Soyut</a:t>
            </a:r>
            <a:r>
              <a:rPr lang="en-US" dirty="0"/>
              <a:t> </a:t>
            </a:r>
            <a:r>
              <a:rPr lang="en-US" dirty="0" err="1"/>
              <a:t>sınıflar</a:t>
            </a:r>
            <a:r>
              <a:rPr lang="en-US" dirty="0"/>
              <a:t>, </a:t>
            </a:r>
            <a:r>
              <a:rPr lang="en-US" dirty="0" err="1"/>
              <a:t>tamamlanmış</a:t>
            </a:r>
            <a:r>
              <a:rPr lang="en-US" dirty="0"/>
              <a:t> </a:t>
            </a:r>
            <a:r>
              <a:rPr lang="en-US" dirty="0" err="1"/>
              <a:t>yöntemlere</a:t>
            </a:r>
            <a:r>
              <a:rPr lang="en-US" dirty="0"/>
              <a:t> </a:t>
            </a:r>
            <a:r>
              <a:rPr lang="en-US" dirty="0" err="1"/>
              <a:t>ve</a:t>
            </a:r>
            <a:r>
              <a:rPr lang="en-US" dirty="0"/>
              <a:t> </a:t>
            </a:r>
            <a:r>
              <a:rPr lang="en-US" dirty="0" err="1"/>
              <a:t>soyut</a:t>
            </a:r>
            <a:r>
              <a:rPr lang="en-US" dirty="0"/>
              <a:t> (abstract) </a:t>
            </a:r>
            <a:r>
              <a:rPr lang="en-US" dirty="0" err="1"/>
              <a:t>yöntemlere</a:t>
            </a:r>
            <a:r>
              <a:rPr lang="en-US" dirty="0"/>
              <a:t> </a:t>
            </a:r>
            <a:r>
              <a:rPr lang="en-US" dirty="0" err="1"/>
              <a:t>sahip</a:t>
            </a:r>
            <a:r>
              <a:rPr lang="en-US" dirty="0"/>
              <a:t> </a:t>
            </a:r>
            <a:r>
              <a:rPr lang="en-US" dirty="0" err="1"/>
              <a:t>olabilirler</a:t>
            </a:r>
            <a:r>
              <a:rPr lang="en-US" dirty="0"/>
              <a:t>. </a:t>
            </a:r>
            <a:r>
              <a:rPr lang="en-US" dirty="0" err="1"/>
              <a:t>Soyut</a:t>
            </a:r>
            <a:r>
              <a:rPr lang="en-US" dirty="0"/>
              <a:t> </a:t>
            </a:r>
            <a:r>
              <a:rPr lang="en-US" dirty="0" err="1"/>
              <a:t>yöntemler</a:t>
            </a:r>
            <a:r>
              <a:rPr lang="en-US" dirty="0"/>
              <a:t>, alt (child) </a:t>
            </a:r>
            <a:r>
              <a:rPr lang="en-US" dirty="0" err="1"/>
              <a:t>sınıflar</a:t>
            </a:r>
            <a:r>
              <a:rPr lang="en-US" dirty="0"/>
              <a:t> </a:t>
            </a:r>
            <a:r>
              <a:rPr lang="en-US" dirty="0" err="1"/>
              <a:t>tarafından</a:t>
            </a:r>
            <a:r>
              <a:rPr lang="en-US" dirty="0"/>
              <a:t> </a:t>
            </a:r>
            <a:r>
              <a:rPr lang="en-US" dirty="0" err="1"/>
              <a:t>tamamlanması</a:t>
            </a:r>
            <a:r>
              <a:rPr lang="en-US" dirty="0"/>
              <a:t> </a:t>
            </a:r>
            <a:r>
              <a:rPr lang="en-US" dirty="0" err="1"/>
              <a:t>gereken</a:t>
            </a:r>
            <a:r>
              <a:rPr lang="en-US" dirty="0"/>
              <a:t> </a:t>
            </a:r>
            <a:r>
              <a:rPr lang="en-US" dirty="0" err="1"/>
              <a:t>yöntemlerdir</a:t>
            </a:r>
            <a:r>
              <a:rPr lang="en-US" dirty="0"/>
              <a:t>. Bu </a:t>
            </a:r>
            <a:r>
              <a:rPr lang="en-US" dirty="0" err="1"/>
              <a:t>sınıfların</a:t>
            </a:r>
            <a:r>
              <a:rPr lang="en-US" dirty="0"/>
              <a:t> </a:t>
            </a:r>
            <a:r>
              <a:rPr lang="en-US" dirty="0" err="1"/>
              <a:t>nesneleri</a:t>
            </a:r>
            <a:r>
              <a:rPr lang="en-US" dirty="0"/>
              <a:t> </a:t>
            </a:r>
            <a:r>
              <a:rPr lang="en-US" dirty="0" err="1"/>
              <a:t>oluşturulmaz</a:t>
            </a:r>
            <a:r>
              <a:rPr lang="en-US" dirty="0"/>
              <a:t>, </a:t>
            </a:r>
            <a:r>
              <a:rPr lang="en-US" dirty="0" err="1"/>
              <a:t>ancak</a:t>
            </a:r>
            <a:r>
              <a:rPr lang="en-US" dirty="0"/>
              <a:t> alt (child) </a:t>
            </a:r>
            <a:r>
              <a:rPr lang="en-US" dirty="0" err="1"/>
              <a:t>sınıflarından</a:t>
            </a:r>
            <a:r>
              <a:rPr lang="en-US" dirty="0"/>
              <a:t> </a:t>
            </a:r>
            <a:r>
              <a:rPr lang="en-US" dirty="0" err="1"/>
              <a:t>türetilen</a:t>
            </a:r>
            <a:r>
              <a:rPr lang="en-US" dirty="0"/>
              <a:t> </a:t>
            </a:r>
            <a:r>
              <a:rPr lang="en-US" dirty="0" err="1"/>
              <a:t>nesneler</a:t>
            </a:r>
            <a:r>
              <a:rPr lang="en-US" dirty="0"/>
              <a:t> </a:t>
            </a:r>
            <a:r>
              <a:rPr lang="en-US" dirty="0" err="1"/>
              <a:t>oluşturulabilir</a:t>
            </a:r>
            <a:r>
              <a:rPr lang="en-US" dirty="0"/>
              <a:t>. Bir </a:t>
            </a:r>
            <a:r>
              <a:rPr lang="en-US" dirty="0" err="1"/>
              <a:t>class’ın</a:t>
            </a:r>
            <a:r>
              <a:rPr lang="en-US" dirty="0"/>
              <a:t> abstract </a:t>
            </a:r>
            <a:r>
              <a:rPr lang="en-US" dirty="0" err="1"/>
              <a:t>olabilmesi</a:t>
            </a:r>
            <a:r>
              <a:rPr lang="en-US" dirty="0"/>
              <a:t> </a:t>
            </a:r>
            <a:r>
              <a:rPr lang="en-US" dirty="0" err="1"/>
              <a:t>için</a:t>
            </a:r>
            <a:r>
              <a:rPr lang="en-US" dirty="0"/>
              <a:t> </a:t>
            </a:r>
            <a:r>
              <a:rPr lang="en-US" dirty="0" err="1"/>
              <a:t>önüne</a:t>
            </a:r>
            <a:r>
              <a:rPr lang="en-US" dirty="0"/>
              <a:t> abstract </a:t>
            </a:r>
            <a:r>
              <a:rPr lang="en-US" dirty="0" err="1"/>
              <a:t>kelimesi</a:t>
            </a:r>
            <a:r>
              <a:rPr lang="en-US" dirty="0"/>
              <a:t> </a:t>
            </a:r>
            <a:r>
              <a:rPr lang="en-US" dirty="0" err="1"/>
              <a:t>eklenmelidir</a:t>
            </a:r>
            <a:r>
              <a:rPr lang="en-US" dirty="0"/>
              <a:t>. Abstract </a:t>
            </a:r>
            <a:r>
              <a:rPr lang="en-US" dirty="0" err="1"/>
              <a:t>classların</a:t>
            </a:r>
            <a:r>
              <a:rPr lang="en-US" dirty="0"/>
              <a:t> </a:t>
            </a:r>
            <a:r>
              <a:rPr lang="en-US" dirty="0" err="1"/>
              <a:t>içerisinde</a:t>
            </a:r>
            <a:r>
              <a:rPr lang="en-US" dirty="0"/>
              <a:t> </a:t>
            </a:r>
            <a:r>
              <a:rPr lang="en-US" dirty="0" err="1"/>
              <a:t>tanımlanmış</a:t>
            </a:r>
            <a:r>
              <a:rPr lang="en-US" dirty="0"/>
              <a:t> </a:t>
            </a:r>
            <a:r>
              <a:rPr lang="en-US" dirty="0" err="1"/>
              <a:t>kod</a:t>
            </a:r>
            <a:r>
              <a:rPr lang="en-US" dirty="0"/>
              <a:t> </a:t>
            </a:r>
            <a:r>
              <a:rPr lang="en-US" dirty="0" err="1"/>
              <a:t>blockları</a:t>
            </a:r>
            <a:r>
              <a:rPr lang="en-US" dirty="0"/>
              <a:t> </a:t>
            </a:r>
            <a:r>
              <a:rPr lang="en-US" dirty="0" err="1"/>
              <a:t>bulunabilir</a:t>
            </a:r>
            <a:r>
              <a:rPr lang="en-US" dirty="0"/>
              <a:t>. </a:t>
            </a:r>
            <a:r>
              <a:rPr lang="en-US" dirty="0" err="1"/>
              <a:t>Aynı</a:t>
            </a:r>
            <a:r>
              <a:rPr lang="en-US" dirty="0"/>
              <a:t> </a:t>
            </a:r>
            <a:r>
              <a:rPr lang="en-US" dirty="0" err="1"/>
              <a:t>zamanda</a:t>
            </a:r>
            <a:r>
              <a:rPr lang="en-US" dirty="0"/>
              <a:t> abstract </a:t>
            </a:r>
            <a:r>
              <a:rPr lang="en-US" dirty="0" err="1"/>
              <a:t>classların</a:t>
            </a:r>
            <a:r>
              <a:rPr lang="en-US" dirty="0"/>
              <a:t> </a:t>
            </a:r>
            <a:r>
              <a:rPr lang="en-US" dirty="0" err="1"/>
              <a:t>içerisindeki</a:t>
            </a:r>
            <a:r>
              <a:rPr lang="en-US" dirty="0"/>
              <a:t> </a:t>
            </a:r>
            <a:r>
              <a:rPr lang="en-US" dirty="0" err="1"/>
              <a:t>methodlar</a:t>
            </a:r>
            <a:r>
              <a:rPr lang="en-US" dirty="0"/>
              <a:t> abstract </a:t>
            </a:r>
            <a:r>
              <a:rPr lang="en-US" dirty="0" err="1"/>
              <a:t>olabilir</a:t>
            </a:r>
            <a:r>
              <a:rPr lang="en-US" dirty="0"/>
              <a:t> </a:t>
            </a:r>
            <a:r>
              <a:rPr lang="en-US" dirty="0" err="1"/>
              <a:t>veya</a:t>
            </a:r>
            <a:r>
              <a:rPr lang="en-US" dirty="0"/>
              <a:t> </a:t>
            </a:r>
            <a:r>
              <a:rPr lang="en-US" dirty="0" err="1"/>
              <a:t>olmayabilir</a:t>
            </a:r>
            <a:r>
              <a:rPr lang="en-US" dirty="0"/>
              <a:t>. Java </a:t>
            </a:r>
            <a:r>
              <a:rPr lang="en-US" dirty="0" err="1"/>
              <a:t>bu</a:t>
            </a:r>
            <a:r>
              <a:rPr lang="en-US" dirty="0"/>
              <a:t> </a:t>
            </a:r>
            <a:r>
              <a:rPr lang="en-US" dirty="0" err="1"/>
              <a:t>kuralı</a:t>
            </a:r>
            <a:r>
              <a:rPr lang="en-US" dirty="0"/>
              <a:t> </a:t>
            </a:r>
            <a:r>
              <a:rPr lang="en-US" dirty="0" err="1"/>
              <a:t>sağlamakta</a:t>
            </a:r>
            <a:r>
              <a:rPr lang="en-US" dirty="0"/>
              <a:t>. O </a:t>
            </a:r>
            <a:r>
              <a:rPr lang="en-US" dirty="0" err="1"/>
              <a:t>yüzden</a:t>
            </a:r>
            <a:r>
              <a:rPr lang="en-US" dirty="0"/>
              <a:t> abstract </a:t>
            </a:r>
            <a:r>
              <a:rPr lang="en-US" dirty="0" err="1"/>
              <a:t>classlarda</a:t>
            </a:r>
            <a:r>
              <a:rPr lang="en-US" dirty="0"/>
              <a:t> %100 </a:t>
            </a:r>
            <a:r>
              <a:rPr lang="en-US" dirty="0" err="1"/>
              <a:t>abstractiondan</a:t>
            </a:r>
            <a:r>
              <a:rPr lang="en-US" dirty="0"/>
              <a:t> (</a:t>
            </a:r>
            <a:r>
              <a:rPr lang="en-US" dirty="0" err="1"/>
              <a:t>soyutlama</a:t>
            </a:r>
            <a:r>
              <a:rPr lang="en-US" dirty="0"/>
              <a:t>) </a:t>
            </a:r>
            <a:r>
              <a:rPr lang="en-US" dirty="0" err="1"/>
              <a:t>bahsedemeyiz</a:t>
            </a:r>
            <a:r>
              <a:rPr lang="en-US" dirty="0"/>
              <a:t>. Abstract </a:t>
            </a:r>
            <a:r>
              <a:rPr lang="en-US" dirty="0" err="1"/>
              <a:t>methodların</a:t>
            </a:r>
            <a:r>
              <a:rPr lang="en-US" dirty="0"/>
              <a:t> </a:t>
            </a:r>
            <a:r>
              <a:rPr lang="en-US" dirty="0" err="1"/>
              <a:t>içerisinde</a:t>
            </a:r>
            <a:r>
              <a:rPr lang="en-US" dirty="0"/>
              <a:t> constructor </a:t>
            </a:r>
            <a:r>
              <a:rPr lang="en-US" dirty="0" err="1"/>
              <a:t>tanımlanabilir</a:t>
            </a:r>
            <a:r>
              <a:rPr lang="en-US" dirty="0"/>
              <a:t>, </a:t>
            </a:r>
            <a:r>
              <a:rPr lang="en-US" dirty="0" err="1"/>
              <a:t>çünkü</a:t>
            </a:r>
            <a:r>
              <a:rPr lang="en-US" dirty="0"/>
              <a:t> </a:t>
            </a:r>
            <a:r>
              <a:rPr lang="en-US" dirty="0" err="1"/>
              <a:t>soyut</a:t>
            </a:r>
            <a:r>
              <a:rPr lang="en-US" dirty="0"/>
              <a:t> </a:t>
            </a:r>
            <a:r>
              <a:rPr lang="en-US" dirty="0" err="1"/>
              <a:t>sınıflar</a:t>
            </a:r>
            <a:r>
              <a:rPr lang="en-US" dirty="0"/>
              <a:t> </a:t>
            </a:r>
            <a:r>
              <a:rPr lang="en-US" dirty="0" err="1"/>
              <a:t>bir</a:t>
            </a:r>
            <a:r>
              <a:rPr lang="en-US" dirty="0"/>
              <a:t> </a:t>
            </a:r>
            <a:r>
              <a:rPr lang="en-US" dirty="0" err="1"/>
              <a:t>classdır</a:t>
            </a:r>
            <a:r>
              <a:rPr lang="en-US" dirty="0"/>
              <a:t>.</a:t>
            </a:r>
          </a:p>
        </p:txBody>
      </p:sp>
      <p:sp>
        <p:nvSpPr>
          <p:cNvPr id="5" name="Veri Yer Tutucusu 4">
            <a:extLst>
              <a:ext uri="{FF2B5EF4-FFF2-40B4-BE49-F238E27FC236}">
                <a16:creationId xmlns:a16="http://schemas.microsoft.com/office/drawing/2014/main" id="{F98325A6-A24E-35BA-1455-DC3D0D57B7F8}"/>
              </a:ext>
            </a:extLst>
          </p:cNvPr>
          <p:cNvSpPr>
            <a:spLocks noGrp="1"/>
          </p:cNvSpPr>
          <p:nvPr>
            <p:ph type="dt" sz="half" idx="10"/>
          </p:nvPr>
        </p:nvSpPr>
        <p:spPr>
          <a:xfrm>
            <a:off x="877824" y="6356350"/>
            <a:ext cx="2743200" cy="365125"/>
          </a:xfrm>
        </p:spPr>
        <p:txBody>
          <a:bodyPr anchor="ctr">
            <a:normAutofit/>
          </a:bodyPr>
          <a:lstStyle/>
          <a:p>
            <a:pPr>
              <a:spcAft>
                <a:spcPts val="600"/>
              </a:spcAft>
            </a:pPr>
            <a:fld id="{2FB1DD93-7C9D-4E53-81F0-DDE57FEA7EDB}" type="datetime1">
              <a:rPr lang="en-US" smtClean="0"/>
              <a:pPr>
                <a:spcAft>
                  <a:spcPts val="600"/>
                </a:spcAft>
              </a:pPr>
              <a:t>4/6/24</a:t>
            </a:fld>
            <a:endParaRPr lang="en-US"/>
          </a:p>
        </p:txBody>
      </p:sp>
      <p:sp>
        <p:nvSpPr>
          <p:cNvPr id="6" name="Alt Bilgi Yer Tutucusu 5">
            <a:extLst>
              <a:ext uri="{FF2B5EF4-FFF2-40B4-BE49-F238E27FC236}">
                <a16:creationId xmlns:a16="http://schemas.microsoft.com/office/drawing/2014/main" id="{07DA2D8E-68D6-D79D-0556-595A920F2B0C}"/>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56CC38DC-0811-AD24-5E8B-EBC9B8A8C32E}"/>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11</a:t>
            </a:fld>
            <a:endParaRPr lang="en-US"/>
          </a:p>
        </p:txBody>
      </p:sp>
    </p:spTree>
    <p:extLst>
      <p:ext uri="{BB962C8B-B14F-4D97-AF65-F5344CB8AC3E}">
        <p14:creationId xmlns:p14="http://schemas.microsoft.com/office/powerpoint/2010/main" val="848661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837AC2-7102-A5C5-2E62-45F860EFEB83}"/>
              </a:ext>
            </a:extLst>
          </p:cNvPr>
          <p:cNvSpPr>
            <a:spLocks noGrp="1"/>
          </p:cNvSpPr>
          <p:nvPr>
            <p:ph type="title"/>
          </p:nvPr>
        </p:nvSpPr>
        <p:spPr/>
        <p:txBody>
          <a:bodyPr/>
          <a:lstStyle/>
          <a:p>
            <a:r>
              <a:rPr lang="tr-TR" dirty="0"/>
              <a:t>1.b. Arayüzler (</a:t>
            </a:r>
            <a:r>
              <a:rPr lang="tr-TR" dirty="0" err="1"/>
              <a:t>Interfaces</a:t>
            </a:r>
            <a:r>
              <a:rPr lang="tr-TR" dirty="0"/>
              <a:t>)</a:t>
            </a:r>
          </a:p>
        </p:txBody>
      </p:sp>
      <p:sp>
        <p:nvSpPr>
          <p:cNvPr id="3" name="İçerik Yer Tutucusu 2">
            <a:extLst>
              <a:ext uri="{FF2B5EF4-FFF2-40B4-BE49-F238E27FC236}">
                <a16:creationId xmlns:a16="http://schemas.microsoft.com/office/drawing/2014/main" id="{AF193758-E468-078D-4BEA-00429927A38D}"/>
              </a:ext>
            </a:extLst>
          </p:cNvPr>
          <p:cNvSpPr>
            <a:spLocks noGrp="1"/>
          </p:cNvSpPr>
          <p:nvPr>
            <p:ph idx="1"/>
          </p:nvPr>
        </p:nvSpPr>
        <p:spPr/>
        <p:txBody>
          <a:bodyPr/>
          <a:lstStyle/>
          <a:p>
            <a:r>
              <a:rPr lang="tr-TR" dirty="0" err="1"/>
              <a:t>Interfaceler</a:t>
            </a:r>
            <a:r>
              <a:rPr lang="tr-TR" dirty="0"/>
              <a:t>, bir veya daha fazla soyut yöntemi tanımlayan bir yapıdır. Sınıflar </a:t>
            </a:r>
            <a:r>
              <a:rPr lang="tr-TR" dirty="0" err="1"/>
              <a:t>interfaceleri</a:t>
            </a:r>
            <a:r>
              <a:rPr lang="tr-TR" dirty="0"/>
              <a:t> uygulayarak bu yöntemleri sağlamak zorundadır. </a:t>
            </a:r>
            <a:r>
              <a:rPr lang="tr-TR" dirty="0" err="1"/>
              <a:t>Interfaceler</a:t>
            </a:r>
            <a:r>
              <a:rPr lang="tr-TR" dirty="0"/>
              <a:t>, çoklu kalıtımı (multiple </a:t>
            </a:r>
            <a:r>
              <a:rPr lang="tr-TR" dirty="0" err="1"/>
              <a:t>inheritance</a:t>
            </a:r>
            <a:r>
              <a:rPr lang="tr-TR" dirty="0"/>
              <a:t>) simüle etmek için kullanılır ve Java’da farklı sınıflar arasında kod paylaşımını kolaylaştırır. </a:t>
            </a:r>
            <a:r>
              <a:rPr lang="tr-TR" dirty="0" err="1"/>
              <a:t>Interfaceler</a:t>
            </a:r>
            <a:r>
              <a:rPr lang="tr-TR" dirty="0"/>
              <a:t> bir </a:t>
            </a:r>
            <a:r>
              <a:rPr lang="tr-TR" dirty="0" err="1"/>
              <a:t>class</a:t>
            </a:r>
            <a:r>
              <a:rPr lang="tr-TR" dirty="0"/>
              <a:t> değildir. Bir </a:t>
            </a:r>
            <a:r>
              <a:rPr lang="tr-TR" dirty="0" err="1"/>
              <a:t>class</a:t>
            </a:r>
            <a:r>
              <a:rPr lang="tr-TR" dirty="0"/>
              <a:t> yalnızca bir </a:t>
            </a:r>
            <a:r>
              <a:rPr lang="tr-TR" dirty="0" err="1"/>
              <a:t>class’ı</a:t>
            </a:r>
            <a:r>
              <a:rPr lang="tr-TR" dirty="0"/>
              <a:t> miras alabildiği için ortaya çıkmış yapılardır. </a:t>
            </a:r>
            <a:r>
              <a:rPr lang="tr-TR" dirty="0" err="1"/>
              <a:t>Interfaceler</a:t>
            </a:r>
            <a:r>
              <a:rPr lang="tr-TR" dirty="0"/>
              <a:t> multiple </a:t>
            </a:r>
            <a:r>
              <a:rPr lang="tr-TR" dirty="0" err="1"/>
              <a:t>inheritance’a</a:t>
            </a:r>
            <a:r>
              <a:rPr lang="tr-TR" dirty="0"/>
              <a:t> izin </a:t>
            </a:r>
            <a:r>
              <a:rPr lang="tr-TR" dirty="0" err="1"/>
              <a:t>veirir</a:t>
            </a:r>
            <a:r>
              <a:rPr lang="tr-TR" dirty="0"/>
              <a:t>. </a:t>
            </a:r>
            <a:r>
              <a:rPr lang="tr-TR" dirty="0" err="1"/>
              <a:t>Interfaceler</a:t>
            </a:r>
            <a:r>
              <a:rPr lang="tr-TR" dirty="0"/>
              <a:t> içindeki tüm </a:t>
            </a:r>
            <a:r>
              <a:rPr lang="tr-TR" dirty="0" err="1"/>
              <a:t>methodlar</a:t>
            </a:r>
            <a:r>
              <a:rPr lang="tr-TR" dirty="0"/>
              <a:t> tamamlanmamış (body’si olmayacak şekilde) oluşturulmalıdır. </a:t>
            </a:r>
            <a:r>
              <a:rPr lang="tr-TR" dirty="0" err="1"/>
              <a:t>Abstract</a:t>
            </a:r>
            <a:r>
              <a:rPr lang="tr-TR" dirty="0"/>
              <a:t> </a:t>
            </a:r>
            <a:r>
              <a:rPr lang="tr-TR" dirty="0" err="1"/>
              <a:t>classlarda</a:t>
            </a:r>
            <a:r>
              <a:rPr lang="tr-TR" dirty="0"/>
              <a:t> olduğu gibi </a:t>
            </a:r>
            <a:r>
              <a:rPr lang="tr-TR" dirty="0" err="1"/>
              <a:t>interfacelerde</a:t>
            </a:r>
            <a:r>
              <a:rPr lang="tr-TR" dirty="0"/>
              <a:t> de nesne oluşturamayız. </a:t>
            </a:r>
            <a:r>
              <a:rPr lang="tr-TR" dirty="0" err="1"/>
              <a:t>Interfacelerin</a:t>
            </a:r>
            <a:r>
              <a:rPr lang="tr-TR" dirty="0"/>
              <a:t> içerisinde </a:t>
            </a:r>
            <a:r>
              <a:rPr lang="tr-TR" dirty="0" err="1"/>
              <a:t>constructor</a:t>
            </a:r>
            <a:r>
              <a:rPr lang="tr-TR" dirty="0"/>
              <a:t> tanımlanamaz!</a:t>
            </a:r>
          </a:p>
        </p:txBody>
      </p:sp>
      <p:sp>
        <p:nvSpPr>
          <p:cNvPr id="4" name="Veri Yer Tutucusu 3">
            <a:extLst>
              <a:ext uri="{FF2B5EF4-FFF2-40B4-BE49-F238E27FC236}">
                <a16:creationId xmlns:a16="http://schemas.microsoft.com/office/drawing/2014/main" id="{37CB3919-D621-9852-1AFC-3AE90D72A2E3}"/>
              </a:ext>
            </a:extLst>
          </p:cNvPr>
          <p:cNvSpPr>
            <a:spLocks noGrp="1"/>
          </p:cNvSpPr>
          <p:nvPr>
            <p:ph type="dt" sz="half" idx="10"/>
          </p:nvPr>
        </p:nvSpPr>
        <p:spPr/>
        <p:txBody>
          <a:bodyPr/>
          <a:lstStyle/>
          <a:p>
            <a:fld id="{579F6069-8263-4296-913A-BC2234E8D32B}" type="datetime1">
              <a:rPr lang="en-US" smtClean="0"/>
              <a:t>4/6/24</a:t>
            </a:fld>
            <a:endParaRPr lang="en-US"/>
          </a:p>
        </p:txBody>
      </p:sp>
      <p:sp>
        <p:nvSpPr>
          <p:cNvPr id="5" name="Alt Bilgi Yer Tutucusu 4">
            <a:extLst>
              <a:ext uri="{FF2B5EF4-FFF2-40B4-BE49-F238E27FC236}">
                <a16:creationId xmlns:a16="http://schemas.microsoft.com/office/drawing/2014/main" id="{FA1C66C6-29D7-4C7C-A8F6-C60226F75B5C}"/>
              </a:ext>
            </a:extLst>
          </p:cNvPr>
          <p:cNvSpPr>
            <a:spLocks noGrp="1"/>
          </p:cNvSpPr>
          <p:nvPr>
            <p:ph type="ftr" sz="quarter" idx="11"/>
          </p:nvPr>
        </p:nvSpPr>
        <p:spPr/>
        <p:txBody>
          <a:bodyPr/>
          <a:lstStyle/>
          <a:p>
            <a:r>
              <a:rPr lang="en-US"/>
              <a:t>Sample Footer Text</a:t>
            </a:r>
          </a:p>
        </p:txBody>
      </p:sp>
      <p:sp>
        <p:nvSpPr>
          <p:cNvPr id="6" name="Slayt Numarası Yer Tutucusu 5">
            <a:extLst>
              <a:ext uri="{FF2B5EF4-FFF2-40B4-BE49-F238E27FC236}">
                <a16:creationId xmlns:a16="http://schemas.microsoft.com/office/drawing/2014/main" id="{CED5A5DC-4A84-6156-4F51-31E8B3B1BB69}"/>
              </a:ext>
            </a:extLst>
          </p:cNvPr>
          <p:cNvSpPr>
            <a:spLocks noGrp="1"/>
          </p:cNvSpPr>
          <p:nvPr>
            <p:ph type="sldNum" sz="quarter" idx="12"/>
          </p:nvPr>
        </p:nvSpPr>
        <p:spPr/>
        <p:txBody>
          <a:bodyPr/>
          <a:lstStyle/>
          <a:p>
            <a:fld id="{C68AC1EC-23E2-4F0E-A5A4-674EC8DB954E}" type="slidenum">
              <a:rPr lang="en-US" smtClean="0"/>
              <a:t>12</a:t>
            </a:fld>
            <a:endParaRPr lang="en-US"/>
          </a:p>
        </p:txBody>
      </p:sp>
    </p:spTree>
    <p:extLst>
      <p:ext uri="{BB962C8B-B14F-4D97-AF65-F5344CB8AC3E}">
        <p14:creationId xmlns:p14="http://schemas.microsoft.com/office/powerpoint/2010/main" val="486098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B4B3D4C-AE18-0956-D42E-01CFEC3D2B2E}"/>
              </a:ext>
            </a:extLst>
          </p:cNvPr>
          <p:cNvSpPr>
            <a:spLocks noGrp="1"/>
          </p:cNvSpPr>
          <p:nvPr>
            <p:ph type="title"/>
          </p:nvPr>
        </p:nvSpPr>
        <p:spPr>
          <a:xfrm>
            <a:off x="839788" y="820881"/>
            <a:ext cx="4872754" cy="2062595"/>
          </a:xfrm>
        </p:spPr>
        <p:txBody>
          <a:bodyPr/>
          <a:lstStyle/>
          <a:p>
            <a:r>
              <a:rPr lang="tr-TR" dirty="0"/>
              <a:t>2. </a:t>
            </a:r>
            <a:r>
              <a:rPr lang="en-US" dirty="0"/>
              <a:t>Inheritance (</a:t>
            </a:r>
            <a:r>
              <a:rPr lang="en-US" dirty="0" err="1"/>
              <a:t>Kalıtım</a:t>
            </a:r>
            <a:r>
              <a:rPr lang="en-US" dirty="0"/>
              <a:t>)</a:t>
            </a:r>
          </a:p>
        </p:txBody>
      </p:sp>
      <p:pic>
        <p:nvPicPr>
          <p:cNvPr id="8" name="Resim Yer Tutucusu 7" descr="metin, çizgi film, tasarım içeren bir resim&#10;&#10;Açıklama otomatik olarak oluşturuldu">
            <a:extLst>
              <a:ext uri="{FF2B5EF4-FFF2-40B4-BE49-F238E27FC236}">
                <a16:creationId xmlns:a16="http://schemas.microsoft.com/office/drawing/2014/main" id="{9B185A2E-ED42-2677-F54C-69AFC7709D2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859" r="859"/>
          <a:stretch>
            <a:fillRect/>
          </a:stretch>
        </p:blipFill>
        <p:spPr>
          <a:xfrm>
            <a:off x="7004560" y="1681315"/>
            <a:ext cx="4616300" cy="3788533"/>
          </a:xfrm>
        </p:spPr>
      </p:pic>
      <p:sp>
        <p:nvSpPr>
          <p:cNvPr id="19" name="Text Placeholder 3">
            <a:extLst>
              <a:ext uri="{FF2B5EF4-FFF2-40B4-BE49-F238E27FC236}">
                <a16:creationId xmlns:a16="http://schemas.microsoft.com/office/drawing/2014/main" id="{51D65C01-C34A-9173-0AFE-50002D19ED0D}"/>
              </a:ext>
            </a:extLst>
          </p:cNvPr>
          <p:cNvSpPr>
            <a:spLocks noGrp="1"/>
          </p:cNvSpPr>
          <p:nvPr>
            <p:ph type="body" sz="half" idx="2"/>
          </p:nvPr>
        </p:nvSpPr>
        <p:spPr>
          <a:xfrm>
            <a:off x="839787" y="1406013"/>
            <a:ext cx="6052625" cy="4462975"/>
          </a:xfrm>
        </p:spPr>
        <p:txBody>
          <a:bodyPr>
            <a:normAutofit fontScale="85000" lnSpcReduction="20000"/>
          </a:bodyPr>
          <a:lstStyle/>
          <a:p>
            <a:pPr marL="285750" indent="-285750">
              <a:buFont typeface="Arial" panose="020B0604020202020204" pitchFamily="34" charset="0"/>
              <a:buChar char="•"/>
            </a:pPr>
            <a:r>
              <a:rPr lang="tr-TR" dirty="0" err="1"/>
              <a:t>OOP’de</a:t>
            </a:r>
            <a:r>
              <a:rPr lang="tr-TR" dirty="0"/>
              <a:t> bir mekanizmadır ve bir sınıfın kalıtım ile atasındaki özellikleri (</a:t>
            </a:r>
            <a:r>
              <a:rPr lang="tr-TR" dirty="0" err="1"/>
              <a:t>method</a:t>
            </a:r>
            <a:r>
              <a:rPr lang="tr-TR" dirty="0"/>
              <a:t>, </a:t>
            </a:r>
            <a:r>
              <a:rPr lang="tr-TR" dirty="0" err="1"/>
              <a:t>variable</a:t>
            </a:r>
            <a:r>
              <a:rPr lang="tr-TR" dirty="0"/>
              <a:t>) miras almasını sağlar.</a:t>
            </a:r>
          </a:p>
          <a:p>
            <a:pPr marL="285750" indent="-285750">
              <a:buFont typeface="Arial" panose="020B0604020202020204" pitchFamily="34" charset="0"/>
              <a:buChar char="•"/>
            </a:pPr>
            <a:r>
              <a:rPr lang="en-US" dirty="0"/>
              <a:t>İnheritance </a:t>
            </a:r>
            <a:r>
              <a:rPr lang="tr-TR" dirty="0"/>
              <a:t>kodun yeniden kullanılabilirliğini artırır ve sınıflar arasında hiyerarşik ilişkiler kurmayı sağlar.</a:t>
            </a:r>
          </a:p>
          <a:p>
            <a:pPr marL="285750" indent="-285750">
              <a:buFont typeface="Arial" panose="020B0604020202020204" pitchFamily="34" charset="0"/>
              <a:buChar char="•"/>
            </a:pPr>
            <a:r>
              <a:rPr lang="tr-TR" dirty="0"/>
              <a:t>Temel özellikleri şunlardır;</a:t>
            </a:r>
          </a:p>
          <a:p>
            <a:pPr marL="800100" lvl="1" indent="-342900">
              <a:buFont typeface="+mj-lt"/>
              <a:buAutoNum type="arabicPeriod"/>
            </a:pPr>
            <a:r>
              <a:rPr lang="tr-TR" b="1" dirty="0"/>
              <a:t>Üst Sınıf (</a:t>
            </a:r>
            <a:r>
              <a:rPr lang="tr-TR" b="1" dirty="0" err="1"/>
              <a:t>Parent</a:t>
            </a:r>
            <a:r>
              <a:rPr lang="tr-TR" b="1" dirty="0"/>
              <a:t> Class) ve Alt Sınıf (Child Class) :</a:t>
            </a:r>
            <a:r>
              <a:rPr lang="tr-TR" dirty="0"/>
              <a:t> </a:t>
            </a:r>
            <a:r>
              <a:rPr lang="tr-TR" dirty="0" err="1"/>
              <a:t>Inheritance</a:t>
            </a:r>
            <a:r>
              <a:rPr lang="tr-TR" dirty="0"/>
              <a:t>, bir üst sınıf (</a:t>
            </a:r>
            <a:r>
              <a:rPr lang="tr-TR" dirty="0" err="1"/>
              <a:t>base</a:t>
            </a:r>
            <a:r>
              <a:rPr lang="tr-TR" dirty="0"/>
              <a:t> </a:t>
            </a:r>
            <a:r>
              <a:rPr lang="tr-TR" dirty="0" err="1"/>
              <a:t>class</a:t>
            </a:r>
            <a:r>
              <a:rPr lang="tr-TR" dirty="0"/>
              <a:t> veya </a:t>
            </a:r>
            <a:r>
              <a:rPr lang="tr-TR" dirty="0" err="1"/>
              <a:t>parent</a:t>
            </a:r>
            <a:r>
              <a:rPr lang="tr-TR" dirty="0"/>
              <a:t> </a:t>
            </a:r>
            <a:r>
              <a:rPr lang="tr-TR" dirty="0" err="1"/>
              <a:t>class</a:t>
            </a:r>
            <a:r>
              <a:rPr lang="tr-TR" dirty="0"/>
              <a:t>) ve bir alt sınıf (</a:t>
            </a:r>
            <a:r>
              <a:rPr lang="tr-TR" dirty="0" err="1"/>
              <a:t>derived</a:t>
            </a:r>
            <a:r>
              <a:rPr lang="tr-TR" dirty="0"/>
              <a:t> </a:t>
            </a:r>
            <a:r>
              <a:rPr lang="tr-TR" dirty="0" err="1"/>
              <a:t>class</a:t>
            </a:r>
            <a:r>
              <a:rPr lang="tr-TR" dirty="0"/>
              <a:t> veya </a:t>
            </a:r>
            <a:r>
              <a:rPr lang="tr-TR" dirty="0" err="1"/>
              <a:t>child</a:t>
            </a:r>
            <a:r>
              <a:rPr lang="tr-TR" dirty="0"/>
              <a:t> </a:t>
            </a:r>
            <a:r>
              <a:rPr lang="tr-TR" dirty="0" err="1"/>
              <a:t>class</a:t>
            </a:r>
            <a:r>
              <a:rPr lang="tr-TR" dirty="0"/>
              <a:t>) arasında gerçekleşir. Üst sınıf, özellikleri ve davranışları miras veren sınıftır, alt sınıf ise bu</a:t>
            </a:r>
            <a:r>
              <a:rPr lang="en-US" dirty="0"/>
              <a:t> </a:t>
            </a:r>
            <a:r>
              <a:rPr lang="tr-TR" dirty="0"/>
              <a:t>özellikleri miras alan sınıftır.</a:t>
            </a:r>
          </a:p>
          <a:p>
            <a:pPr marL="800100" lvl="1" indent="-342900">
              <a:buFont typeface="+mj-lt"/>
              <a:buAutoNum type="arabicPeriod"/>
            </a:pPr>
            <a:r>
              <a:rPr lang="tr-TR" b="1" dirty="0"/>
              <a:t>Miras</a:t>
            </a:r>
            <a:r>
              <a:rPr lang="en-US" b="1" dirty="0"/>
              <a:t> (Inheritance) :</a:t>
            </a:r>
            <a:r>
              <a:rPr lang="tr-TR" b="1" dirty="0"/>
              <a:t> </a:t>
            </a:r>
            <a:r>
              <a:rPr lang="tr-TR" dirty="0"/>
              <a:t>Alt sınıf, üst sınıfın sahip olduğu tüm alanları (veriler) ve metotları (işlevler) miras alır. Bu, alt sınıfın, üst sınıfın tüm özelliklerini kullanabileceği anlamına gelir.</a:t>
            </a:r>
          </a:p>
          <a:p>
            <a:pPr marL="800100" lvl="1" indent="-342900">
              <a:buFont typeface="+mj-lt"/>
              <a:buAutoNum type="arabicPeriod"/>
            </a:pPr>
            <a:r>
              <a:rPr lang="tr-TR" b="1" dirty="0"/>
              <a:t>Eklemeler ve Geçersiz Kılma (</a:t>
            </a:r>
            <a:r>
              <a:rPr lang="tr-TR" b="1" dirty="0" err="1"/>
              <a:t>Additions</a:t>
            </a:r>
            <a:r>
              <a:rPr lang="tr-TR" b="1" dirty="0"/>
              <a:t> </a:t>
            </a:r>
            <a:r>
              <a:rPr lang="tr-TR" b="1" dirty="0" err="1"/>
              <a:t>and</a:t>
            </a:r>
            <a:r>
              <a:rPr lang="tr-TR" b="1" dirty="0"/>
              <a:t> </a:t>
            </a:r>
            <a:r>
              <a:rPr lang="tr-TR" b="1" dirty="0" err="1"/>
              <a:t>Overriding</a:t>
            </a:r>
            <a:r>
              <a:rPr lang="tr-TR" b="1" dirty="0"/>
              <a:t>) :</a:t>
            </a:r>
            <a:r>
              <a:rPr lang="tr-TR" dirty="0"/>
              <a:t> Alt sınıf, üst sınıftan miras aldığı özellikleri genişletebilir (eklemeler yapabilir) ve üst sınıfta tanımlanan metotları aynı isimle geçersiz kılabilir (</a:t>
            </a:r>
            <a:r>
              <a:rPr lang="tr-TR" dirty="0" err="1"/>
              <a:t>override</a:t>
            </a:r>
            <a:r>
              <a:rPr lang="tr-TR" dirty="0"/>
              <a:t>). Bu sayede, alt sınıf, kendi ihtiyaçlarına göre davranışları değiştirebilir.</a:t>
            </a:r>
          </a:p>
          <a:p>
            <a:pPr marL="800100" lvl="1" indent="-342900">
              <a:buFont typeface="+mj-lt"/>
              <a:buAutoNum type="arabicPeriod"/>
            </a:pPr>
            <a:r>
              <a:rPr lang="tr-TR" b="1" dirty="0"/>
              <a:t>Çoklu Miras (Multiple </a:t>
            </a:r>
            <a:r>
              <a:rPr lang="tr-TR" b="1" dirty="0" err="1"/>
              <a:t>Inheritance</a:t>
            </a:r>
            <a:r>
              <a:rPr lang="tr-TR" b="1" dirty="0"/>
              <a:t>): </a:t>
            </a:r>
            <a:r>
              <a:rPr lang="tr-TR" dirty="0"/>
              <a:t>Bazı programlama dillerinde, bir sınıf birden fazla üst sınıftan miras alabilir. Ancak, Java gibi dillerde çoklu miras doğrudan desteklenmez; bunun yerine arayüzler (</a:t>
            </a:r>
            <a:r>
              <a:rPr lang="tr-TR" dirty="0" err="1"/>
              <a:t>interfaces</a:t>
            </a:r>
            <a:r>
              <a:rPr lang="tr-TR" dirty="0"/>
              <a:t>) kullanılır.</a:t>
            </a:r>
          </a:p>
        </p:txBody>
      </p:sp>
      <p:sp>
        <p:nvSpPr>
          <p:cNvPr id="4" name="Veri Yer Tutucusu 3">
            <a:extLst>
              <a:ext uri="{FF2B5EF4-FFF2-40B4-BE49-F238E27FC236}">
                <a16:creationId xmlns:a16="http://schemas.microsoft.com/office/drawing/2014/main" id="{93B01D13-C2BC-F53A-3DCF-B7C91D4BA583}"/>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4/6/24</a:t>
            </a:fld>
            <a:endParaRPr lang="en-US"/>
          </a:p>
        </p:txBody>
      </p:sp>
      <p:sp>
        <p:nvSpPr>
          <p:cNvPr id="5" name="Alt Bilgi Yer Tutucusu 4">
            <a:extLst>
              <a:ext uri="{FF2B5EF4-FFF2-40B4-BE49-F238E27FC236}">
                <a16:creationId xmlns:a16="http://schemas.microsoft.com/office/drawing/2014/main" id="{D17A4008-7134-FA17-D5A0-FC7B015F82A2}"/>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ayt Numarası Yer Tutucusu 5">
            <a:extLst>
              <a:ext uri="{FF2B5EF4-FFF2-40B4-BE49-F238E27FC236}">
                <a16:creationId xmlns:a16="http://schemas.microsoft.com/office/drawing/2014/main" id="{98C5C575-7048-2393-444C-2A2A4130BE31}"/>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13</a:t>
            </a:fld>
            <a:endParaRPr lang="en-US"/>
          </a:p>
        </p:txBody>
      </p:sp>
    </p:spTree>
    <p:extLst>
      <p:ext uri="{BB962C8B-B14F-4D97-AF65-F5344CB8AC3E}">
        <p14:creationId xmlns:p14="http://schemas.microsoft.com/office/powerpoint/2010/main" val="3255995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6E67B3-A1CE-0223-9E37-91EB760BE773}"/>
              </a:ext>
            </a:extLst>
          </p:cNvPr>
          <p:cNvSpPr>
            <a:spLocks noGrp="1"/>
          </p:cNvSpPr>
          <p:nvPr>
            <p:ph type="title"/>
          </p:nvPr>
        </p:nvSpPr>
        <p:spPr>
          <a:xfrm>
            <a:off x="871108" y="588245"/>
            <a:ext cx="10449784" cy="1265928"/>
          </a:xfrm>
        </p:spPr>
        <p:txBody>
          <a:bodyPr anchor="b">
            <a:normAutofit/>
          </a:bodyPr>
          <a:lstStyle/>
          <a:p>
            <a:r>
              <a:rPr lang="tr-TR" dirty="0"/>
              <a:t>3. </a:t>
            </a:r>
            <a:r>
              <a:rPr lang="tr-TR" dirty="0" err="1"/>
              <a:t>Encapsulation</a:t>
            </a:r>
            <a:r>
              <a:rPr lang="tr-TR" dirty="0"/>
              <a:t> (Kapsülleme)</a:t>
            </a:r>
          </a:p>
        </p:txBody>
      </p:sp>
      <p:pic>
        <p:nvPicPr>
          <p:cNvPr id="9" name="Resim Yer Tutucusu 8" descr="metin, ekran görüntüsü, tasarım içeren bir resim&#10;&#10;Açıklama otomatik olarak oluşturuldu">
            <a:extLst>
              <a:ext uri="{FF2B5EF4-FFF2-40B4-BE49-F238E27FC236}">
                <a16:creationId xmlns:a16="http://schemas.microsoft.com/office/drawing/2014/main" id="{AAF8AE97-84A0-30C8-4F26-AA3639F83D4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16967" y="2159175"/>
            <a:ext cx="4699166" cy="4017787"/>
          </a:xfrm>
          <a:noFill/>
        </p:spPr>
      </p:pic>
      <p:sp>
        <p:nvSpPr>
          <p:cNvPr id="4" name="Metin Yer Tutucusu 3">
            <a:extLst>
              <a:ext uri="{FF2B5EF4-FFF2-40B4-BE49-F238E27FC236}">
                <a16:creationId xmlns:a16="http://schemas.microsoft.com/office/drawing/2014/main" id="{76AFEC64-F8DF-3A16-68AF-47986578ABBB}"/>
              </a:ext>
            </a:extLst>
          </p:cNvPr>
          <p:cNvSpPr>
            <a:spLocks noGrp="1"/>
          </p:cNvSpPr>
          <p:nvPr>
            <p:ph sz="half" idx="2"/>
          </p:nvPr>
        </p:nvSpPr>
        <p:spPr>
          <a:xfrm>
            <a:off x="6328391" y="2159175"/>
            <a:ext cx="4985785" cy="4017787"/>
          </a:xfrm>
        </p:spPr>
        <p:txBody>
          <a:bodyPr>
            <a:normAutofit/>
          </a:bodyPr>
          <a:lstStyle/>
          <a:p>
            <a:pPr marL="285750" indent="-285750">
              <a:buFont typeface="Arial" panose="020B0604020202020204" pitchFamily="34" charset="0"/>
              <a:buChar char="•"/>
            </a:pPr>
            <a:r>
              <a:rPr lang="tr-TR" dirty="0"/>
              <a:t>Bir </a:t>
            </a:r>
            <a:r>
              <a:rPr lang="tr-TR" dirty="0" err="1"/>
              <a:t>class</a:t>
            </a:r>
            <a:r>
              <a:rPr lang="tr-TR" dirty="0"/>
              <a:t> içindeki dataların (</a:t>
            </a:r>
            <a:r>
              <a:rPr lang="tr-TR" dirty="0" err="1"/>
              <a:t>field</a:t>
            </a:r>
            <a:r>
              <a:rPr lang="tr-TR" dirty="0"/>
              <a:t>, </a:t>
            </a:r>
            <a:r>
              <a:rPr lang="tr-TR" dirty="0" err="1"/>
              <a:t>variable</a:t>
            </a:r>
            <a:r>
              <a:rPr lang="tr-TR" dirty="0"/>
              <a:t>) dış dünyadan gizlenmesi işlemine </a:t>
            </a:r>
            <a:r>
              <a:rPr lang="tr-TR" dirty="0" err="1"/>
              <a:t>encapsulation</a:t>
            </a:r>
            <a:r>
              <a:rPr lang="tr-TR" dirty="0"/>
              <a:t> (kapsülleme) denir.</a:t>
            </a:r>
          </a:p>
          <a:p>
            <a:pPr marL="285750" indent="-285750">
              <a:buFont typeface="Arial" panose="020B0604020202020204" pitchFamily="34" charset="0"/>
              <a:buChar char="•"/>
            </a:pPr>
            <a:r>
              <a:rPr lang="tr-TR" dirty="0"/>
              <a:t>Bunu gerçekleştirmek için sınıfta tanımlı değişkenler </a:t>
            </a:r>
            <a:r>
              <a:rPr lang="tr-TR" dirty="0" err="1"/>
              <a:t>private</a:t>
            </a:r>
            <a:r>
              <a:rPr lang="tr-TR" dirty="0"/>
              <a:t> olarak tanımlanır. Bu değişkenlere erişim de </a:t>
            </a:r>
            <a:r>
              <a:rPr lang="tr-TR" dirty="0" err="1"/>
              <a:t>public</a:t>
            </a:r>
            <a:r>
              <a:rPr lang="tr-TR" dirty="0"/>
              <a:t> tanımlı </a:t>
            </a:r>
            <a:r>
              <a:rPr lang="tr-TR" dirty="0" err="1"/>
              <a:t>getter</a:t>
            </a:r>
            <a:r>
              <a:rPr lang="tr-TR" dirty="0"/>
              <a:t>/</a:t>
            </a:r>
            <a:r>
              <a:rPr lang="tr-TR" dirty="0" err="1"/>
              <a:t>setter</a:t>
            </a:r>
            <a:r>
              <a:rPr lang="tr-TR" dirty="0"/>
              <a:t> </a:t>
            </a:r>
            <a:r>
              <a:rPr lang="tr-TR" dirty="0" err="1"/>
              <a:t>methodları</a:t>
            </a:r>
            <a:r>
              <a:rPr lang="tr-TR" dirty="0"/>
              <a:t> ile gerçekleşir.</a:t>
            </a:r>
          </a:p>
          <a:p>
            <a:pPr marL="285750" indent="-285750">
              <a:buFont typeface="Arial" panose="020B0604020202020204" pitchFamily="34" charset="0"/>
              <a:buChar char="•"/>
            </a:pPr>
            <a:r>
              <a:rPr lang="tr-TR" dirty="0" err="1"/>
              <a:t>Encapsulation</a:t>
            </a:r>
            <a:r>
              <a:rPr lang="tr-TR" dirty="0"/>
              <a:t>, nesne yönelimli programlamada (OOP) bir programlama prensibi ve konseptidir. Bu prensip, bir sınıfın iç veri ve işlevselliğini bir kapsül (</a:t>
            </a:r>
            <a:r>
              <a:rPr lang="tr-TR" dirty="0" err="1"/>
              <a:t>container</a:t>
            </a:r>
            <a:r>
              <a:rPr lang="tr-TR" dirty="0"/>
              <a:t>) içinde saklama ve bu sınıfın dışındaki kodların bu içeriğe doğrudan erişmesini engelleme fikrine dayanır.</a:t>
            </a:r>
          </a:p>
        </p:txBody>
      </p:sp>
      <p:sp>
        <p:nvSpPr>
          <p:cNvPr id="5" name="Veri Yer Tutucusu 4">
            <a:extLst>
              <a:ext uri="{FF2B5EF4-FFF2-40B4-BE49-F238E27FC236}">
                <a16:creationId xmlns:a16="http://schemas.microsoft.com/office/drawing/2014/main" id="{013FEF2F-FA43-B074-62F1-1DA19F4C9A8B}"/>
              </a:ext>
            </a:extLst>
          </p:cNvPr>
          <p:cNvSpPr>
            <a:spLocks noGrp="1"/>
          </p:cNvSpPr>
          <p:nvPr>
            <p:ph type="dt" sz="half" idx="10"/>
          </p:nvPr>
        </p:nvSpPr>
        <p:spPr>
          <a:xfrm>
            <a:off x="877824" y="6356350"/>
            <a:ext cx="2743200" cy="365125"/>
          </a:xfrm>
        </p:spPr>
        <p:txBody>
          <a:bodyPr anchor="ctr">
            <a:normAutofit/>
          </a:bodyPr>
          <a:lstStyle/>
          <a:p>
            <a:pPr>
              <a:spcAft>
                <a:spcPts val="600"/>
              </a:spcAft>
            </a:pPr>
            <a:fld id="{3DF7BC28-59DE-4F83-B4A1-497203279FAD}" type="datetime1">
              <a:rPr lang="en-US" smtClean="0"/>
              <a:pPr>
                <a:spcAft>
                  <a:spcPts val="600"/>
                </a:spcAft>
              </a:pPr>
              <a:t>4/6/24</a:t>
            </a:fld>
            <a:endParaRPr lang="en-US"/>
          </a:p>
        </p:txBody>
      </p:sp>
      <p:sp>
        <p:nvSpPr>
          <p:cNvPr id="6" name="Alt Bilgi Yer Tutucusu 5">
            <a:extLst>
              <a:ext uri="{FF2B5EF4-FFF2-40B4-BE49-F238E27FC236}">
                <a16:creationId xmlns:a16="http://schemas.microsoft.com/office/drawing/2014/main" id="{C7C9E5B5-8959-2B4C-061D-5D6A6671309E}"/>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4BF812E9-4FC5-E15D-8FB2-1D2E61F8A5DA}"/>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14</a:t>
            </a:fld>
            <a:endParaRPr lang="en-US"/>
          </a:p>
        </p:txBody>
      </p:sp>
    </p:spTree>
    <p:extLst>
      <p:ext uri="{BB962C8B-B14F-4D97-AF65-F5344CB8AC3E}">
        <p14:creationId xmlns:p14="http://schemas.microsoft.com/office/powerpoint/2010/main" val="2272686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AAC805A-6823-89E2-6B1E-D05283808FE1}"/>
              </a:ext>
            </a:extLst>
          </p:cNvPr>
          <p:cNvSpPr>
            <a:spLocks noGrp="1"/>
          </p:cNvSpPr>
          <p:nvPr>
            <p:ph sz="half" idx="1"/>
          </p:nvPr>
        </p:nvSpPr>
        <p:spPr>
          <a:xfrm>
            <a:off x="877824" y="934065"/>
            <a:ext cx="4977453" cy="5242897"/>
          </a:xfrm>
        </p:spPr>
        <p:txBody>
          <a:bodyPr>
            <a:normAutofit/>
          </a:bodyPr>
          <a:lstStyle/>
          <a:p>
            <a:r>
              <a:rPr lang="tr-TR" dirty="0" err="1"/>
              <a:t>Encapsulation</a:t>
            </a:r>
            <a:r>
              <a:rPr lang="tr-TR" dirty="0"/>
              <a:t>, veri gizleme (data </a:t>
            </a:r>
            <a:r>
              <a:rPr lang="tr-TR" dirty="0" err="1"/>
              <a:t>hiding</a:t>
            </a:r>
            <a:r>
              <a:rPr lang="tr-TR" dirty="0"/>
              <a:t>) olarak da adlandırılır ve şu temel unsurları içerir:</a:t>
            </a:r>
          </a:p>
          <a:p>
            <a:pPr lvl="1"/>
            <a:r>
              <a:rPr lang="tr-TR" sz="1600" b="1" dirty="0"/>
              <a:t>Veri Alanları (</a:t>
            </a:r>
            <a:r>
              <a:rPr lang="tr-TR" sz="1600" b="1" dirty="0" err="1"/>
              <a:t>Fields</a:t>
            </a:r>
            <a:r>
              <a:rPr lang="tr-TR" sz="1600" b="1" dirty="0"/>
              <a:t>) : </a:t>
            </a:r>
            <a:r>
              <a:rPr lang="tr-TR" sz="1600" dirty="0"/>
              <a:t>Bir sınıf içindeki veri veya değişkenler, genellikle “</a:t>
            </a:r>
            <a:r>
              <a:rPr lang="tr-TR" sz="1600" dirty="0" err="1"/>
              <a:t>private</a:t>
            </a:r>
            <a:r>
              <a:rPr lang="tr-TR" sz="1600" dirty="0"/>
              <a:t>” veya “</a:t>
            </a:r>
            <a:r>
              <a:rPr lang="tr-TR" sz="1600" dirty="0" err="1"/>
              <a:t>protected</a:t>
            </a:r>
            <a:r>
              <a:rPr lang="tr-TR" sz="1600" dirty="0"/>
              <a:t>” erişim belirleyicileriyle tanımlanır. Bu, sınıfın dışındaki kodların bu verilere doğrudan erişmesini engeller.</a:t>
            </a:r>
          </a:p>
          <a:p>
            <a:pPr lvl="1"/>
            <a:r>
              <a:rPr lang="tr-TR" sz="1600" b="1" dirty="0"/>
              <a:t>Yöntemler (</a:t>
            </a:r>
            <a:r>
              <a:rPr lang="tr-TR" sz="1600" b="1" dirty="0" err="1"/>
              <a:t>Methods</a:t>
            </a:r>
            <a:r>
              <a:rPr lang="tr-TR" sz="1600" b="1" dirty="0"/>
              <a:t>) :</a:t>
            </a:r>
            <a:r>
              <a:rPr lang="tr-TR" sz="1600" dirty="0"/>
              <a:t> Veri alanlarına erişim ve bu alanlarda işlem yapmak için “</a:t>
            </a:r>
            <a:r>
              <a:rPr lang="tr-TR" sz="1600" dirty="0" err="1"/>
              <a:t>public</a:t>
            </a:r>
            <a:r>
              <a:rPr lang="tr-TR" sz="1600" dirty="0"/>
              <a:t>” veya “</a:t>
            </a:r>
            <a:r>
              <a:rPr lang="tr-TR" sz="1600" dirty="0" err="1"/>
              <a:t>protected</a:t>
            </a:r>
            <a:r>
              <a:rPr lang="tr-TR" sz="1600" dirty="0"/>
              <a:t>” erişim belirleyicilere sahip yöntemler (</a:t>
            </a:r>
            <a:r>
              <a:rPr lang="tr-TR" sz="1600" dirty="0" err="1"/>
              <a:t>get</a:t>
            </a:r>
            <a:r>
              <a:rPr lang="tr-TR" sz="1600" dirty="0"/>
              <a:t> ve set yöntemleri olarak adlandırılır) kullanılır. Bu yöntemler, veri alanlarına erişim sağlar ve aynı zamanda erişimi kontrol edebilir.</a:t>
            </a:r>
          </a:p>
        </p:txBody>
      </p:sp>
      <p:sp>
        <p:nvSpPr>
          <p:cNvPr id="4" name="İçerik Yer Tutucusu 3">
            <a:extLst>
              <a:ext uri="{FF2B5EF4-FFF2-40B4-BE49-F238E27FC236}">
                <a16:creationId xmlns:a16="http://schemas.microsoft.com/office/drawing/2014/main" id="{AA56F258-4842-CC9F-A525-8C4B0DDD008C}"/>
              </a:ext>
            </a:extLst>
          </p:cNvPr>
          <p:cNvSpPr>
            <a:spLocks noGrp="1"/>
          </p:cNvSpPr>
          <p:nvPr>
            <p:ph sz="half" idx="2"/>
          </p:nvPr>
        </p:nvSpPr>
        <p:spPr>
          <a:xfrm>
            <a:off x="6328391" y="934065"/>
            <a:ext cx="4985785" cy="5242897"/>
          </a:xfrm>
        </p:spPr>
        <p:txBody>
          <a:bodyPr>
            <a:normAutofit/>
          </a:bodyPr>
          <a:lstStyle/>
          <a:p>
            <a:r>
              <a:rPr lang="tr-TR" dirty="0"/>
              <a:t>Kapsüllemenin yararları;</a:t>
            </a:r>
          </a:p>
          <a:p>
            <a:pPr lvl="1"/>
            <a:r>
              <a:rPr lang="tr-TR" sz="1600" b="1" dirty="0"/>
              <a:t>Veri Gizleme (Data </a:t>
            </a:r>
            <a:r>
              <a:rPr lang="tr-TR" sz="1600" b="1" dirty="0" err="1"/>
              <a:t>Hiding</a:t>
            </a:r>
            <a:r>
              <a:rPr lang="tr-TR" sz="1600" b="1" dirty="0"/>
              <a:t>) : </a:t>
            </a:r>
            <a:r>
              <a:rPr lang="tr-TR" sz="1600" dirty="0"/>
              <a:t>Veri alanlarını </a:t>
            </a:r>
            <a:r>
              <a:rPr lang="tr-TR" sz="1600" dirty="0" err="1"/>
              <a:t>private</a:t>
            </a:r>
            <a:r>
              <a:rPr lang="tr-TR" sz="1600" dirty="0"/>
              <a:t> veya </a:t>
            </a:r>
            <a:r>
              <a:rPr lang="tr-TR" sz="1600" dirty="0" err="1"/>
              <a:t>protected</a:t>
            </a:r>
            <a:r>
              <a:rPr lang="tr-TR" sz="1600" dirty="0"/>
              <a:t> yaparak, bu verilerin sınıfın dışındaki kodlar tarafından doğrudan değiştirilmesini veya erişilmesini önleriz. Bu, verilerin güvenliğini sağlar ve hatalı kullanımı önler.</a:t>
            </a:r>
          </a:p>
          <a:p>
            <a:pPr lvl="1"/>
            <a:r>
              <a:rPr lang="tr-TR" sz="1600" b="1" dirty="0"/>
              <a:t>Kodun Güvenliği :</a:t>
            </a:r>
            <a:r>
              <a:rPr lang="tr-TR" sz="1600" dirty="0"/>
              <a:t> Sınıfın iç işleyişini ve veri yapısını gizleyerek, sınıfın dışındaki kodların bu iç işleyişe müdahale etmesini engelleriz. Bu, beklenmeyen hataların ve yanlış kullanımın önüne geçer.</a:t>
            </a:r>
          </a:p>
          <a:p>
            <a:pPr lvl="1"/>
            <a:r>
              <a:rPr lang="tr-TR" sz="1600" b="1" dirty="0"/>
              <a:t>Arayüz ve Sözleşme (</a:t>
            </a:r>
            <a:r>
              <a:rPr lang="tr-TR" sz="1600" b="1" dirty="0" err="1"/>
              <a:t>Interface</a:t>
            </a:r>
            <a:r>
              <a:rPr lang="tr-TR" sz="1600" b="1" dirty="0"/>
              <a:t> </a:t>
            </a:r>
            <a:r>
              <a:rPr lang="tr-TR" sz="1600" b="1" dirty="0" err="1"/>
              <a:t>and</a:t>
            </a:r>
            <a:r>
              <a:rPr lang="tr-TR" sz="1600" b="1" dirty="0"/>
              <a:t> </a:t>
            </a:r>
            <a:r>
              <a:rPr lang="tr-TR" sz="1600" b="1" dirty="0" err="1"/>
              <a:t>Contract</a:t>
            </a:r>
            <a:r>
              <a:rPr lang="tr-TR" sz="1600" b="1" dirty="0"/>
              <a:t>) : </a:t>
            </a:r>
            <a:r>
              <a:rPr lang="tr-TR" sz="1600" dirty="0"/>
              <a:t>Sınıflar, veriye ve işlevselliğe sınırlı bir arayüz sağlarlar ve bu arayüz, sınıfın nasıl kullanılması gerektiğini tanımlar. Bu, diğer geliştiricilerin sınıfı doğru şekilde kullanmasını kolaylaştırır.</a:t>
            </a:r>
          </a:p>
        </p:txBody>
      </p:sp>
      <p:sp>
        <p:nvSpPr>
          <p:cNvPr id="5" name="Veri Yer Tutucusu 4">
            <a:extLst>
              <a:ext uri="{FF2B5EF4-FFF2-40B4-BE49-F238E27FC236}">
                <a16:creationId xmlns:a16="http://schemas.microsoft.com/office/drawing/2014/main" id="{2ABC5B37-ED0F-A743-3BE0-3E8EF261235F}"/>
              </a:ext>
            </a:extLst>
          </p:cNvPr>
          <p:cNvSpPr>
            <a:spLocks noGrp="1"/>
          </p:cNvSpPr>
          <p:nvPr>
            <p:ph type="dt" sz="half" idx="10"/>
          </p:nvPr>
        </p:nvSpPr>
        <p:spPr/>
        <p:txBody>
          <a:bodyPr/>
          <a:lstStyle/>
          <a:p>
            <a:fld id="{0B283B5C-2325-42FF-AF91-C1451D9D66CC}" type="datetime1">
              <a:rPr lang="en-US" smtClean="0"/>
              <a:t>4/6/24</a:t>
            </a:fld>
            <a:endParaRPr lang="en-US"/>
          </a:p>
        </p:txBody>
      </p:sp>
      <p:sp>
        <p:nvSpPr>
          <p:cNvPr id="6" name="Alt Bilgi Yer Tutucusu 5">
            <a:extLst>
              <a:ext uri="{FF2B5EF4-FFF2-40B4-BE49-F238E27FC236}">
                <a16:creationId xmlns:a16="http://schemas.microsoft.com/office/drawing/2014/main" id="{81B3F14B-4954-134C-BE62-60855FF7CCD8}"/>
              </a:ext>
            </a:extLst>
          </p:cNvPr>
          <p:cNvSpPr>
            <a:spLocks noGrp="1"/>
          </p:cNvSpPr>
          <p:nvPr>
            <p:ph type="ftr" sz="quarter" idx="11"/>
          </p:nvPr>
        </p:nvSpPr>
        <p:spPr/>
        <p:txBody>
          <a:bodyPr/>
          <a:lstStyle/>
          <a:p>
            <a:r>
              <a:rPr lang="en-US"/>
              <a:t>Sample Footer Text</a:t>
            </a:r>
          </a:p>
        </p:txBody>
      </p:sp>
      <p:sp>
        <p:nvSpPr>
          <p:cNvPr id="7" name="Slayt Numarası Yer Tutucusu 6">
            <a:extLst>
              <a:ext uri="{FF2B5EF4-FFF2-40B4-BE49-F238E27FC236}">
                <a16:creationId xmlns:a16="http://schemas.microsoft.com/office/drawing/2014/main" id="{178BA95E-FEC0-7C22-169C-B43FEF977149}"/>
              </a:ext>
            </a:extLst>
          </p:cNvPr>
          <p:cNvSpPr>
            <a:spLocks noGrp="1"/>
          </p:cNvSpPr>
          <p:nvPr>
            <p:ph type="sldNum" sz="quarter" idx="12"/>
          </p:nvPr>
        </p:nvSpPr>
        <p:spPr/>
        <p:txBody>
          <a:bodyPr/>
          <a:lstStyle/>
          <a:p>
            <a:fld id="{C68AC1EC-23E2-4F0E-A5A4-674EC8DB954E}" type="slidenum">
              <a:rPr lang="en-US" smtClean="0"/>
              <a:t>15</a:t>
            </a:fld>
            <a:endParaRPr lang="en-US"/>
          </a:p>
        </p:txBody>
      </p:sp>
    </p:spTree>
    <p:extLst>
      <p:ext uri="{BB962C8B-B14F-4D97-AF65-F5344CB8AC3E}">
        <p14:creationId xmlns:p14="http://schemas.microsoft.com/office/powerpoint/2010/main" val="2106267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44E18737-A6BB-5A30-31F3-8C84283A8A61}"/>
              </a:ext>
            </a:extLst>
          </p:cNvPr>
          <p:cNvSpPr>
            <a:spLocks noGrp="1"/>
          </p:cNvSpPr>
          <p:nvPr>
            <p:ph type="title"/>
          </p:nvPr>
        </p:nvSpPr>
        <p:spPr>
          <a:xfrm>
            <a:off x="871108" y="588245"/>
            <a:ext cx="10449784" cy="1265928"/>
          </a:xfrm>
        </p:spPr>
        <p:txBody>
          <a:bodyPr anchor="b">
            <a:normAutofit/>
          </a:bodyPr>
          <a:lstStyle/>
          <a:p>
            <a:r>
              <a:rPr lang="tr-TR" dirty="0"/>
              <a:t>4. </a:t>
            </a:r>
            <a:r>
              <a:rPr lang="en-US" dirty="0"/>
              <a:t>Polymorphism (</a:t>
            </a:r>
            <a:r>
              <a:rPr lang="en-US" dirty="0" err="1"/>
              <a:t>Çok</a:t>
            </a:r>
            <a:r>
              <a:rPr lang="en-US" dirty="0"/>
              <a:t> </a:t>
            </a:r>
            <a:r>
              <a:rPr lang="en-US" dirty="0" err="1"/>
              <a:t>Biçimlilik</a:t>
            </a:r>
            <a:r>
              <a:rPr lang="en-US" dirty="0"/>
              <a:t>)</a:t>
            </a:r>
          </a:p>
        </p:txBody>
      </p:sp>
      <p:pic>
        <p:nvPicPr>
          <p:cNvPr id="15" name="Resim Yer Tutucusu 14" descr="çizgi film, Çizgi film, çizim, kırpıntı çizim içeren bir resim&#10;&#10;Açıklama otomatik olarak oluşturuldu">
            <a:extLst>
              <a:ext uri="{FF2B5EF4-FFF2-40B4-BE49-F238E27FC236}">
                <a16:creationId xmlns:a16="http://schemas.microsoft.com/office/drawing/2014/main" id="{0B2BE051-3D96-5ACA-8163-DE5FFCA251BC}"/>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3" b="2456"/>
          <a:stretch/>
        </p:blipFill>
        <p:spPr>
          <a:xfrm>
            <a:off x="877824" y="2159175"/>
            <a:ext cx="4977453" cy="4017787"/>
          </a:xfrm>
          <a:noFill/>
        </p:spPr>
      </p:pic>
      <p:sp>
        <p:nvSpPr>
          <p:cNvPr id="25" name="Text Placeholder 3">
            <a:extLst>
              <a:ext uri="{FF2B5EF4-FFF2-40B4-BE49-F238E27FC236}">
                <a16:creationId xmlns:a16="http://schemas.microsoft.com/office/drawing/2014/main" id="{04AE5C69-7749-FAC7-C42A-41832A6C9E30}"/>
              </a:ext>
            </a:extLst>
          </p:cNvPr>
          <p:cNvSpPr>
            <a:spLocks noGrp="1"/>
          </p:cNvSpPr>
          <p:nvPr>
            <p:ph sz="half" idx="2"/>
          </p:nvPr>
        </p:nvSpPr>
        <p:spPr>
          <a:xfrm>
            <a:off x="6328391" y="2159175"/>
            <a:ext cx="4985785" cy="4017787"/>
          </a:xfrm>
        </p:spPr>
        <p:txBody>
          <a:bodyPr>
            <a:normAutofit/>
          </a:bodyPr>
          <a:lstStyle/>
          <a:p>
            <a:pPr marL="285750" indent="-285750">
              <a:lnSpc>
                <a:spcPct val="110000"/>
              </a:lnSpc>
              <a:buFont typeface="Arial" panose="020B0604020202020204" pitchFamily="34" charset="0"/>
              <a:buChar char="•"/>
            </a:pPr>
            <a:r>
              <a:rPr lang="tr-TR" sz="1400" dirty="0"/>
              <a:t>T</a:t>
            </a:r>
            <a:r>
              <a:rPr lang="en-US" sz="1400" dirty="0" err="1"/>
              <a:t>anımlı</a:t>
            </a:r>
            <a:r>
              <a:rPr lang="en-US" sz="1400" dirty="0"/>
              <a:t> </a:t>
            </a:r>
            <a:r>
              <a:rPr lang="en-US" sz="1400" dirty="0" err="1"/>
              <a:t>olan</a:t>
            </a:r>
            <a:r>
              <a:rPr lang="en-US" sz="1400" dirty="0"/>
              <a:t> </a:t>
            </a:r>
            <a:r>
              <a:rPr lang="en-US" sz="1400" dirty="0" err="1"/>
              <a:t>methodun</a:t>
            </a:r>
            <a:r>
              <a:rPr lang="en-US" sz="1400" dirty="0"/>
              <a:t> </a:t>
            </a:r>
            <a:r>
              <a:rPr lang="en-US" sz="1400" dirty="0" err="1"/>
              <a:t>farklı</a:t>
            </a:r>
            <a:r>
              <a:rPr lang="en-US" sz="1400" dirty="0"/>
              <a:t> </a:t>
            </a:r>
            <a:r>
              <a:rPr lang="en-US" sz="1400" dirty="0" err="1"/>
              <a:t>şekilde</a:t>
            </a:r>
            <a:r>
              <a:rPr lang="en-US" sz="1400" dirty="0"/>
              <a:t>/</a:t>
            </a:r>
            <a:r>
              <a:rPr lang="en-US" sz="1400" dirty="0" err="1"/>
              <a:t>biçimde</a:t>
            </a:r>
            <a:r>
              <a:rPr lang="en-US" sz="1400" dirty="0"/>
              <a:t> </a:t>
            </a:r>
            <a:r>
              <a:rPr lang="en-US" sz="1400" dirty="0" err="1"/>
              <a:t>çalışabilmesine</a:t>
            </a:r>
            <a:r>
              <a:rPr lang="en-US" sz="1400" dirty="0"/>
              <a:t> </a:t>
            </a:r>
            <a:r>
              <a:rPr lang="en-US" sz="1400" dirty="0" err="1"/>
              <a:t>imkan</a:t>
            </a:r>
            <a:r>
              <a:rPr lang="en-US" sz="1400" dirty="0"/>
              <a:t> </a:t>
            </a:r>
            <a:r>
              <a:rPr lang="en-US" sz="1400" dirty="0" err="1"/>
              <a:t>tanır</a:t>
            </a:r>
            <a:r>
              <a:rPr lang="en-US" sz="1400" dirty="0"/>
              <a:t>. </a:t>
            </a:r>
            <a:r>
              <a:rPr lang="en-US" sz="1400" dirty="0" err="1"/>
              <a:t>İki</a:t>
            </a:r>
            <a:r>
              <a:rPr lang="en-US" sz="1400" dirty="0"/>
              <a:t> </a:t>
            </a:r>
            <a:r>
              <a:rPr lang="en-US" sz="1400" dirty="0" err="1"/>
              <a:t>şekilde</a:t>
            </a:r>
            <a:r>
              <a:rPr lang="en-US" sz="1400" dirty="0"/>
              <a:t> </a:t>
            </a:r>
            <a:r>
              <a:rPr lang="en-US" sz="1400" dirty="0" err="1"/>
              <a:t>gerçekleşebilir</a:t>
            </a:r>
            <a:r>
              <a:rPr lang="en-US" sz="1400" dirty="0"/>
              <a:t>:</a:t>
            </a:r>
          </a:p>
          <a:p>
            <a:pPr marL="800100" lvl="1" indent="-342900">
              <a:lnSpc>
                <a:spcPct val="110000"/>
              </a:lnSpc>
              <a:buFont typeface="+mj-lt"/>
              <a:buAutoNum type="arabicPeriod"/>
            </a:pPr>
            <a:r>
              <a:rPr lang="en-US" b="1" dirty="0"/>
              <a:t>Method overloading (static binding) : </a:t>
            </a:r>
            <a:r>
              <a:rPr lang="en-US" dirty="0" err="1"/>
              <a:t>Aynı</a:t>
            </a:r>
            <a:r>
              <a:rPr lang="en-US" dirty="0"/>
              <a:t> </a:t>
            </a:r>
            <a:r>
              <a:rPr lang="en-US" dirty="0" err="1"/>
              <a:t>methodun</a:t>
            </a:r>
            <a:r>
              <a:rPr lang="en-US" dirty="0"/>
              <a:t> </a:t>
            </a:r>
            <a:r>
              <a:rPr lang="en-US" dirty="0" err="1"/>
              <a:t>farklı</a:t>
            </a:r>
            <a:r>
              <a:rPr lang="en-US" dirty="0"/>
              <a:t> </a:t>
            </a:r>
            <a:r>
              <a:rPr lang="en-US" dirty="0" err="1"/>
              <a:t>parametre</a:t>
            </a:r>
            <a:r>
              <a:rPr lang="en-US" dirty="0"/>
              <a:t> </a:t>
            </a:r>
            <a:r>
              <a:rPr lang="en-US" dirty="0" err="1"/>
              <a:t>sayısı</a:t>
            </a:r>
            <a:r>
              <a:rPr lang="en-US" dirty="0"/>
              <a:t>, </a:t>
            </a:r>
            <a:r>
              <a:rPr lang="en-US" dirty="0" err="1"/>
              <a:t>farklı</a:t>
            </a:r>
            <a:r>
              <a:rPr lang="en-US" dirty="0"/>
              <a:t> </a:t>
            </a:r>
            <a:r>
              <a:rPr lang="en-US" dirty="0" err="1"/>
              <a:t>parametre</a:t>
            </a:r>
            <a:r>
              <a:rPr lang="en-US" dirty="0"/>
              <a:t> </a:t>
            </a:r>
            <a:r>
              <a:rPr lang="en-US" dirty="0" err="1"/>
              <a:t>tipiyle</a:t>
            </a:r>
            <a:r>
              <a:rPr lang="en-US" dirty="0"/>
              <a:t> </a:t>
            </a:r>
            <a:r>
              <a:rPr lang="en-US" dirty="0" err="1"/>
              <a:t>aynı</a:t>
            </a:r>
            <a:r>
              <a:rPr lang="en-US" dirty="0"/>
              <a:t> </a:t>
            </a:r>
            <a:r>
              <a:rPr lang="en-US" dirty="0" err="1"/>
              <a:t>sınıf</a:t>
            </a:r>
            <a:r>
              <a:rPr lang="en-US" dirty="0"/>
              <a:t> </a:t>
            </a:r>
            <a:r>
              <a:rPr lang="en-US" dirty="0" err="1"/>
              <a:t>içinde</a:t>
            </a:r>
            <a:r>
              <a:rPr lang="en-US" dirty="0"/>
              <a:t> </a:t>
            </a:r>
            <a:r>
              <a:rPr lang="en-US" dirty="0" err="1"/>
              <a:t>tanımlanmasıyla</a:t>
            </a:r>
            <a:r>
              <a:rPr lang="en-US" dirty="0"/>
              <a:t> </a:t>
            </a:r>
            <a:r>
              <a:rPr lang="en-US" dirty="0" err="1"/>
              <a:t>gerçekleşir</a:t>
            </a:r>
            <a:r>
              <a:rPr lang="en-US" dirty="0"/>
              <a:t>. </a:t>
            </a:r>
            <a:r>
              <a:rPr lang="en-US" dirty="0" err="1"/>
              <a:t>Kalıtıma</a:t>
            </a:r>
            <a:r>
              <a:rPr lang="en-US" dirty="0"/>
              <a:t> (Inheritance) </a:t>
            </a:r>
            <a:r>
              <a:rPr lang="en-US" dirty="0" err="1"/>
              <a:t>ihtiyaç</a:t>
            </a:r>
            <a:r>
              <a:rPr lang="en-US" dirty="0"/>
              <a:t> </a:t>
            </a:r>
            <a:r>
              <a:rPr lang="en-US" dirty="0" err="1"/>
              <a:t>duyulmaz</a:t>
            </a:r>
            <a:r>
              <a:rPr lang="en-US" dirty="0"/>
              <a:t>.</a:t>
            </a:r>
          </a:p>
          <a:p>
            <a:pPr marL="800100" lvl="1" indent="-342900">
              <a:lnSpc>
                <a:spcPct val="110000"/>
              </a:lnSpc>
              <a:buFont typeface="+mj-lt"/>
              <a:buAutoNum type="arabicPeriod"/>
            </a:pPr>
            <a:r>
              <a:rPr lang="en-US" b="1" dirty="0"/>
              <a:t>Method overriding (dynamic binding) : </a:t>
            </a:r>
            <a:r>
              <a:rPr lang="en-US" dirty="0" err="1"/>
              <a:t>Türetilen</a:t>
            </a:r>
            <a:r>
              <a:rPr lang="en-US" dirty="0"/>
              <a:t> </a:t>
            </a:r>
            <a:r>
              <a:rPr lang="en-US" dirty="0" err="1"/>
              <a:t>sınıfın</a:t>
            </a:r>
            <a:r>
              <a:rPr lang="en-US" dirty="0"/>
              <a:t> (child </a:t>
            </a:r>
            <a:r>
              <a:rPr lang="en-US" dirty="0" err="1"/>
              <a:t>sınıfın</a:t>
            </a:r>
            <a:r>
              <a:rPr lang="en-US" dirty="0"/>
              <a:t>) </a:t>
            </a:r>
            <a:r>
              <a:rPr lang="en-US" dirty="0" err="1"/>
              <a:t>atasındaki</a:t>
            </a:r>
            <a:r>
              <a:rPr lang="en-US" dirty="0"/>
              <a:t> </a:t>
            </a:r>
            <a:r>
              <a:rPr lang="en-US" dirty="0" err="1"/>
              <a:t>bir</a:t>
            </a:r>
            <a:r>
              <a:rPr lang="en-US" dirty="0"/>
              <a:t> </a:t>
            </a:r>
            <a:r>
              <a:rPr lang="en-US" dirty="0" err="1"/>
              <a:t>methodun</a:t>
            </a:r>
            <a:r>
              <a:rPr lang="en-US" dirty="0"/>
              <a:t>, </a:t>
            </a:r>
            <a:r>
              <a:rPr lang="en-US" dirty="0" err="1"/>
              <a:t>aynı</a:t>
            </a:r>
            <a:r>
              <a:rPr lang="en-US" dirty="0"/>
              <a:t> </a:t>
            </a:r>
            <a:r>
              <a:rPr lang="en-US" dirty="0" err="1"/>
              <a:t>şekilde</a:t>
            </a:r>
            <a:r>
              <a:rPr lang="en-US" dirty="0"/>
              <a:t> (method signature), </a:t>
            </a:r>
            <a:r>
              <a:rPr lang="en-US" dirty="0" err="1"/>
              <a:t>aynı</a:t>
            </a:r>
            <a:r>
              <a:rPr lang="en-US" dirty="0"/>
              <a:t> </a:t>
            </a:r>
            <a:r>
              <a:rPr lang="en-US" dirty="0" err="1"/>
              <a:t>parametre</a:t>
            </a:r>
            <a:r>
              <a:rPr lang="en-US" dirty="0"/>
              <a:t> </a:t>
            </a:r>
            <a:r>
              <a:rPr lang="en-US" dirty="0" err="1"/>
              <a:t>ve</a:t>
            </a:r>
            <a:r>
              <a:rPr lang="en-US" dirty="0"/>
              <a:t> </a:t>
            </a:r>
            <a:r>
              <a:rPr lang="en-US" dirty="0" err="1"/>
              <a:t>aynı</a:t>
            </a:r>
            <a:r>
              <a:rPr lang="en-US" dirty="0"/>
              <a:t> </a:t>
            </a:r>
            <a:r>
              <a:rPr lang="en-US" dirty="0" err="1"/>
              <a:t>parametre</a:t>
            </a:r>
            <a:r>
              <a:rPr lang="en-US" dirty="0"/>
              <a:t> </a:t>
            </a:r>
            <a:r>
              <a:rPr lang="en-US" dirty="0" err="1"/>
              <a:t>sayısı</a:t>
            </a:r>
            <a:r>
              <a:rPr lang="en-US" dirty="0"/>
              <a:t> </a:t>
            </a:r>
            <a:r>
              <a:rPr lang="en-US" dirty="0" err="1"/>
              <a:t>ile</a:t>
            </a:r>
            <a:r>
              <a:rPr lang="en-US" dirty="0"/>
              <a:t> alt </a:t>
            </a:r>
            <a:r>
              <a:rPr lang="en-US" dirty="0" err="1"/>
              <a:t>sınıfta</a:t>
            </a:r>
            <a:r>
              <a:rPr lang="en-US" dirty="0"/>
              <a:t> </a:t>
            </a:r>
            <a:r>
              <a:rPr lang="en-US" dirty="0" err="1"/>
              <a:t>tanımlanmasıyla</a:t>
            </a:r>
            <a:r>
              <a:rPr lang="en-US" dirty="0"/>
              <a:t> </a:t>
            </a:r>
            <a:r>
              <a:rPr lang="en-US" dirty="0" err="1"/>
              <a:t>ve</a:t>
            </a:r>
            <a:r>
              <a:rPr lang="en-US" dirty="0"/>
              <a:t> </a:t>
            </a:r>
            <a:r>
              <a:rPr lang="en-US" dirty="0" err="1"/>
              <a:t>methodun</a:t>
            </a:r>
            <a:r>
              <a:rPr lang="en-US" dirty="0"/>
              <a:t> </a:t>
            </a:r>
            <a:r>
              <a:rPr lang="en-US" dirty="0" err="1"/>
              <a:t>içeriğinin</a:t>
            </a:r>
            <a:r>
              <a:rPr lang="en-US" dirty="0"/>
              <a:t> (body) </a:t>
            </a:r>
            <a:r>
              <a:rPr lang="en-US" dirty="0" err="1"/>
              <a:t>isteğe</a:t>
            </a:r>
            <a:r>
              <a:rPr lang="en-US" dirty="0"/>
              <a:t> </a:t>
            </a:r>
            <a:r>
              <a:rPr lang="en-US" dirty="0" err="1"/>
              <a:t>göre</a:t>
            </a:r>
            <a:r>
              <a:rPr lang="en-US" dirty="0"/>
              <a:t> </a:t>
            </a:r>
            <a:r>
              <a:rPr lang="en-US" dirty="0" err="1"/>
              <a:t>değiştirilmesiyle</a:t>
            </a:r>
            <a:r>
              <a:rPr lang="en-US" dirty="0"/>
              <a:t> </a:t>
            </a:r>
            <a:r>
              <a:rPr lang="en-US" dirty="0" err="1"/>
              <a:t>gerçekleşir</a:t>
            </a:r>
            <a:r>
              <a:rPr lang="en-US" dirty="0"/>
              <a:t>. </a:t>
            </a:r>
            <a:r>
              <a:rPr lang="en-US" dirty="0" err="1"/>
              <a:t>Kalıtıma</a:t>
            </a:r>
            <a:r>
              <a:rPr lang="en-US" dirty="0"/>
              <a:t> (Inheritance) </a:t>
            </a:r>
            <a:r>
              <a:rPr lang="en-US" dirty="0" err="1"/>
              <a:t>ihtiyaç</a:t>
            </a:r>
            <a:r>
              <a:rPr lang="en-US" dirty="0"/>
              <a:t> </a:t>
            </a:r>
            <a:r>
              <a:rPr lang="en-US" dirty="0" err="1"/>
              <a:t>duyulur</a:t>
            </a:r>
            <a:r>
              <a:rPr lang="en-US" dirty="0"/>
              <a:t>. </a:t>
            </a:r>
            <a:r>
              <a:rPr lang="en-US" dirty="0" err="1"/>
              <a:t>Çünkü</a:t>
            </a:r>
            <a:r>
              <a:rPr lang="en-US" dirty="0"/>
              <a:t> alt </a:t>
            </a:r>
            <a:r>
              <a:rPr lang="en-US" dirty="0" err="1"/>
              <a:t>sınıf</a:t>
            </a:r>
            <a:r>
              <a:rPr lang="en-US" dirty="0"/>
              <a:t> </a:t>
            </a:r>
            <a:r>
              <a:rPr lang="en-US" dirty="0" err="1"/>
              <a:t>ata</a:t>
            </a:r>
            <a:r>
              <a:rPr lang="en-US" dirty="0"/>
              <a:t> </a:t>
            </a:r>
            <a:r>
              <a:rPr lang="en-US" dirty="0" err="1"/>
              <a:t>sınıftaki</a:t>
            </a:r>
            <a:r>
              <a:rPr lang="en-US" dirty="0"/>
              <a:t> </a:t>
            </a:r>
            <a:r>
              <a:rPr lang="en-US" dirty="0" err="1"/>
              <a:t>methodu</a:t>
            </a:r>
            <a:r>
              <a:rPr lang="en-US" dirty="0"/>
              <a:t> override</a:t>
            </a:r>
            <a:r>
              <a:rPr lang="tr-TR" dirty="0"/>
              <a:t> </a:t>
            </a:r>
            <a:r>
              <a:rPr lang="en-US" dirty="0" err="1"/>
              <a:t>edebilmesi</a:t>
            </a:r>
            <a:r>
              <a:rPr lang="en-US" dirty="0"/>
              <a:t> </a:t>
            </a:r>
            <a:r>
              <a:rPr lang="en-US" dirty="0" err="1"/>
              <a:t>gerekmektedir</a:t>
            </a:r>
            <a:r>
              <a:rPr lang="en-US" dirty="0"/>
              <a:t>. Bu </a:t>
            </a:r>
            <a:r>
              <a:rPr lang="en-US" dirty="0" err="1"/>
              <a:t>yüzden</a:t>
            </a:r>
            <a:r>
              <a:rPr lang="en-US" dirty="0"/>
              <a:t> parent class </a:t>
            </a:r>
            <a:r>
              <a:rPr lang="en-US" dirty="0" err="1"/>
              <a:t>ve</a:t>
            </a:r>
            <a:r>
              <a:rPr lang="en-US" dirty="0"/>
              <a:t> child </a:t>
            </a:r>
            <a:r>
              <a:rPr lang="en-US" dirty="0" err="1"/>
              <a:t>class’a</a:t>
            </a:r>
            <a:r>
              <a:rPr lang="en-US" dirty="0"/>
              <a:t> </a:t>
            </a:r>
            <a:r>
              <a:rPr lang="en-US" dirty="0" err="1"/>
              <a:t>yani</a:t>
            </a:r>
            <a:r>
              <a:rPr lang="en-US" dirty="0"/>
              <a:t> </a:t>
            </a:r>
            <a:r>
              <a:rPr lang="en-US" dirty="0" err="1"/>
              <a:t>inheritance’a</a:t>
            </a:r>
            <a:r>
              <a:rPr lang="en-US" dirty="0"/>
              <a:t> </a:t>
            </a:r>
            <a:r>
              <a:rPr lang="en-US" dirty="0" err="1"/>
              <a:t>ihtiyaç</a:t>
            </a:r>
            <a:r>
              <a:rPr lang="en-US" dirty="0"/>
              <a:t> </a:t>
            </a:r>
            <a:r>
              <a:rPr lang="en-US" dirty="0" err="1"/>
              <a:t>duyulmaktadır</a:t>
            </a:r>
            <a:r>
              <a:rPr lang="en-US" dirty="0"/>
              <a:t>.</a:t>
            </a:r>
            <a:endParaRPr lang="tr-TR" dirty="0"/>
          </a:p>
          <a:p>
            <a:pPr marL="742950" lvl="1" indent="-285750">
              <a:lnSpc>
                <a:spcPct val="110000"/>
              </a:lnSpc>
              <a:buFont typeface="Arial" panose="020B0604020202020204" pitchFamily="34" charset="0"/>
              <a:buChar char="•"/>
            </a:pPr>
            <a:endParaRPr lang="en-US" dirty="0"/>
          </a:p>
        </p:txBody>
      </p:sp>
      <p:sp>
        <p:nvSpPr>
          <p:cNvPr id="5" name="Veri Yer Tutucusu 4">
            <a:extLst>
              <a:ext uri="{FF2B5EF4-FFF2-40B4-BE49-F238E27FC236}">
                <a16:creationId xmlns:a16="http://schemas.microsoft.com/office/drawing/2014/main" id="{5E72FC93-8093-280C-AB54-5FA8F593C1DC}"/>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4/6/24</a:t>
            </a:fld>
            <a:endParaRPr lang="en-US"/>
          </a:p>
        </p:txBody>
      </p:sp>
      <p:sp>
        <p:nvSpPr>
          <p:cNvPr id="6" name="Alt Bilgi Yer Tutucusu 5">
            <a:extLst>
              <a:ext uri="{FF2B5EF4-FFF2-40B4-BE49-F238E27FC236}">
                <a16:creationId xmlns:a16="http://schemas.microsoft.com/office/drawing/2014/main" id="{2397C160-9D2A-F123-5F78-66FF616E9CA0}"/>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85069222-F0D5-E4CE-8EBB-2394E08E74CC}"/>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16</a:t>
            </a:fld>
            <a:endParaRPr lang="en-US"/>
          </a:p>
        </p:txBody>
      </p:sp>
    </p:spTree>
    <p:extLst>
      <p:ext uri="{BB962C8B-B14F-4D97-AF65-F5344CB8AC3E}">
        <p14:creationId xmlns:p14="http://schemas.microsoft.com/office/powerpoint/2010/main" val="275766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F78E8B7-9751-60BD-0165-BE9FCC9C2508}"/>
              </a:ext>
            </a:extLst>
          </p:cNvPr>
          <p:cNvSpPr>
            <a:spLocks noGrp="1"/>
          </p:cNvSpPr>
          <p:nvPr>
            <p:ph type="title"/>
          </p:nvPr>
        </p:nvSpPr>
        <p:spPr>
          <a:xfrm>
            <a:off x="871108" y="588245"/>
            <a:ext cx="10449784" cy="1265928"/>
          </a:xfrm>
        </p:spPr>
        <p:txBody>
          <a:bodyPr anchor="b">
            <a:normAutofit/>
          </a:bodyPr>
          <a:lstStyle/>
          <a:p>
            <a:r>
              <a:rPr lang="tr-TR" dirty="0"/>
              <a:t>JAVA NEDİR?</a:t>
            </a:r>
            <a:endParaRPr lang="en-US" dirty="0"/>
          </a:p>
        </p:txBody>
      </p:sp>
      <p:pic>
        <p:nvPicPr>
          <p:cNvPr id="8" name="Resim Yer Tutucusu 7" descr="metin, ekran görüntüsü, daire, grafik içeren bir resim&#10;&#10;Açıklama otomatik olarak oluşturuldu">
            <a:extLst>
              <a:ext uri="{FF2B5EF4-FFF2-40B4-BE49-F238E27FC236}">
                <a16:creationId xmlns:a16="http://schemas.microsoft.com/office/drawing/2014/main" id="{8BF10821-B0B0-7E3A-DD3E-14FFCDC994F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7824" y="2768160"/>
            <a:ext cx="4977453" cy="2799816"/>
          </a:xfrm>
          <a:noFill/>
        </p:spPr>
      </p:pic>
      <p:sp>
        <p:nvSpPr>
          <p:cNvPr id="15" name="Text Placeholder 3">
            <a:extLst>
              <a:ext uri="{FF2B5EF4-FFF2-40B4-BE49-F238E27FC236}">
                <a16:creationId xmlns:a16="http://schemas.microsoft.com/office/drawing/2014/main" id="{D2B28DFF-8DA2-5826-E7FE-08FA0DA6E542}"/>
              </a:ext>
            </a:extLst>
          </p:cNvPr>
          <p:cNvSpPr>
            <a:spLocks noGrp="1"/>
          </p:cNvSpPr>
          <p:nvPr>
            <p:ph sz="half" idx="2"/>
          </p:nvPr>
        </p:nvSpPr>
        <p:spPr>
          <a:xfrm>
            <a:off x="6328391" y="2159175"/>
            <a:ext cx="4985785" cy="4017787"/>
          </a:xfrm>
        </p:spPr>
        <p:txBody>
          <a:bodyPr>
            <a:normAutofit/>
          </a:bodyPr>
          <a:lstStyle/>
          <a:p>
            <a:pPr>
              <a:lnSpc>
                <a:spcPct val="110000"/>
              </a:lnSpc>
            </a:pPr>
            <a:endParaRPr lang="tr-TR"/>
          </a:p>
          <a:p>
            <a:pPr>
              <a:lnSpc>
                <a:spcPct val="110000"/>
              </a:lnSpc>
            </a:pPr>
            <a:r>
              <a:rPr lang="tr-TR" b="0" i="0">
                <a:effectLst/>
              </a:rPr>
              <a:t>Java, web uygulamalarını kodlamada yaygın olarak kullanılan bir programlama dilidir. Yirmi yıldan uzun bir süredir geliştiriciler tarafından tercih edilen popüler bir dil olması nedeniyle günümüzde kullanımda olan milyonlarca Java uygulaması bulunmaktadır. Java çok platformlu, nesne odaklı ve ağ merkezli bir dil olup kendisi de bir platform olarak kullanılabilir. Mobil uygulamalar ve kurumsal yazılımlardan büyük veri uygulamalarına ve sunucu tarafı teknolojilere kadar her türlü yazılımı kodlamada kullanılabilecek hızlı, güvenli ve güvenilir bir programlama dilidir.</a:t>
            </a:r>
          </a:p>
          <a:p>
            <a:pPr>
              <a:lnSpc>
                <a:spcPct val="110000"/>
              </a:lnSpc>
            </a:pPr>
            <a:endParaRPr lang="tr-TR" b="0" i="0">
              <a:effectLst/>
            </a:endParaRPr>
          </a:p>
        </p:txBody>
      </p:sp>
      <p:sp>
        <p:nvSpPr>
          <p:cNvPr id="4" name="Veri Yer Tutucusu 3">
            <a:extLst>
              <a:ext uri="{FF2B5EF4-FFF2-40B4-BE49-F238E27FC236}">
                <a16:creationId xmlns:a16="http://schemas.microsoft.com/office/drawing/2014/main" id="{55B6219B-14C9-926F-724E-8D3B1906D48B}"/>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4/6/24</a:t>
            </a:fld>
            <a:endParaRPr lang="en-US"/>
          </a:p>
        </p:txBody>
      </p:sp>
      <p:sp>
        <p:nvSpPr>
          <p:cNvPr id="5" name="Alt Bilgi Yer Tutucusu 4">
            <a:extLst>
              <a:ext uri="{FF2B5EF4-FFF2-40B4-BE49-F238E27FC236}">
                <a16:creationId xmlns:a16="http://schemas.microsoft.com/office/drawing/2014/main" id="{68A8575C-ED76-6243-618F-B74BDF466115}"/>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ayt Numarası Yer Tutucusu 5">
            <a:extLst>
              <a:ext uri="{FF2B5EF4-FFF2-40B4-BE49-F238E27FC236}">
                <a16:creationId xmlns:a16="http://schemas.microsoft.com/office/drawing/2014/main" id="{0E7C6B1B-F948-2C6A-55F1-E5A83B15B661}"/>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2</a:t>
            </a:fld>
            <a:endParaRPr lang="en-US"/>
          </a:p>
        </p:txBody>
      </p:sp>
    </p:spTree>
    <p:extLst>
      <p:ext uri="{BB962C8B-B14F-4D97-AF65-F5344CB8AC3E}">
        <p14:creationId xmlns:p14="http://schemas.microsoft.com/office/powerpoint/2010/main" val="396803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9EE9DD-7C68-B897-7F27-2DF7732D0648}"/>
              </a:ext>
            </a:extLst>
          </p:cNvPr>
          <p:cNvSpPr>
            <a:spLocks noGrp="1"/>
          </p:cNvSpPr>
          <p:nvPr>
            <p:ph type="title"/>
          </p:nvPr>
        </p:nvSpPr>
        <p:spPr>
          <a:xfrm>
            <a:off x="871108" y="588245"/>
            <a:ext cx="10449784" cy="1265928"/>
          </a:xfrm>
        </p:spPr>
        <p:txBody>
          <a:bodyPr anchor="b">
            <a:normAutofit/>
          </a:bodyPr>
          <a:lstStyle/>
          <a:p>
            <a:r>
              <a:rPr lang="tr-TR" dirty="0"/>
              <a:t>JAVA NASIL </a:t>
            </a:r>
            <a:br>
              <a:rPr lang="tr-TR" dirty="0"/>
            </a:br>
            <a:r>
              <a:rPr lang="tr-TR" dirty="0"/>
              <a:t>ÇALIŞIR?</a:t>
            </a:r>
          </a:p>
        </p:txBody>
      </p:sp>
      <p:sp>
        <p:nvSpPr>
          <p:cNvPr id="4" name="Metin Yer Tutucusu 3">
            <a:extLst>
              <a:ext uri="{FF2B5EF4-FFF2-40B4-BE49-F238E27FC236}">
                <a16:creationId xmlns:a16="http://schemas.microsoft.com/office/drawing/2014/main" id="{3FE9C5C8-7912-4E30-46B9-47AADF25E6EF}"/>
              </a:ext>
            </a:extLst>
          </p:cNvPr>
          <p:cNvSpPr>
            <a:spLocks noGrp="1"/>
          </p:cNvSpPr>
          <p:nvPr>
            <p:ph sz="half" idx="1"/>
          </p:nvPr>
        </p:nvSpPr>
        <p:spPr>
          <a:xfrm>
            <a:off x="877824" y="2159175"/>
            <a:ext cx="4977453" cy="4017787"/>
          </a:xfrm>
        </p:spPr>
        <p:txBody>
          <a:bodyPr>
            <a:normAutofit/>
          </a:bodyPr>
          <a:lstStyle/>
          <a:p>
            <a:pPr>
              <a:lnSpc>
                <a:spcPct val="110000"/>
              </a:lnSpc>
            </a:pPr>
            <a:r>
              <a:rPr lang="tr-TR" sz="1500" b="0" i="0">
                <a:effectLst/>
                <a:highlight>
                  <a:srgbClr val="FBFBFB"/>
                </a:highlight>
              </a:rPr>
              <a:t>Tüm programlama dilleri makinelerle iletişim kurmak amacıyla kullanılan araçlardır. Makine donanımı yalnızca elektronik iletişime yanıt verir. Java gibi üst düzey programlama dilleri insan dili ile donanım dili arasında köprü görevi görür. Bir geliştiricinin Java'yı kullanabilmek için şu iki unsuru anlaması gerekir:</a:t>
            </a:r>
          </a:p>
          <a:p>
            <a:pPr>
              <a:lnSpc>
                <a:spcPct val="110000"/>
              </a:lnSpc>
            </a:pPr>
            <a:r>
              <a:rPr lang="tr-TR" sz="1500" b="1" i="0">
                <a:effectLst/>
                <a:highlight>
                  <a:srgbClr val="FBFBFB"/>
                </a:highlight>
              </a:rPr>
              <a:t>1. Java dili ve </a:t>
            </a:r>
            <a:r>
              <a:rPr lang="tr-TR" sz="1500" b="1" i="0" err="1">
                <a:effectLst/>
                <a:highlight>
                  <a:srgbClr val="FBFBFB"/>
                </a:highlight>
              </a:rPr>
              <a:t>API’leri</a:t>
            </a:r>
            <a:endParaRPr lang="tr-TR" sz="1500" b="1" i="0">
              <a:effectLst/>
              <a:highlight>
                <a:srgbClr val="FBFBFB"/>
              </a:highlight>
            </a:endParaRPr>
          </a:p>
          <a:p>
            <a:pPr>
              <a:lnSpc>
                <a:spcPct val="110000"/>
              </a:lnSpc>
            </a:pPr>
            <a:r>
              <a:rPr lang="tr-TR" sz="1500" b="0" i="0">
                <a:effectLst/>
                <a:highlight>
                  <a:srgbClr val="FBFBFB"/>
                </a:highlight>
              </a:rPr>
              <a:t>Geliştirici ile Java platformu arasındaki ön uç iletişimi sağlar.</a:t>
            </a:r>
          </a:p>
          <a:p>
            <a:pPr>
              <a:lnSpc>
                <a:spcPct val="110000"/>
              </a:lnSpc>
            </a:pPr>
            <a:r>
              <a:rPr lang="tr-TR" sz="1500" b="1" i="0">
                <a:effectLst/>
                <a:highlight>
                  <a:srgbClr val="FBFBFB"/>
                </a:highlight>
              </a:rPr>
              <a:t>2. Java Sanal Makinesi</a:t>
            </a:r>
          </a:p>
          <a:p>
            <a:pPr>
              <a:lnSpc>
                <a:spcPct val="110000"/>
              </a:lnSpc>
            </a:pPr>
            <a:r>
              <a:rPr lang="tr-TR" sz="1500" b="0" i="0">
                <a:effectLst/>
                <a:highlight>
                  <a:srgbClr val="FBFBFB"/>
                </a:highlight>
              </a:rPr>
              <a:t>Java platformu ile altta yatan donanım arasındaki arka uç iletişimi sağlar. Şimdi bunların her birine aşağıda ayrıntılı olarak bakalım.</a:t>
            </a:r>
          </a:p>
        </p:txBody>
      </p:sp>
      <p:pic>
        <p:nvPicPr>
          <p:cNvPr id="9" name="Resim Yer Tutucusu 8" descr="metin, ekran görüntüsü, yazı tipi, diyagram içeren bir resim&#10;&#10;Açıklama otomatik olarak oluşturuldu">
            <a:extLst>
              <a:ext uri="{FF2B5EF4-FFF2-40B4-BE49-F238E27FC236}">
                <a16:creationId xmlns:a16="http://schemas.microsoft.com/office/drawing/2014/main" id="{DC90118C-0716-B3C7-5936-D3FD7532CDE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8391" y="2672333"/>
            <a:ext cx="4985785" cy="2991471"/>
          </a:xfrm>
          <a:noFill/>
        </p:spPr>
      </p:pic>
      <p:sp>
        <p:nvSpPr>
          <p:cNvPr id="5" name="Veri Yer Tutucusu 4">
            <a:extLst>
              <a:ext uri="{FF2B5EF4-FFF2-40B4-BE49-F238E27FC236}">
                <a16:creationId xmlns:a16="http://schemas.microsoft.com/office/drawing/2014/main" id="{A5ED5F7D-385D-4F5D-2263-97CE35651077}"/>
              </a:ext>
            </a:extLst>
          </p:cNvPr>
          <p:cNvSpPr>
            <a:spLocks noGrp="1"/>
          </p:cNvSpPr>
          <p:nvPr>
            <p:ph type="dt" sz="half" idx="10"/>
          </p:nvPr>
        </p:nvSpPr>
        <p:spPr>
          <a:xfrm>
            <a:off x="877824" y="6356350"/>
            <a:ext cx="2743200" cy="365125"/>
          </a:xfrm>
        </p:spPr>
        <p:txBody>
          <a:bodyPr anchor="ctr">
            <a:normAutofit/>
          </a:bodyPr>
          <a:lstStyle/>
          <a:p>
            <a:pPr>
              <a:spcAft>
                <a:spcPts val="600"/>
              </a:spcAft>
            </a:pPr>
            <a:fld id="{3DF7BC28-59DE-4F83-B4A1-497203279FAD}" type="datetime1">
              <a:rPr lang="en-US" smtClean="0"/>
              <a:pPr>
                <a:spcAft>
                  <a:spcPts val="600"/>
                </a:spcAft>
              </a:pPr>
              <a:t>4/6/24</a:t>
            </a:fld>
            <a:endParaRPr lang="en-US"/>
          </a:p>
        </p:txBody>
      </p:sp>
      <p:sp>
        <p:nvSpPr>
          <p:cNvPr id="6" name="Alt Bilgi Yer Tutucusu 5">
            <a:extLst>
              <a:ext uri="{FF2B5EF4-FFF2-40B4-BE49-F238E27FC236}">
                <a16:creationId xmlns:a16="http://schemas.microsoft.com/office/drawing/2014/main" id="{07F738B9-0015-1B34-9FB4-DDF7DF72734A}"/>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5768D04E-7B5D-1FCC-731D-721B7286A329}"/>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3</a:t>
            </a:fld>
            <a:endParaRPr lang="en-US"/>
          </a:p>
        </p:txBody>
      </p:sp>
    </p:spTree>
    <p:extLst>
      <p:ext uri="{BB962C8B-B14F-4D97-AF65-F5344CB8AC3E}">
        <p14:creationId xmlns:p14="http://schemas.microsoft.com/office/powerpoint/2010/main" val="360098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D02E2E-0D9B-0529-3335-EB42D8410F85}"/>
              </a:ext>
            </a:extLst>
          </p:cNvPr>
          <p:cNvSpPr>
            <a:spLocks noGrp="1"/>
          </p:cNvSpPr>
          <p:nvPr>
            <p:ph type="title"/>
          </p:nvPr>
        </p:nvSpPr>
        <p:spPr>
          <a:xfrm>
            <a:off x="871108" y="588245"/>
            <a:ext cx="10449784" cy="1265928"/>
          </a:xfrm>
        </p:spPr>
        <p:txBody>
          <a:bodyPr anchor="b">
            <a:normAutofit/>
          </a:bodyPr>
          <a:lstStyle/>
          <a:p>
            <a:r>
              <a:rPr lang="tr-TR" dirty="0"/>
              <a:t>JAVA API’Sİ NEDİR?</a:t>
            </a:r>
          </a:p>
        </p:txBody>
      </p:sp>
      <p:pic>
        <p:nvPicPr>
          <p:cNvPr id="11" name="Resim 10">
            <a:extLst>
              <a:ext uri="{FF2B5EF4-FFF2-40B4-BE49-F238E27FC236}">
                <a16:creationId xmlns:a16="http://schemas.microsoft.com/office/drawing/2014/main" id="{72A0AB77-6B35-7CAA-A750-D3DE2AD3E149}"/>
              </a:ext>
            </a:extLst>
          </p:cNvPr>
          <p:cNvPicPr>
            <a:picLocks noChangeAspect="1"/>
          </p:cNvPicPr>
          <p:nvPr/>
        </p:nvPicPr>
        <p:blipFill>
          <a:blip r:embed="rId2"/>
          <a:stretch>
            <a:fillRect/>
          </a:stretch>
        </p:blipFill>
        <p:spPr>
          <a:xfrm>
            <a:off x="877824" y="2786825"/>
            <a:ext cx="4977453" cy="2762487"/>
          </a:xfrm>
          <a:prstGeom prst="rect">
            <a:avLst/>
          </a:prstGeom>
          <a:noFill/>
        </p:spPr>
      </p:pic>
      <p:sp>
        <p:nvSpPr>
          <p:cNvPr id="4" name="Metin Yer Tutucusu 3">
            <a:extLst>
              <a:ext uri="{FF2B5EF4-FFF2-40B4-BE49-F238E27FC236}">
                <a16:creationId xmlns:a16="http://schemas.microsoft.com/office/drawing/2014/main" id="{7E3A6E0D-9F22-08B8-E936-68851194FE95}"/>
              </a:ext>
            </a:extLst>
          </p:cNvPr>
          <p:cNvSpPr>
            <a:spLocks noGrp="1"/>
          </p:cNvSpPr>
          <p:nvPr>
            <p:ph sz="half" idx="2"/>
          </p:nvPr>
        </p:nvSpPr>
        <p:spPr>
          <a:xfrm>
            <a:off x="6328391" y="2159175"/>
            <a:ext cx="4985785" cy="4017787"/>
          </a:xfrm>
        </p:spPr>
        <p:txBody>
          <a:bodyPr>
            <a:normAutofit/>
          </a:bodyPr>
          <a:lstStyle/>
          <a:p>
            <a:r>
              <a:rPr lang="tr-TR" sz="1500" b="0" i="0">
                <a:effectLst/>
              </a:rPr>
              <a:t>Java, Java programlama dilinin söz dizimini ve semantiğini tanımlar. Temel veri türleri, </a:t>
            </a:r>
            <a:r>
              <a:rPr lang="tr-TR" sz="1500" b="0" i="0" err="1">
                <a:effectLst/>
              </a:rPr>
              <a:t>if</a:t>
            </a:r>
            <a:r>
              <a:rPr lang="tr-TR" sz="1500" b="0" i="0">
                <a:effectLst/>
              </a:rPr>
              <a:t>/else blokları, döngüler vb. algoritmaları yazmak için kullanılan temel sözcük dağarcığını ve kuralları içerir.</a:t>
            </a:r>
          </a:p>
          <a:p>
            <a:r>
              <a:rPr lang="tr-TR" sz="1500" b="0" i="0" err="1">
                <a:effectLst/>
              </a:rPr>
              <a:t>API'ler</a:t>
            </a:r>
            <a:r>
              <a:rPr lang="tr-TR" sz="1500" b="0" i="0">
                <a:effectLst/>
              </a:rPr>
              <a:t>, Java Platformu ile birlikte paketlenen önemli yazılım bileşenleridir. Bunlar, mevcut işlevleri kendi kodunuza ekleyip kullanmanıza olanak sağlayan önceden yazılmış Java programlarıdır. Java </a:t>
            </a:r>
            <a:r>
              <a:rPr lang="tr-TR" sz="1500" b="0" i="0" err="1">
                <a:effectLst/>
              </a:rPr>
              <a:t>API'lerini</a:t>
            </a:r>
            <a:r>
              <a:rPr lang="tr-TR" sz="1500" b="0" i="0">
                <a:effectLst/>
              </a:rPr>
              <a:t>, örneğin, tarih ve saati almak, matematik işlemleri gerçekleştirmek veya metinde değişiklikler yapmak için kullanabilirsiniz. </a:t>
            </a:r>
          </a:p>
          <a:p>
            <a:r>
              <a:rPr lang="tr-TR" sz="1500" b="0" i="0">
                <a:effectLst/>
              </a:rPr>
              <a:t>Bir geliştirici tarafından yazılan tüm Java uygulama kodlarında, Java </a:t>
            </a:r>
            <a:r>
              <a:rPr lang="tr-TR" sz="1500" b="0" i="0" err="1">
                <a:effectLst/>
              </a:rPr>
              <a:t>API'lerinden</a:t>
            </a:r>
            <a:r>
              <a:rPr lang="tr-TR" sz="1500" b="0" i="0">
                <a:effectLst/>
              </a:rPr>
              <a:t> ve Java kitaplıklarından alınan yeni ve mevcut kodlar bir araya getirilerek kullanılır.</a:t>
            </a:r>
          </a:p>
        </p:txBody>
      </p:sp>
      <p:sp>
        <p:nvSpPr>
          <p:cNvPr id="5" name="Veri Yer Tutucusu 4">
            <a:extLst>
              <a:ext uri="{FF2B5EF4-FFF2-40B4-BE49-F238E27FC236}">
                <a16:creationId xmlns:a16="http://schemas.microsoft.com/office/drawing/2014/main" id="{6A09336A-66BE-6167-1EC3-F31C8FAAE910}"/>
              </a:ext>
            </a:extLst>
          </p:cNvPr>
          <p:cNvSpPr>
            <a:spLocks noGrp="1"/>
          </p:cNvSpPr>
          <p:nvPr>
            <p:ph type="dt" sz="half" idx="10"/>
          </p:nvPr>
        </p:nvSpPr>
        <p:spPr>
          <a:xfrm>
            <a:off x="877824" y="6356350"/>
            <a:ext cx="2743200" cy="365125"/>
          </a:xfrm>
        </p:spPr>
        <p:txBody>
          <a:bodyPr anchor="ctr">
            <a:normAutofit/>
          </a:bodyPr>
          <a:lstStyle/>
          <a:p>
            <a:pPr>
              <a:spcAft>
                <a:spcPts val="600"/>
              </a:spcAft>
            </a:pPr>
            <a:fld id="{3DF7BC28-59DE-4F83-B4A1-497203279FAD}" type="datetime1">
              <a:rPr lang="en-US" smtClean="0"/>
              <a:pPr>
                <a:spcAft>
                  <a:spcPts val="600"/>
                </a:spcAft>
              </a:pPr>
              <a:t>4/6/24</a:t>
            </a:fld>
            <a:endParaRPr lang="en-US"/>
          </a:p>
        </p:txBody>
      </p:sp>
      <p:sp>
        <p:nvSpPr>
          <p:cNvPr id="6" name="Alt Bilgi Yer Tutucusu 5">
            <a:extLst>
              <a:ext uri="{FF2B5EF4-FFF2-40B4-BE49-F238E27FC236}">
                <a16:creationId xmlns:a16="http://schemas.microsoft.com/office/drawing/2014/main" id="{3BDE0168-98DD-F9A0-1DB9-835EEC045763}"/>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C915F8E8-E755-F974-33D1-91A07A1A08C4}"/>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4</a:t>
            </a:fld>
            <a:endParaRPr lang="en-US"/>
          </a:p>
        </p:txBody>
      </p:sp>
    </p:spTree>
    <p:extLst>
      <p:ext uri="{BB962C8B-B14F-4D97-AF65-F5344CB8AC3E}">
        <p14:creationId xmlns:p14="http://schemas.microsoft.com/office/powerpoint/2010/main" val="65973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çerik Yer Tutucusu 12" descr="metin, ekran görüntüsü, yazı tipi, diyagram içeren bir resim&#10;&#10;Açıklama otomatik olarak oluşturuldu">
            <a:extLst>
              <a:ext uri="{FF2B5EF4-FFF2-40B4-BE49-F238E27FC236}">
                <a16:creationId xmlns:a16="http://schemas.microsoft.com/office/drawing/2014/main" id="{73EBD8A4-26E3-1ABF-418C-E2D00B4BE7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8422" y="1477090"/>
            <a:ext cx="8675155" cy="3903819"/>
          </a:xfrm>
          <a:noFill/>
        </p:spPr>
      </p:pic>
      <p:sp>
        <p:nvSpPr>
          <p:cNvPr id="5" name="Veri Yer Tutucusu 4">
            <a:extLst>
              <a:ext uri="{FF2B5EF4-FFF2-40B4-BE49-F238E27FC236}">
                <a16:creationId xmlns:a16="http://schemas.microsoft.com/office/drawing/2014/main" id="{1E71802F-E9C2-61D2-BCC3-972B5410F876}"/>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4/6/24</a:t>
            </a:fld>
            <a:endParaRPr lang="en-US"/>
          </a:p>
        </p:txBody>
      </p:sp>
      <p:sp>
        <p:nvSpPr>
          <p:cNvPr id="6" name="Alt Bilgi Yer Tutucusu 5">
            <a:extLst>
              <a:ext uri="{FF2B5EF4-FFF2-40B4-BE49-F238E27FC236}">
                <a16:creationId xmlns:a16="http://schemas.microsoft.com/office/drawing/2014/main" id="{D3590844-B0D3-5BEC-0626-248DDA12D733}"/>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dirty="0"/>
              <a:t>Sample Footer Text</a:t>
            </a:r>
          </a:p>
        </p:txBody>
      </p:sp>
      <p:sp>
        <p:nvSpPr>
          <p:cNvPr id="7" name="Slayt Numarası Yer Tutucusu 6">
            <a:extLst>
              <a:ext uri="{FF2B5EF4-FFF2-40B4-BE49-F238E27FC236}">
                <a16:creationId xmlns:a16="http://schemas.microsoft.com/office/drawing/2014/main" id="{55306C4D-4A98-BA0D-7C54-3E10ABDCCC02}"/>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5</a:t>
            </a:fld>
            <a:endParaRPr lang="en-US"/>
          </a:p>
        </p:txBody>
      </p:sp>
    </p:spTree>
    <p:extLst>
      <p:ext uri="{BB962C8B-B14F-4D97-AF65-F5344CB8AC3E}">
        <p14:creationId xmlns:p14="http://schemas.microsoft.com/office/powerpoint/2010/main" val="83630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A53353-2743-85AD-A09C-F8FDD1027309}"/>
              </a:ext>
            </a:extLst>
          </p:cNvPr>
          <p:cNvSpPr>
            <a:spLocks noGrp="1"/>
          </p:cNvSpPr>
          <p:nvPr>
            <p:ph type="title"/>
          </p:nvPr>
        </p:nvSpPr>
        <p:spPr>
          <a:xfrm>
            <a:off x="839788" y="807868"/>
            <a:ext cx="3640713" cy="2062594"/>
          </a:xfrm>
        </p:spPr>
        <p:txBody>
          <a:bodyPr anchor="t">
            <a:normAutofit/>
          </a:bodyPr>
          <a:lstStyle/>
          <a:p>
            <a:r>
              <a:rPr lang="tr-TR" dirty="0"/>
              <a:t>JAVA SANAL MAKİNESİ NEDİR?</a:t>
            </a:r>
          </a:p>
        </p:txBody>
      </p:sp>
      <p:pic>
        <p:nvPicPr>
          <p:cNvPr id="9" name="Resim Yer Tutucusu 8" descr="metin, ekran görüntüsü, yazı tipi, logo içeren bir resim&#10;&#10;Açıklama otomatik olarak oluşturuldu">
            <a:extLst>
              <a:ext uri="{FF2B5EF4-FFF2-40B4-BE49-F238E27FC236}">
                <a16:creationId xmlns:a16="http://schemas.microsoft.com/office/drawing/2014/main" id="{254F3648-83BF-AE6F-4E68-B1DA7E2843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2898" y="1676162"/>
            <a:ext cx="5922489" cy="3316593"/>
          </a:xfrm>
          <a:noFill/>
        </p:spPr>
      </p:pic>
      <p:sp>
        <p:nvSpPr>
          <p:cNvPr id="4" name="Metin Yer Tutucusu 3">
            <a:extLst>
              <a:ext uri="{FF2B5EF4-FFF2-40B4-BE49-F238E27FC236}">
                <a16:creationId xmlns:a16="http://schemas.microsoft.com/office/drawing/2014/main" id="{B5CA0089-209E-81EB-E623-011620415180}"/>
              </a:ext>
            </a:extLst>
          </p:cNvPr>
          <p:cNvSpPr>
            <a:spLocks noGrp="1"/>
          </p:cNvSpPr>
          <p:nvPr>
            <p:ph type="body" sz="half" idx="2"/>
          </p:nvPr>
        </p:nvSpPr>
        <p:spPr>
          <a:xfrm>
            <a:off x="839788" y="3000652"/>
            <a:ext cx="3640713" cy="2868336"/>
          </a:xfrm>
        </p:spPr>
        <p:txBody>
          <a:bodyPr anchor="b">
            <a:normAutofit/>
          </a:bodyPr>
          <a:lstStyle/>
          <a:p>
            <a:r>
              <a:rPr lang="tr-TR" b="0" i="0">
                <a:effectLst/>
                <a:highlight>
                  <a:srgbClr val="FBFBFB"/>
                </a:highlight>
              </a:rPr>
              <a:t>Java Sanal Makinesi, Java platformu ile altta yatan makine donanımı arasında ek bir soyutlama katmanı görevi görür. Java kaynak kodu yalnızca Java Sanal Makinesi (JVM) yüklü makinelerde çalışabilir. Java Sanal </a:t>
            </a:r>
            <a:r>
              <a:rPr lang="tr-TR" b="0" i="0" err="1">
                <a:effectLst/>
                <a:highlight>
                  <a:srgbClr val="FBFBFB"/>
                </a:highlight>
              </a:rPr>
              <a:t>Makinesi’ne</a:t>
            </a:r>
            <a:r>
              <a:rPr lang="tr-TR" b="0" i="0">
                <a:effectLst/>
                <a:highlight>
                  <a:srgbClr val="FBFBFB"/>
                </a:highlight>
              </a:rPr>
              <a:t> neden ihtiyaç duyulduğunu anlamak için programlamanın tarihçesine bakmak gerekir.</a:t>
            </a:r>
          </a:p>
          <a:p>
            <a:endParaRPr lang="tr-TR">
              <a:highlight>
                <a:srgbClr val="FBFBFB"/>
              </a:highlight>
            </a:endParaRPr>
          </a:p>
        </p:txBody>
      </p:sp>
      <p:sp>
        <p:nvSpPr>
          <p:cNvPr id="5" name="Veri Yer Tutucusu 4">
            <a:extLst>
              <a:ext uri="{FF2B5EF4-FFF2-40B4-BE49-F238E27FC236}">
                <a16:creationId xmlns:a16="http://schemas.microsoft.com/office/drawing/2014/main" id="{3A5F9557-C5AC-8458-8CD4-ABA4587B4CF2}"/>
              </a:ext>
            </a:extLst>
          </p:cNvPr>
          <p:cNvSpPr>
            <a:spLocks noGrp="1"/>
          </p:cNvSpPr>
          <p:nvPr>
            <p:ph type="dt" sz="half" idx="10"/>
          </p:nvPr>
        </p:nvSpPr>
        <p:spPr>
          <a:xfrm>
            <a:off x="877824" y="6356350"/>
            <a:ext cx="2743200" cy="365125"/>
          </a:xfrm>
        </p:spPr>
        <p:txBody>
          <a:bodyPr anchor="ctr">
            <a:normAutofit/>
          </a:bodyPr>
          <a:lstStyle/>
          <a:p>
            <a:pPr>
              <a:spcAft>
                <a:spcPts val="600"/>
              </a:spcAft>
            </a:pPr>
            <a:fld id="{3DF7BC28-59DE-4F83-B4A1-497203279FAD}" type="datetime1">
              <a:rPr lang="en-US" smtClean="0"/>
              <a:pPr>
                <a:spcAft>
                  <a:spcPts val="600"/>
                </a:spcAft>
              </a:pPr>
              <a:t>4/6/24</a:t>
            </a:fld>
            <a:endParaRPr lang="en-US"/>
          </a:p>
        </p:txBody>
      </p:sp>
      <p:sp>
        <p:nvSpPr>
          <p:cNvPr id="6" name="Alt Bilgi Yer Tutucusu 5">
            <a:extLst>
              <a:ext uri="{FF2B5EF4-FFF2-40B4-BE49-F238E27FC236}">
                <a16:creationId xmlns:a16="http://schemas.microsoft.com/office/drawing/2014/main" id="{B0F6C0EA-C5B7-26F7-6055-6EC82D381004}"/>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4C40E79D-8DE1-CDCD-733A-18F61831E36A}"/>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6</a:t>
            </a:fld>
            <a:endParaRPr lang="en-US"/>
          </a:p>
        </p:txBody>
      </p:sp>
    </p:spTree>
    <p:extLst>
      <p:ext uri="{BB962C8B-B14F-4D97-AF65-F5344CB8AC3E}">
        <p14:creationId xmlns:p14="http://schemas.microsoft.com/office/powerpoint/2010/main" val="133910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605B1E-1A04-51A2-438F-646E9878E230}"/>
              </a:ext>
            </a:extLst>
          </p:cNvPr>
          <p:cNvSpPr>
            <a:spLocks noGrp="1"/>
          </p:cNvSpPr>
          <p:nvPr>
            <p:ph type="title"/>
          </p:nvPr>
        </p:nvSpPr>
        <p:spPr>
          <a:xfrm>
            <a:off x="871108" y="588245"/>
            <a:ext cx="10449784" cy="1265928"/>
          </a:xfrm>
        </p:spPr>
        <p:txBody>
          <a:bodyPr anchor="b">
            <a:normAutofit/>
          </a:bodyPr>
          <a:lstStyle/>
          <a:p>
            <a:r>
              <a:rPr lang="tr-TR" dirty="0"/>
              <a:t>JAVA’DA PROGRAMLAMA NASIL YAPILIR?</a:t>
            </a:r>
          </a:p>
        </p:txBody>
      </p:sp>
      <p:pic>
        <p:nvPicPr>
          <p:cNvPr id="9" name="Resim Yer Tutucusu 8" descr="metin, yazı tipi, ekran görüntüsü, tasarım içeren bir resim&#10;&#10;Açıklama otomatik olarak oluşturuldu">
            <a:extLst>
              <a:ext uri="{FF2B5EF4-FFF2-40B4-BE49-F238E27FC236}">
                <a16:creationId xmlns:a16="http://schemas.microsoft.com/office/drawing/2014/main" id="{7ED4F120-9853-3B10-CF3A-AD33B488F959}"/>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7480" r="17479" b="-2"/>
          <a:stretch/>
        </p:blipFill>
        <p:spPr>
          <a:xfrm>
            <a:off x="877824" y="2159175"/>
            <a:ext cx="4977453" cy="4017787"/>
          </a:xfrm>
          <a:noFill/>
        </p:spPr>
      </p:pic>
      <p:sp>
        <p:nvSpPr>
          <p:cNvPr id="4" name="Metin Yer Tutucusu 3">
            <a:extLst>
              <a:ext uri="{FF2B5EF4-FFF2-40B4-BE49-F238E27FC236}">
                <a16:creationId xmlns:a16="http://schemas.microsoft.com/office/drawing/2014/main" id="{A644DBD4-7464-4C34-1E9B-349A2633C55D}"/>
              </a:ext>
            </a:extLst>
          </p:cNvPr>
          <p:cNvSpPr>
            <a:spLocks noGrp="1"/>
          </p:cNvSpPr>
          <p:nvPr>
            <p:ph sz="half" idx="2"/>
          </p:nvPr>
        </p:nvSpPr>
        <p:spPr>
          <a:xfrm>
            <a:off x="6328391" y="2159175"/>
            <a:ext cx="4985785" cy="4017787"/>
          </a:xfrm>
        </p:spPr>
        <p:txBody>
          <a:bodyPr>
            <a:normAutofit/>
          </a:bodyPr>
          <a:lstStyle/>
          <a:p>
            <a:pPr>
              <a:lnSpc>
                <a:spcPct val="110000"/>
              </a:lnSpc>
            </a:pPr>
            <a:r>
              <a:rPr lang="tr-TR" b="0" i="0">
                <a:effectLst/>
              </a:rPr>
              <a:t>Java'da programlamaya başlamak için sisteminizde bir Java Edition yüklü olmalıdır. Dört ana Java Edition bulunur: </a:t>
            </a:r>
          </a:p>
          <a:p>
            <a:pPr>
              <a:lnSpc>
                <a:spcPct val="110000"/>
              </a:lnSpc>
              <a:buFont typeface="+mj-lt"/>
              <a:buAutoNum type="arabicPeriod"/>
            </a:pPr>
            <a:r>
              <a:rPr lang="tr-TR" b="0" i="0">
                <a:effectLst/>
              </a:rPr>
              <a:t>Java Standard Edition (Java SE)</a:t>
            </a:r>
          </a:p>
          <a:p>
            <a:pPr>
              <a:lnSpc>
                <a:spcPct val="110000"/>
              </a:lnSpc>
              <a:buFont typeface="+mj-lt"/>
              <a:buAutoNum type="arabicPeriod"/>
            </a:pPr>
            <a:r>
              <a:rPr lang="tr-TR" b="0" i="0">
                <a:effectLst/>
              </a:rPr>
              <a:t>Java Enterprise Edition (Java EE)</a:t>
            </a:r>
          </a:p>
          <a:p>
            <a:pPr>
              <a:lnSpc>
                <a:spcPct val="110000"/>
              </a:lnSpc>
              <a:buFont typeface="+mj-lt"/>
              <a:buAutoNum type="arabicPeriod"/>
            </a:pPr>
            <a:r>
              <a:rPr lang="tr-TR" b="0" i="0">
                <a:effectLst/>
              </a:rPr>
              <a:t>Java Micro Edition (Java ME)</a:t>
            </a:r>
          </a:p>
          <a:p>
            <a:pPr>
              <a:lnSpc>
                <a:spcPct val="110000"/>
              </a:lnSpc>
            </a:pPr>
            <a:r>
              <a:rPr lang="tr-TR" b="1" i="0">
                <a:effectLst/>
              </a:rPr>
              <a:t>Java SE nedir?</a:t>
            </a:r>
          </a:p>
          <a:p>
            <a:pPr>
              <a:lnSpc>
                <a:spcPct val="110000"/>
              </a:lnSpc>
            </a:pPr>
            <a:r>
              <a:rPr lang="tr-TR" b="0" i="0">
                <a:effectLst/>
              </a:rPr>
              <a:t>Java Standard Edition, temel Java programlama platformudur. Her programcının Java geliştirme için ihtiyaç duyduğu tüm kitaplıkları ve </a:t>
            </a:r>
            <a:r>
              <a:rPr lang="tr-TR" b="0" i="0" err="1">
                <a:effectLst/>
              </a:rPr>
              <a:t>API'leri</a:t>
            </a:r>
            <a:r>
              <a:rPr lang="tr-TR" b="0" i="0">
                <a:effectLst/>
              </a:rPr>
              <a:t> içerir. Open Java Development Kit (</a:t>
            </a:r>
            <a:r>
              <a:rPr lang="tr-TR" b="0" i="0" err="1">
                <a:effectLst/>
              </a:rPr>
              <a:t>OpenJDK</a:t>
            </a:r>
            <a:r>
              <a:rPr lang="tr-TR" b="0" i="0">
                <a:effectLst/>
              </a:rPr>
              <a:t>), Java </a:t>
            </a:r>
            <a:r>
              <a:rPr lang="tr-TR" b="0" i="0" err="1">
                <a:effectLst/>
              </a:rPr>
              <a:t>SE'nin</a:t>
            </a:r>
            <a:r>
              <a:rPr lang="tr-TR" b="0" i="0">
                <a:effectLst/>
              </a:rPr>
              <a:t> ücretsiz ve açık kaynak dağıtımıdır.</a:t>
            </a:r>
          </a:p>
        </p:txBody>
      </p:sp>
      <p:sp>
        <p:nvSpPr>
          <p:cNvPr id="5" name="Veri Yer Tutucusu 4">
            <a:extLst>
              <a:ext uri="{FF2B5EF4-FFF2-40B4-BE49-F238E27FC236}">
                <a16:creationId xmlns:a16="http://schemas.microsoft.com/office/drawing/2014/main" id="{EF442920-9418-F15B-7076-A4C49045D36B}"/>
              </a:ext>
            </a:extLst>
          </p:cNvPr>
          <p:cNvSpPr>
            <a:spLocks noGrp="1"/>
          </p:cNvSpPr>
          <p:nvPr>
            <p:ph type="dt" sz="half" idx="10"/>
          </p:nvPr>
        </p:nvSpPr>
        <p:spPr>
          <a:xfrm>
            <a:off x="877824" y="6356350"/>
            <a:ext cx="2743200" cy="365125"/>
          </a:xfrm>
        </p:spPr>
        <p:txBody>
          <a:bodyPr anchor="ctr">
            <a:normAutofit/>
          </a:bodyPr>
          <a:lstStyle/>
          <a:p>
            <a:pPr>
              <a:spcAft>
                <a:spcPts val="600"/>
              </a:spcAft>
            </a:pPr>
            <a:fld id="{3DF7BC28-59DE-4F83-B4A1-497203279FAD}" type="datetime1">
              <a:rPr lang="en-US" smtClean="0"/>
              <a:pPr>
                <a:spcAft>
                  <a:spcPts val="600"/>
                </a:spcAft>
              </a:pPr>
              <a:t>4/6/24</a:t>
            </a:fld>
            <a:endParaRPr lang="en-US"/>
          </a:p>
        </p:txBody>
      </p:sp>
      <p:sp>
        <p:nvSpPr>
          <p:cNvPr id="6" name="Alt Bilgi Yer Tutucusu 5">
            <a:extLst>
              <a:ext uri="{FF2B5EF4-FFF2-40B4-BE49-F238E27FC236}">
                <a16:creationId xmlns:a16="http://schemas.microsoft.com/office/drawing/2014/main" id="{9198A2AF-42DE-2BBC-AF18-8D19736AACF1}"/>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0C45A63C-A2A7-3696-0B7D-350194455CEC}"/>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7</a:t>
            </a:fld>
            <a:endParaRPr lang="en-US"/>
          </a:p>
        </p:txBody>
      </p:sp>
    </p:spTree>
    <p:extLst>
      <p:ext uri="{BB962C8B-B14F-4D97-AF65-F5344CB8AC3E}">
        <p14:creationId xmlns:p14="http://schemas.microsoft.com/office/powerpoint/2010/main" val="351990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C339EB4-7402-8D96-746B-9C1CE32B5CC9}"/>
              </a:ext>
            </a:extLst>
          </p:cNvPr>
          <p:cNvSpPr>
            <a:spLocks noGrp="1"/>
          </p:cNvSpPr>
          <p:nvPr>
            <p:ph type="title"/>
          </p:nvPr>
        </p:nvSpPr>
        <p:spPr>
          <a:xfrm>
            <a:off x="871108" y="588245"/>
            <a:ext cx="10449784" cy="1265928"/>
          </a:xfrm>
        </p:spPr>
        <p:txBody>
          <a:bodyPr/>
          <a:lstStyle/>
          <a:p>
            <a:r>
              <a:rPr lang="tr-TR" dirty="0"/>
              <a:t>Nesneye Yönelik Programlamaya (OOP) Giriş</a:t>
            </a:r>
            <a:endParaRPr lang="en-US" dirty="0"/>
          </a:p>
        </p:txBody>
      </p:sp>
      <p:sp>
        <p:nvSpPr>
          <p:cNvPr id="14" name="Content Placeholder 2">
            <a:extLst>
              <a:ext uri="{FF2B5EF4-FFF2-40B4-BE49-F238E27FC236}">
                <a16:creationId xmlns:a16="http://schemas.microsoft.com/office/drawing/2014/main" id="{2ED288B4-631C-B6E9-9541-D257074BF22C}"/>
              </a:ext>
            </a:extLst>
          </p:cNvPr>
          <p:cNvSpPr>
            <a:spLocks noGrp="1"/>
          </p:cNvSpPr>
          <p:nvPr>
            <p:ph idx="1"/>
          </p:nvPr>
        </p:nvSpPr>
        <p:spPr>
          <a:xfrm>
            <a:off x="877824" y="2157984"/>
            <a:ext cx="10442448" cy="3903819"/>
          </a:xfrm>
        </p:spPr>
        <p:txBody>
          <a:bodyPr/>
          <a:lstStyle/>
          <a:p>
            <a:r>
              <a:rPr lang="tr-TR" dirty="0"/>
              <a:t>Programlar, gerçek hayatta karşılaşılan bir takım problemlerin çözülmesi için bilgisayarların hızlı ve doğru işlem yapabilme yeteneklerinden faydalanmak üzere yazılırlar. Bilgisayarların hız ve kapasiteleri arttıkça geliştirilen programlar da bu hız ve kapasiteden faydalanabilecek şekilde gelişerek değişmektedir. Bu karşılıklı gelişme ve değişme, zaman içerisinde program geliştirme yöntemlerinde de değişikliklere neden olmuş, böylece çeşitli program geliştirme yaklaşımları ortaya çıkmıştır. </a:t>
            </a:r>
          </a:p>
          <a:p>
            <a:r>
              <a:rPr lang="tr-TR" dirty="0"/>
              <a:t>Nesneye Yönelik Yazılım Geliştirme (Object </a:t>
            </a:r>
            <a:r>
              <a:rPr lang="tr-TR" dirty="0" err="1"/>
              <a:t>Oriented</a:t>
            </a:r>
            <a:r>
              <a:rPr lang="tr-TR" dirty="0"/>
              <a:t> Software Development), bir yazılım geliştirme yaklaşımıdır. Nesneye yönelik yaklaşım dışında çeşitli yaklaşımlar da bulunmakla birlikte (Yapısal Programlama (</a:t>
            </a:r>
            <a:r>
              <a:rPr lang="tr-TR" dirty="0" err="1"/>
              <a:t>Structured</a:t>
            </a:r>
            <a:r>
              <a:rPr lang="tr-TR" dirty="0"/>
              <a:t> Programming), Bileşen Tabanlı Yazılım Geliştirme (Component </a:t>
            </a:r>
            <a:r>
              <a:rPr lang="tr-TR" dirty="0" err="1"/>
              <a:t>Based</a:t>
            </a:r>
            <a:r>
              <a:rPr lang="tr-TR" dirty="0"/>
              <a:t> Software Development), Bakışımlı Programlama (</a:t>
            </a:r>
            <a:r>
              <a:rPr lang="tr-TR" dirty="0" err="1"/>
              <a:t>Aspect</a:t>
            </a:r>
            <a:r>
              <a:rPr lang="tr-TR" dirty="0"/>
              <a:t> </a:t>
            </a:r>
            <a:r>
              <a:rPr lang="tr-TR" dirty="0" err="1"/>
              <a:t>Oriented</a:t>
            </a:r>
            <a:r>
              <a:rPr lang="tr-TR" dirty="0"/>
              <a:t> Programming)... ) kendisinden önceki yaklaşımların bazı açıklarını kapatan, kendisinden sonraki yaklaşımların (çoğunun) da alt yapısını oluşturan bir yaklaşım olarak oldukça geniş kullanım alanı bulmuştur.</a:t>
            </a:r>
            <a:endParaRPr lang="en-US" dirty="0"/>
          </a:p>
        </p:txBody>
      </p:sp>
      <p:sp>
        <p:nvSpPr>
          <p:cNvPr id="5" name="Veri Yer Tutucusu 4">
            <a:extLst>
              <a:ext uri="{FF2B5EF4-FFF2-40B4-BE49-F238E27FC236}">
                <a16:creationId xmlns:a16="http://schemas.microsoft.com/office/drawing/2014/main" id="{65264349-B2BF-B408-2B19-B10DFF0E6EA9}"/>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4/6/24</a:t>
            </a:fld>
            <a:endParaRPr lang="en-US"/>
          </a:p>
        </p:txBody>
      </p:sp>
      <p:sp>
        <p:nvSpPr>
          <p:cNvPr id="6" name="Alt Bilgi Yer Tutucusu 5">
            <a:extLst>
              <a:ext uri="{FF2B5EF4-FFF2-40B4-BE49-F238E27FC236}">
                <a16:creationId xmlns:a16="http://schemas.microsoft.com/office/drawing/2014/main" id="{C14BE84F-E73C-1197-C345-5E9209611426}"/>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3512E958-2EF7-24C3-0E22-B217078DB428}"/>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8</a:t>
            </a:fld>
            <a:endParaRPr lang="en-US"/>
          </a:p>
        </p:txBody>
      </p:sp>
    </p:spTree>
    <p:extLst>
      <p:ext uri="{BB962C8B-B14F-4D97-AF65-F5344CB8AC3E}">
        <p14:creationId xmlns:p14="http://schemas.microsoft.com/office/powerpoint/2010/main" val="2429164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C71097-B03E-7AB0-6A5F-F1169F38AEA7}"/>
              </a:ext>
            </a:extLst>
          </p:cNvPr>
          <p:cNvSpPr>
            <a:spLocks noGrp="1"/>
          </p:cNvSpPr>
          <p:nvPr>
            <p:ph type="title"/>
          </p:nvPr>
        </p:nvSpPr>
        <p:spPr/>
        <p:txBody>
          <a:bodyPr/>
          <a:lstStyle/>
          <a:p>
            <a:r>
              <a:rPr lang="tr-TR" dirty="0" err="1"/>
              <a:t>OOP’nin</a:t>
            </a:r>
            <a:r>
              <a:rPr lang="tr-TR" dirty="0"/>
              <a:t> 4 Temel Prensibi</a:t>
            </a:r>
          </a:p>
        </p:txBody>
      </p:sp>
      <p:pic>
        <p:nvPicPr>
          <p:cNvPr id="8" name="İçerik Yer Tutucusu 7" descr="metin, ekran görüntüsü, diyagram, daire içeren bir resim&#10;&#10;Açıklama otomatik olarak oluşturuldu">
            <a:extLst>
              <a:ext uri="{FF2B5EF4-FFF2-40B4-BE49-F238E27FC236}">
                <a16:creationId xmlns:a16="http://schemas.microsoft.com/office/drawing/2014/main" id="{74A157BE-34C2-2685-FBC7-BDC88F73C2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6960" y="2585031"/>
            <a:ext cx="5944430" cy="3048425"/>
          </a:xfrm>
        </p:spPr>
      </p:pic>
      <p:sp>
        <p:nvSpPr>
          <p:cNvPr id="4" name="Veri Yer Tutucusu 3">
            <a:extLst>
              <a:ext uri="{FF2B5EF4-FFF2-40B4-BE49-F238E27FC236}">
                <a16:creationId xmlns:a16="http://schemas.microsoft.com/office/drawing/2014/main" id="{9E4F1D2A-2414-6762-5519-5BA969F38F26}"/>
              </a:ext>
            </a:extLst>
          </p:cNvPr>
          <p:cNvSpPr>
            <a:spLocks noGrp="1"/>
          </p:cNvSpPr>
          <p:nvPr>
            <p:ph type="dt" sz="half" idx="10"/>
          </p:nvPr>
        </p:nvSpPr>
        <p:spPr/>
        <p:txBody>
          <a:bodyPr/>
          <a:lstStyle/>
          <a:p>
            <a:fld id="{579F6069-8263-4296-913A-BC2234E8D32B}" type="datetime1">
              <a:rPr lang="en-US" smtClean="0"/>
              <a:t>4/6/24</a:t>
            </a:fld>
            <a:endParaRPr lang="en-US"/>
          </a:p>
        </p:txBody>
      </p:sp>
      <p:sp>
        <p:nvSpPr>
          <p:cNvPr id="5" name="Alt Bilgi Yer Tutucusu 4">
            <a:extLst>
              <a:ext uri="{FF2B5EF4-FFF2-40B4-BE49-F238E27FC236}">
                <a16:creationId xmlns:a16="http://schemas.microsoft.com/office/drawing/2014/main" id="{E8C826E9-2AF3-CFD0-694C-FDF0125E2073}"/>
              </a:ext>
            </a:extLst>
          </p:cNvPr>
          <p:cNvSpPr>
            <a:spLocks noGrp="1"/>
          </p:cNvSpPr>
          <p:nvPr>
            <p:ph type="ftr" sz="quarter" idx="11"/>
          </p:nvPr>
        </p:nvSpPr>
        <p:spPr/>
        <p:txBody>
          <a:bodyPr/>
          <a:lstStyle/>
          <a:p>
            <a:r>
              <a:rPr lang="en-US"/>
              <a:t>Sample Footer Text</a:t>
            </a:r>
          </a:p>
        </p:txBody>
      </p:sp>
      <p:sp>
        <p:nvSpPr>
          <p:cNvPr id="6" name="Slayt Numarası Yer Tutucusu 5">
            <a:extLst>
              <a:ext uri="{FF2B5EF4-FFF2-40B4-BE49-F238E27FC236}">
                <a16:creationId xmlns:a16="http://schemas.microsoft.com/office/drawing/2014/main" id="{066C0B7C-786F-92D0-1369-E88D256CFFEE}"/>
              </a:ext>
            </a:extLst>
          </p:cNvPr>
          <p:cNvSpPr>
            <a:spLocks noGrp="1"/>
          </p:cNvSpPr>
          <p:nvPr>
            <p:ph type="sldNum" sz="quarter" idx="12"/>
          </p:nvPr>
        </p:nvSpPr>
        <p:spPr/>
        <p:txBody>
          <a:bodyPr/>
          <a:lstStyle/>
          <a:p>
            <a:fld id="{C68AC1EC-23E2-4F0E-A5A4-674EC8DB954E}" type="slidenum">
              <a:rPr lang="en-US" smtClean="0"/>
              <a:t>9</a:t>
            </a:fld>
            <a:endParaRPr lang="en-US"/>
          </a:p>
        </p:txBody>
      </p:sp>
    </p:spTree>
    <p:extLst>
      <p:ext uri="{BB962C8B-B14F-4D97-AF65-F5344CB8AC3E}">
        <p14:creationId xmlns:p14="http://schemas.microsoft.com/office/powerpoint/2010/main" val="2820985065"/>
      </p:ext>
    </p:extLst>
  </p:cSld>
  <p:clrMapOvr>
    <a:masterClrMapping/>
  </p:clrMapOvr>
</p:sld>
</file>

<file path=ppt/theme/theme1.xml><?xml version="1.0" encoding="utf-8"?>
<a:theme xmlns:a="http://schemas.openxmlformats.org/drawingml/2006/main" name="BohoVogue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docProps/app.xml><?xml version="1.0" encoding="utf-8"?>
<Properties xmlns="http://schemas.openxmlformats.org/officeDocument/2006/extended-properties" xmlns:vt="http://schemas.openxmlformats.org/officeDocument/2006/docPropsVTypes">
  <Template>Tema1</Template>
  <TotalTime>179</TotalTime>
  <Words>1622</Words>
  <Application>Microsoft Macintosh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 Light</vt:lpstr>
      <vt:lpstr>Arial</vt:lpstr>
      <vt:lpstr>Walbaum Display</vt:lpstr>
      <vt:lpstr>BohoVogueVTI</vt:lpstr>
      <vt:lpstr>Java OOP Part 1</vt:lpstr>
      <vt:lpstr>JAVA NEDİR?</vt:lpstr>
      <vt:lpstr>JAVA NASIL  ÇALIŞIR?</vt:lpstr>
      <vt:lpstr>JAVA API’Sİ NEDİR?</vt:lpstr>
      <vt:lpstr>PowerPoint Presentation</vt:lpstr>
      <vt:lpstr>JAVA SANAL MAKİNESİ NEDİR?</vt:lpstr>
      <vt:lpstr>JAVA’DA PROGRAMLAMA NASIL YAPILIR?</vt:lpstr>
      <vt:lpstr>Nesneye Yönelik Programlamaya (OOP) Giriş</vt:lpstr>
      <vt:lpstr>OOP’nin 4 Temel Prensibi</vt:lpstr>
      <vt:lpstr>1.Abstraction</vt:lpstr>
      <vt:lpstr>1.a. Soyut Sınıflar (Abstract Classes)</vt:lpstr>
      <vt:lpstr>1.b. Arayüzler (Interfaces)</vt:lpstr>
      <vt:lpstr>2. Inheritance (Kalıtım)</vt:lpstr>
      <vt:lpstr>3. Encapsulation (Kapsülleme)</vt:lpstr>
      <vt:lpstr>PowerPoint Presentation</vt:lpstr>
      <vt:lpstr>4. Polymorphism (Çok Biçimlilik)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dc:title>
  <dc:creator>Sude ÖZTAŞ</dc:creator>
  <cp:lastModifiedBy>Mehmet Akif Cifci</cp:lastModifiedBy>
  <cp:revision>4</cp:revision>
  <dcterms:created xsi:type="dcterms:W3CDTF">2024-04-05T07:24:47Z</dcterms:created>
  <dcterms:modified xsi:type="dcterms:W3CDTF">2024-04-06T17:43:47Z</dcterms:modified>
</cp:coreProperties>
</file>