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15-Dec-24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15-Dec-24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0DA1498-92C7-4E4B-8045-C9195F453964}" type="datetimeFigureOut">
              <a:rPr lang="en-US" smtClean="0"/>
              <a:t>15-Dec-24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3482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667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2051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618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37664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574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3148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80895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055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4382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36746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601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6507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5359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5719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58136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15-Dec-24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1296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DA1498-92C7-4E4B-8045-C9195F453964}" type="datetimeFigureOut">
              <a:rPr lang="en-US" smtClean="0"/>
              <a:t>15-Dec-24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67356490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7866744" y="1864370"/>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7399683" y="131739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ACE4BB53-7142-1225-6303-AE1EB57B513E}"/>
              </a:ext>
            </a:extLst>
          </p:cNvPr>
          <p:cNvPicPr>
            <a:picLocks noChangeAspect="1"/>
          </p:cNvPicPr>
          <p:nvPr/>
        </p:nvPicPr>
        <p:blipFill>
          <a:blip r:embed="rId3"/>
          <a:stretch>
            <a:fillRect/>
          </a:stretch>
        </p:blipFill>
        <p:spPr>
          <a:xfrm>
            <a:off x="0" y="695440"/>
            <a:ext cx="5520610" cy="3105343"/>
          </a:xfrm>
          <a:prstGeom prst="rect">
            <a:avLst/>
          </a:prstGeom>
          <a:ln>
            <a:noFill/>
          </a:ln>
          <a:effectLst>
            <a:softEdge rad="112500"/>
          </a:effectLst>
        </p:spPr>
      </p:pic>
      <p:sp>
        <p:nvSpPr>
          <p:cNvPr id="12" name="TextBox 11">
            <a:extLst>
              <a:ext uri="{FF2B5EF4-FFF2-40B4-BE49-F238E27FC236}">
                <a16:creationId xmlns:a16="http://schemas.microsoft.com/office/drawing/2014/main" id="{5E238996-D308-352F-FC03-CE9A146759EB}"/>
              </a:ext>
            </a:extLst>
          </p:cNvPr>
          <p:cNvSpPr txBox="1"/>
          <p:nvPr/>
        </p:nvSpPr>
        <p:spPr>
          <a:xfrm>
            <a:off x="1250831" y="4581331"/>
            <a:ext cx="4282751" cy="769441"/>
          </a:xfrm>
          <a:prstGeom prst="rect">
            <a:avLst/>
          </a:prstGeom>
          <a:noFill/>
        </p:spPr>
        <p:txBody>
          <a:bodyPr wrap="square" rtlCol="0">
            <a:spAutoFit/>
          </a:bodyPr>
          <a:lstStyle/>
          <a:p>
            <a:r>
              <a:rPr lang="en-US" sz="4400" dirty="0">
                <a:solidFill>
                  <a:schemeClr val="bg1"/>
                </a:solidFill>
                <a:effectLst/>
                <a:latin typeface="Times New Roman" panose="02020603050405020304" pitchFamily="18" charset="0"/>
                <a:ea typeface="Calibri" panose="020F0502020204030204" pitchFamily="34" charset="0"/>
              </a:rPr>
              <a:t>Gender Policy</a:t>
            </a:r>
            <a:endParaRPr lang="en-US" sz="4400" dirty="0">
              <a:solidFill>
                <a:schemeClr val="bg1"/>
              </a:solidFill>
            </a:endParaRP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742F-4550-A967-FD75-AD4C7E324E5C}"/>
              </a:ext>
            </a:extLst>
          </p:cNvPr>
          <p:cNvSpPr>
            <a:spLocks noGrp="1"/>
          </p:cNvSpPr>
          <p:nvPr>
            <p:ph type="title"/>
          </p:nvPr>
        </p:nvSpPr>
        <p:spPr>
          <a:xfrm>
            <a:off x="469608" y="381862"/>
            <a:ext cx="8534400" cy="1507067"/>
          </a:xfrm>
        </p:spPr>
        <p:txBody>
          <a:bodyPr/>
          <a:lstStyle/>
          <a:p>
            <a:r>
              <a:rPr lang="en-US" b="1" dirty="0">
                <a:solidFill>
                  <a:schemeClr val="bg1"/>
                </a:solidFill>
              </a:rPr>
              <a:t>Definition</a:t>
            </a:r>
          </a:p>
        </p:txBody>
      </p:sp>
      <p:sp>
        <p:nvSpPr>
          <p:cNvPr id="4" name="TextBox 3">
            <a:extLst>
              <a:ext uri="{FF2B5EF4-FFF2-40B4-BE49-F238E27FC236}">
                <a16:creationId xmlns:a16="http://schemas.microsoft.com/office/drawing/2014/main" id="{2EB59AA4-0609-4C83-58DE-33AA0BB64E7E}"/>
              </a:ext>
            </a:extLst>
          </p:cNvPr>
          <p:cNvSpPr txBox="1"/>
          <p:nvPr/>
        </p:nvSpPr>
        <p:spPr>
          <a:xfrm>
            <a:off x="653143" y="2164703"/>
            <a:ext cx="9069355" cy="1200329"/>
          </a:xfrm>
          <a:prstGeom prst="rect">
            <a:avLst/>
          </a:prstGeom>
          <a:noFill/>
        </p:spPr>
        <p:txBody>
          <a:bodyPr wrap="square" rtlCol="0">
            <a:spAutoFit/>
          </a:bodyPr>
          <a:lstStyle/>
          <a:p>
            <a:r>
              <a:rPr lang="en-US" sz="2400" dirty="0">
                <a:solidFill>
                  <a:schemeClr val="bg1"/>
                </a:solidFill>
                <a:effectLst/>
                <a:latin typeface="Times New Roman" panose="02020603050405020304" pitchFamily="18" charset="0"/>
                <a:ea typeface="Calibri" panose="020F0502020204030204" pitchFamily="34" charset="0"/>
              </a:rPr>
              <a:t>A gender policy is a set of rules, tactics, and measures intended to combat gender inequality and advance gender equality in a particular setting, like a government, institution or organization.</a:t>
            </a:r>
            <a:endParaRPr lang="en-US" sz="2400" dirty="0">
              <a:solidFill>
                <a:schemeClr val="bg1"/>
              </a:solidFill>
            </a:endParaRPr>
          </a:p>
        </p:txBody>
      </p:sp>
      <p:sp>
        <p:nvSpPr>
          <p:cNvPr id="13" name="TextBox 12">
            <a:extLst>
              <a:ext uri="{FF2B5EF4-FFF2-40B4-BE49-F238E27FC236}">
                <a16:creationId xmlns:a16="http://schemas.microsoft.com/office/drawing/2014/main" id="{0BFD8D21-B84A-F0E7-76C3-13AD75EA1087}"/>
              </a:ext>
            </a:extLst>
          </p:cNvPr>
          <p:cNvSpPr txBox="1"/>
          <p:nvPr/>
        </p:nvSpPr>
        <p:spPr>
          <a:xfrm>
            <a:off x="3424335" y="3760237"/>
            <a:ext cx="6820678" cy="1569660"/>
          </a:xfrm>
          <a:prstGeom prst="rect">
            <a:avLst/>
          </a:prstGeom>
          <a:noFill/>
        </p:spPr>
        <p:txBody>
          <a:bodyPr wrap="square" rtlCol="0">
            <a:spAutoFit/>
          </a:bodyPr>
          <a:lstStyle/>
          <a:p>
            <a:r>
              <a:rPr lang="en-US" sz="2400" dirty="0">
                <a:solidFill>
                  <a:schemeClr val="bg1"/>
                </a:solidFill>
                <a:effectLst/>
                <a:latin typeface="Times New Roman" panose="02020603050405020304" pitchFamily="18" charset="0"/>
                <a:ea typeface="Calibri" panose="020F0502020204030204" pitchFamily="34" charset="0"/>
              </a:rPr>
              <a:t>The goal of gender policy is to eradicate discrimination based on gender and establish a society in which men and women have equal rights and opportunities</a:t>
            </a:r>
            <a:endParaRPr lang="en-US" sz="2400" dirty="0">
              <a:solidFill>
                <a:schemeClr val="bg1"/>
              </a:solidFill>
            </a:endParaRPr>
          </a:p>
        </p:txBody>
      </p:sp>
    </p:spTree>
    <p:extLst>
      <p:ext uri="{BB962C8B-B14F-4D97-AF65-F5344CB8AC3E}">
        <p14:creationId xmlns:p14="http://schemas.microsoft.com/office/powerpoint/2010/main" val="132068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9932-E6C0-A94A-DC2A-A252E956C4A2}"/>
              </a:ext>
            </a:extLst>
          </p:cNvPr>
          <p:cNvSpPr>
            <a:spLocks noGrp="1"/>
          </p:cNvSpPr>
          <p:nvPr>
            <p:ph type="title"/>
          </p:nvPr>
        </p:nvSpPr>
        <p:spPr>
          <a:xfrm>
            <a:off x="858416" y="254624"/>
            <a:ext cx="10804849" cy="1478570"/>
          </a:xfrm>
        </p:spPr>
        <p:txBody>
          <a:bodyPr>
            <a:normAutofit/>
          </a:bodyPr>
          <a:lstStyle/>
          <a:p>
            <a:pPr algn="ct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Practice of this policy in the government sector of Bangladesh</a:t>
            </a:r>
            <a:br>
              <a:rPr lang="en-US" sz="2800" b="1"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4400" dirty="0"/>
          </a:p>
        </p:txBody>
      </p:sp>
      <p:sp>
        <p:nvSpPr>
          <p:cNvPr id="3" name="Content Placeholder 2">
            <a:extLst>
              <a:ext uri="{FF2B5EF4-FFF2-40B4-BE49-F238E27FC236}">
                <a16:creationId xmlns:a16="http://schemas.microsoft.com/office/drawing/2014/main" id="{B15A14ED-940A-6432-D2E0-B10D82501F3A}"/>
              </a:ext>
            </a:extLst>
          </p:cNvPr>
          <p:cNvSpPr>
            <a:spLocks noGrp="1"/>
          </p:cNvSpPr>
          <p:nvPr>
            <p:ph idx="1"/>
          </p:nvPr>
        </p:nvSpPr>
        <p:spPr>
          <a:xfrm>
            <a:off x="1971837" y="2688026"/>
            <a:ext cx="9905999" cy="3541714"/>
          </a:xfrm>
        </p:spPr>
        <p:txBody>
          <a:bodyPr/>
          <a:lstStyle/>
          <a:p>
            <a:r>
              <a:rPr lang="en-US" sz="1800" b="1" dirty="0">
                <a:solidFill>
                  <a:srgbClr val="FF0000"/>
                </a:solidFill>
                <a:effectLst/>
                <a:latin typeface="Times New Roman" panose="02020603050405020304" pitchFamily="18" charset="0"/>
                <a:ea typeface="Calibri" panose="020F0502020204030204" pitchFamily="34" charset="0"/>
              </a:rPr>
              <a:t>The first principles of this policy emphasized equity and equality. But there occurs gender inequality slightly. In our country, women are generally being paid less opportunities than men. Our government encourages the active participation of women in decision-making processes and leadership roles equally but there are some limitations for them</a:t>
            </a:r>
            <a:endParaRPr lang="en-US" b="1" dirty="0">
              <a:solidFill>
                <a:srgbClr val="FF0000"/>
              </a:solidFill>
            </a:endParaRPr>
          </a:p>
        </p:txBody>
      </p:sp>
    </p:spTree>
    <p:extLst>
      <p:ext uri="{BB962C8B-B14F-4D97-AF65-F5344CB8AC3E}">
        <p14:creationId xmlns:p14="http://schemas.microsoft.com/office/powerpoint/2010/main" val="487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BCCB-18D9-02B8-01B5-7B813AFDDBE6}"/>
              </a:ext>
            </a:extLst>
          </p:cNvPr>
          <p:cNvSpPr>
            <a:spLocks noGrp="1"/>
          </p:cNvSpPr>
          <p:nvPr>
            <p:ph type="title"/>
          </p:nvPr>
        </p:nvSpPr>
        <p:spPr/>
        <p:txBody>
          <a:bodyPr/>
          <a:lstStyle/>
          <a:p>
            <a:r>
              <a:rPr lang="en-US" dirty="0"/>
              <a:t>Recommendation </a:t>
            </a:r>
            <a:br>
              <a:rPr lang="en-US" dirty="0"/>
            </a:br>
            <a:endParaRPr lang="en-US" dirty="0"/>
          </a:p>
        </p:txBody>
      </p:sp>
      <p:sp>
        <p:nvSpPr>
          <p:cNvPr id="3" name="Content Placeholder 2">
            <a:extLst>
              <a:ext uri="{FF2B5EF4-FFF2-40B4-BE49-F238E27FC236}">
                <a16:creationId xmlns:a16="http://schemas.microsoft.com/office/drawing/2014/main" id="{D26062B3-BB4D-16B6-6425-9B8D7603B8A2}"/>
              </a:ext>
            </a:extLst>
          </p:cNvPr>
          <p:cNvSpPr>
            <a:spLocks noGrp="1"/>
          </p:cNvSpPr>
          <p:nvPr>
            <p:ph idx="1"/>
          </p:nvPr>
        </p:nvSpPr>
        <p:spPr/>
        <p:txBody>
          <a:bodyPr/>
          <a:lstStyle/>
          <a:p>
            <a:pPr marL="0" indent="0">
              <a:buNone/>
            </a:pPr>
            <a:r>
              <a:rPr lang="en-US" dirty="0">
                <a:solidFill>
                  <a:schemeClr val="bg1"/>
                </a:solidFill>
              </a:rPr>
              <a:t>Here I draw some recommendations for implementing gender policy in Bangladesh. Implementing gender policy is essential to the accomplishment of everyone's human rights and is inextricably related to sustainable development. </a:t>
            </a:r>
          </a:p>
        </p:txBody>
      </p:sp>
    </p:spTree>
    <p:extLst>
      <p:ext uri="{BB962C8B-B14F-4D97-AF65-F5344CB8AC3E}">
        <p14:creationId xmlns:p14="http://schemas.microsoft.com/office/powerpoint/2010/main" val="267974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A550-49FB-0C07-3A79-8B843F2A9D2B}"/>
              </a:ext>
            </a:extLst>
          </p:cNvPr>
          <p:cNvSpPr>
            <a:spLocks noGrp="1"/>
          </p:cNvSpPr>
          <p:nvPr>
            <p:ph type="title"/>
          </p:nvPr>
        </p:nvSpPr>
        <p:spPr>
          <a:xfrm>
            <a:off x="1682589" y="1010404"/>
            <a:ext cx="9905998" cy="1478570"/>
          </a:xfrm>
        </p:spPr>
        <p:txBody>
          <a:bodyPr>
            <a:normAutofit fontScale="90000"/>
          </a:bodyPr>
          <a:lstStyle/>
          <a:p>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Recommendation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Here I draw some recommendations for implementing gender policy in Bangladesh. Implementing gender policy is essential to the accomplishment of everyone's human rights and is inextricably related to sustainable development</a:t>
            </a:r>
            <a:endParaRPr lang="en-US" dirty="0"/>
          </a:p>
        </p:txBody>
      </p:sp>
      <p:graphicFrame>
        <p:nvGraphicFramePr>
          <p:cNvPr id="4" name="Content Placeholder 3">
            <a:extLst>
              <a:ext uri="{FF2B5EF4-FFF2-40B4-BE49-F238E27FC236}">
                <a16:creationId xmlns:a16="http://schemas.microsoft.com/office/drawing/2014/main" id="{3AE6D504-3548-BC6E-9FE2-E9ADF5DB76E2}"/>
              </a:ext>
            </a:extLst>
          </p:cNvPr>
          <p:cNvGraphicFramePr>
            <a:graphicFrameLocks noGrp="1"/>
          </p:cNvGraphicFramePr>
          <p:nvPr>
            <p:ph idx="1"/>
            <p:extLst>
              <p:ext uri="{D42A27DB-BD31-4B8C-83A1-F6EECF244321}">
                <p14:modId xmlns:p14="http://schemas.microsoft.com/office/powerpoint/2010/main" val="278192260"/>
              </p:ext>
            </p:extLst>
          </p:nvPr>
        </p:nvGraphicFramePr>
        <p:xfrm>
          <a:off x="1682589" y="3088433"/>
          <a:ext cx="8565502" cy="3372044"/>
        </p:xfrm>
        <a:graphic>
          <a:graphicData uri="http://schemas.openxmlformats.org/drawingml/2006/table">
            <a:tbl>
              <a:tblPr firstRow="1" firstCol="1" bandRow="1">
                <a:tableStyleId>{5C22544A-7EE6-4342-B048-85BDC9FD1C3A}</a:tableStyleId>
              </a:tblPr>
              <a:tblGrid>
                <a:gridCol w="2731346">
                  <a:extLst>
                    <a:ext uri="{9D8B030D-6E8A-4147-A177-3AD203B41FA5}">
                      <a16:colId xmlns:a16="http://schemas.microsoft.com/office/drawing/2014/main" val="4250501720"/>
                    </a:ext>
                  </a:extLst>
                </a:gridCol>
                <a:gridCol w="5834156">
                  <a:extLst>
                    <a:ext uri="{9D8B030D-6E8A-4147-A177-3AD203B41FA5}">
                      <a16:colId xmlns:a16="http://schemas.microsoft.com/office/drawing/2014/main" val="3860441525"/>
                    </a:ext>
                  </a:extLst>
                </a:gridCol>
              </a:tblGrid>
              <a:tr h="1590869">
                <a:tc>
                  <a:txBody>
                    <a:bodyPr/>
                    <a:lstStyle/>
                    <a:p>
                      <a:pPr marL="0" marR="0">
                        <a:lnSpc>
                          <a:spcPct val="150000"/>
                        </a:lnSpc>
                        <a:spcBef>
                          <a:spcPts val="0"/>
                        </a:spcBef>
                        <a:spcAft>
                          <a:spcPts val="0"/>
                        </a:spcAft>
                      </a:pPr>
                      <a:r>
                        <a:rPr lang="en-US" sz="2000" dirty="0">
                          <a:effectLst/>
                        </a:rPr>
                        <a:t>Government and Public Sector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a:effectLst/>
                        </a:rPr>
                        <a:t>Ministry of Women and Children Affairs (MOWCA), Ministry of Labour and Employment, Ministry of Education, Ministry of Health, and Ministry of Finance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4659679"/>
                  </a:ext>
                </a:extLst>
              </a:tr>
              <a:tr h="1590869">
                <a:tc>
                  <a:txBody>
                    <a:bodyPr/>
                    <a:lstStyle/>
                    <a:p>
                      <a:pPr marL="0" marR="0">
                        <a:lnSpc>
                          <a:spcPct val="150000"/>
                        </a:lnSpc>
                        <a:spcBef>
                          <a:spcPts val="0"/>
                        </a:spcBef>
                        <a:spcAft>
                          <a:spcPts val="0"/>
                        </a:spcAft>
                      </a:pPr>
                      <a:r>
                        <a:rPr lang="en-US" sz="2000">
                          <a:effectLst/>
                        </a:rPr>
                        <a:t>Civil Society Organizations and (NGOs)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000" dirty="0">
                          <a:effectLst/>
                        </a:rPr>
                        <a:t>BRAC, Nari </a:t>
                      </a:r>
                      <a:r>
                        <a:rPr lang="en-US" sz="2000" dirty="0" err="1">
                          <a:effectLst/>
                        </a:rPr>
                        <a:t>Unnayan</a:t>
                      </a:r>
                      <a:r>
                        <a:rPr lang="en-US" sz="2000" dirty="0">
                          <a:effectLst/>
                        </a:rPr>
                        <a:t> Shakti, Ain o Salish Kendra (ASK), UNDP, UN Women, World Bank &amp; UNICEF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5910418"/>
                  </a:ext>
                </a:extLst>
              </a:tr>
            </a:tbl>
          </a:graphicData>
        </a:graphic>
      </p:graphicFrame>
    </p:spTree>
    <p:extLst>
      <p:ext uri="{BB962C8B-B14F-4D97-AF65-F5344CB8AC3E}">
        <p14:creationId xmlns:p14="http://schemas.microsoft.com/office/powerpoint/2010/main" val="4122497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9</TotalTime>
  <Words>259</Words>
  <Application>Microsoft Office PowerPoint</Application>
  <PresentationFormat>Widescreen</PresentationFormat>
  <Paragraphs>14</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Tw Cen MT</vt:lpstr>
      <vt:lpstr>Circuit</vt:lpstr>
      <vt:lpstr>PowerPoint Presentation</vt:lpstr>
      <vt:lpstr>Definition</vt:lpstr>
      <vt:lpstr>Practice of this policy in the government sector of Bangladesh </vt:lpstr>
      <vt:lpstr>Recommendation  </vt:lpstr>
      <vt:lpstr> Recommendation   Here I draw some recommendations for implementing gender policy in Bangladesh. Implementing gender policy is essential to the accomplishment of everyone's human rights and is inextricably related to sustainable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tarikul shejan</dc:creator>
  <cp:lastModifiedBy>tarikul shejan</cp:lastModifiedBy>
  <cp:revision>1</cp:revision>
  <dcterms:created xsi:type="dcterms:W3CDTF">2024-12-15T16:52:22Z</dcterms:created>
  <dcterms:modified xsi:type="dcterms:W3CDTF">2024-12-15T17:02:05Z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