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Lexend SemiBold"/>
      <p:regular r:id="rId20"/>
      <p:bold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Lexend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Roboto-regular.fntdata"/><Relationship Id="rId21" Type="http://schemas.openxmlformats.org/officeDocument/2006/relationships/font" Target="fonts/LexendSemiBold-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Medium-bold.fntdata"/><Relationship Id="rId30" Type="http://schemas.openxmlformats.org/officeDocument/2006/relationships/font" Target="fonts/LexendMedium-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ce4a3bf6b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ce4a3bf6b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ce4a3bf6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ce4a3bf6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ce4a3bf6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ce4a3bf6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ce4a3bf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ce4a3bf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ce4a3bf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ce4a3bf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ce4a3bf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ce4a3bf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ce4a3bf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ce4a3bf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ce4a3bf6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ce4a3bf6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ce4a3bf6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ce4a3bf6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ce4a3bf6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ce4a3bf6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ce4a3bf6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ce4a3bf6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rmAutofit/>
          </a:bodyPr>
          <a:lstStyle>
            <a:lvl1pPr lvl="0" algn="r">
              <a:lnSpc>
                <a:spcPct val="100000"/>
              </a:lnSpc>
              <a:spcBef>
                <a:spcPts val="0"/>
              </a:spcBef>
              <a:spcAft>
                <a:spcPts val="0"/>
              </a:spcAft>
              <a:buClr>
                <a:schemeClr val="dk1"/>
              </a:buClr>
              <a:buSzPts val="4800"/>
              <a:buNone/>
              <a:defRPr b="1" sz="4800">
                <a:solidFill>
                  <a:schemeClr val="dk1"/>
                </a:solidFill>
              </a:defRPr>
            </a:lvl1pPr>
            <a:lvl2pPr lvl="1" algn="r">
              <a:lnSpc>
                <a:spcPct val="100000"/>
              </a:lnSpc>
              <a:spcBef>
                <a:spcPts val="0"/>
              </a:spcBef>
              <a:spcAft>
                <a:spcPts val="0"/>
              </a:spcAft>
              <a:buClr>
                <a:schemeClr val="dk1"/>
              </a:buClr>
              <a:buSzPts val="4800"/>
              <a:buNone/>
              <a:defRPr b="1" sz="4800">
                <a:solidFill>
                  <a:schemeClr val="dk1"/>
                </a:solidFill>
              </a:defRPr>
            </a:lvl2pPr>
            <a:lvl3pPr lvl="2" algn="r">
              <a:lnSpc>
                <a:spcPct val="100000"/>
              </a:lnSpc>
              <a:spcBef>
                <a:spcPts val="0"/>
              </a:spcBef>
              <a:spcAft>
                <a:spcPts val="0"/>
              </a:spcAft>
              <a:buClr>
                <a:schemeClr val="dk1"/>
              </a:buClr>
              <a:buSzPts val="4800"/>
              <a:buNone/>
              <a:defRPr b="1" sz="4800">
                <a:solidFill>
                  <a:schemeClr val="dk1"/>
                </a:solidFill>
              </a:defRPr>
            </a:lvl3pPr>
            <a:lvl4pPr lvl="3" algn="r">
              <a:lnSpc>
                <a:spcPct val="100000"/>
              </a:lnSpc>
              <a:spcBef>
                <a:spcPts val="0"/>
              </a:spcBef>
              <a:spcAft>
                <a:spcPts val="0"/>
              </a:spcAft>
              <a:buClr>
                <a:schemeClr val="dk1"/>
              </a:buClr>
              <a:buSzPts val="4800"/>
              <a:buNone/>
              <a:defRPr b="1" sz="4800">
                <a:solidFill>
                  <a:schemeClr val="dk1"/>
                </a:solidFill>
              </a:defRPr>
            </a:lvl4pPr>
            <a:lvl5pPr lvl="4" algn="r">
              <a:lnSpc>
                <a:spcPct val="100000"/>
              </a:lnSpc>
              <a:spcBef>
                <a:spcPts val="0"/>
              </a:spcBef>
              <a:spcAft>
                <a:spcPts val="0"/>
              </a:spcAft>
              <a:buClr>
                <a:schemeClr val="dk1"/>
              </a:buClr>
              <a:buSzPts val="4800"/>
              <a:buNone/>
              <a:defRPr b="1" sz="4800">
                <a:solidFill>
                  <a:schemeClr val="dk1"/>
                </a:solidFill>
              </a:defRPr>
            </a:lvl5pPr>
            <a:lvl6pPr lvl="5" algn="r">
              <a:lnSpc>
                <a:spcPct val="100000"/>
              </a:lnSpc>
              <a:spcBef>
                <a:spcPts val="0"/>
              </a:spcBef>
              <a:spcAft>
                <a:spcPts val="0"/>
              </a:spcAft>
              <a:buClr>
                <a:schemeClr val="dk1"/>
              </a:buClr>
              <a:buSzPts val="4800"/>
              <a:buNone/>
              <a:defRPr b="1" sz="4800">
                <a:solidFill>
                  <a:schemeClr val="dk1"/>
                </a:solidFill>
              </a:defRPr>
            </a:lvl6pPr>
            <a:lvl7pPr lvl="6" algn="r">
              <a:lnSpc>
                <a:spcPct val="100000"/>
              </a:lnSpc>
              <a:spcBef>
                <a:spcPts val="0"/>
              </a:spcBef>
              <a:spcAft>
                <a:spcPts val="0"/>
              </a:spcAft>
              <a:buClr>
                <a:schemeClr val="dk1"/>
              </a:buClr>
              <a:buSzPts val="4800"/>
              <a:buNone/>
              <a:defRPr b="1" sz="4800">
                <a:solidFill>
                  <a:schemeClr val="dk1"/>
                </a:solidFill>
              </a:defRPr>
            </a:lvl7pPr>
            <a:lvl8pPr lvl="7" algn="r">
              <a:lnSpc>
                <a:spcPct val="100000"/>
              </a:lnSpc>
              <a:spcBef>
                <a:spcPts val="0"/>
              </a:spcBef>
              <a:spcAft>
                <a:spcPts val="0"/>
              </a:spcAft>
              <a:buClr>
                <a:schemeClr val="dk1"/>
              </a:buClr>
              <a:buSzPts val="4800"/>
              <a:buNone/>
              <a:defRPr b="1" sz="4800">
                <a:solidFill>
                  <a:schemeClr val="dk1"/>
                </a:solidFill>
              </a:defRPr>
            </a:lvl8pPr>
            <a:lvl9pPr lvl="8" algn="r">
              <a:lnSpc>
                <a:spcPct val="100000"/>
              </a:lnSpc>
              <a:spcBef>
                <a:spcPts val="0"/>
              </a:spcBef>
              <a:spcAft>
                <a:spcPts val="0"/>
              </a:spcAft>
              <a:buClr>
                <a:schemeClr val="dk1"/>
              </a:buClr>
              <a:buSzPts val="4800"/>
              <a:buNone/>
              <a:defRPr b="1" sz="4800">
                <a:solidFill>
                  <a:schemeClr val="dk1"/>
                </a:solidFill>
              </a:defRPr>
            </a:lvl9pPr>
          </a:lstStyle>
          <a:p/>
        </p:txBody>
      </p:sp>
      <p:sp>
        <p:nvSpPr>
          <p:cNvPr id="62" name="Google Shape;62;p13"/>
          <p:cNvSpPr txBox="1"/>
          <p:nvPr>
            <p:ph idx="1" type="body"/>
          </p:nvPr>
        </p:nvSpPr>
        <p:spPr>
          <a:xfrm>
            <a:off x="2601000" y="518875"/>
            <a:ext cx="5913300" cy="4064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0" y="841950"/>
            <a:ext cx="62901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Proqramlaşdırma</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               </a:t>
            </a:r>
            <a:r>
              <a:rPr lang="en">
                <a:latin typeface="Lexend SemiBold"/>
                <a:ea typeface="Lexend SemiBold"/>
                <a:cs typeface="Lexend SemiBold"/>
                <a:sym typeface="Lexend SemiBold"/>
              </a:rPr>
              <a:t>Paradiqmaları</a:t>
            </a:r>
            <a:endParaRPr>
              <a:latin typeface="Lexend SemiBold"/>
              <a:ea typeface="Lexend SemiBold"/>
              <a:cs typeface="Lexend SemiBold"/>
              <a:sym typeface="Lexend SemiBold"/>
            </a:endParaRPr>
          </a:p>
        </p:txBody>
      </p:sp>
      <p:sp>
        <p:nvSpPr>
          <p:cNvPr id="69" name="Google Shape;6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#codeforfuture</a:t>
            </a:r>
            <a:endParaRPr/>
          </a:p>
        </p:txBody>
      </p:sp>
      <p:pic>
        <p:nvPicPr>
          <p:cNvPr id="70" name="Google Shape;70;p14"/>
          <p:cNvPicPr preferRelativeResize="0"/>
          <p:nvPr/>
        </p:nvPicPr>
        <p:blipFill>
          <a:blip r:embed="rId3">
            <a:alphaModFix/>
          </a:blip>
          <a:stretch>
            <a:fillRect/>
          </a:stretch>
        </p:blipFill>
        <p:spPr>
          <a:xfrm>
            <a:off x="7463700" y="100125"/>
            <a:ext cx="1470250" cy="45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SemiBold"/>
                <a:ea typeface="Lexend SemiBold"/>
                <a:cs typeface="Lexend SemiBold"/>
                <a:sym typeface="Lexend SemiBold"/>
              </a:rPr>
              <a:t>Məntiq</a:t>
            </a:r>
            <a:endParaRPr b="0">
              <a:latin typeface="Lexend SemiBold"/>
              <a:ea typeface="Lexend SemiBold"/>
              <a:cs typeface="Lexend SemiBold"/>
              <a:sym typeface="Lexend SemiBold"/>
            </a:endParaRPr>
          </a:p>
        </p:txBody>
      </p:sp>
      <p:sp>
        <p:nvSpPr>
          <p:cNvPr id="137" name="Google Shape;137;p23"/>
          <p:cNvSpPr txBox="1"/>
          <p:nvPr>
            <p:ph idx="1" type="body"/>
          </p:nvPr>
        </p:nvSpPr>
        <p:spPr>
          <a:xfrm>
            <a:off x="2488725" y="1385575"/>
            <a:ext cx="5913300" cy="2492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640">
                <a:solidFill>
                  <a:schemeClr val="dk1"/>
                </a:solidFill>
              </a:rPr>
              <a:t>Hesablamanın mücərrəd modeli kimi adlandırıla bilər. Bu, tapmacalar, seriyalar və s. kimi məntiqi problemləri həll edir.Məntiqi proqramlaşdırmada əsas diqqət bilik bazasına və problemə verilir. Riyazi məntiqə əsaslanır. Proqramdakı ifadələr məntiqi ifadələr kimi yazılır. Bu paradiqmanın digərlərindən fərqi həm də şərh edə bilməsidir</a:t>
            </a:r>
            <a:r>
              <a:rPr lang="en" sz="1640">
                <a:solidFill>
                  <a:schemeClr val="dk1"/>
                </a:solidFill>
              </a:rPr>
              <a:t>.</a:t>
            </a:r>
            <a:r>
              <a:rPr lang="en" sz="1640">
                <a:solidFill>
                  <a:schemeClr val="dk1"/>
                </a:solidFill>
              </a:rPr>
              <a:t>Bu sahədə ən çox tanınan dil Proloq dilidir. Məntiqi proqramlaşdırma sayəsində proqramlar haqqında nəticə çıxara və nəticə çıxara bilirik.</a:t>
            </a:r>
            <a:endParaRPr sz="1640">
              <a:solidFill>
                <a:schemeClr val="dk1"/>
              </a:solidFill>
            </a:endParaRPr>
          </a:p>
          <a:p>
            <a:pPr indent="0" lvl="0" marL="0" rtl="0" algn="l">
              <a:lnSpc>
                <a:spcPct val="95000"/>
              </a:lnSpc>
              <a:spcBef>
                <a:spcPts val="1600"/>
              </a:spcBef>
              <a:spcAft>
                <a:spcPts val="1600"/>
              </a:spcAft>
              <a:buSzPts val="852"/>
              <a:buNone/>
            </a:pPr>
            <a:r>
              <a:t/>
            </a:r>
            <a:endParaRPr sz="154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Data</a:t>
            </a:r>
            <a:endParaRPr b="0" sz="3000">
              <a:latin typeface="Lexend Medium"/>
              <a:ea typeface="Lexend Medium"/>
              <a:cs typeface="Lexend Medium"/>
              <a:sym typeface="Lexend Medium"/>
            </a:endParaRPr>
          </a:p>
        </p:txBody>
      </p:sp>
      <p:sp>
        <p:nvSpPr>
          <p:cNvPr id="143" name="Google Shape;14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852"/>
              <a:buNone/>
            </a:pPr>
            <a:r>
              <a:rPr lang="en" sz="1540"/>
              <a:t>Bu proqramlaşdırma metodologiyası verilənlərə və onların hərəkətinə əsaslanır. Proqram ifadələri bir sıra </a:t>
            </a:r>
            <a:r>
              <a:rPr lang="en" sz="1540"/>
              <a:t>adımların</a:t>
            </a:r>
            <a:r>
              <a:rPr lang="en" sz="1540"/>
              <a:t> kodlaşdırılmasından daha çox verilənlərlə müəyyən edilir. Verilənlər bazası proqramı biznes məlumat sisteminin ürəyidir və faylların yaradılması, məlumatların daxil edilməsi, yeniləmə, sorğu və hesabat funksiyalarını təmin edir. Əsasən verilənlər bazası tətbiqi üçün hazırlanmış bir neçə proqramlaşdırma dili var. Məsələn, SQL. O, süzgəcdən keçirmək, transformasiya etmək, toplamaq (hesablama statistikası kimi) və ya digər proqramları çağırmaq üçün strukturlaşdırılmış məlumat </a:t>
            </a:r>
            <a:r>
              <a:rPr lang="en" sz="1540"/>
              <a:t>akınlarına</a:t>
            </a:r>
            <a:r>
              <a:rPr lang="en" sz="1540"/>
              <a:t> tətbiq edilir.</a:t>
            </a:r>
            <a:endParaRPr sz="154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566575" y="1947275"/>
            <a:ext cx="3693325" cy="1144925"/>
          </a:xfrm>
          <a:prstGeom prst="rect">
            <a:avLst/>
          </a:prstGeom>
          <a:noFill/>
          <a:ln>
            <a:noFill/>
          </a:ln>
        </p:spPr>
      </p:pic>
      <p:sp>
        <p:nvSpPr>
          <p:cNvPr id="149" name="Google Shape;149;p25"/>
          <p:cNvSpPr txBox="1"/>
          <p:nvPr/>
        </p:nvSpPr>
        <p:spPr>
          <a:xfrm>
            <a:off x="4572000" y="2196488"/>
            <a:ext cx="364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Comic Sans MS"/>
                <a:ea typeface="Comic Sans MS"/>
                <a:cs typeface="Comic Sans MS"/>
                <a:sym typeface="Comic Sans MS"/>
              </a:rPr>
              <a:t>#codeforfuture</a:t>
            </a:r>
            <a:endParaRPr sz="3000">
              <a:solidFill>
                <a:schemeClr val="dk1"/>
              </a:solidFill>
              <a:latin typeface="Comic Sans MS"/>
              <a:ea typeface="Comic Sans MS"/>
              <a:cs typeface="Comic Sans MS"/>
              <a:sym typeface="Comic Sans MS"/>
            </a:endParaRPr>
          </a:p>
        </p:txBody>
      </p:sp>
      <p:cxnSp>
        <p:nvCxnSpPr>
          <p:cNvPr id="150" name="Google Shape;150;p25"/>
          <p:cNvCxnSpPr/>
          <p:nvPr/>
        </p:nvCxnSpPr>
        <p:spPr>
          <a:xfrm flipH="1">
            <a:off x="4410850" y="1581900"/>
            <a:ext cx="10200" cy="1979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Paradiqma nədir?</a:t>
            </a:r>
            <a:endParaRPr>
              <a:latin typeface="Roboto"/>
              <a:ea typeface="Roboto"/>
              <a:cs typeface="Roboto"/>
              <a:sym typeface="Roboto"/>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Paradiqma bəzi problemi həll etmək və ya hansısa işi yerinə yetirmək üsulu kimi də adlandırıla bilər. Proqramlaşdırma paradiqması bəzi proqramlaşdırma dilindən istifadə edərək problemi həll etmək üçün bir yanaşmadır və ya bəzi yanaşmalardan sonra əlimizdə olan alət və üsullardan istifadə edərək problemi həll etmək üsuludur. Proqramlaşdırma dili üçün çox şey məlumdur, lakin onların hamısı həyata keçirildikdə bəzi strategiyalara əməl etməlidirlər və bu metodologiya/strategiya paradiqmalardır.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10325" y="632725"/>
            <a:ext cx="4045200" cy="378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Roboto Medium"/>
                <a:ea typeface="Roboto Medium"/>
                <a:cs typeface="Roboto Medium"/>
                <a:sym typeface="Roboto Medium"/>
              </a:rPr>
              <a:t> </a:t>
            </a:r>
            <a:r>
              <a:rPr lang="en">
                <a:latin typeface="Roboto Medium"/>
                <a:ea typeface="Roboto Medium"/>
                <a:cs typeface="Roboto Medium"/>
                <a:sym typeface="Roboto Medium"/>
              </a:rPr>
              <a:t>Deklarativ</a:t>
            </a:r>
            <a:endParaRPr>
              <a:latin typeface="Roboto Medium"/>
              <a:ea typeface="Roboto Medium"/>
              <a:cs typeface="Roboto Medium"/>
              <a:sym typeface="Roboto Medium"/>
            </a:endParaRPr>
          </a:p>
          <a:p>
            <a:pPr indent="0" lvl="0" marL="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solidFill>
                  <a:srgbClr val="EFEFEF"/>
                </a:solidFill>
                <a:latin typeface="Roboto Medium"/>
                <a:ea typeface="Roboto Medium"/>
                <a:cs typeface="Roboto Medium"/>
                <a:sym typeface="Roboto Medium"/>
              </a:rPr>
              <a:t>Prosedural</a:t>
            </a:r>
            <a:endParaRPr sz="3133">
              <a:solidFill>
                <a:srgbClr val="EFEFEF"/>
              </a:solidFill>
              <a:latin typeface="Roboto Medium"/>
              <a:ea typeface="Roboto Medium"/>
              <a:cs typeface="Roboto Medium"/>
              <a:sym typeface="Roboto Medium"/>
            </a:endParaRPr>
          </a:p>
          <a:p>
            <a:pPr indent="457200" lvl="0" marL="45720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latin typeface="Roboto Medium"/>
                <a:ea typeface="Roboto Medium"/>
                <a:cs typeface="Roboto Medium"/>
                <a:sym typeface="Roboto Medium"/>
              </a:rPr>
              <a:t>OOP</a:t>
            </a:r>
            <a:endParaRPr sz="3133">
              <a:latin typeface="Roboto Medium"/>
              <a:ea typeface="Roboto Medium"/>
              <a:cs typeface="Roboto Medium"/>
              <a:sym typeface="Roboto Medium"/>
            </a:endParaRPr>
          </a:p>
          <a:p>
            <a:pPr indent="457200" lvl="0" marL="45720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latin typeface="Roboto Medium"/>
                <a:ea typeface="Roboto Medium"/>
                <a:cs typeface="Roboto Medium"/>
                <a:sym typeface="Roboto Medium"/>
              </a:rPr>
              <a:t>Paralel emal</a:t>
            </a:r>
            <a:endParaRPr sz="3133">
              <a:latin typeface="Roboto Medium"/>
              <a:ea typeface="Roboto Medium"/>
              <a:cs typeface="Roboto Medium"/>
              <a:sym typeface="Roboto Medium"/>
            </a:endParaRPr>
          </a:p>
          <a:p>
            <a:pPr indent="0" lvl="0" marL="0" rtl="0" algn="l">
              <a:spcBef>
                <a:spcPts val="0"/>
              </a:spcBef>
              <a:spcAft>
                <a:spcPts val="0"/>
              </a:spcAft>
              <a:buNone/>
            </a:pPr>
            <a:r>
              <a:t/>
            </a:r>
            <a:endParaRPr>
              <a:latin typeface="Roboto"/>
              <a:ea typeface="Roboto"/>
              <a:cs typeface="Roboto"/>
              <a:sym typeface="Roboto"/>
            </a:endParaRPr>
          </a:p>
        </p:txBody>
      </p:sp>
      <p:sp>
        <p:nvSpPr>
          <p:cNvPr id="82" name="Google Shape;82;p16"/>
          <p:cNvSpPr txBox="1"/>
          <p:nvPr/>
        </p:nvSpPr>
        <p:spPr>
          <a:xfrm>
            <a:off x="3163950" y="81650"/>
            <a:ext cx="2816100" cy="477000"/>
          </a:xfrm>
          <a:prstGeom prst="rect">
            <a:avLst/>
          </a:prstGeom>
          <a:solidFill>
            <a:srgbClr val="0CA7D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Lexend Medium"/>
                <a:ea typeface="Lexend Medium"/>
                <a:cs typeface="Lexend Medium"/>
                <a:sym typeface="Lexend Medium"/>
              </a:rPr>
              <a:t>Paradiqmanın Növləri</a:t>
            </a:r>
            <a:endParaRPr sz="1900">
              <a:solidFill>
                <a:schemeClr val="dk1"/>
              </a:solidFill>
              <a:latin typeface="Lexend Medium"/>
              <a:ea typeface="Lexend Medium"/>
              <a:cs typeface="Lexend Medium"/>
              <a:sym typeface="Lexend Medium"/>
            </a:endParaRPr>
          </a:p>
        </p:txBody>
      </p:sp>
      <p:grpSp>
        <p:nvGrpSpPr>
          <p:cNvPr id="83" name="Google Shape;83;p16"/>
          <p:cNvGrpSpPr/>
          <p:nvPr/>
        </p:nvGrpSpPr>
        <p:grpSpPr>
          <a:xfrm>
            <a:off x="428625" y="937450"/>
            <a:ext cx="775500" cy="2704500"/>
            <a:chOff x="428625" y="937450"/>
            <a:chExt cx="775500" cy="2704500"/>
          </a:xfrm>
        </p:grpSpPr>
        <p:cxnSp>
          <p:nvCxnSpPr>
            <p:cNvPr id="84" name="Google Shape;84;p16"/>
            <p:cNvCxnSpPr/>
            <p:nvPr/>
          </p:nvCxnSpPr>
          <p:spPr>
            <a:xfrm flipH="1" rot="10800000">
              <a:off x="428625" y="185737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5" name="Google Shape;85;p16"/>
            <p:cNvCxnSpPr/>
            <p:nvPr/>
          </p:nvCxnSpPr>
          <p:spPr>
            <a:xfrm flipH="1" rot="10800000">
              <a:off x="428625" y="272415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6" name="Google Shape;86;p16"/>
            <p:cNvCxnSpPr/>
            <p:nvPr/>
          </p:nvCxnSpPr>
          <p:spPr>
            <a:xfrm flipH="1" rot="10800000">
              <a:off x="428625" y="359092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7" name="Google Shape;87;p16"/>
            <p:cNvCxnSpPr/>
            <p:nvPr/>
          </p:nvCxnSpPr>
          <p:spPr>
            <a:xfrm flipH="1" rot="10800000">
              <a:off x="428625" y="937450"/>
              <a:ext cx="20400" cy="2704500"/>
            </a:xfrm>
            <a:prstGeom prst="straightConnector1">
              <a:avLst/>
            </a:prstGeom>
            <a:noFill/>
            <a:ln cap="flat" cmpd="sng" w="38100">
              <a:solidFill>
                <a:schemeClr val="dk1"/>
              </a:solidFill>
              <a:prstDash val="solid"/>
              <a:round/>
              <a:headEnd len="med" w="med" type="none"/>
              <a:tailEnd len="med" w="med" type="none"/>
            </a:ln>
          </p:spPr>
        </p:cxnSp>
        <p:cxnSp>
          <p:nvCxnSpPr>
            <p:cNvPr id="88" name="Google Shape;88;p16"/>
            <p:cNvCxnSpPr/>
            <p:nvPr/>
          </p:nvCxnSpPr>
          <p:spPr>
            <a:xfrm>
              <a:off x="459250" y="959300"/>
              <a:ext cx="142800" cy="0"/>
            </a:xfrm>
            <a:prstGeom prst="straightConnector1">
              <a:avLst/>
            </a:prstGeom>
            <a:noFill/>
            <a:ln cap="flat" cmpd="sng" w="38100">
              <a:solidFill>
                <a:schemeClr val="dk1"/>
              </a:solidFill>
              <a:prstDash val="solid"/>
              <a:round/>
              <a:headEnd len="med" w="med" type="none"/>
              <a:tailEnd len="med" w="med" type="none"/>
            </a:ln>
          </p:spPr>
        </p:cxnSp>
      </p:grpSp>
      <p:sp>
        <p:nvSpPr>
          <p:cNvPr id="89" name="Google Shape;89;p16"/>
          <p:cNvSpPr txBox="1"/>
          <p:nvPr/>
        </p:nvSpPr>
        <p:spPr>
          <a:xfrm>
            <a:off x="5225150" y="632725"/>
            <a:ext cx="45624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dk1"/>
                </a:solidFill>
                <a:latin typeface="Roboto"/>
                <a:ea typeface="Roboto"/>
                <a:cs typeface="Roboto"/>
                <a:sym typeface="Roboto"/>
              </a:rPr>
              <a:t>    </a:t>
            </a:r>
            <a:r>
              <a:rPr lang="en" sz="3400">
                <a:solidFill>
                  <a:schemeClr val="dk1"/>
                </a:solidFill>
                <a:latin typeface="Roboto Medium"/>
                <a:ea typeface="Roboto Medium"/>
                <a:cs typeface="Roboto Medium"/>
                <a:sym typeface="Roboto Medium"/>
              </a:rPr>
              <a:t>İmperativ</a:t>
            </a:r>
            <a:endParaRPr sz="34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31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rgbClr val="EFEFEF"/>
                </a:solidFill>
                <a:latin typeface="Roboto Medium"/>
                <a:ea typeface="Roboto Medium"/>
                <a:cs typeface="Roboto Medium"/>
                <a:sym typeface="Roboto Medium"/>
              </a:rPr>
              <a:t>Funksional</a:t>
            </a:r>
            <a:endParaRPr sz="2833">
              <a:solidFill>
                <a:srgbClr val="EFEFEF"/>
              </a:solidFill>
              <a:latin typeface="Roboto Medium"/>
              <a:ea typeface="Roboto Medium"/>
              <a:cs typeface="Roboto Medium"/>
              <a:sym typeface="Roboto Medium"/>
            </a:endParaRPr>
          </a:p>
          <a:p>
            <a:pPr indent="457200" lvl="0" marL="457200" rtl="0" algn="l">
              <a:spcBef>
                <a:spcPts val="0"/>
              </a:spcBef>
              <a:spcAft>
                <a:spcPts val="0"/>
              </a:spcAft>
              <a:buNone/>
            </a:pPr>
            <a:r>
              <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chemeClr val="dk1"/>
                </a:solidFill>
                <a:latin typeface="Roboto Medium"/>
                <a:ea typeface="Roboto Medium"/>
                <a:cs typeface="Roboto Medium"/>
                <a:sym typeface="Roboto Medium"/>
              </a:rPr>
              <a:t>Məntiq</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chemeClr val="dk1"/>
                </a:solidFill>
                <a:latin typeface="Roboto Medium"/>
                <a:ea typeface="Roboto Medium"/>
                <a:cs typeface="Roboto Medium"/>
                <a:sym typeface="Roboto Medium"/>
              </a:rPr>
              <a:t>Data əsaslı</a:t>
            </a:r>
            <a:endParaRPr sz="2833">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3800">
              <a:solidFill>
                <a:schemeClr val="dk1"/>
              </a:solidFill>
              <a:latin typeface="Roboto"/>
              <a:ea typeface="Roboto"/>
              <a:cs typeface="Roboto"/>
              <a:sym typeface="Roboto"/>
            </a:endParaRPr>
          </a:p>
        </p:txBody>
      </p:sp>
      <p:cxnSp>
        <p:nvCxnSpPr>
          <p:cNvPr id="90" name="Google Shape;90;p16"/>
          <p:cNvCxnSpPr/>
          <p:nvPr/>
        </p:nvCxnSpPr>
        <p:spPr>
          <a:xfrm flipH="1" rot="10800000">
            <a:off x="5225150" y="197985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1" name="Google Shape;91;p16"/>
          <p:cNvCxnSpPr/>
          <p:nvPr/>
        </p:nvCxnSpPr>
        <p:spPr>
          <a:xfrm flipH="1" rot="10800000">
            <a:off x="5225150" y="284662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2" name="Google Shape;92;p16"/>
          <p:cNvCxnSpPr/>
          <p:nvPr/>
        </p:nvCxnSpPr>
        <p:spPr>
          <a:xfrm flipH="1" rot="10800000">
            <a:off x="5225150" y="371340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3" name="Google Shape;93;p16"/>
          <p:cNvCxnSpPr/>
          <p:nvPr/>
        </p:nvCxnSpPr>
        <p:spPr>
          <a:xfrm flipH="1" rot="10800000">
            <a:off x="5225150" y="1059925"/>
            <a:ext cx="20400" cy="2704500"/>
          </a:xfrm>
          <a:prstGeom prst="straightConnector1">
            <a:avLst/>
          </a:prstGeom>
          <a:noFill/>
          <a:ln cap="flat" cmpd="sng" w="38100">
            <a:solidFill>
              <a:schemeClr val="dk1"/>
            </a:solidFill>
            <a:prstDash val="solid"/>
            <a:round/>
            <a:headEnd len="med" w="med" type="none"/>
            <a:tailEnd len="med" w="med" type="none"/>
          </a:ln>
        </p:spPr>
      </p:cxnSp>
      <p:cxnSp>
        <p:nvCxnSpPr>
          <p:cNvPr id="94" name="Google Shape;94;p16"/>
          <p:cNvCxnSpPr/>
          <p:nvPr/>
        </p:nvCxnSpPr>
        <p:spPr>
          <a:xfrm>
            <a:off x="5255775" y="1081775"/>
            <a:ext cx="5415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Deklarativ</a:t>
            </a:r>
            <a:endParaRPr>
              <a:latin typeface="Lexend Medium"/>
              <a:ea typeface="Lexend Medium"/>
              <a:cs typeface="Lexend Medium"/>
              <a:sym typeface="Lexend Medium"/>
            </a:endParaRPr>
          </a:p>
        </p:txBody>
      </p:sp>
      <p:sp>
        <p:nvSpPr>
          <p:cNvPr id="100" name="Google Shape;10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Kompüter elmində deklarativ proqramlaşdırma , idarəetmə axını haqqında danışmadan hesablama məntiqini ifadə edən proqramların qurulması tərzidir.  Bu paradiqma, paralel proqramların yazılmasını asanlaşdıra bilər. Bu paradiqmada, bunun necə ediləcəyi ilə yox, </a:t>
            </a:r>
            <a:r>
              <a:rPr lang="en">
                <a:solidFill>
                  <a:srgbClr val="00FF00"/>
                </a:solidFill>
              </a:rPr>
              <a:t>“BİZ NƏ ETMƏK İSƏYİRİK”</a:t>
            </a:r>
            <a:r>
              <a:rPr lang="en"/>
              <a:t> ilə maraqlınırıq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Medium"/>
                <a:ea typeface="Roboto Medium"/>
                <a:cs typeface="Roboto Medium"/>
                <a:sym typeface="Roboto Medium"/>
              </a:rPr>
              <a:t>İmperativ</a:t>
            </a:r>
            <a:endParaRPr>
              <a:latin typeface="Lexend Medium"/>
              <a:ea typeface="Lexend Medium"/>
              <a:cs typeface="Lexend Medium"/>
              <a:sym typeface="Lexend Medium"/>
            </a:endParaRPr>
          </a:p>
        </p:txBody>
      </p:sp>
      <p:sp>
        <p:nvSpPr>
          <p:cNvPr id="106" name="Google Shape;10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Ən qədim proqramlaşdırma paradiqmalarından biridir. Maşın arxitekturasına yaxın əlaqəyə malikdir.Təyinat ifadələri vasitəsilə proqram vəziyyətini dəyişdirərək işləyir. Vəziyyəti dəyişdirərək addım-addım tapşırığı yerinə yetirir. Əsas diqqət </a:t>
            </a:r>
            <a:r>
              <a:rPr lang="en">
                <a:solidFill>
                  <a:srgbClr val="00FF00"/>
                </a:solidFill>
              </a:rPr>
              <a:t>“MƏQSƏDƏ NECƏ NAİL OLMAQDIR”</a:t>
            </a:r>
            <a:r>
              <a:rPr lang="en"/>
              <a:t>. Paradiqma bir neçə ifadədən ibarətdir və icra edildikdən sonra bütün nəticə saxlanılır.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Medium"/>
                <a:ea typeface="Lexend Medium"/>
                <a:cs typeface="Lexend Medium"/>
                <a:sym typeface="Lexend Medium"/>
              </a:rPr>
              <a:t>Prosedural</a:t>
            </a:r>
            <a:endParaRPr b="0">
              <a:latin typeface="Lexend Medium"/>
              <a:ea typeface="Lexend Medium"/>
              <a:cs typeface="Lexend Medium"/>
              <a:sym typeface="Lexend Medium"/>
            </a:endParaRPr>
          </a:p>
        </p:txBody>
      </p:sp>
      <p:sp>
        <p:nvSpPr>
          <p:cNvPr id="112" name="Google Shape;112;p19"/>
          <p:cNvSpPr txBox="1"/>
          <p:nvPr>
            <p:ph idx="1" type="body"/>
          </p:nvPr>
        </p:nvSpPr>
        <p:spPr>
          <a:xfrm>
            <a:off x="2601000" y="518875"/>
            <a:ext cx="5913300" cy="406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rPr>
              <a:t>Bu paradiqma əsas maşın modeli baxımından proseduru vurğulayır. Prosedur proqramlaşdırma paradiqması ilə imperativ proqramlaşdırma paradiqması arasında heç bir fərq yoxdur. Kodu təkrar istifadə etmək qabiliyyətinə malikdir. Bu, kompüterə addım-addım nə edəcəyini söyləyən təlimatların siyahısıdır. Prosedur proqramlaşdırma dilləri yuxarıdan aşağıya dillər kimi tanınır. İlk proqramlaşdırma dillərinin əksəriyyəti prosedur dili idi. </a:t>
            </a:r>
            <a:endParaRPr>
              <a:solidFill>
                <a:schemeClr val="dk1"/>
              </a:solidFill>
            </a:endParaRPr>
          </a:p>
          <a:p>
            <a:pPr indent="0" lvl="0" marL="0" rtl="0" algn="just">
              <a:spcBef>
                <a:spcPts val="1600"/>
              </a:spcBef>
              <a:spcAft>
                <a:spcPts val="0"/>
              </a:spcAft>
              <a:buNone/>
            </a:pPr>
            <a:r>
              <a:t/>
            </a:r>
            <a:endParaRPr>
              <a:solidFill>
                <a:schemeClr val="dk1"/>
              </a:solidFill>
            </a:endParaRPr>
          </a:p>
          <a:p>
            <a:pPr indent="0" lvl="0" marL="0" rtl="0" algn="just">
              <a:spcBef>
                <a:spcPts val="1600"/>
              </a:spcBef>
              <a:spcAft>
                <a:spcPts val="1600"/>
              </a:spcAft>
              <a:buNone/>
            </a:pPr>
            <a:r>
              <a:rPr lang="en">
                <a:solidFill>
                  <a:schemeClr val="dk1"/>
                </a:solidFill>
              </a:rPr>
              <a:t>Nümunə:  Fortran, C, Java, Pascal, Cobol və 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3000">
                <a:latin typeface="Lexend Medium"/>
                <a:ea typeface="Lexend Medium"/>
                <a:cs typeface="Lexend Medium"/>
                <a:sym typeface="Lexend Medium"/>
              </a:rPr>
              <a:t>OOP</a:t>
            </a:r>
            <a:endParaRPr b="0" sz="3000">
              <a:latin typeface="Lexend Medium"/>
              <a:ea typeface="Lexend Medium"/>
              <a:cs typeface="Lexend Medium"/>
              <a:sym typeface="Lexend Medium"/>
            </a:endParaRPr>
          </a:p>
        </p:txBody>
      </p:sp>
      <p:sp>
        <p:nvSpPr>
          <p:cNvPr id="118" name="Google Shape;11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40">
                <a:solidFill>
                  <a:schemeClr val="dk1"/>
                </a:solidFill>
              </a:rPr>
              <a:t>Proqram ünsiyyət üçün nəzərdə tutulmuş siniflər və obyektlər toplusu kimi yazılmışdır. Ən kiçik və əsas varlıq obyektdir və bütün növ hesablamalar yalnız obyektlər üzərində aparılır. Prosedurdan daha çox məlumatlara diqqət yetirilir. Bu gün ssenaridə olan demək olar ki, bütün real həyat problemlərini həll edə bilər.Aparat və proqram təminatının qarışmasının qarşısını almaq, daha keyfiyyətli proqram təminatı təklif etmək və saxlamaq üçün nəzərdə tutulan bir növ paradiqmadır.</a:t>
            </a:r>
            <a:endParaRPr sz="1540">
              <a:solidFill>
                <a:schemeClr val="dk1"/>
              </a:solidFill>
            </a:endParaRPr>
          </a:p>
          <a:p>
            <a:pPr indent="0" lvl="0" marL="0" rtl="0" algn="just">
              <a:lnSpc>
                <a:spcPct val="95000"/>
              </a:lnSpc>
              <a:spcBef>
                <a:spcPts val="1200"/>
              </a:spcBef>
              <a:spcAft>
                <a:spcPts val="1200"/>
              </a:spcAft>
              <a:buSzPts val="852"/>
              <a:buNone/>
            </a:pPr>
            <a:r>
              <a:t/>
            </a:r>
            <a:endParaRPr sz="1540">
              <a:solidFill>
                <a:schemeClr val="dk1"/>
              </a:solidFill>
            </a:endParaRPr>
          </a:p>
        </p:txBody>
      </p:sp>
      <p:sp>
        <p:nvSpPr>
          <p:cNvPr id="119" name="Google Shape;119;p20"/>
          <p:cNvSpPr txBox="1"/>
          <p:nvPr/>
        </p:nvSpPr>
        <p:spPr>
          <a:xfrm>
            <a:off x="5102850" y="2888125"/>
            <a:ext cx="3888300" cy="2131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540">
                <a:solidFill>
                  <a:schemeClr val="dk1"/>
                </a:solidFill>
                <a:latin typeface="Roboto"/>
                <a:ea typeface="Roboto"/>
                <a:cs typeface="Roboto"/>
                <a:sym typeface="Roboto"/>
              </a:rPr>
              <a:t>Üstünlüklər: </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Məlumat təhlükəsizliyi</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Miras</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Kodun təkrar istifadəsi</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1600"/>
              </a:spcAft>
              <a:buNone/>
            </a:pPr>
            <a:r>
              <a:rPr lang="en" sz="1540">
                <a:solidFill>
                  <a:schemeClr val="dk1"/>
                </a:solidFill>
                <a:latin typeface="Roboto"/>
                <a:ea typeface="Roboto"/>
                <a:cs typeface="Roboto"/>
                <a:sym typeface="Roboto"/>
              </a:rPr>
              <a:t>Çeviklik və abstraksiya da mövcuddur</a:t>
            </a:r>
            <a:endParaRPr sz="154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Medium"/>
                <a:ea typeface="Lexend Medium"/>
                <a:cs typeface="Lexend Medium"/>
                <a:sym typeface="Lexend Medium"/>
              </a:rPr>
              <a:t>Paralel</a:t>
            </a:r>
            <a:endParaRPr b="0">
              <a:latin typeface="Lexend Medium"/>
              <a:ea typeface="Lexend Medium"/>
              <a:cs typeface="Lexend Medium"/>
              <a:sym typeface="Lexend Medium"/>
            </a:endParaRPr>
          </a:p>
        </p:txBody>
      </p:sp>
      <p:sp>
        <p:nvSpPr>
          <p:cNvPr id="125" name="Google Shape;125;p21"/>
          <p:cNvSpPr txBox="1"/>
          <p:nvPr>
            <p:ph idx="1" type="body"/>
          </p:nvPr>
        </p:nvSpPr>
        <p:spPr>
          <a:xfrm>
            <a:off x="2549975" y="1555100"/>
            <a:ext cx="5913300" cy="1991700"/>
          </a:xfrm>
          <a:prstGeom prst="rect">
            <a:avLst/>
          </a:prstGeom>
        </p:spPr>
        <p:txBody>
          <a:bodyPr anchorCtr="0" anchor="t" bIns="91425" lIns="91425" spcFirstLastPara="1" rIns="91425" wrap="square" tIns="91425">
            <a:normAutofit/>
          </a:bodyPr>
          <a:lstStyle/>
          <a:p>
            <a:pPr indent="0" lvl="0" marL="0" rtl="0" algn="just">
              <a:spcBef>
                <a:spcPts val="0"/>
              </a:spcBef>
              <a:spcAft>
                <a:spcPts val="1600"/>
              </a:spcAft>
              <a:buNone/>
            </a:pPr>
            <a:r>
              <a:rPr lang="en">
                <a:solidFill>
                  <a:schemeClr val="dk1"/>
                </a:solidFill>
              </a:rPr>
              <a:t>Paralel emal proqram təlimatlarının çox saylı prosessorlar arasında bölünərək işlənməsidir. Paralel emal sistemi, bir proqramı bölmək yolu ilə daha az vaxtda işləmək məqsədi ilə çox sayda prosessora malikdir. Bu yanaşma sanki böl və fəth et kimi görünür. Nümunələr NESL (ən qədimlərdən biri) və bəzi kitabxana funksiyalarına görə C/C++ da dəstəkləyir.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3000">
                <a:latin typeface="Lexend Medium"/>
                <a:ea typeface="Lexend Medium"/>
                <a:cs typeface="Lexend Medium"/>
                <a:sym typeface="Lexend Medium"/>
              </a:rPr>
              <a:t>Funksional</a:t>
            </a:r>
            <a:endParaRPr b="0" sz="3000">
              <a:latin typeface="Lexend Medium"/>
              <a:ea typeface="Lexend Medium"/>
              <a:cs typeface="Lexend Medium"/>
              <a:sym typeface="Lexend Medium"/>
            </a:endParaRPr>
          </a:p>
        </p:txBody>
      </p:sp>
      <p:sp>
        <p:nvSpPr>
          <p:cNvPr id="131" name="Google Shape;13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40">
                <a:solidFill>
                  <a:schemeClr val="dk1"/>
                </a:solidFill>
              </a:rPr>
              <a:t>Funksional proqramlaşdırma hər şeyi təmiz riyazi funksiyalar üslubunda birləşdirməyə çalışdığımız proqramlaşdırma paradiqmasıdır. Bu deklarativ proqramlaşdırmanın bir növüdür.</a:t>
            </a:r>
            <a:endParaRPr sz="1540">
              <a:solidFill>
                <a:schemeClr val="dk1"/>
              </a:solidFill>
            </a:endParaRPr>
          </a:p>
          <a:p>
            <a:pPr indent="0" lvl="0" marL="0" rtl="0" algn="just">
              <a:lnSpc>
                <a:spcPct val="95000"/>
              </a:lnSpc>
              <a:spcBef>
                <a:spcPts val="1200"/>
              </a:spcBef>
              <a:spcAft>
                <a:spcPts val="0"/>
              </a:spcAft>
              <a:buSzPts val="852"/>
              <a:buNone/>
            </a:pPr>
            <a:r>
              <a:rPr lang="en" sz="1540">
                <a:solidFill>
                  <a:schemeClr val="dk1"/>
                </a:solidFill>
              </a:rPr>
              <a:t>Funksional proqramlaşdırma paradiqmaları riyaziyyata əsaslanır və dildən müstəqildir. Bu paradiqmaların əsas prinsipi bir sıra riyazi funksiyaların yerinə yetirilməsidir. O, hesablamaya riyazi funksiyaların qiymətləndirilməsi kimi baxır, hal və dəyişən məlumatlardan qaçır. Bu paradiqmanın diqqət mərkəzində </a:t>
            </a:r>
            <a:r>
              <a:rPr lang="en" sz="1540">
                <a:solidFill>
                  <a:srgbClr val="00FF00"/>
                </a:solidFill>
              </a:rPr>
              <a:t>“NƏ HƏLL ETMƏLİ”</a:t>
            </a:r>
            <a:r>
              <a:rPr lang="en" sz="1540">
                <a:solidFill>
                  <a:schemeClr val="dk1"/>
                </a:solidFill>
              </a:rPr>
              <a:t> dir .</a:t>
            </a:r>
            <a:endParaRPr sz="1540">
              <a:solidFill>
                <a:schemeClr val="dk1"/>
              </a:solidFill>
            </a:endParaRPr>
          </a:p>
          <a:p>
            <a:pPr indent="0" lvl="0" marL="0" rtl="0" algn="just">
              <a:lnSpc>
                <a:spcPct val="95000"/>
              </a:lnSpc>
              <a:spcBef>
                <a:spcPts val="1200"/>
              </a:spcBef>
              <a:spcAft>
                <a:spcPts val="0"/>
              </a:spcAft>
              <a:buSzPts val="852"/>
              <a:buNone/>
            </a:pPr>
            <a:r>
              <a:rPr lang="en" sz="1540">
                <a:solidFill>
                  <a:schemeClr val="dk1"/>
                </a:solidFill>
              </a:rPr>
              <a:t>Nümunə: C++, C#, Kotlin, Python, JavaScript.</a:t>
            </a:r>
            <a:endParaRPr sz="1540">
              <a:solidFill>
                <a:schemeClr val="dk1"/>
              </a:solidFill>
            </a:endParaRPr>
          </a:p>
          <a:p>
            <a:pPr indent="0" lvl="0" marL="0" rtl="0" algn="just">
              <a:lnSpc>
                <a:spcPct val="95000"/>
              </a:lnSpc>
              <a:spcBef>
                <a:spcPts val="1200"/>
              </a:spcBef>
              <a:spcAft>
                <a:spcPts val="1200"/>
              </a:spcAft>
              <a:buSzPts val="852"/>
              <a:buNone/>
            </a:pPr>
            <a:r>
              <a:t/>
            </a:r>
            <a:endParaRPr sz="154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