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2" r:id="rId1"/>
  </p:sldMasterIdLst>
  <p:sldIdLst>
    <p:sldId id="256" r:id="rId2"/>
    <p:sldId id="257" r:id="rId3"/>
    <p:sldId id="259" r:id="rId4"/>
    <p:sldId id="260" r:id="rId5"/>
    <p:sldId id="261" r:id="rId6"/>
    <p:sldId id="262" r:id="rId7"/>
    <p:sldId id="263" r:id="rId8"/>
    <p:sldId id="264" r:id="rId9"/>
    <p:sldId id="265" r:id="rId10"/>
    <p:sldId id="266" r:id="rId11"/>
    <p:sldId id="267" r:id="rId12"/>
  </p:sldIdLst>
  <p:sldSz cx="12192000" cy="6858000"/>
  <p:notesSz cx="6858000" cy="9144000"/>
  <p:defaultTex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AAD347D-5ACD-4C99-B74B-A9C85AD731AF}" type="datetimeFigureOut">
              <a:rPr lang="en-US" dirty="0"/>
              <a:t>05/07/2023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36564843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05/07/2023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104883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05/07/2023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39112686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05/07/2023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a:t>”</a:t>
            </a:r>
          </a:p>
        </p:txBody>
      </p:sp>
    </p:spTree>
    <p:extLst>
      <p:ext uri="{BB962C8B-B14F-4D97-AF65-F5344CB8AC3E}">
        <p14:creationId xmlns:p14="http://schemas.microsoft.com/office/powerpoint/2010/main" val="26751756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05/07/2023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6944191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05/07/2023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39927336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05/07/2023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34417740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09A250-FF31-4206-8172-F9D3106AACB1}" type="datetimeFigureOut">
              <a:rPr lang="en-US" dirty="0"/>
              <a:t>05/07/2023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601776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09A250-FF31-4206-8172-F9D3106AACB1}" type="datetimeFigureOut">
              <a:rPr lang="en-US" dirty="0"/>
              <a:t>05/07/2023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5981303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p>
            <a:fld id="{4509A250-FF31-4206-8172-F9D3106AACB1}" type="datetimeFigureOut">
              <a:rPr lang="en-US" dirty="0"/>
              <a:t>05/07/2023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35724667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05/07/2023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8138500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796027F-7875-4030-9381-8BD8C4F21935}" type="datetimeFigureOut">
              <a:rPr lang="en-US" dirty="0"/>
              <a:t>05/07/2023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12500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796027F-7875-4030-9381-8BD8C4F21935}" type="datetimeFigureOut">
              <a:rPr lang="en-US" dirty="0"/>
              <a:t>05/07/2023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9129524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Date Placeholder 2"/>
          <p:cNvSpPr>
            <a:spLocks noGrp="1"/>
          </p:cNvSpPr>
          <p:nvPr>
            <p:ph type="dt" sz="half" idx="10"/>
          </p:nvPr>
        </p:nvSpPr>
        <p:spPr/>
        <p:txBody>
          <a:bodyPr/>
          <a:lstStyle/>
          <a:p>
            <a:fld id="{4509A250-FF31-4206-8172-F9D3106AACB1}" type="datetimeFigureOut">
              <a:rPr lang="en-US" dirty="0"/>
              <a:t>05/07/2023</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34206356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05/07/2023</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168203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05/07/2023</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530228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05/07/2023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35062079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05/07/2023</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a:p>
        </p:txBody>
      </p:sp>
    </p:spTree>
    <p:extLst>
      <p:ext uri="{BB962C8B-B14F-4D97-AF65-F5344CB8AC3E}">
        <p14:creationId xmlns:p14="http://schemas.microsoft.com/office/powerpoint/2010/main" val="1073995037"/>
      </p:ext>
    </p:extLst>
  </p:cSld>
  <p:clrMap bg1="dk1" tx1="lt1" bg2="dk2" tx2="lt2" accent1="accent1" accent2="accent2" accent3="accent3" accent4="accent4" accent5="accent5" accent6="accent6" hlink="hlink" folHlink="folHlink"/>
  <p:sldLayoutIdLst>
    <p:sldLayoutId id="2147483813" r:id="rId1"/>
    <p:sldLayoutId id="2147483814" r:id="rId2"/>
    <p:sldLayoutId id="2147483815" r:id="rId3"/>
    <p:sldLayoutId id="2147483816" r:id="rId4"/>
    <p:sldLayoutId id="2147483817" r:id="rId5"/>
    <p:sldLayoutId id="2147483818" r:id="rId6"/>
    <p:sldLayoutId id="2147483819" r:id="rId7"/>
    <p:sldLayoutId id="2147483820" r:id="rId8"/>
    <p:sldLayoutId id="2147483821" r:id="rId9"/>
    <p:sldLayoutId id="2147483822" r:id="rId10"/>
    <p:sldLayoutId id="2147483823" r:id="rId11"/>
    <p:sldLayoutId id="2147483824" r:id="rId12"/>
    <p:sldLayoutId id="2147483825" r:id="rId13"/>
    <p:sldLayoutId id="2147483826" r:id="rId14"/>
    <p:sldLayoutId id="2147483827" r:id="rId15"/>
    <p:sldLayoutId id="2147483828" r:id="rId16"/>
    <p:sldLayoutId id="214748382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hyperlink" Target="http://www.publicdomainpictures.net/view-image.php?image=72566&amp;picture=world-map" TargetMode="External"/><Relationship Id="rId5" Type="http://schemas.openxmlformats.org/officeDocument/2006/relationships/image" Target="../media/image7.jpeg"/><Relationship Id="rId4" Type="http://schemas.openxmlformats.org/officeDocument/2006/relationships/hyperlink" Target="https://tomboyforlife.wordpress.com/2015/08/20/travel-is-a-far-fetched-dream/"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hyperlink" Target="http://be-x-old.wikipedia.org/wiki/%D0%A4%D0%B0%D0%B9%D0%BB:Wkipedia_blank_world_map.jpg" TargetMode="External"/><Relationship Id="rId4" Type="http://schemas.openxmlformats.org/officeDocument/2006/relationships/image" Target="../media/image9.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6C0F7CB0-CDD6-E307-B74D-F4E61AC815B8}"/>
              </a:ext>
            </a:extLst>
          </p:cNvPr>
          <p:cNvSpPr>
            <a:spLocks noGrp="1"/>
          </p:cNvSpPr>
          <p:nvPr>
            <p:ph type="ctrTitle"/>
          </p:nvPr>
        </p:nvSpPr>
        <p:spPr/>
        <p:txBody>
          <a:bodyPr/>
          <a:lstStyle/>
          <a:p>
            <a:r>
              <a:rPr lang="en-US" dirty="0">
                <a:cs typeface="Angsana New"/>
              </a:rPr>
              <a:t>Country Information Bot</a:t>
            </a:r>
            <a:endParaRPr lang="pl-PL" dirty="0"/>
          </a:p>
        </p:txBody>
      </p:sp>
      <p:sp>
        <p:nvSpPr>
          <p:cNvPr id="3" name="Podtytuł 2">
            <a:extLst>
              <a:ext uri="{FF2B5EF4-FFF2-40B4-BE49-F238E27FC236}">
                <a16:creationId xmlns:a16="http://schemas.microsoft.com/office/drawing/2014/main" id="{5706EEBD-9EB9-03FC-D7BF-890963B21EB1}"/>
              </a:ext>
            </a:extLst>
          </p:cNvPr>
          <p:cNvSpPr>
            <a:spLocks noGrp="1"/>
          </p:cNvSpPr>
          <p:nvPr>
            <p:ph type="subTitle" idx="1"/>
          </p:nvPr>
        </p:nvSpPr>
        <p:spPr/>
        <p:txBody>
          <a:bodyPr/>
          <a:lstStyle/>
          <a:p>
            <a:r>
              <a:rPr lang="en-US" dirty="0"/>
              <a:t>Learn About Countries</a:t>
            </a:r>
            <a:endParaRPr lang="pl-PL" dirty="0"/>
          </a:p>
        </p:txBody>
      </p:sp>
      <p:sp>
        <p:nvSpPr>
          <p:cNvPr id="4" name="TextBox 3">
            <a:extLst>
              <a:ext uri="{FF2B5EF4-FFF2-40B4-BE49-F238E27FC236}">
                <a16:creationId xmlns:a16="http://schemas.microsoft.com/office/drawing/2014/main" id="{036CC002-2E7E-D18C-5144-9598E83CA169}"/>
              </a:ext>
            </a:extLst>
          </p:cNvPr>
          <p:cNvSpPr txBox="1"/>
          <p:nvPr/>
        </p:nvSpPr>
        <p:spPr>
          <a:xfrm>
            <a:off x="1154955" y="6112150"/>
            <a:ext cx="1885453" cy="369332"/>
          </a:xfrm>
          <a:prstGeom prst="rect">
            <a:avLst/>
          </a:prstGeom>
          <a:noFill/>
        </p:spPr>
        <p:txBody>
          <a:bodyPr wrap="none" rtlCol="0">
            <a:spAutoFit/>
          </a:bodyPr>
          <a:lstStyle/>
          <a:p>
            <a:r>
              <a:rPr lang="en-US" dirty="0"/>
              <a:t>Tarlan Soltanov</a:t>
            </a:r>
          </a:p>
        </p:txBody>
      </p:sp>
    </p:spTree>
    <p:extLst>
      <p:ext uri="{BB962C8B-B14F-4D97-AF65-F5344CB8AC3E}">
        <p14:creationId xmlns:p14="http://schemas.microsoft.com/office/powerpoint/2010/main" val="24109678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F7AC730-A02C-F2AA-0642-A50A0051BBC2}"/>
              </a:ext>
            </a:extLst>
          </p:cNvPr>
          <p:cNvSpPr>
            <a:spLocks noGrp="1"/>
          </p:cNvSpPr>
          <p:nvPr>
            <p:ph type="title"/>
          </p:nvPr>
        </p:nvSpPr>
        <p:spPr>
          <a:xfrm>
            <a:off x="2462434" y="1378702"/>
            <a:ext cx="7375577" cy="732710"/>
          </a:xfrm>
        </p:spPr>
        <p:txBody>
          <a:bodyPr/>
          <a:lstStyle/>
          <a:p>
            <a:pPr algn="ctr"/>
            <a:r>
              <a:rPr lang="en-US" dirty="0"/>
              <a:t>Future Plans</a:t>
            </a:r>
            <a:endParaRPr lang="pl-PL" dirty="0"/>
          </a:p>
        </p:txBody>
      </p:sp>
      <p:sp>
        <p:nvSpPr>
          <p:cNvPr id="3" name="Symbol zastępczy zawartości 2">
            <a:extLst>
              <a:ext uri="{FF2B5EF4-FFF2-40B4-BE49-F238E27FC236}">
                <a16:creationId xmlns:a16="http://schemas.microsoft.com/office/drawing/2014/main" id="{926DD140-FB47-41A7-02F4-AF42CAD5B449}"/>
              </a:ext>
            </a:extLst>
          </p:cNvPr>
          <p:cNvSpPr>
            <a:spLocks noGrp="1"/>
          </p:cNvSpPr>
          <p:nvPr>
            <p:ph idx="1"/>
          </p:nvPr>
        </p:nvSpPr>
        <p:spPr>
          <a:xfrm>
            <a:off x="1963722" y="2469121"/>
            <a:ext cx="8587737" cy="1789114"/>
          </a:xfrm>
        </p:spPr>
        <p:txBody>
          <a:bodyPr vert="horz" lIns="91440" tIns="45720" rIns="91440" bIns="45720" rtlCol="0" anchor="t">
            <a:normAutofit/>
          </a:bodyPr>
          <a:lstStyle/>
          <a:p>
            <a:pPr marL="0" indent="0" algn="ctr">
              <a:buClr>
                <a:srgbClr val="8AD0D6"/>
              </a:buClr>
              <a:buNone/>
            </a:pPr>
            <a:r>
              <a:rPr lang="en-US" dirty="0"/>
              <a:t>This result is only a normal version of the idea and it can be improved in many ways in the future. Many Graphical data and other kind of Country Information can be added to the bot. At this this stage this is a version that I can think of and I am always open to ideas that can improve this project</a:t>
            </a:r>
            <a:endParaRPr lang="pl-PL" dirty="0"/>
          </a:p>
        </p:txBody>
      </p:sp>
    </p:spTree>
    <p:extLst>
      <p:ext uri="{BB962C8B-B14F-4D97-AF65-F5344CB8AC3E}">
        <p14:creationId xmlns:p14="http://schemas.microsoft.com/office/powerpoint/2010/main" val="29707674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F7AC730-A02C-F2AA-0642-A50A0051BBC2}"/>
              </a:ext>
            </a:extLst>
          </p:cNvPr>
          <p:cNvSpPr>
            <a:spLocks noGrp="1"/>
          </p:cNvSpPr>
          <p:nvPr>
            <p:ph type="title"/>
          </p:nvPr>
        </p:nvSpPr>
        <p:spPr>
          <a:xfrm>
            <a:off x="1988589" y="3064067"/>
            <a:ext cx="8320824" cy="732710"/>
          </a:xfrm>
        </p:spPr>
        <p:txBody>
          <a:bodyPr/>
          <a:lstStyle/>
          <a:p>
            <a:pPr algn="ctr"/>
            <a:r>
              <a:rPr lang="pl-PL" dirty="0"/>
              <a:t>Thank you for </a:t>
            </a:r>
            <a:r>
              <a:rPr lang="en-US" dirty="0"/>
              <a:t>your</a:t>
            </a:r>
            <a:r>
              <a:rPr lang="pl-PL" dirty="0"/>
              <a:t> attention!</a:t>
            </a:r>
          </a:p>
        </p:txBody>
      </p:sp>
      <p:sp>
        <p:nvSpPr>
          <p:cNvPr id="3" name="Symbol zastępczy zawartości 2">
            <a:extLst>
              <a:ext uri="{FF2B5EF4-FFF2-40B4-BE49-F238E27FC236}">
                <a16:creationId xmlns:a16="http://schemas.microsoft.com/office/drawing/2014/main" id="{926DD140-FB47-41A7-02F4-AF42CAD5B449}"/>
              </a:ext>
            </a:extLst>
          </p:cNvPr>
          <p:cNvSpPr>
            <a:spLocks noGrp="1"/>
          </p:cNvSpPr>
          <p:nvPr>
            <p:ph idx="1"/>
          </p:nvPr>
        </p:nvSpPr>
        <p:spPr>
          <a:xfrm>
            <a:off x="3774593" y="3876581"/>
            <a:ext cx="4751260" cy="359796"/>
          </a:xfrm>
        </p:spPr>
        <p:txBody>
          <a:bodyPr vert="horz" lIns="91440" tIns="45720" rIns="91440" bIns="45720" rtlCol="0" anchor="t">
            <a:normAutofit fontScale="92500" lnSpcReduction="10000"/>
          </a:bodyPr>
          <a:lstStyle/>
          <a:p>
            <a:pPr marL="0" indent="0">
              <a:buClr>
                <a:srgbClr val="8AD0D6"/>
              </a:buClr>
              <a:buNone/>
            </a:pPr>
            <a:r>
              <a:rPr lang="en-US" dirty="0"/>
              <a:t>I am </a:t>
            </a:r>
            <a:r>
              <a:rPr lang="pl-PL" dirty="0"/>
              <a:t>happy to answer any questions</a:t>
            </a:r>
          </a:p>
        </p:txBody>
      </p:sp>
    </p:spTree>
    <p:extLst>
      <p:ext uri="{BB962C8B-B14F-4D97-AF65-F5344CB8AC3E}">
        <p14:creationId xmlns:p14="http://schemas.microsoft.com/office/powerpoint/2010/main" val="28927441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AE97056-5332-2510-5318-832DFB8CB7FE}"/>
              </a:ext>
            </a:extLst>
          </p:cNvPr>
          <p:cNvSpPr>
            <a:spLocks noGrp="1"/>
          </p:cNvSpPr>
          <p:nvPr>
            <p:ph type="title"/>
          </p:nvPr>
        </p:nvSpPr>
        <p:spPr>
          <a:xfrm>
            <a:off x="647701" y="452718"/>
            <a:ext cx="4765226" cy="955317"/>
          </a:xfrm>
        </p:spPr>
        <p:txBody>
          <a:bodyPr>
            <a:normAutofit/>
          </a:bodyPr>
          <a:lstStyle/>
          <a:p>
            <a:r>
              <a:rPr lang="pl-PL" dirty="0"/>
              <a:t>The </a:t>
            </a:r>
            <a:r>
              <a:rPr lang="en-US" dirty="0"/>
              <a:t>idea</a:t>
            </a:r>
            <a:endParaRPr lang="pl-PL" dirty="0"/>
          </a:p>
        </p:txBody>
      </p:sp>
      <p:pic>
        <p:nvPicPr>
          <p:cNvPr id="4" name="Obraz 4">
            <a:extLst>
              <a:ext uri="{FF2B5EF4-FFF2-40B4-BE49-F238E27FC236}">
                <a16:creationId xmlns:a16="http://schemas.microsoft.com/office/drawing/2014/main" id="{9B0C4888-31FB-B645-178A-6FF1EB52B364}"/>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t="2721" b="2721"/>
          <a:stretch/>
        </p:blipFill>
        <p:spPr>
          <a:xfrm>
            <a:off x="6103423" y="-2"/>
            <a:ext cx="6087038" cy="3429461"/>
          </a:xfrm>
          <a:prstGeom prst="rect">
            <a:avLst/>
          </a:prstGeom>
        </p:spPr>
      </p:pic>
      <p:sp>
        <p:nvSpPr>
          <p:cNvPr id="32" name="Rectangle 31">
            <a:extLst>
              <a:ext uri="{FF2B5EF4-FFF2-40B4-BE49-F238E27FC236}">
                <a16:creationId xmlns:a16="http://schemas.microsoft.com/office/drawing/2014/main" id="{C4FC9395-363F-4303-9B88-F5B9F15A2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9" name="Content Placeholder 8">
            <a:extLst>
              <a:ext uri="{FF2B5EF4-FFF2-40B4-BE49-F238E27FC236}">
                <a16:creationId xmlns:a16="http://schemas.microsoft.com/office/drawing/2014/main" id="{1D53D110-E724-7C93-7BEF-FC2444E36D62}"/>
              </a:ext>
            </a:extLst>
          </p:cNvPr>
          <p:cNvSpPr>
            <a:spLocks noGrp="1"/>
          </p:cNvSpPr>
          <p:nvPr>
            <p:ph idx="1"/>
          </p:nvPr>
        </p:nvSpPr>
        <p:spPr>
          <a:xfrm>
            <a:off x="648682" y="2038716"/>
            <a:ext cx="4764245" cy="3770413"/>
          </a:xfrm>
        </p:spPr>
        <p:txBody>
          <a:bodyPr vert="horz" lIns="91440" tIns="45720" rIns="91440" bIns="45720" rtlCol="0" anchor="t">
            <a:noAutofit/>
          </a:bodyPr>
          <a:lstStyle/>
          <a:p>
            <a:pPr marL="0" indent="0">
              <a:buNone/>
            </a:pPr>
            <a:r>
              <a:rPr lang="en-US" sz="2800" dirty="0"/>
              <a:t>There are a lot of information about countries and there is different websites for every kind of information. Idea is bringing together all of this information in one place.</a:t>
            </a:r>
          </a:p>
        </p:txBody>
      </p:sp>
      <p:pic>
        <p:nvPicPr>
          <p:cNvPr id="5" name="Obraz 5">
            <a:extLst>
              <a:ext uri="{FF2B5EF4-FFF2-40B4-BE49-F238E27FC236}">
                <a16:creationId xmlns:a16="http://schemas.microsoft.com/office/drawing/2014/main" id="{59D67690-12F4-B9DD-6265-3F1E6F9FCAA0}"/>
              </a:ext>
            </a:extLst>
          </p:cNvPr>
          <p:cNvPicPr>
            <a:picLocks noChangeAspect="1"/>
          </p:cNvPicPr>
          <p:nvPr/>
        </p:nvPicPr>
        <p:blipFill>
          <a:blip r:embed="rId5" cstate="print">
            <a:extLst>
              <a:ext uri="{28A0092B-C50C-407E-A947-70E740481C1C}">
                <a14:useLocalDpi xmlns:a14="http://schemas.microsoft.com/office/drawing/2010/main" val="0"/>
              </a:ext>
              <a:ext uri="{837473B0-CC2E-450A-ABE3-18F120FF3D39}">
                <a1611:picAttrSrcUrl xmlns:a1611="http://schemas.microsoft.com/office/drawing/2016/11/main" r:id="rId6"/>
              </a:ext>
            </a:extLst>
          </a:blip>
          <a:srcRect t="7457" b="7457"/>
          <a:stretch/>
        </p:blipFill>
        <p:spPr>
          <a:xfrm>
            <a:off x="6103423" y="3429460"/>
            <a:ext cx="6087038" cy="3428540"/>
          </a:xfrm>
          <a:prstGeom prst="rect">
            <a:avLst/>
          </a:prstGeom>
        </p:spPr>
      </p:pic>
    </p:spTree>
    <p:extLst>
      <p:ext uri="{BB962C8B-B14F-4D97-AF65-F5344CB8AC3E}">
        <p14:creationId xmlns:p14="http://schemas.microsoft.com/office/powerpoint/2010/main" val="32886505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A88AE322-3C91-38A9-1129-F32FF40850AC}"/>
              </a:ext>
            </a:extLst>
          </p:cNvPr>
          <p:cNvSpPr>
            <a:spLocks noGrp="1"/>
          </p:cNvSpPr>
          <p:nvPr>
            <p:ph type="title"/>
          </p:nvPr>
        </p:nvSpPr>
        <p:spPr>
          <a:xfrm>
            <a:off x="647701" y="452718"/>
            <a:ext cx="4765226" cy="972441"/>
          </a:xfrm>
        </p:spPr>
        <p:txBody>
          <a:bodyPr>
            <a:normAutofit/>
          </a:bodyPr>
          <a:lstStyle/>
          <a:p>
            <a:r>
              <a:rPr lang="en-US" dirty="0"/>
              <a:t>The Result</a:t>
            </a:r>
            <a:endParaRPr lang="pl-PL" dirty="0"/>
          </a:p>
        </p:txBody>
      </p:sp>
      <p:pic>
        <p:nvPicPr>
          <p:cNvPr id="4" name="Obraz 4">
            <a:extLst>
              <a:ext uri="{FF2B5EF4-FFF2-40B4-BE49-F238E27FC236}">
                <a16:creationId xmlns:a16="http://schemas.microsoft.com/office/drawing/2014/main" id="{EF37ABEC-B9AB-AA91-00E2-572267273CB5}"/>
              </a:ext>
            </a:extLst>
          </p:cNvPr>
          <p:cNvPicPr>
            <a:picLocks noChangeAspect="1"/>
          </p:cNvPicPr>
          <p:nvPr/>
        </p:nvPicPr>
        <p:blipFill rotWithShape="1">
          <a:blip r:embed="rId3"/>
          <a:srcRect l="1492"/>
          <a:stretch/>
        </p:blipFill>
        <p:spPr>
          <a:xfrm>
            <a:off x="6103423" y="-2"/>
            <a:ext cx="6087038" cy="3429461"/>
          </a:xfrm>
          <a:prstGeom prst="rect">
            <a:avLst/>
          </a:prstGeom>
        </p:spPr>
      </p:pic>
      <p:sp>
        <p:nvSpPr>
          <p:cNvPr id="19" name="Rectangle 18">
            <a:extLst>
              <a:ext uri="{FF2B5EF4-FFF2-40B4-BE49-F238E27FC236}">
                <a16:creationId xmlns:a16="http://schemas.microsoft.com/office/drawing/2014/main" id="{C4FC9395-363F-4303-9B88-F5B9F15A2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6" name="Content Placeholder 15">
            <a:extLst>
              <a:ext uri="{FF2B5EF4-FFF2-40B4-BE49-F238E27FC236}">
                <a16:creationId xmlns:a16="http://schemas.microsoft.com/office/drawing/2014/main" id="{F0BACC30-E6C0-A31F-33CF-F6F365F14633}"/>
              </a:ext>
            </a:extLst>
          </p:cNvPr>
          <p:cNvSpPr>
            <a:spLocks noGrp="1"/>
          </p:cNvSpPr>
          <p:nvPr>
            <p:ph idx="1"/>
          </p:nvPr>
        </p:nvSpPr>
        <p:spPr>
          <a:xfrm>
            <a:off x="647701" y="1419345"/>
            <a:ext cx="4909796" cy="5103030"/>
          </a:xfrm>
        </p:spPr>
        <p:txBody>
          <a:bodyPr vert="horz" lIns="91440" tIns="45720" rIns="91440" bIns="45720" rtlCol="0" anchor="t">
            <a:normAutofit/>
          </a:bodyPr>
          <a:lstStyle/>
          <a:p>
            <a:pPr marL="0" indent="0">
              <a:buNone/>
            </a:pPr>
            <a:r>
              <a:rPr lang="en-US" sz="2800" dirty="0"/>
              <a:t>The result of the idea is creating a telegram bot for getting information about countries. You can get any  information about a country in the bot. Name, Flag, Coat Of Arms, Currency, Language and etc. Also there is different kind of population detail graphs.</a:t>
            </a:r>
          </a:p>
        </p:txBody>
      </p:sp>
      <p:pic>
        <p:nvPicPr>
          <p:cNvPr id="6" name="Obraz 6">
            <a:extLst>
              <a:ext uri="{FF2B5EF4-FFF2-40B4-BE49-F238E27FC236}">
                <a16:creationId xmlns:a16="http://schemas.microsoft.com/office/drawing/2014/main" id="{07C0435C-1FA2-8BE6-C6B9-160481F6FF25}"/>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rcRect l="11066" r="11066"/>
          <a:stretch/>
        </p:blipFill>
        <p:spPr>
          <a:xfrm>
            <a:off x="6103423" y="3429460"/>
            <a:ext cx="6087038" cy="3428540"/>
          </a:xfrm>
          <a:prstGeom prst="rect">
            <a:avLst/>
          </a:prstGeom>
        </p:spPr>
      </p:pic>
    </p:spTree>
    <p:extLst>
      <p:ext uri="{BB962C8B-B14F-4D97-AF65-F5344CB8AC3E}">
        <p14:creationId xmlns:p14="http://schemas.microsoft.com/office/powerpoint/2010/main" val="30261920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B64E21C8-BCAD-0E89-CD9A-F0B176B70719}"/>
              </a:ext>
            </a:extLst>
          </p:cNvPr>
          <p:cNvSpPr>
            <a:spLocks noGrp="1"/>
          </p:cNvSpPr>
          <p:nvPr>
            <p:ph type="title"/>
          </p:nvPr>
        </p:nvSpPr>
        <p:spPr>
          <a:xfrm>
            <a:off x="2196354" y="3012696"/>
            <a:ext cx="7793992" cy="835452"/>
          </a:xfrm>
        </p:spPr>
        <p:txBody>
          <a:bodyPr/>
          <a:lstStyle/>
          <a:p>
            <a:pPr algn="ctr"/>
            <a:r>
              <a:rPr lang="en-US" dirty="0"/>
              <a:t>Interface</a:t>
            </a:r>
            <a:endParaRPr lang="pl-PL" dirty="0"/>
          </a:p>
        </p:txBody>
      </p:sp>
    </p:spTree>
    <p:extLst>
      <p:ext uri="{BB962C8B-B14F-4D97-AF65-F5344CB8AC3E}">
        <p14:creationId xmlns:p14="http://schemas.microsoft.com/office/powerpoint/2010/main" val="24274744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2DFBA2D-3974-A73E-E182-766D528C6BAF}"/>
              </a:ext>
            </a:extLst>
          </p:cNvPr>
          <p:cNvSpPr>
            <a:spLocks noGrp="1"/>
          </p:cNvSpPr>
          <p:nvPr>
            <p:ph type="title"/>
          </p:nvPr>
        </p:nvSpPr>
        <p:spPr>
          <a:xfrm>
            <a:off x="646111" y="452718"/>
            <a:ext cx="9396162" cy="715587"/>
          </a:xfrm>
        </p:spPr>
        <p:txBody>
          <a:bodyPr/>
          <a:lstStyle/>
          <a:p>
            <a:r>
              <a:rPr lang="en-US" dirty="0"/>
              <a:t>Searching</a:t>
            </a:r>
            <a:endParaRPr lang="pl-PL" dirty="0"/>
          </a:p>
        </p:txBody>
      </p:sp>
      <p:pic>
        <p:nvPicPr>
          <p:cNvPr id="4" name="Picture 3">
            <a:extLst>
              <a:ext uri="{FF2B5EF4-FFF2-40B4-BE49-F238E27FC236}">
                <a16:creationId xmlns:a16="http://schemas.microsoft.com/office/drawing/2014/main" id="{CA7A4352-AEB6-E2CB-FBA8-1ED739D7B2C4}"/>
              </a:ext>
            </a:extLst>
          </p:cNvPr>
          <p:cNvPicPr>
            <a:picLocks noChangeAspect="1"/>
          </p:cNvPicPr>
          <p:nvPr/>
        </p:nvPicPr>
        <p:blipFill>
          <a:blip r:embed="rId2"/>
          <a:stretch>
            <a:fillRect/>
          </a:stretch>
        </p:blipFill>
        <p:spPr>
          <a:xfrm>
            <a:off x="1202757" y="3429000"/>
            <a:ext cx="3458058" cy="2105319"/>
          </a:xfrm>
          <a:prstGeom prst="rect">
            <a:avLst/>
          </a:prstGeom>
        </p:spPr>
      </p:pic>
      <p:sp>
        <p:nvSpPr>
          <p:cNvPr id="7" name="TextBox 6">
            <a:extLst>
              <a:ext uri="{FF2B5EF4-FFF2-40B4-BE49-F238E27FC236}">
                <a16:creationId xmlns:a16="http://schemas.microsoft.com/office/drawing/2014/main" id="{B9C273B4-A576-8A53-5B4D-AB79662CC054}"/>
              </a:ext>
            </a:extLst>
          </p:cNvPr>
          <p:cNvSpPr txBox="1"/>
          <p:nvPr/>
        </p:nvSpPr>
        <p:spPr>
          <a:xfrm>
            <a:off x="646112" y="1627139"/>
            <a:ext cx="4571348" cy="1477328"/>
          </a:xfrm>
          <a:prstGeom prst="rect">
            <a:avLst/>
          </a:prstGeom>
          <a:noFill/>
        </p:spPr>
        <p:txBody>
          <a:bodyPr wrap="square" rtlCol="0">
            <a:spAutoFit/>
          </a:bodyPr>
          <a:lstStyle/>
          <a:p>
            <a:r>
              <a:rPr lang="en-US" dirty="0"/>
              <a:t>There is different searching methods for finding country information. You can search by name, capital, ISO 3166-1 alpha code (example : POL), Language and Selection</a:t>
            </a:r>
          </a:p>
        </p:txBody>
      </p:sp>
      <p:pic>
        <p:nvPicPr>
          <p:cNvPr id="9" name="Picture 8">
            <a:extLst>
              <a:ext uri="{FF2B5EF4-FFF2-40B4-BE49-F238E27FC236}">
                <a16:creationId xmlns:a16="http://schemas.microsoft.com/office/drawing/2014/main" id="{F0921421-4929-D3A3-BFDE-DCE93FA1CF08}"/>
              </a:ext>
            </a:extLst>
          </p:cNvPr>
          <p:cNvPicPr>
            <a:picLocks noChangeAspect="1"/>
          </p:cNvPicPr>
          <p:nvPr/>
        </p:nvPicPr>
        <p:blipFill>
          <a:blip r:embed="rId3"/>
          <a:stretch>
            <a:fillRect/>
          </a:stretch>
        </p:blipFill>
        <p:spPr>
          <a:xfrm>
            <a:off x="7267895" y="2571630"/>
            <a:ext cx="3429479" cy="857370"/>
          </a:xfrm>
          <a:prstGeom prst="rect">
            <a:avLst/>
          </a:prstGeom>
        </p:spPr>
      </p:pic>
      <p:sp>
        <p:nvSpPr>
          <p:cNvPr id="10" name="TextBox 9">
            <a:extLst>
              <a:ext uri="{FF2B5EF4-FFF2-40B4-BE49-F238E27FC236}">
                <a16:creationId xmlns:a16="http://schemas.microsoft.com/office/drawing/2014/main" id="{B490404A-3D0E-44B4-C3F3-D4D4986A155B}"/>
              </a:ext>
            </a:extLst>
          </p:cNvPr>
          <p:cNvSpPr txBox="1"/>
          <p:nvPr/>
        </p:nvSpPr>
        <p:spPr>
          <a:xfrm>
            <a:off x="6096000" y="1627139"/>
            <a:ext cx="5773271" cy="646331"/>
          </a:xfrm>
          <a:prstGeom prst="rect">
            <a:avLst/>
          </a:prstGeom>
          <a:noFill/>
        </p:spPr>
        <p:txBody>
          <a:bodyPr wrap="square" rtlCol="0">
            <a:spAutoFit/>
          </a:bodyPr>
          <a:lstStyle/>
          <a:p>
            <a:r>
              <a:rPr lang="en-US" dirty="0"/>
              <a:t>For the first 4 options (Name, Code, Capital and Language) you have enter a text to search</a:t>
            </a:r>
          </a:p>
        </p:txBody>
      </p:sp>
      <p:sp>
        <p:nvSpPr>
          <p:cNvPr id="12" name="TextBox 11">
            <a:extLst>
              <a:ext uri="{FF2B5EF4-FFF2-40B4-BE49-F238E27FC236}">
                <a16:creationId xmlns:a16="http://schemas.microsoft.com/office/drawing/2014/main" id="{CA6768B0-2BE4-5422-6BFE-011800960AE1}"/>
              </a:ext>
            </a:extLst>
          </p:cNvPr>
          <p:cNvSpPr txBox="1"/>
          <p:nvPr/>
        </p:nvSpPr>
        <p:spPr>
          <a:xfrm>
            <a:off x="6096000" y="3762125"/>
            <a:ext cx="5773271" cy="646331"/>
          </a:xfrm>
          <a:prstGeom prst="rect">
            <a:avLst/>
          </a:prstGeom>
          <a:noFill/>
        </p:spPr>
        <p:txBody>
          <a:bodyPr wrap="square" rtlCol="0">
            <a:spAutoFit/>
          </a:bodyPr>
          <a:lstStyle/>
          <a:p>
            <a:r>
              <a:rPr lang="en-US" dirty="0"/>
              <a:t>And if you didn’t enter correct value it asks you again to enter correct value</a:t>
            </a:r>
          </a:p>
        </p:txBody>
      </p:sp>
      <p:pic>
        <p:nvPicPr>
          <p:cNvPr id="14" name="Picture 13">
            <a:extLst>
              <a:ext uri="{FF2B5EF4-FFF2-40B4-BE49-F238E27FC236}">
                <a16:creationId xmlns:a16="http://schemas.microsoft.com/office/drawing/2014/main" id="{346F47D5-BCB7-427E-C250-A16A6B8C8A5B}"/>
              </a:ext>
            </a:extLst>
          </p:cNvPr>
          <p:cNvPicPr>
            <a:picLocks noChangeAspect="1"/>
          </p:cNvPicPr>
          <p:nvPr/>
        </p:nvPicPr>
        <p:blipFill>
          <a:blip r:embed="rId4"/>
          <a:stretch>
            <a:fillRect/>
          </a:stretch>
        </p:blipFill>
        <p:spPr>
          <a:xfrm>
            <a:off x="7058315" y="4493675"/>
            <a:ext cx="3848637" cy="2076740"/>
          </a:xfrm>
          <a:prstGeom prst="rect">
            <a:avLst/>
          </a:prstGeom>
        </p:spPr>
      </p:pic>
    </p:spTree>
    <p:extLst>
      <p:ext uri="{BB962C8B-B14F-4D97-AF65-F5344CB8AC3E}">
        <p14:creationId xmlns:p14="http://schemas.microsoft.com/office/powerpoint/2010/main" val="38591370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61888227-BC4C-0C70-F3EC-F084F5BEB0EF}"/>
              </a:ext>
            </a:extLst>
          </p:cNvPr>
          <p:cNvSpPr>
            <a:spLocks noGrp="1"/>
          </p:cNvSpPr>
          <p:nvPr>
            <p:ph type="title"/>
          </p:nvPr>
        </p:nvSpPr>
        <p:spPr>
          <a:xfrm>
            <a:off x="646111" y="452718"/>
            <a:ext cx="9473217" cy="1400530"/>
          </a:xfrm>
        </p:spPr>
        <p:txBody>
          <a:bodyPr/>
          <a:lstStyle/>
          <a:p>
            <a:r>
              <a:rPr lang="en-US" dirty="0"/>
              <a:t>Search By Selection</a:t>
            </a:r>
            <a:endParaRPr lang="pl-PL" dirty="0"/>
          </a:p>
        </p:txBody>
      </p:sp>
      <p:sp>
        <p:nvSpPr>
          <p:cNvPr id="5" name="TextBox 4">
            <a:extLst>
              <a:ext uri="{FF2B5EF4-FFF2-40B4-BE49-F238E27FC236}">
                <a16:creationId xmlns:a16="http://schemas.microsoft.com/office/drawing/2014/main" id="{13F332E1-6BBA-83F7-E193-72E775921E0F}"/>
              </a:ext>
            </a:extLst>
          </p:cNvPr>
          <p:cNvSpPr txBox="1"/>
          <p:nvPr/>
        </p:nvSpPr>
        <p:spPr>
          <a:xfrm>
            <a:off x="646111" y="1530082"/>
            <a:ext cx="10899778" cy="646331"/>
          </a:xfrm>
          <a:prstGeom prst="rect">
            <a:avLst/>
          </a:prstGeom>
          <a:noFill/>
        </p:spPr>
        <p:txBody>
          <a:bodyPr wrap="square" rtlCol="0">
            <a:spAutoFit/>
          </a:bodyPr>
          <a:lstStyle/>
          <a:p>
            <a:r>
              <a:rPr lang="en-US" dirty="0"/>
              <a:t>In this search method, unlike other methods, you only have to know geographical location of the country to get the data. </a:t>
            </a:r>
          </a:p>
        </p:txBody>
      </p:sp>
      <p:sp>
        <p:nvSpPr>
          <p:cNvPr id="6" name="TextBox 5">
            <a:extLst>
              <a:ext uri="{FF2B5EF4-FFF2-40B4-BE49-F238E27FC236}">
                <a16:creationId xmlns:a16="http://schemas.microsoft.com/office/drawing/2014/main" id="{11C0E2E4-91FF-4B66-9FF6-17C601E55EAD}"/>
              </a:ext>
            </a:extLst>
          </p:cNvPr>
          <p:cNvSpPr txBox="1"/>
          <p:nvPr/>
        </p:nvSpPr>
        <p:spPr>
          <a:xfrm>
            <a:off x="646111" y="2561280"/>
            <a:ext cx="2151953" cy="646331"/>
          </a:xfrm>
          <a:prstGeom prst="rect">
            <a:avLst/>
          </a:prstGeom>
          <a:noFill/>
        </p:spPr>
        <p:txBody>
          <a:bodyPr wrap="square" rtlCol="0">
            <a:spAutoFit/>
          </a:bodyPr>
          <a:lstStyle/>
          <a:p>
            <a:r>
              <a:rPr lang="en-US" dirty="0"/>
              <a:t>First, you have to select a region:</a:t>
            </a:r>
          </a:p>
        </p:txBody>
      </p:sp>
      <p:pic>
        <p:nvPicPr>
          <p:cNvPr id="9" name="Picture 8">
            <a:extLst>
              <a:ext uri="{FF2B5EF4-FFF2-40B4-BE49-F238E27FC236}">
                <a16:creationId xmlns:a16="http://schemas.microsoft.com/office/drawing/2014/main" id="{CD80FBC8-FC52-685D-33CD-34DDF10502B2}"/>
              </a:ext>
            </a:extLst>
          </p:cNvPr>
          <p:cNvPicPr>
            <a:picLocks noChangeAspect="1"/>
          </p:cNvPicPr>
          <p:nvPr/>
        </p:nvPicPr>
        <p:blipFill>
          <a:blip r:embed="rId2"/>
          <a:stretch>
            <a:fillRect/>
          </a:stretch>
        </p:blipFill>
        <p:spPr>
          <a:xfrm>
            <a:off x="646111" y="3429000"/>
            <a:ext cx="2781300" cy="3095625"/>
          </a:xfrm>
          <a:prstGeom prst="rect">
            <a:avLst/>
          </a:prstGeom>
        </p:spPr>
      </p:pic>
      <p:sp>
        <p:nvSpPr>
          <p:cNvPr id="10" name="TextBox 9">
            <a:extLst>
              <a:ext uri="{FF2B5EF4-FFF2-40B4-BE49-F238E27FC236}">
                <a16:creationId xmlns:a16="http://schemas.microsoft.com/office/drawing/2014/main" id="{B0E2A1FD-DA41-4AB1-1FF0-2DCB32498429}"/>
              </a:ext>
            </a:extLst>
          </p:cNvPr>
          <p:cNvSpPr txBox="1"/>
          <p:nvPr/>
        </p:nvSpPr>
        <p:spPr>
          <a:xfrm>
            <a:off x="4654298" y="2561280"/>
            <a:ext cx="2551174" cy="646331"/>
          </a:xfrm>
          <a:prstGeom prst="rect">
            <a:avLst/>
          </a:prstGeom>
          <a:noFill/>
        </p:spPr>
        <p:txBody>
          <a:bodyPr wrap="square" rtlCol="0">
            <a:spAutoFit/>
          </a:bodyPr>
          <a:lstStyle/>
          <a:p>
            <a:r>
              <a:rPr lang="en-US" dirty="0"/>
              <a:t>Then you have to select a subregion:</a:t>
            </a:r>
          </a:p>
        </p:txBody>
      </p:sp>
      <p:pic>
        <p:nvPicPr>
          <p:cNvPr id="12" name="Picture 11">
            <a:extLst>
              <a:ext uri="{FF2B5EF4-FFF2-40B4-BE49-F238E27FC236}">
                <a16:creationId xmlns:a16="http://schemas.microsoft.com/office/drawing/2014/main" id="{CF7BEB85-B64B-53D7-374D-6B0201639BA5}"/>
              </a:ext>
            </a:extLst>
          </p:cNvPr>
          <p:cNvPicPr>
            <a:picLocks noChangeAspect="1"/>
          </p:cNvPicPr>
          <p:nvPr/>
        </p:nvPicPr>
        <p:blipFill>
          <a:blip r:embed="rId3"/>
          <a:stretch>
            <a:fillRect/>
          </a:stretch>
        </p:blipFill>
        <p:spPr>
          <a:xfrm>
            <a:off x="4654295" y="3429000"/>
            <a:ext cx="2943636" cy="3010320"/>
          </a:xfrm>
          <a:prstGeom prst="rect">
            <a:avLst/>
          </a:prstGeom>
        </p:spPr>
      </p:pic>
      <p:sp>
        <p:nvSpPr>
          <p:cNvPr id="13" name="Arrow: Right 12">
            <a:extLst>
              <a:ext uri="{FF2B5EF4-FFF2-40B4-BE49-F238E27FC236}">
                <a16:creationId xmlns:a16="http://schemas.microsoft.com/office/drawing/2014/main" id="{D4A0E7A3-E8A9-5920-17B5-FBAF6F71128B}"/>
              </a:ext>
            </a:extLst>
          </p:cNvPr>
          <p:cNvSpPr/>
          <p:nvPr/>
        </p:nvSpPr>
        <p:spPr>
          <a:xfrm>
            <a:off x="3567260" y="3570692"/>
            <a:ext cx="947186" cy="713232"/>
          </a:xfrm>
          <a:prstGeom prst="right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
        <p:nvSpPr>
          <p:cNvPr id="14" name="Arrow: Right 13">
            <a:extLst>
              <a:ext uri="{FF2B5EF4-FFF2-40B4-BE49-F238E27FC236}">
                <a16:creationId xmlns:a16="http://schemas.microsoft.com/office/drawing/2014/main" id="{A67A1C08-8498-6D99-04DE-AEC2D4EFBFBD}"/>
              </a:ext>
            </a:extLst>
          </p:cNvPr>
          <p:cNvSpPr/>
          <p:nvPr/>
        </p:nvSpPr>
        <p:spPr>
          <a:xfrm>
            <a:off x="7737780" y="3568759"/>
            <a:ext cx="947186" cy="713232"/>
          </a:xfrm>
          <a:prstGeom prst="right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F5E16B70-16FB-71F0-0306-21CBE07D10C5}"/>
              </a:ext>
            </a:extLst>
          </p:cNvPr>
          <p:cNvSpPr txBox="1"/>
          <p:nvPr/>
        </p:nvSpPr>
        <p:spPr>
          <a:xfrm>
            <a:off x="8824818" y="2561280"/>
            <a:ext cx="2551174" cy="646331"/>
          </a:xfrm>
          <a:prstGeom prst="rect">
            <a:avLst/>
          </a:prstGeom>
          <a:noFill/>
        </p:spPr>
        <p:txBody>
          <a:bodyPr wrap="square" rtlCol="0">
            <a:spAutoFit/>
          </a:bodyPr>
          <a:lstStyle/>
          <a:p>
            <a:r>
              <a:rPr lang="en-US" dirty="0"/>
              <a:t>And finally, you have to select the country.</a:t>
            </a:r>
          </a:p>
        </p:txBody>
      </p:sp>
      <p:pic>
        <p:nvPicPr>
          <p:cNvPr id="20" name="Picture 19">
            <a:extLst>
              <a:ext uri="{FF2B5EF4-FFF2-40B4-BE49-F238E27FC236}">
                <a16:creationId xmlns:a16="http://schemas.microsoft.com/office/drawing/2014/main" id="{6818056E-BD2D-5D27-EC25-4FBF9686A069}"/>
              </a:ext>
            </a:extLst>
          </p:cNvPr>
          <p:cNvPicPr>
            <a:picLocks noChangeAspect="1"/>
          </p:cNvPicPr>
          <p:nvPr/>
        </p:nvPicPr>
        <p:blipFill>
          <a:blip r:embed="rId4"/>
          <a:stretch>
            <a:fillRect/>
          </a:stretch>
        </p:blipFill>
        <p:spPr>
          <a:xfrm>
            <a:off x="8824815" y="3429000"/>
            <a:ext cx="2619375" cy="3019425"/>
          </a:xfrm>
          <a:prstGeom prst="rect">
            <a:avLst/>
          </a:prstGeom>
        </p:spPr>
      </p:pic>
    </p:spTree>
    <p:extLst>
      <p:ext uri="{BB962C8B-B14F-4D97-AF65-F5344CB8AC3E}">
        <p14:creationId xmlns:p14="http://schemas.microsoft.com/office/powerpoint/2010/main" val="6257808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64246256-DA20-FB1B-C732-7F3196125687}"/>
              </a:ext>
            </a:extLst>
          </p:cNvPr>
          <p:cNvSpPr>
            <a:spLocks noGrp="1"/>
          </p:cNvSpPr>
          <p:nvPr>
            <p:ph type="title"/>
          </p:nvPr>
        </p:nvSpPr>
        <p:spPr>
          <a:xfrm>
            <a:off x="646111" y="452718"/>
            <a:ext cx="9396162" cy="852575"/>
          </a:xfrm>
        </p:spPr>
        <p:txBody>
          <a:bodyPr/>
          <a:lstStyle/>
          <a:p>
            <a:r>
              <a:rPr lang="en-US" dirty="0"/>
              <a:t>Country Info</a:t>
            </a:r>
            <a:endParaRPr lang="pl-PL" dirty="0"/>
          </a:p>
        </p:txBody>
      </p:sp>
      <p:sp>
        <p:nvSpPr>
          <p:cNvPr id="7" name="TextBox 6">
            <a:extLst>
              <a:ext uri="{FF2B5EF4-FFF2-40B4-BE49-F238E27FC236}">
                <a16:creationId xmlns:a16="http://schemas.microsoft.com/office/drawing/2014/main" id="{685E89C5-054C-36C1-29F6-2150B7072625}"/>
              </a:ext>
            </a:extLst>
          </p:cNvPr>
          <p:cNvSpPr txBox="1"/>
          <p:nvPr/>
        </p:nvSpPr>
        <p:spPr>
          <a:xfrm>
            <a:off x="646111" y="1305293"/>
            <a:ext cx="5575395" cy="923330"/>
          </a:xfrm>
          <a:prstGeom prst="rect">
            <a:avLst/>
          </a:prstGeom>
          <a:noFill/>
        </p:spPr>
        <p:txBody>
          <a:bodyPr wrap="square" rtlCol="0">
            <a:spAutoFit/>
          </a:bodyPr>
          <a:lstStyle/>
          <a:p>
            <a:r>
              <a:rPr lang="en-US" dirty="0"/>
              <a:t>When you find the country you were searching for, you see a lot of information about it in this kind of screen.</a:t>
            </a:r>
          </a:p>
        </p:txBody>
      </p:sp>
      <p:pic>
        <p:nvPicPr>
          <p:cNvPr id="11" name="Picture 10">
            <a:extLst>
              <a:ext uri="{FF2B5EF4-FFF2-40B4-BE49-F238E27FC236}">
                <a16:creationId xmlns:a16="http://schemas.microsoft.com/office/drawing/2014/main" id="{AF83B9FC-A0C8-7431-035F-2934BB4DB559}"/>
              </a:ext>
            </a:extLst>
          </p:cNvPr>
          <p:cNvPicPr>
            <a:picLocks noChangeAspect="1"/>
          </p:cNvPicPr>
          <p:nvPr/>
        </p:nvPicPr>
        <p:blipFill>
          <a:blip r:embed="rId2"/>
          <a:stretch>
            <a:fillRect/>
          </a:stretch>
        </p:blipFill>
        <p:spPr>
          <a:xfrm>
            <a:off x="1790516" y="2228623"/>
            <a:ext cx="3286584" cy="4382112"/>
          </a:xfrm>
          <a:prstGeom prst="rect">
            <a:avLst/>
          </a:prstGeom>
        </p:spPr>
      </p:pic>
      <p:sp>
        <p:nvSpPr>
          <p:cNvPr id="12" name="TextBox 11">
            <a:extLst>
              <a:ext uri="{FF2B5EF4-FFF2-40B4-BE49-F238E27FC236}">
                <a16:creationId xmlns:a16="http://schemas.microsoft.com/office/drawing/2014/main" id="{6E9EE682-65CA-1EE1-EC2F-46C59F18A7E4}"/>
              </a:ext>
            </a:extLst>
          </p:cNvPr>
          <p:cNvSpPr txBox="1"/>
          <p:nvPr/>
        </p:nvSpPr>
        <p:spPr>
          <a:xfrm>
            <a:off x="7114902" y="1305293"/>
            <a:ext cx="4137671" cy="4524315"/>
          </a:xfrm>
          <a:prstGeom prst="rect">
            <a:avLst/>
          </a:prstGeom>
          <a:noFill/>
        </p:spPr>
        <p:txBody>
          <a:bodyPr wrap="none" rtlCol="0">
            <a:spAutoFit/>
          </a:bodyPr>
          <a:lstStyle/>
          <a:p>
            <a:r>
              <a:rPr lang="en-US" dirty="0"/>
              <a:t>Here we have the information like:</a:t>
            </a:r>
          </a:p>
          <a:p>
            <a:pPr marL="285750" indent="-285750">
              <a:buFont typeface="Arial" panose="020B0604020202020204" pitchFamily="34" charset="0"/>
              <a:buChar char="•"/>
            </a:pPr>
            <a:r>
              <a:rPr lang="en-US" dirty="0"/>
              <a:t>Official name</a:t>
            </a:r>
          </a:p>
          <a:p>
            <a:pPr marL="285750" indent="-285750">
              <a:buFont typeface="Arial" panose="020B0604020202020204" pitchFamily="34" charset="0"/>
              <a:buChar char="•"/>
            </a:pPr>
            <a:r>
              <a:rPr lang="en-US" dirty="0"/>
              <a:t>Common Name</a:t>
            </a:r>
          </a:p>
          <a:p>
            <a:pPr marL="285750" indent="-285750">
              <a:buFont typeface="Arial" panose="020B0604020202020204" pitchFamily="34" charset="0"/>
              <a:buChar char="•"/>
            </a:pPr>
            <a:r>
              <a:rPr lang="en-US" dirty="0"/>
              <a:t>Capital cities</a:t>
            </a:r>
          </a:p>
          <a:p>
            <a:pPr marL="285750" indent="-285750">
              <a:buFont typeface="Arial" panose="020B0604020202020204" pitchFamily="34" charset="0"/>
              <a:buChar char="•"/>
            </a:pPr>
            <a:r>
              <a:rPr lang="en-US" dirty="0"/>
              <a:t>Languages</a:t>
            </a:r>
          </a:p>
          <a:p>
            <a:pPr marL="285750" indent="-285750">
              <a:buFont typeface="Arial" panose="020B0604020202020204" pitchFamily="34" charset="0"/>
              <a:buChar char="•"/>
            </a:pPr>
            <a:r>
              <a:rPr lang="en-US" dirty="0"/>
              <a:t>Region</a:t>
            </a:r>
          </a:p>
          <a:p>
            <a:pPr marL="285750" indent="-285750">
              <a:buFont typeface="Arial" panose="020B0604020202020204" pitchFamily="34" charset="0"/>
              <a:buChar char="•"/>
            </a:pPr>
            <a:r>
              <a:rPr lang="en-US" dirty="0"/>
              <a:t>Subregion</a:t>
            </a:r>
          </a:p>
          <a:p>
            <a:pPr marL="285750" indent="-285750">
              <a:buFont typeface="Arial" panose="020B0604020202020204" pitchFamily="34" charset="0"/>
              <a:buChar char="•"/>
            </a:pPr>
            <a:r>
              <a:rPr lang="en-US" dirty="0"/>
              <a:t>Area</a:t>
            </a:r>
          </a:p>
          <a:p>
            <a:pPr marL="285750" indent="-285750">
              <a:buFont typeface="Arial" panose="020B0604020202020204" pitchFamily="34" charset="0"/>
              <a:buChar char="•"/>
            </a:pPr>
            <a:r>
              <a:rPr lang="en-US" dirty="0"/>
              <a:t>Currency</a:t>
            </a:r>
          </a:p>
          <a:p>
            <a:pPr marL="285750" indent="-285750">
              <a:buFont typeface="Arial" panose="020B0604020202020204" pitchFamily="34" charset="0"/>
              <a:buChar char="•"/>
            </a:pPr>
            <a:r>
              <a:rPr lang="en-US" dirty="0"/>
              <a:t>Top Level Domain</a:t>
            </a:r>
          </a:p>
          <a:p>
            <a:pPr marL="285750" indent="-285750">
              <a:buFont typeface="Arial" panose="020B0604020202020204" pitchFamily="34" charset="0"/>
              <a:buChar char="•"/>
            </a:pPr>
            <a:r>
              <a:rPr lang="en-US" dirty="0"/>
              <a:t>Demonyms for Male and Female</a:t>
            </a:r>
          </a:p>
          <a:p>
            <a:pPr marL="285750" indent="-285750">
              <a:buFont typeface="Arial" panose="020B0604020202020204" pitchFamily="34" charset="0"/>
              <a:buChar char="•"/>
            </a:pPr>
            <a:r>
              <a:rPr lang="en-US" dirty="0"/>
              <a:t>Is independent country or not</a:t>
            </a:r>
          </a:p>
          <a:p>
            <a:pPr marL="285750" indent="-285750">
              <a:buFont typeface="Arial" panose="020B0604020202020204" pitchFamily="34" charset="0"/>
              <a:buChar char="•"/>
            </a:pPr>
            <a:r>
              <a:rPr lang="en-US" dirty="0"/>
              <a:t>Is it member of United Nations</a:t>
            </a:r>
          </a:p>
          <a:p>
            <a:pPr marL="285750" indent="-285750">
              <a:buFont typeface="Arial" panose="020B0604020202020204" pitchFamily="34" charset="0"/>
              <a:buChar char="•"/>
            </a:pPr>
            <a:r>
              <a:rPr lang="en-US" dirty="0"/>
              <a:t>Start Day of The Week</a:t>
            </a:r>
          </a:p>
          <a:p>
            <a:pPr marL="285750" indent="-285750">
              <a:buFont typeface="Arial" panose="020B0604020202020204" pitchFamily="34" charset="0"/>
              <a:buChar char="•"/>
            </a:pPr>
            <a:r>
              <a:rPr lang="en-US" dirty="0"/>
              <a:t>Postal Code format</a:t>
            </a:r>
          </a:p>
          <a:p>
            <a:endParaRPr lang="en-US" dirty="0"/>
          </a:p>
        </p:txBody>
      </p:sp>
      <p:sp>
        <p:nvSpPr>
          <p:cNvPr id="13" name="TextBox 12">
            <a:extLst>
              <a:ext uri="{FF2B5EF4-FFF2-40B4-BE49-F238E27FC236}">
                <a16:creationId xmlns:a16="http://schemas.microsoft.com/office/drawing/2014/main" id="{B10B5E2B-A051-5B6B-3275-0D70C2BD6923}"/>
              </a:ext>
            </a:extLst>
          </p:cNvPr>
          <p:cNvSpPr txBox="1"/>
          <p:nvPr/>
        </p:nvSpPr>
        <p:spPr>
          <a:xfrm>
            <a:off x="5638801" y="6035950"/>
            <a:ext cx="5679760" cy="369332"/>
          </a:xfrm>
          <a:prstGeom prst="rect">
            <a:avLst/>
          </a:prstGeom>
          <a:noFill/>
        </p:spPr>
        <p:txBody>
          <a:bodyPr wrap="none" rtlCol="0">
            <a:spAutoFit/>
          </a:bodyPr>
          <a:lstStyle/>
          <a:p>
            <a:r>
              <a:rPr lang="en-US" dirty="0"/>
              <a:t>Also We have menu for other kind of </a:t>
            </a:r>
            <a:r>
              <a:rPr lang="en-US" dirty="0" err="1"/>
              <a:t>informations</a:t>
            </a:r>
            <a:endParaRPr lang="en-US" dirty="0"/>
          </a:p>
        </p:txBody>
      </p:sp>
      <p:cxnSp>
        <p:nvCxnSpPr>
          <p:cNvPr id="15" name="Straight Arrow Connector 14">
            <a:extLst>
              <a:ext uri="{FF2B5EF4-FFF2-40B4-BE49-F238E27FC236}">
                <a16:creationId xmlns:a16="http://schemas.microsoft.com/office/drawing/2014/main" id="{5E06925B-5E75-4351-5F94-D8410B56DA50}"/>
              </a:ext>
            </a:extLst>
          </p:cNvPr>
          <p:cNvCxnSpPr>
            <a:cxnSpLocks/>
          </p:cNvCxnSpPr>
          <p:nvPr/>
        </p:nvCxnSpPr>
        <p:spPr>
          <a:xfrm flipH="1" flipV="1">
            <a:off x="4837997" y="5701553"/>
            <a:ext cx="711156" cy="510988"/>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28966562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8DEFC9E6-ED0B-828A-B449-661BEE8B52C8}"/>
              </a:ext>
            </a:extLst>
          </p:cNvPr>
          <p:cNvSpPr>
            <a:spLocks noGrp="1"/>
          </p:cNvSpPr>
          <p:nvPr>
            <p:ph type="title"/>
          </p:nvPr>
        </p:nvSpPr>
        <p:spPr>
          <a:xfrm>
            <a:off x="252269" y="452718"/>
            <a:ext cx="10106789" cy="707025"/>
          </a:xfrm>
        </p:spPr>
        <p:txBody>
          <a:bodyPr/>
          <a:lstStyle/>
          <a:p>
            <a:r>
              <a:rPr lang="en-US" dirty="0"/>
              <a:t>Detailed Information</a:t>
            </a:r>
            <a:endParaRPr lang="pl-PL" dirty="0"/>
          </a:p>
        </p:txBody>
      </p:sp>
      <p:sp>
        <p:nvSpPr>
          <p:cNvPr id="5" name="TextBox 4">
            <a:extLst>
              <a:ext uri="{FF2B5EF4-FFF2-40B4-BE49-F238E27FC236}">
                <a16:creationId xmlns:a16="http://schemas.microsoft.com/office/drawing/2014/main" id="{716EA3DF-D18E-43F0-FB95-C027F8C2D726}"/>
              </a:ext>
            </a:extLst>
          </p:cNvPr>
          <p:cNvSpPr txBox="1"/>
          <p:nvPr/>
        </p:nvSpPr>
        <p:spPr>
          <a:xfrm>
            <a:off x="252268" y="1389530"/>
            <a:ext cx="11608037" cy="369332"/>
          </a:xfrm>
          <a:prstGeom prst="rect">
            <a:avLst/>
          </a:prstGeom>
          <a:noFill/>
        </p:spPr>
        <p:txBody>
          <a:bodyPr wrap="square" rtlCol="0">
            <a:spAutoFit/>
          </a:bodyPr>
          <a:lstStyle/>
          <a:p>
            <a:pPr algn="ctr"/>
            <a:r>
              <a:rPr lang="en-US" dirty="0"/>
              <a:t>And also we can see information like:</a:t>
            </a:r>
          </a:p>
        </p:txBody>
      </p:sp>
      <p:sp>
        <p:nvSpPr>
          <p:cNvPr id="6" name="TextBox 5">
            <a:extLst>
              <a:ext uri="{FF2B5EF4-FFF2-40B4-BE49-F238E27FC236}">
                <a16:creationId xmlns:a16="http://schemas.microsoft.com/office/drawing/2014/main" id="{CEC165D7-AF3D-94CE-2D42-F9E107214B78}"/>
              </a:ext>
            </a:extLst>
          </p:cNvPr>
          <p:cNvSpPr txBox="1"/>
          <p:nvPr/>
        </p:nvSpPr>
        <p:spPr>
          <a:xfrm>
            <a:off x="252269" y="2194574"/>
            <a:ext cx="3695387" cy="369332"/>
          </a:xfrm>
          <a:prstGeom prst="rect">
            <a:avLst/>
          </a:prstGeom>
          <a:noFill/>
        </p:spPr>
        <p:txBody>
          <a:bodyPr wrap="square" rtlCol="0">
            <a:spAutoFit/>
          </a:bodyPr>
          <a:lstStyle/>
          <a:p>
            <a:pPr algn="ctr"/>
            <a:r>
              <a:rPr lang="en-US" dirty="0"/>
              <a:t>The Flag of country</a:t>
            </a:r>
          </a:p>
        </p:txBody>
      </p:sp>
      <p:sp>
        <p:nvSpPr>
          <p:cNvPr id="11" name="TextBox 10">
            <a:extLst>
              <a:ext uri="{FF2B5EF4-FFF2-40B4-BE49-F238E27FC236}">
                <a16:creationId xmlns:a16="http://schemas.microsoft.com/office/drawing/2014/main" id="{5E0673F8-DE33-F27E-AB30-413537F57D9A}"/>
              </a:ext>
            </a:extLst>
          </p:cNvPr>
          <p:cNvSpPr txBox="1"/>
          <p:nvPr/>
        </p:nvSpPr>
        <p:spPr>
          <a:xfrm>
            <a:off x="5522258" y="2194574"/>
            <a:ext cx="2277037" cy="369332"/>
          </a:xfrm>
          <a:prstGeom prst="rect">
            <a:avLst/>
          </a:prstGeom>
          <a:noFill/>
        </p:spPr>
        <p:txBody>
          <a:bodyPr wrap="square" rtlCol="0">
            <a:spAutoFit/>
          </a:bodyPr>
          <a:lstStyle/>
          <a:p>
            <a:pPr algn="ctr"/>
            <a:r>
              <a:rPr lang="en-US" dirty="0"/>
              <a:t>Coat Of Arms</a:t>
            </a:r>
          </a:p>
        </p:txBody>
      </p:sp>
      <p:pic>
        <p:nvPicPr>
          <p:cNvPr id="20" name="Picture 19">
            <a:extLst>
              <a:ext uri="{FF2B5EF4-FFF2-40B4-BE49-F238E27FC236}">
                <a16:creationId xmlns:a16="http://schemas.microsoft.com/office/drawing/2014/main" id="{73262555-97C3-60B0-9001-E061279B6C4E}"/>
              </a:ext>
            </a:extLst>
          </p:cNvPr>
          <p:cNvPicPr>
            <a:picLocks noChangeAspect="1"/>
          </p:cNvPicPr>
          <p:nvPr/>
        </p:nvPicPr>
        <p:blipFill>
          <a:blip r:embed="rId2"/>
          <a:stretch>
            <a:fillRect/>
          </a:stretch>
        </p:blipFill>
        <p:spPr>
          <a:xfrm>
            <a:off x="252269" y="2905614"/>
            <a:ext cx="3689226" cy="2967778"/>
          </a:xfrm>
          <a:prstGeom prst="rect">
            <a:avLst/>
          </a:prstGeom>
        </p:spPr>
      </p:pic>
      <p:pic>
        <p:nvPicPr>
          <p:cNvPr id="22" name="Picture 21">
            <a:extLst>
              <a:ext uri="{FF2B5EF4-FFF2-40B4-BE49-F238E27FC236}">
                <a16:creationId xmlns:a16="http://schemas.microsoft.com/office/drawing/2014/main" id="{6A164A84-370E-A87A-4A6F-A3CBA02522E8}"/>
              </a:ext>
            </a:extLst>
          </p:cNvPr>
          <p:cNvPicPr>
            <a:picLocks noChangeAspect="1"/>
          </p:cNvPicPr>
          <p:nvPr/>
        </p:nvPicPr>
        <p:blipFill>
          <a:blip r:embed="rId3"/>
          <a:stretch>
            <a:fillRect/>
          </a:stretch>
        </p:blipFill>
        <p:spPr>
          <a:xfrm>
            <a:off x="5522258" y="2905614"/>
            <a:ext cx="2277036" cy="2986760"/>
          </a:xfrm>
          <a:prstGeom prst="rect">
            <a:avLst/>
          </a:prstGeom>
        </p:spPr>
      </p:pic>
      <p:sp>
        <p:nvSpPr>
          <p:cNvPr id="23" name="TextBox 22">
            <a:extLst>
              <a:ext uri="{FF2B5EF4-FFF2-40B4-BE49-F238E27FC236}">
                <a16:creationId xmlns:a16="http://schemas.microsoft.com/office/drawing/2014/main" id="{88A4CDE4-ED83-B356-E347-68BF3E6C3F62}"/>
              </a:ext>
            </a:extLst>
          </p:cNvPr>
          <p:cNvSpPr txBox="1"/>
          <p:nvPr/>
        </p:nvSpPr>
        <p:spPr>
          <a:xfrm>
            <a:off x="8901950" y="2194574"/>
            <a:ext cx="2277037" cy="369332"/>
          </a:xfrm>
          <a:prstGeom prst="rect">
            <a:avLst/>
          </a:prstGeom>
          <a:noFill/>
        </p:spPr>
        <p:txBody>
          <a:bodyPr wrap="square" rtlCol="0">
            <a:spAutoFit/>
          </a:bodyPr>
          <a:lstStyle/>
          <a:p>
            <a:pPr algn="ctr"/>
            <a:r>
              <a:rPr lang="en-US" dirty="0"/>
              <a:t>Border Countries</a:t>
            </a:r>
          </a:p>
        </p:txBody>
      </p:sp>
      <p:pic>
        <p:nvPicPr>
          <p:cNvPr id="26" name="Picture 25">
            <a:extLst>
              <a:ext uri="{FF2B5EF4-FFF2-40B4-BE49-F238E27FC236}">
                <a16:creationId xmlns:a16="http://schemas.microsoft.com/office/drawing/2014/main" id="{9A6A10E5-C1BC-B0F7-22F8-372269D86F28}"/>
              </a:ext>
            </a:extLst>
          </p:cNvPr>
          <p:cNvPicPr>
            <a:picLocks noChangeAspect="1"/>
          </p:cNvPicPr>
          <p:nvPr/>
        </p:nvPicPr>
        <p:blipFill>
          <a:blip r:embed="rId4"/>
          <a:stretch>
            <a:fillRect/>
          </a:stretch>
        </p:blipFill>
        <p:spPr>
          <a:xfrm>
            <a:off x="8997335" y="2905614"/>
            <a:ext cx="2086266" cy="3324689"/>
          </a:xfrm>
          <a:prstGeom prst="rect">
            <a:avLst/>
          </a:prstGeom>
        </p:spPr>
      </p:pic>
    </p:spTree>
    <p:extLst>
      <p:ext uri="{BB962C8B-B14F-4D97-AF65-F5344CB8AC3E}">
        <p14:creationId xmlns:p14="http://schemas.microsoft.com/office/powerpoint/2010/main" val="30319971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DF8EA4F2-CD75-40F9-6E7A-D7B2CB80E408}"/>
              </a:ext>
            </a:extLst>
          </p:cNvPr>
          <p:cNvSpPr>
            <a:spLocks noGrp="1"/>
          </p:cNvSpPr>
          <p:nvPr>
            <p:ph type="title"/>
          </p:nvPr>
        </p:nvSpPr>
        <p:spPr>
          <a:xfrm>
            <a:off x="646111" y="452718"/>
            <a:ext cx="9396162" cy="741272"/>
          </a:xfrm>
        </p:spPr>
        <p:txBody>
          <a:bodyPr/>
          <a:lstStyle/>
          <a:p>
            <a:r>
              <a:rPr lang="en-US" dirty="0"/>
              <a:t>Statistical information</a:t>
            </a:r>
            <a:endParaRPr lang="pl-PL" dirty="0"/>
          </a:p>
        </p:txBody>
      </p:sp>
      <p:sp>
        <p:nvSpPr>
          <p:cNvPr id="6" name="TextBox 5">
            <a:extLst>
              <a:ext uri="{FF2B5EF4-FFF2-40B4-BE49-F238E27FC236}">
                <a16:creationId xmlns:a16="http://schemas.microsoft.com/office/drawing/2014/main" id="{FCEE8346-836F-E462-4897-5535BB2AC2CD}"/>
              </a:ext>
            </a:extLst>
          </p:cNvPr>
          <p:cNvSpPr txBox="1"/>
          <p:nvPr/>
        </p:nvSpPr>
        <p:spPr>
          <a:xfrm>
            <a:off x="646111" y="1355355"/>
            <a:ext cx="10899778" cy="369332"/>
          </a:xfrm>
          <a:prstGeom prst="rect">
            <a:avLst/>
          </a:prstGeom>
          <a:noFill/>
        </p:spPr>
        <p:txBody>
          <a:bodyPr wrap="square" rtlCol="0">
            <a:spAutoFit/>
          </a:bodyPr>
          <a:lstStyle/>
          <a:p>
            <a:pPr algn="ctr"/>
            <a:r>
              <a:rPr lang="en-US" dirty="0"/>
              <a:t>Also we can see statistical population information:</a:t>
            </a:r>
          </a:p>
        </p:txBody>
      </p:sp>
      <p:sp>
        <p:nvSpPr>
          <p:cNvPr id="7" name="TextBox 6">
            <a:extLst>
              <a:ext uri="{FF2B5EF4-FFF2-40B4-BE49-F238E27FC236}">
                <a16:creationId xmlns:a16="http://schemas.microsoft.com/office/drawing/2014/main" id="{F9EA3329-96EE-9FE3-1537-B912CBECE2A2}"/>
              </a:ext>
            </a:extLst>
          </p:cNvPr>
          <p:cNvSpPr txBox="1"/>
          <p:nvPr/>
        </p:nvSpPr>
        <p:spPr>
          <a:xfrm>
            <a:off x="516331" y="2106462"/>
            <a:ext cx="2559988" cy="338554"/>
          </a:xfrm>
          <a:prstGeom prst="rect">
            <a:avLst/>
          </a:prstGeom>
          <a:noFill/>
        </p:spPr>
        <p:txBody>
          <a:bodyPr wrap="square" rtlCol="0">
            <a:spAutoFit/>
          </a:bodyPr>
          <a:lstStyle/>
          <a:p>
            <a:pPr algn="ctr"/>
            <a:r>
              <a:rPr lang="en-US" sz="1600" dirty="0"/>
              <a:t>The Population</a:t>
            </a:r>
          </a:p>
        </p:txBody>
      </p:sp>
      <p:pic>
        <p:nvPicPr>
          <p:cNvPr id="9" name="Picture 8">
            <a:extLst>
              <a:ext uri="{FF2B5EF4-FFF2-40B4-BE49-F238E27FC236}">
                <a16:creationId xmlns:a16="http://schemas.microsoft.com/office/drawing/2014/main" id="{C951B7C1-0068-4B73-66D7-17BFA63ADAFB}"/>
              </a:ext>
            </a:extLst>
          </p:cNvPr>
          <p:cNvPicPr>
            <a:picLocks noChangeAspect="1"/>
          </p:cNvPicPr>
          <p:nvPr/>
        </p:nvPicPr>
        <p:blipFill>
          <a:blip r:embed="rId2"/>
          <a:stretch>
            <a:fillRect/>
          </a:stretch>
        </p:blipFill>
        <p:spPr>
          <a:xfrm>
            <a:off x="516331" y="2581383"/>
            <a:ext cx="2559988" cy="1447612"/>
          </a:xfrm>
          <a:prstGeom prst="rect">
            <a:avLst/>
          </a:prstGeom>
        </p:spPr>
      </p:pic>
      <p:sp>
        <p:nvSpPr>
          <p:cNvPr id="10" name="TextBox 9">
            <a:extLst>
              <a:ext uri="{FF2B5EF4-FFF2-40B4-BE49-F238E27FC236}">
                <a16:creationId xmlns:a16="http://schemas.microsoft.com/office/drawing/2014/main" id="{539CCB1F-62CC-200B-EDFB-02FCB4B7F11D}"/>
              </a:ext>
            </a:extLst>
          </p:cNvPr>
          <p:cNvSpPr txBox="1"/>
          <p:nvPr/>
        </p:nvSpPr>
        <p:spPr>
          <a:xfrm>
            <a:off x="3284466" y="2109763"/>
            <a:ext cx="2811534" cy="338554"/>
          </a:xfrm>
          <a:prstGeom prst="rect">
            <a:avLst/>
          </a:prstGeom>
          <a:noFill/>
        </p:spPr>
        <p:txBody>
          <a:bodyPr wrap="square" rtlCol="0">
            <a:spAutoFit/>
          </a:bodyPr>
          <a:lstStyle/>
          <a:p>
            <a:pPr algn="ctr"/>
            <a:r>
              <a:rPr lang="en-US" sz="1600" dirty="0"/>
              <a:t>Total Population Graph</a:t>
            </a:r>
          </a:p>
        </p:txBody>
      </p:sp>
      <p:pic>
        <p:nvPicPr>
          <p:cNvPr id="12" name="Picture 11">
            <a:extLst>
              <a:ext uri="{FF2B5EF4-FFF2-40B4-BE49-F238E27FC236}">
                <a16:creationId xmlns:a16="http://schemas.microsoft.com/office/drawing/2014/main" id="{F3300A23-0D18-7D2D-BD45-730F8E54984E}"/>
              </a:ext>
            </a:extLst>
          </p:cNvPr>
          <p:cNvPicPr>
            <a:picLocks noChangeAspect="1"/>
          </p:cNvPicPr>
          <p:nvPr/>
        </p:nvPicPr>
        <p:blipFill>
          <a:blip r:embed="rId3"/>
          <a:stretch>
            <a:fillRect/>
          </a:stretch>
        </p:blipFill>
        <p:spPr>
          <a:xfrm>
            <a:off x="3284466" y="2582261"/>
            <a:ext cx="2811534" cy="2547752"/>
          </a:xfrm>
          <a:prstGeom prst="rect">
            <a:avLst/>
          </a:prstGeom>
        </p:spPr>
      </p:pic>
      <p:sp>
        <p:nvSpPr>
          <p:cNvPr id="13" name="TextBox 12">
            <a:extLst>
              <a:ext uri="{FF2B5EF4-FFF2-40B4-BE49-F238E27FC236}">
                <a16:creationId xmlns:a16="http://schemas.microsoft.com/office/drawing/2014/main" id="{D26F29CE-74BD-0581-5235-FF1A3DFFC87F}"/>
              </a:ext>
            </a:extLst>
          </p:cNvPr>
          <p:cNvSpPr txBox="1"/>
          <p:nvPr/>
        </p:nvSpPr>
        <p:spPr>
          <a:xfrm>
            <a:off x="6185648" y="2109763"/>
            <a:ext cx="2811534" cy="338554"/>
          </a:xfrm>
          <a:prstGeom prst="rect">
            <a:avLst/>
          </a:prstGeom>
          <a:noFill/>
        </p:spPr>
        <p:txBody>
          <a:bodyPr wrap="square" rtlCol="0">
            <a:spAutoFit/>
          </a:bodyPr>
          <a:lstStyle/>
          <a:p>
            <a:pPr algn="ctr"/>
            <a:r>
              <a:rPr lang="en-US" sz="1600" dirty="0"/>
              <a:t>Men Population Graph</a:t>
            </a:r>
          </a:p>
        </p:txBody>
      </p:sp>
      <p:sp>
        <p:nvSpPr>
          <p:cNvPr id="15" name="TextBox 14">
            <a:extLst>
              <a:ext uri="{FF2B5EF4-FFF2-40B4-BE49-F238E27FC236}">
                <a16:creationId xmlns:a16="http://schemas.microsoft.com/office/drawing/2014/main" id="{001ADEFB-B257-03E7-76A1-6AD8518F5FBD}"/>
              </a:ext>
            </a:extLst>
          </p:cNvPr>
          <p:cNvSpPr txBox="1"/>
          <p:nvPr/>
        </p:nvSpPr>
        <p:spPr>
          <a:xfrm>
            <a:off x="9072282" y="2106462"/>
            <a:ext cx="2811534" cy="338554"/>
          </a:xfrm>
          <a:prstGeom prst="rect">
            <a:avLst/>
          </a:prstGeom>
          <a:noFill/>
        </p:spPr>
        <p:txBody>
          <a:bodyPr wrap="square" rtlCol="0">
            <a:spAutoFit/>
          </a:bodyPr>
          <a:lstStyle/>
          <a:p>
            <a:pPr algn="ctr"/>
            <a:r>
              <a:rPr lang="en-US" sz="1600" dirty="0"/>
              <a:t>Women Population Graph</a:t>
            </a:r>
          </a:p>
        </p:txBody>
      </p:sp>
      <p:pic>
        <p:nvPicPr>
          <p:cNvPr id="18" name="Picture 17">
            <a:extLst>
              <a:ext uri="{FF2B5EF4-FFF2-40B4-BE49-F238E27FC236}">
                <a16:creationId xmlns:a16="http://schemas.microsoft.com/office/drawing/2014/main" id="{F39946A4-3EA2-6867-873E-A61343FCF09A}"/>
              </a:ext>
            </a:extLst>
          </p:cNvPr>
          <p:cNvPicPr>
            <a:picLocks noChangeAspect="1"/>
          </p:cNvPicPr>
          <p:nvPr/>
        </p:nvPicPr>
        <p:blipFill>
          <a:blip r:embed="rId4"/>
          <a:stretch>
            <a:fillRect/>
          </a:stretch>
        </p:blipFill>
        <p:spPr>
          <a:xfrm>
            <a:off x="6185648" y="2578960"/>
            <a:ext cx="2811534" cy="2560044"/>
          </a:xfrm>
          <a:prstGeom prst="rect">
            <a:avLst/>
          </a:prstGeom>
        </p:spPr>
      </p:pic>
      <p:pic>
        <p:nvPicPr>
          <p:cNvPr id="20" name="Picture 19">
            <a:extLst>
              <a:ext uri="{FF2B5EF4-FFF2-40B4-BE49-F238E27FC236}">
                <a16:creationId xmlns:a16="http://schemas.microsoft.com/office/drawing/2014/main" id="{71153059-9E70-885E-8D27-06C65399606A}"/>
              </a:ext>
            </a:extLst>
          </p:cNvPr>
          <p:cNvPicPr>
            <a:picLocks noChangeAspect="1"/>
          </p:cNvPicPr>
          <p:nvPr/>
        </p:nvPicPr>
        <p:blipFill>
          <a:blip r:embed="rId5"/>
          <a:stretch>
            <a:fillRect/>
          </a:stretch>
        </p:blipFill>
        <p:spPr>
          <a:xfrm>
            <a:off x="9086830" y="2575240"/>
            <a:ext cx="2811534" cy="2554773"/>
          </a:xfrm>
          <a:prstGeom prst="rect">
            <a:avLst/>
          </a:prstGeom>
        </p:spPr>
      </p:pic>
      <p:sp>
        <p:nvSpPr>
          <p:cNvPr id="21" name="TextBox 20">
            <a:extLst>
              <a:ext uri="{FF2B5EF4-FFF2-40B4-BE49-F238E27FC236}">
                <a16:creationId xmlns:a16="http://schemas.microsoft.com/office/drawing/2014/main" id="{38E2A813-DF9F-5000-A3B7-863C0440E582}"/>
              </a:ext>
            </a:extLst>
          </p:cNvPr>
          <p:cNvSpPr txBox="1"/>
          <p:nvPr/>
        </p:nvSpPr>
        <p:spPr>
          <a:xfrm>
            <a:off x="646111" y="6035950"/>
            <a:ext cx="10899778" cy="369332"/>
          </a:xfrm>
          <a:prstGeom prst="rect">
            <a:avLst/>
          </a:prstGeom>
          <a:noFill/>
        </p:spPr>
        <p:txBody>
          <a:bodyPr wrap="square" rtlCol="0">
            <a:spAutoFit/>
          </a:bodyPr>
          <a:lstStyle/>
          <a:p>
            <a:pPr algn="ctr"/>
            <a:r>
              <a:rPr lang="en-US" dirty="0"/>
              <a:t>Note: This Statistical data is taken from Official website of UN : https://population.un.org/</a:t>
            </a:r>
          </a:p>
        </p:txBody>
      </p:sp>
    </p:spTree>
    <p:extLst>
      <p:ext uri="{BB962C8B-B14F-4D97-AF65-F5344CB8AC3E}">
        <p14:creationId xmlns:p14="http://schemas.microsoft.com/office/powerpoint/2010/main" val="337080261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otalTime>0</TotalTime>
  <Words>436</Words>
  <Application>Microsoft Office PowerPoint</Application>
  <PresentationFormat>Widescreen</PresentationFormat>
  <Paragraphs>51</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Century Gothic</vt:lpstr>
      <vt:lpstr>Wingdings 3</vt:lpstr>
      <vt:lpstr>Ion</vt:lpstr>
      <vt:lpstr>Country Information Bot</vt:lpstr>
      <vt:lpstr>The idea</vt:lpstr>
      <vt:lpstr>The Result</vt:lpstr>
      <vt:lpstr>Interface</vt:lpstr>
      <vt:lpstr>Searching</vt:lpstr>
      <vt:lpstr>Search By Selection</vt:lpstr>
      <vt:lpstr>Country Info</vt:lpstr>
      <vt:lpstr>Detailed Information</vt:lpstr>
      <vt:lpstr>Statistical information</vt:lpstr>
      <vt:lpstr>Future Plans</vt:lpstr>
      <vt:lpstr>Thank you for your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Prezentacja programu PowerPoint</dc:title>
  <dc:creator/>
  <cp:lastModifiedBy>Tarlan Soltanov</cp:lastModifiedBy>
  <cp:revision>3</cp:revision>
  <dcterms:created xsi:type="dcterms:W3CDTF">2023-04-21T18:40:55Z</dcterms:created>
  <dcterms:modified xsi:type="dcterms:W3CDTF">2023-05-07T20:20:02Z</dcterms:modified>
</cp:coreProperties>
</file>