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58">
          <p15:clr>
            <a:srgbClr val="A4A3A4"/>
          </p15:clr>
        </p15:guide>
        <p15:guide id="2" pos="368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i8HP9sX6nY1Tkz959pjkQ5+cXD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58" orient="horz"/>
        <p:guide pos="368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自定义版式">
  <p:cSld name="15_自定义版式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自定义版式">
  <p:cSld name="16_自定义版式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蓝色的汽车&#10;&#10;描述已自动生成" id="16" name="Google Shape;1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xels-burst-373965" id="17" name="Google Shape;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/>
          <p:nvPr/>
        </p:nvSpPr>
        <p:spPr>
          <a:xfrm>
            <a:off x="-76200" y="-85725"/>
            <a:ext cx="12363450" cy="6990715"/>
          </a:xfrm>
          <a:prstGeom prst="rect">
            <a:avLst/>
          </a:prstGeom>
          <a:solidFill>
            <a:srgbClr val="1C1F25">
              <a:alpha val="6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自定义版式">
  <p:cSld name="17_自定义版式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未标题-1" id="20" name="Google Shape;2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635" cy="6858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自定义版式">
  <p:cSld name="19_自定义版式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Main Slide">
  <p:cSld name="40_Main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自定义版式">
  <p:cSld name="3_自定义版式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/>
          <p:nvPr>
            <p:ph idx="2" type="pic"/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自定义版式">
  <p:cSld name="5_自定义版式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/>
          <p:nvPr>
            <p:ph idx="2" type="pic"/>
          </p:nvPr>
        </p:nvSpPr>
        <p:spPr>
          <a:xfrm>
            <a:off x="3141371" y="614765"/>
            <a:ext cx="4203326" cy="557955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/>
          <p:nvPr>
            <p:ph idx="2" type="pic"/>
          </p:nvPr>
        </p:nvSpPr>
        <p:spPr>
          <a:xfrm>
            <a:off x="905515" y="744551"/>
            <a:ext cx="5230812" cy="51371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idx="11" type="ftr"/>
          </p:nvPr>
        </p:nvSpPr>
        <p:spPr>
          <a:xfrm>
            <a:off x="117566" y="6126480"/>
            <a:ext cx="8035834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" name="Google Shape;11;p20"/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12" name="Google Shape;12;p20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PROGRAM STUDI INFORMATIKA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UNIVERSITAS GUNADARMA</a:t>
              </a:r>
              <a:endParaRPr/>
            </a:p>
          </p:txBody>
        </p:sp>
        <p:pic>
          <p:nvPicPr>
            <p:cNvPr id="13" name="Google Shape;13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1060" y="5874385"/>
              <a:ext cx="968180" cy="95859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未标题-1"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/>
          <p:nvPr/>
        </p:nvSpPr>
        <p:spPr>
          <a:xfrm>
            <a:off x="927100" y="3150235"/>
            <a:ext cx="61210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PERTEMUAN KE 1 – KONSEP DASAR PEMROGRAMAN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1"/>
          <p:cNvCxnSpPr/>
          <p:nvPr/>
        </p:nvCxnSpPr>
        <p:spPr>
          <a:xfrm rot="10800000">
            <a:off x="1010920" y="3705225"/>
            <a:ext cx="648017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1"/>
          <p:cNvSpPr/>
          <p:nvPr/>
        </p:nvSpPr>
        <p:spPr>
          <a:xfrm>
            <a:off x="230414" y="2376884"/>
            <a:ext cx="1108129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ALGORITMA PEMGROGRAMAN 1C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1"/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9" name="Google Shape;39;p1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PROGRAM STUDI INFORMATIKA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UNIVERSITAS GUNADARMA</a:t>
              </a:r>
              <a:endParaRPr/>
            </a:p>
          </p:txBody>
        </p:sp>
        <p:pic>
          <p:nvPicPr>
            <p:cNvPr id="40" name="Google Shape;40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060" y="5874385"/>
              <a:ext cx="968180" cy="95859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 flipH="1">
            <a:off x="4710545" y="0"/>
            <a:ext cx="7481455" cy="6858000"/>
          </a:xfrm>
          <a:prstGeom prst="rect">
            <a:avLst/>
          </a:prstGeom>
          <a:solidFill>
            <a:srgbClr val="4558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5008793" y="518880"/>
            <a:ext cx="362775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5008792" y="2215939"/>
            <a:ext cx="5993988" cy="581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Tipe data merupakan suatu kelas dari objek data dengan kumpulan operasi untuk membentuk dan memanipulasinya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5008793" y="907481"/>
            <a:ext cx="5993987" cy="581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Bahan mentah yang akan diolah menjadi informasi sehingga dapat digunakan oleh user atau pemakai.</a:t>
            </a:r>
            <a:endParaRPr/>
          </a:p>
        </p:txBody>
      </p:sp>
      <p:cxnSp>
        <p:nvCxnSpPr>
          <p:cNvPr id="162" name="Google Shape;162;p10"/>
          <p:cNvCxnSpPr/>
          <p:nvPr/>
        </p:nvCxnSpPr>
        <p:spPr>
          <a:xfrm>
            <a:off x="5098788" y="1639557"/>
            <a:ext cx="402145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10"/>
          <p:cNvSpPr txBox="1"/>
          <p:nvPr/>
        </p:nvSpPr>
        <p:spPr>
          <a:xfrm>
            <a:off x="5008792" y="1837455"/>
            <a:ext cx="362775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Tipe Data</a:t>
            </a:r>
            <a:endParaRPr/>
          </a:p>
        </p:txBody>
      </p:sp>
      <p:pic>
        <p:nvPicPr>
          <p:cNvPr descr="Pengertian Data Adalah : Contoh, Fungsi, Jenis, Sifat, Sumber" id="164" name="Google Shape;16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274" y="1788401"/>
            <a:ext cx="4316708" cy="32811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0"/>
          <p:cNvCxnSpPr/>
          <p:nvPr/>
        </p:nvCxnSpPr>
        <p:spPr>
          <a:xfrm>
            <a:off x="5098788" y="3021150"/>
            <a:ext cx="402145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10"/>
          <p:cNvSpPr txBox="1"/>
          <p:nvPr/>
        </p:nvSpPr>
        <p:spPr>
          <a:xfrm>
            <a:off x="5008791" y="3184508"/>
            <a:ext cx="362775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Tipe Data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5008790" y="3610715"/>
            <a:ext cx="5993990" cy="2021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Elemen dasar suatu file data mempunyai syarat-syarat sebagai berikut:</a:t>
            </a:r>
            <a:endParaRPr/>
          </a:p>
          <a:p>
            <a:pPr indent="-228600" lvl="0" marL="228600" marR="0" rtl="0" algn="l">
              <a:lnSpc>
                <a:spcPct val="14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lphaLcPeriod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Atribut : membedakan objek-objek data dari tipe tersebut, misalnya nama objek data</a:t>
            </a:r>
            <a:endParaRPr/>
          </a:p>
          <a:p>
            <a:pPr indent="-228600" lvl="0" marL="228600" marR="0" rtl="0" algn="l">
              <a:lnSpc>
                <a:spcPct val="14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lphaLcPeriod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Nilai : dimiliki oleh objek data dari tipe tersebut, dipengaruhi oleh hardware computer. Contoh : integer, string, Boolean, float (Bahasa Python)</a:t>
            </a:r>
            <a:endParaRPr/>
          </a:p>
          <a:p>
            <a:pPr indent="-228600" lvl="0" marL="228600" marR="0" rtl="0" algn="l">
              <a:lnSpc>
                <a:spcPct val="14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lphaLcPeriod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Operasi : mendefinisikan manipulasi-manipulasi yang dimungkinkan oleh objek data dari tipe tersebut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2166293" y="1799791"/>
            <a:ext cx="1550012" cy="1550012"/>
          </a:xfrm>
          <a:prstGeom prst="ellipse">
            <a:avLst/>
          </a:prstGeom>
          <a:solidFill>
            <a:srgbClr val="4558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2026285" y="2370455"/>
            <a:ext cx="1808480" cy="475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5217468" y="1799791"/>
            <a:ext cx="1550012" cy="1550012"/>
          </a:xfrm>
          <a:prstGeom prst="ellipse">
            <a:avLst/>
          </a:prstGeom>
          <a:solidFill>
            <a:srgbClr val="4558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5077460" y="2370455"/>
            <a:ext cx="1808480" cy="475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8339763" y="1799791"/>
            <a:ext cx="1550012" cy="1550012"/>
          </a:xfrm>
          <a:prstGeom prst="ellipse">
            <a:avLst/>
          </a:prstGeom>
          <a:solidFill>
            <a:srgbClr val="4558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8199755" y="2370455"/>
            <a:ext cx="1808480" cy="475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3716328" y="3278706"/>
            <a:ext cx="1550012" cy="1550012"/>
          </a:xfrm>
          <a:prstGeom prst="ellipse">
            <a:avLst/>
          </a:prstGeom>
          <a:solidFill>
            <a:srgbClr val="9AA4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3583305" y="3815715"/>
            <a:ext cx="1808480" cy="475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6774488" y="3278706"/>
            <a:ext cx="1550012" cy="1550012"/>
          </a:xfrm>
          <a:prstGeom prst="ellipse">
            <a:avLst/>
          </a:prstGeom>
          <a:solidFill>
            <a:srgbClr val="9AA4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6634480" y="3815715"/>
            <a:ext cx="1808480" cy="475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Complex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1493202" y="1115048"/>
            <a:ext cx="2895600" cy="65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Menyatakan karakter/kalimat bisa berupa huruf angka, dll (diapit tanda “ atau ‘) Contoh : “Ayo Belajar Python)</a:t>
            </a:r>
            <a:endParaRPr sz="105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2599690" y="3383280"/>
            <a:ext cx="682625" cy="475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84" name="Google Shape;184;p11"/>
          <p:cNvSpPr txBox="1"/>
          <p:nvPr/>
        </p:nvSpPr>
        <p:spPr>
          <a:xfrm>
            <a:off x="5742305" y="3383280"/>
            <a:ext cx="682625" cy="475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85" name="Google Shape;185;p11"/>
          <p:cNvSpPr txBox="1"/>
          <p:nvPr/>
        </p:nvSpPr>
        <p:spPr>
          <a:xfrm>
            <a:off x="8859520" y="3397885"/>
            <a:ext cx="682625" cy="475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86" name="Google Shape;186;p11"/>
          <p:cNvSpPr txBox="1"/>
          <p:nvPr/>
        </p:nvSpPr>
        <p:spPr>
          <a:xfrm>
            <a:off x="4197350" y="4855845"/>
            <a:ext cx="682625" cy="475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187" name="Google Shape;187;p11"/>
          <p:cNvSpPr txBox="1"/>
          <p:nvPr/>
        </p:nvSpPr>
        <p:spPr>
          <a:xfrm>
            <a:off x="7314565" y="4841240"/>
            <a:ext cx="682625" cy="475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188" name="Google Shape;188;p11"/>
          <p:cNvSpPr txBox="1"/>
          <p:nvPr/>
        </p:nvSpPr>
        <p:spPr>
          <a:xfrm>
            <a:off x="5151755" y="1145540"/>
            <a:ext cx="2028534" cy="463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Menyatakan bilangan bulat. Contoh : 25 atau 1209</a:t>
            </a:r>
            <a:endParaRPr sz="105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8241030" y="1131570"/>
            <a:ext cx="1808480" cy="65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Menyatakan bilangan yang mempunyai koma. Contoh: 3.14 atau 0.99</a:t>
            </a:r>
            <a:endParaRPr sz="105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3466424" y="5255551"/>
            <a:ext cx="2049187" cy="851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Menyatakan benar (True( yang bernilai 1, atau salah (False) yang bernilai 0.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Contoh: True atau False</a:t>
            </a:r>
            <a:endParaRPr sz="105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 txBox="1"/>
          <p:nvPr/>
        </p:nvSpPr>
        <p:spPr>
          <a:xfrm>
            <a:off x="6676390" y="5346065"/>
            <a:ext cx="1847850" cy="65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Menyatakan pasangan angka real dan imajiner. Contoh: 1 + 5j</a:t>
            </a:r>
            <a:endParaRPr sz="105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4442257" y="309652"/>
            <a:ext cx="4477385" cy="553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Tipe Data Python</a:t>
            </a:r>
            <a:endParaRPr sz="3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/>
          <p:nvPr/>
        </p:nvSpPr>
        <p:spPr>
          <a:xfrm>
            <a:off x="3350516" y="2069614"/>
            <a:ext cx="1550012" cy="1550012"/>
          </a:xfrm>
          <a:prstGeom prst="ellipse">
            <a:avLst/>
          </a:prstGeom>
          <a:solidFill>
            <a:srgbClr val="4558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2"/>
          <p:cNvSpPr txBox="1"/>
          <p:nvPr/>
        </p:nvSpPr>
        <p:spPr>
          <a:xfrm>
            <a:off x="3210508" y="2640278"/>
            <a:ext cx="1808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Hexadecimal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6401691" y="2069614"/>
            <a:ext cx="1550012" cy="1550012"/>
          </a:xfrm>
          <a:prstGeom prst="ellipse">
            <a:avLst/>
          </a:prstGeom>
          <a:solidFill>
            <a:srgbClr val="4558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"/>
          <p:cNvSpPr txBox="1"/>
          <p:nvPr/>
        </p:nvSpPr>
        <p:spPr>
          <a:xfrm>
            <a:off x="6261683" y="2640278"/>
            <a:ext cx="1808480" cy="475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"/>
          <p:cNvSpPr/>
          <p:nvPr/>
        </p:nvSpPr>
        <p:spPr>
          <a:xfrm>
            <a:off x="4900551" y="3548529"/>
            <a:ext cx="1550012" cy="1550012"/>
          </a:xfrm>
          <a:prstGeom prst="ellipse">
            <a:avLst/>
          </a:prstGeom>
          <a:solidFill>
            <a:srgbClr val="9AA4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2"/>
          <p:cNvSpPr txBox="1"/>
          <p:nvPr/>
        </p:nvSpPr>
        <p:spPr>
          <a:xfrm>
            <a:off x="4767528" y="4085538"/>
            <a:ext cx="1808480" cy="475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7958711" y="3548529"/>
            <a:ext cx="1550012" cy="1550012"/>
          </a:xfrm>
          <a:prstGeom prst="ellipse">
            <a:avLst/>
          </a:prstGeom>
          <a:solidFill>
            <a:srgbClr val="9AA4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7818703" y="4085538"/>
            <a:ext cx="1808480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Dictionary</a:t>
            </a:r>
            <a:endParaRPr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710093" y="1772551"/>
            <a:ext cx="2895600" cy="65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Menyatakan bilangan dalam format heksa (bilangan berbasis 16). Contoh: 9a atau 1d3</a:t>
            </a:r>
            <a:endParaRPr sz="105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2"/>
          <p:cNvSpPr txBox="1"/>
          <p:nvPr/>
        </p:nvSpPr>
        <p:spPr>
          <a:xfrm>
            <a:off x="3783913" y="3653103"/>
            <a:ext cx="682625" cy="475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/>
          </a:p>
        </p:txBody>
      </p:sp>
      <p:sp>
        <p:nvSpPr>
          <p:cNvPr id="207" name="Google Shape;207;p12"/>
          <p:cNvSpPr txBox="1"/>
          <p:nvPr/>
        </p:nvSpPr>
        <p:spPr>
          <a:xfrm>
            <a:off x="6926528" y="3653103"/>
            <a:ext cx="682625" cy="475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/>
          </a:p>
        </p:txBody>
      </p:sp>
      <p:sp>
        <p:nvSpPr>
          <p:cNvPr id="208" name="Google Shape;208;p12"/>
          <p:cNvSpPr txBox="1"/>
          <p:nvPr/>
        </p:nvSpPr>
        <p:spPr>
          <a:xfrm>
            <a:off x="5381573" y="5125668"/>
            <a:ext cx="682625" cy="475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/>
          </a:p>
        </p:txBody>
      </p:sp>
      <p:sp>
        <p:nvSpPr>
          <p:cNvPr id="209" name="Google Shape;209;p12"/>
          <p:cNvSpPr txBox="1"/>
          <p:nvPr/>
        </p:nvSpPr>
        <p:spPr>
          <a:xfrm>
            <a:off x="8498788" y="5111063"/>
            <a:ext cx="682625" cy="475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/>
          </a:p>
        </p:txBody>
      </p:sp>
      <p:sp>
        <p:nvSpPr>
          <p:cNvPr id="210" name="Google Shape;210;p12"/>
          <p:cNvSpPr txBox="1"/>
          <p:nvPr/>
        </p:nvSpPr>
        <p:spPr>
          <a:xfrm>
            <a:off x="8228714" y="2220469"/>
            <a:ext cx="2448258" cy="851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 untaian yang menyimpan berbagai tipe data dan isinya bisa diubah-ubah.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Contoh: [‘xyz’, 786, 2.23]</a:t>
            </a:r>
            <a:endParaRPr sz="105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1934948" y="4594630"/>
            <a:ext cx="2895600" cy="65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 untaian yang menyimpan berbagai tipe data tapi isinya tidak bisa diubah. Contoh:  [‘xyz’, 786, 2.23]</a:t>
            </a:r>
            <a:endParaRPr sz="105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9767191" y="4265822"/>
            <a:ext cx="2176122" cy="851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 untaian yang menyimpan berbagai tipe data berupa pasangan penunjuk dan nilai. Contoh: {'nama': 'adi','id':2}</a:t>
            </a:r>
            <a:endParaRPr sz="105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2"/>
          <p:cNvSpPr txBox="1"/>
          <p:nvPr/>
        </p:nvSpPr>
        <p:spPr>
          <a:xfrm>
            <a:off x="3857307" y="415226"/>
            <a:ext cx="4477385" cy="553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Tipe Data Python (lanj.)</a:t>
            </a:r>
            <a:endParaRPr sz="3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96E1"/>
            </a:gs>
            <a:gs pos="79000">
              <a:srgbClr val="101BE1"/>
            </a:gs>
            <a:gs pos="100000">
              <a:srgbClr val="101BE1"/>
            </a:gs>
          </a:gsLst>
          <a:lin ang="6480000" scaled="0"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>
            <a:gsLst>
              <a:gs pos="0">
                <a:srgbClr val="5E96E1"/>
              </a:gs>
              <a:gs pos="33000">
                <a:srgbClr val="5E96E1"/>
              </a:gs>
              <a:gs pos="92000">
                <a:srgbClr val="101BE1"/>
              </a:gs>
              <a:gs pos="100000">
                <a:srgbClr val="101BE1"/>
              </a:gs>
            </a:gsLst>
            <a:lin ang="1775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3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KOMPUTASI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3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/>
          <p:nvPr/>
        </p:nvSpPr>
        <p:spPr>
          <a:xfrm>
            <a:off x="1210945" y="1990725"/>
            <a:ext cx="2546350" cy="4023995"/>
          </a:xfrm>
          <a:prstGeom prst="roundRect">
            <a:avLst>
              <a:gd fmla="val 16667" name="adj"/>
            </a:avLst>
          </a:prstGeom>
          <a:solidFill>
            <a:srgbClr val="4558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4493020" y="1938087"/>
            <a:ext cx="2766060" cy="4029710"/>
          </a:xfrm>
          <a:prstGeom prst="roundRect">
            <a:avLst>
              <a:gd fmla="val 16667" name="adj"/>
            </a:avLst>
          </a:prstGeom>
          <a:solidFill>
            <a:srgbClr val="9AA4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7994806" y="1990725"/>
            <a:ext cx="2766060" cy="4029710"/>
          </a:xfrm>
          <a:prstGeom prst="roundRect">
            <a:avLst>
              <a:gd fmla="val 16667" name="adj"/>
            </a:avLst>
          </a:prstGeom>
          <a:solidFill>
            <a:srgbClr val="4558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6670331" y="553879"/>
            <a:ext cx="434027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MODEL KOMPUTASI</a:t>
            </a:r>
            <a:endParaRPr b="1" sz="3000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2410131" y="1107877"/>
            <a:ext cx="8520399" cy="434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595969"/>
                </a:solidFill>
                <a:latin typeface="Arial"/>
                <a:ea typeface="Arial"/>
                <a:cs typeface="Arial"/>
                <a:sym typeface="Arial"/>
              </a:rPr>
              <a:t>Ada tiga model dasar komputasional-- fungsional, logika, dan imperatif. Sebagai tambahan terhadap satuan nilai-nilai dan operasi yang berhubungan, masing-masing model komputasional mempunyai satu set operasi yang digunakan untuk menggambarkan komputasi. </a:t>
            </a:r>
            <a:endParaRPr sz="1000">
              <a:solidFill>
                <a:srgbClr val="5959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4"/>
          <p:cNvSpPr/>
          <p:nvPr/>
        </p:nvSpPr>
        <p:spPr>
          <a:xfrm>
            <a:off x="1342072" y="2972621"/>
            <a:ext cx="2284095" cy="2995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Terdiri dari satu set nilai-nilai, fungsi-fungsi dan operasi aplikasi fungsi dan komposisi fungsi. Fungsi dapat mengambil fungsi lain sebagai argumentasi dan mengembalikan fungsi sebagai hasil (higher-order function). Suatu program adalah koleksi definisi fungsi-fungsi dan suatu komputasi adalah aplikasi fungsi.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1315324" y="2373671"/>
            <a:ext cx="24419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FUNGSIONAL</a:t>
            </a:r>
            <a:endParaRPr sz="16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"/>
          <p:cNvSpPr txBox="1"/>
          <p:nvPr/>
        </p:nvSpPr>
        <p:spPr>
          <a:xfrm>
            <a:off x="4907040" y="2384914"/>
            <a:ext cx="19380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LOGIKA</a:t>
            </a:r>
            <a:endParaRPr sz="16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4830379" y="3001337"/>
            <a:ext cx="2153327" cy="134429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Terdiri dari satu set nilai-nilai, definisi hubungan dan kesimpulan logis. Program terdiri dari definisi hubungan dan suatu komputasi adalah suatu bukti(suatu urutan kesimpulan).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8361565" y="2422247"/>
            <a:ext cx="22514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IMPERATIF</a:t>
            </a:r>
            <a:endParaRPr sz="16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8125933" y="3001336"/>
            <a:ext cx="2487103" cy="134429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Terdiri dari satu set nilai-nilai yang mencakup suatu keadaan dan operasi tugas untuk memodifikasi pernyataan. Pernyataan adalah set pasangan nilai-nama dari konstanta dan variabel. Program terdiri dari urutan tugas dan suatu komputasi terdiri dari urutan pernyataan.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96E1"/>
            </a:gs>
            <a:gs pos="79000">
              <a:srgbClr val="101BE1"/>
            </a:gs>
            <a:gs pos="100000">
              <a:srgbClr val="101BE1"/>
            </a:gs>
          </a:gsLst>
          <a:lin ang="6480000" scaled="0"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/>
          <p:nvPr/>
        </p:nvSpPr>
        <p:spPr>
          <a:xfrm>
            <a:off x="3030356" y="0"/>
            <a:ext cx="6610350" cy="6610350"/>
          </a:xfrm>
          <a:prstGeom prst="ellipse">
            <a:avLst/>
          </a:prstGeom>
          <a:gradFill>
            <a:gsLst>
              <a:gs pos="0">
                <a:srgbClr val="5E96E1"/>
              </a:gs>
              <a:gs pos="33000">
                <a:srgbClr val="5E96E1"/>
              </a:gs>
              <a:gs pos="92000">
                <a:srgbClr val="101BE1"/>
              </a:gs>
              <a:gs pos="100000">
                <a:srgbClr val="101BE1"/>
              </a:gs>
            </a:gsLst>
            <a:lin ang="1775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5"/>
          <p:cNvSpPr/>
          <p:nvPr/>
        </p:nvSpPr>
        <p:spPr>
          <a:xfrm>
            <a:off x="3375660" y="3554730"/>
            <a:ext cx="551751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SINTAKS, SEMANTIK, DAN PRAGMATIS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/>
          <p:nvPr/>
        </p:nvSpPr>
        <p:spPr>
          <a:xfrm>
            <a:off x="-51435" y="3135833"/>
            <a:ext cx="12294870" cy="3722167"/>
          </a:xfrm>
          <a:prstGeom prst="rect">
            <a:avLst/>
          </a:prstGeom>
          <a:solidFill>
            <a:srgbClr val="0913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16"/>
          <p:cNvCxnSpPr/>
          <p:nvPr/>
        </p:nvCxnSpPr>
        <p:spPr>
          <a:xfrm>
            <a:off x="918722" y="567134"/>
            <a:ext cx="9784715" cy="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249" name="Google Shape;249;p16"/>
          <p:cNvSpPr/>
          <p:nvPr/>
        </p:nvSpPr>
        <p:spPr>
          <a:xfrm>
            <a:off x="1566407" y="2765298"/>
            <a:ext cx="996287" cy="99628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5397458" y="2765298"/>
            <a:ext cx="996287" cy="99628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9156753" y="2765297"/>
            <a:ext cx="996287" cy="99628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737699" y="3842835"/>
            <a:ext cx="1128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Contoh :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732173" y="4181297"/>
            <a:ext cx="3188335" cy="2132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Bahasa pemrograman python bersifat case sensitive. Python membedakan antara huruf kecil dan huruf besar.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ibu_kota = 'Jakarta'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print(iBu_kota)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(program error karena penulisan variable ibu_kota berbeda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4482047" y="3807659"/>
            <a:ext cx="1128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Contoh: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4494671" y="4146121"/>
            <a:ext cx="3450116" cy="2391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menggunakan indentasi spasi, daripada tanda kurung kurawal atau kata kunci, untuk membatasi blok. Dengan demikian, struktur visual program secara akurat mewakili struktur semantik program.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5 &gt; 2: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print("Five is greater than two!")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(terdapat spasi diawal line print)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8372741" y="3762787"/>
            <a:ext cx="1128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Contoh: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8397663" y="4101249"/>
            <a:ext cx="3188335" cy="2132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Kekuatan yang membentuk suatu bahasa pemrograman meliputi arsitektur komputer, praktek rancang-bangun perangkat lunak (terutama daur hidup perangkat lunak), model komputasional, dan daerah aplikasi (contoh: alat penghubung pemakai, sistem pemprograman, dan sistem ahli).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1014861" y="860449"/>
            <a:ext cx="783869" cy="30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Sintaks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6"/>
          <p:cNvSpPr txBox="1"/>
          <p:nvPr/>
        </p:nvSpPr>
        <p:spPr>
          <a:xfrm>
            <a:off x="1005971" y="1383054"/>
            <a:ext cx="2865755" cy="93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Aturan gramatikal atau komposisi suatu program yang mengatur tata cara penulisan huruf, angka dan karakter lain.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"/>
          <p:cNvSpPr txBox="1"/>
          <p:nvPr/>
        </p:nvSpPr>
        <p:spPr>
          <a:xfrm>
            <a:off x="4786761" y="847749"/>
            <a:ext cx="1024319" cy="30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Semantik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4777871" y="1370354"/>
            <a:ext cx="2865755" cy="718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Mendefinisikan arti dari dari program yang benar secara sintaks dari bahasa pemrograman tersebut.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8542151" y="835049"/>
            <a:ext cx="1104470" cy="30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Pragmatis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8533261" y="1357654"/>
            <a:ext cx="2865755" cy="11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Memperhatikan tentang pemakaian bahasa, area aplikasi, kemudahan implementasi dan penggunaan, dan sukses bahasa didalam desain pelaksanaan tujuannya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1803101" y="2905093"/>
            <a:ext cx="523240" cy="645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5610561" y="2892393"/>
            <a:ext cx="523240" cy="645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3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9385001" y="2905093"/>
            <a:ext cx="523240" cy="645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3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96E1"/>
            </a:gs>
            <a:gs pos="79000">
              <a:srgbClr val="101BE1"/>
            </a:gs>
            <a:gs pos="100000">
              <a:srgbClr val="101BE1"/>
            </a:gs>
          </a:gsLst>
          <a:lin ang="6480000" scaled="0"/>
        </a:gra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/>
          <p:nvPr/>
        </p:nvSpPr>
        <p:spPr>
          <a:xfrm>
            <a:off x="3000375" y="-41067"/>
            <a:ext cx="6610350" cy="6610350"/>
          </a:xfrm>
          <a:prstGeom prst="ellipse">
            <a:avLst/>
          </a:prstGeom>
          <a:gradFill>
            <a:gsLst>
              <a:gs pos="0">
                <a:srgbClr val="5E96E1"/>
              </a:gs>
              <a:gs pos="33000">
                <a:srgbClr val="5E96E1"/>
              </a:gs>
              <a:gs pos="92000">
                <a:srgbClr val="101BE1"/>
              </a:gs>
              <a:gs pos="100000">
                <a:srgbClr val="101BE1"/>
              </a:gs>
            </a:gsLst>
            <a:lin ang="1775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3375660" y="3554730"/>
            <a:ext cx="551751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PRINSIP DESAIN BAHASA PEMROGRAMAN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7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/>
          <p:nvPr/>
        </p:nvSpPr>
        <p:spPr>
          <a:xfrm>
            <a:off x="1387987" y="3981445"/>
            <a:ext cx="3324634" cy="1620180"/>
          </a:xfrm>
          <a:prstGeom prst="round1Rect">
            <a:avLst>
              <a:gd fmla="val 16667" name="adj"/>
            </a:avLst>
          </a:prstGeom>
          <a:solidFill>
            <a:srgbClr val="0913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4052149" y="4131844"/>
            <a:ext cx="504056" cy="504056"/>
          </a:xfrm>
          <a:prstGeom prst="ellipse">
            <a:avLst/>
          </a:prstGeom>
          <a:solidFill>
            <a:srgbClr val="9AA4EF"/>
          </a:solidFill>
          <a:ln>
            <a:noFill/>
          </a:ln>
        </p:spPr>
        <p:txBody>
          <a:bodyPr anchorCtr="1" anchor="ctr" bIns="46800" lIns="90000" spcFirstLastPara="1" rIns="90000" wrap="square" tIns="468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4"/>
              <a:buFont typeface="Arial"/>
              <a:buNone/>
            </a:pPr>
            <a:r>
              <a:rPr b="0" i="0" lang="en-US" sz="175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1499607" y="4854322"/>
            <a:ext cx="2458451" cy="557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97"/>
              <a:buFont typeface="Arial"/>
              <a:buNone/>
            </a:pPr>
            <a:r>
              <a:rPr lang="en-US" sz="79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Satu set object disebut reguler berkenaan dengan kondisi beberapa jika, dan hanya jika, kondisi dapat digunakan untuk masing-masing unsur set.</a:t>
            </a:r>
            <a:endParaRPr sz="79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1499607" y="4466724"/>
            <a:ext cx="2458451" cy="38759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Prinsip Keteraturan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5050667" y="3981445"/>
            <a:ext cx="3324634" cy="1620180"/>
          </a:xfrm>
          <a:prstGeom prst="round1Rect">
            <a:avLst>
              <a:gd fmla="val 16667" name="adj"/>
            </a:avLst>
          </a:prstGeom>
          <a:solidFill>
            <a:srgbClr val="9AA4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7714829" y="4131844"/>
            <a:ext cx="504056" cy="504056"/>
          </a:xfrm>
          <a:prstGeom prst="ellipse">
            <a:avLst/>
          </a:prstGeom>
          <a:solidFill>
            <a:srgbClr val="0913C8"/>
          </a:solidFill>
          <a:ln>
            <a:noFill/>
          </a:ln>
        </p:spPr>
        <p:txBody>
          <a:bodyPr anchorCtr="1" anchor="ctr" bIns="46800" lIns="90000" spcFirstLastPara="1" rIns="90000" wrap="square" tIns="468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4"/>
              <a:buFont typeface="Arial"/>
              <a:buNone/>
            </a:pPr>
            <a:r>
              <a:rPr b="0" i="0" lang="en-US" sz="175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284" name="Google Shape;284;p18"/>
          <p:cNvSpPr/>
          <p:nvPr/>
        </p:nvSpPr>
        <p:spPr>
          <a:xfrm>
            <a:off x="5107817" y="4766748"/>
            <a:ext cx="3124463" cy="557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Objek yang baru pada tiap kelas sintaktis digambarkan untuk membangun dengan cara yang sistematis. Prinsip ekstensibilitas di terapkan secara konsisten dan bersifat universal.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5113357" y="4442101"/>
            <a:ext cx="2458451" cy="38759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Prinsip Sifat Ekstensibilitas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1387987" y="2093590"/>
            <a:ext cx="3324634" cy="1620180"/>
          </a:xfrm>
          <a:prstGeom prst="round1Rect">
            <a:avLst>
              <a:gd fmla="val 16667" name="adj"/>
            </a:avLst>
          </a:prstGeom>
          <a:solidFill>
            <a:srgbClr val="9AA4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4044529" y="2243989"/>
            <a:ext cx="504056" cy="504056"/>
          </a:xfrm>
          <a:prstGeom prst="ellipse">
            <a:avLst/>
          </a:prstGeom>
          <a:solidFill>
            <a:srgbClr val="0913C8"/>
          </a:solidFill>
          <a:ln>
            <a:noFill/>
          </a:ln>
        </p:spPr>
        <p:txBody>
          <a:bodyPr anchorCtr="1" anchor="ctr" bIns="46800" lIns="90000" spcFirstLastPara="1" rIns="90000" wrap="square" tIns="468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4"/>
              <a:buFont typeface="Arial"/>
              <a:buNone/>
            </a:pPr>
            <a:r>
              <a:rPr b="0" i="0" lang="en-US" sz="175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>
            <a:off x="1499607" y="2966467"/>
            <a:ext cx="2458451" cy="557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45"/>
              <a:buFont typeface="Arial"/>
              <a:buNone/>
            </a:pPr>
            <a:r>
              <a:rPr lang="en-US" sz="104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Bahasa harus didasarkan atas yang paling sedikit</a:t>
            </a:r>
            <a:endParaRPr sz="104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1499607" y="2578869"/>
            <a:ext cx="2458451" cy="38759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Prinsip Kesederhanaan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5050667" y="2078985"/>
            <a:ext cx="3324634" cy="1620180"/>
          </a:xfrm>
          <a:prstGeom prst="round1Rect">
            <a:avLst>
              <a:gd fmla="val 16667" name="adj"/>
            </a:avLst>
          </a:prstGeom>
          <a:solidFill>
            <a:srgbClr val="0913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7707209" y="2205889"/>
            <a:ext cx="504056" cy="504056"/>
          </a:xfrm>
          <a:prstGeom prst="ellipse">
            <a:avLst/>
          </a:prstGeom>
          <a:solidFill>
            <a:srgbClr val="9AA4EF"/>
          </a:solidFill>
          <a:ln>
            <a:noFill/>
          </a:ln>
        </p:spPr>
        <p:txBody>
          <a:bodyPr anchorCtr="1" anchor="ctr" bIns="46800" lIns="90000" spcFirstLastPara="1" rIns="90000" wrap="square" tIns="468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4"/>
              <a:buFont typeface="Arial"/>
              <a:buNone/>
            </a:pPr>
            <a:r>
              <a:rPr b="0" i="0" lang="en-US" sz="175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5162287" y="2966467"/>
            <a:ext cx="2458451" cy="557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45"/>
              <a:buFont typeface="Arial"/>
              <a:buNone/>
            </a:pPr>
            <a:r>
              <a:rPr lang="en-US" sz="104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Fungsi mandiri harus dikendalikan oleh mekanisme mandiri</a:t>
            </a:r>
            <a:endParaRPr sz="104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5162287" y="2578869"/>
            <a:ext cx="2458451" cy="38759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Prinsip Orthogonal</a:t>
            </a:r>
            <a:endParaRPr/>
          </a:p>
        </p:txBody>
      </p:sp>
      <p:sp>
        <p:nvSpPr>
          <p:cNvPr id="294" name="Google Shape;294;p18"/>
          <p:cNvSpPr txBox="1"/>
          <p:nvPr/>
        </p:nvSpPr>
        <p:spPr>
          <a:xfrm>
            <a:off x="2593298" y="897255"/>
            <a:ext cx="762999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PRINSIP DESAIN BAHASA PEMROGRAMAN</a:t>
            </a:r>
            <a:endParaRPr sz="30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8975610" y="2078985"/>
            <a:ext cx="2174875" cy="3291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Suatu bahasa program harus dirancang untuk memudahkan para pemakai agar dapat dibaca dan ditulis serta pelaksanaannya efisien sesuai dengan perangkat keras yang tersedia.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Berikut prinsip-prinsip dalam merancang Bahasa pemrograman 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未标题-1" id="300" name="Google Shape;3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9"/>
          <p:cNvSpPr/>
          <p:nvPr/>
        </p:nvSpPr>
        <p:spPr>
          <a:xfrm>
            <a:off x="9441400" y="5874385"/>
            <a:ext cx="26695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Tim Penyusun: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1.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2.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sz="12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922020" y="1990725"/>
            <a:ext cx="5366238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TERIMA</a:t>
            </a:r>
            <a:endParaRPr b="1" sz="75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KASIH</a:t>
            </a:r>
            <a:endParaRPr b="1" sz="75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p19"/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04" name="Google Shape;304;p19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PROGRAM STUDI INFORMATIKA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UNIVERSITAS GUNADARMA</a:t>
              </a:r>
              <a:endParaRPr/>
            </a:p>
          </p:txBody>
        </p:sp>
        <p:pic>
          <p:nvPicPr>
            <p:cNvPr id="305" name="Google Shape;305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060" y="5874385"/>
              <a:ext cx="968180" cy="95859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96E1"/>
            </a:gs>
            <a:gs pos="79000">
              <a:srgbClr val="101BE1"/>
            </a:gs>
            <a:gs pos="100000">
              <a:srgbClr val="101BE1"/>
            </a:gs>
          </a:gsLst>
          <a:lin ang="14340001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/>
          <p:nvPr/>
        </p:nvSpPr>
        <p:spPr>
          <a:xfrm>
            <a:off x="3479165" y="914399"/>
            <a:ext cx="8495030" cy="5120641"/>
          </a:xfrm>
          <a:prstGeom prst="roundRect">
            <a:avLst>
              <a:gd fmla="val 7616" name="adj"/>
            </a:avLst>
          </a:prstGeom>
          <a:noFill/>
          <a:ln cap="flat" cmpd="sng" w="12700">
            <a:solidFill>
              <a:schemeClr val="lt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2"/>
          <p:cNvGrpSpPr/>
          <p:nvPr/>
        </p:nvGrpSpPr>
        <p:grpSpPr>
          <a:xfrm>
            <a:off x="8357870" y="1406525"/>
            <a:ext cx="3152140" cy="1189990"/>
            <a:chOff x="6953" y="1829"/>
            <a:chExt cx="4964" cy="1874"/>
          </a:xfrm>
        </p:grpSpPr>
        <p:sp>
          <p:nvSpPr>
            <p:cNvPr id="47" name="Google Shape;47;p2"/>
            <p:cNvSpPr/>
            <p:nvPr/>
          </p:nvSpPr>
          <p:spPr>
            <a:xfrm>
              <a:off x="8901" y="1987"/>
              <a:ext cx="3016" cy="1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Sintaks, Semantik &amp; Pragmatis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953" y="1829"/>
              <a:ext cx="1620" cy="1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8357870" y="3007360"/>
            <a:ext cx="3616325" cy="1186815"/>
            <a:chOff x="7018" y="1829"/>
            <a:chExt cx="5695" cy="1869"/>
          </a:xfrm>
        </p:grpSpPr>
        <p:sp>
          <p:nvSpPr>
            <p:cNvPr id="50" name="Google Shape;50;p2"/>
            <p:cNvSpPr/>
            <p:nvPr/>
          </p:nvSpPr>
          <p:spPr>
            <a:xfrm>
              <a:off x="8981" y="1982"/>
              <a:ext cx="3732" cy="1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Prinsip Desain Bahasa Pemrograman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4655185" y="1419860"/>
            <a:ext cx="4731385" cy="937260"/>
            <a:chOff x="6953" y="1829"/>
            <a:chExt cx="7451" cy="1476"/>
          </a:xfrm>
        </p:grpSpPr>
        <p:sp>
          <p:nvSpPr>
            <p:cNvPr id="53" name="Google Shape;53;p2"/>
            <p:cNvSpPr/>
            <p:nvPr/>
          </p:nvSpPr>
          <p:spPr>
            <a:xfrm>
              <a:off x="8901" y="2012"/>
              <a:ext cx="5503" cy="1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Konsep Dasar Pemrograman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953" y="1829"/>
              <a:ext cx="1620" cy="1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55185" y="3020695"/>
            <a:ext cx="2944495" cy="937260"/>
            <a:chOff x="7018" y="1829"/>
            <a:chExt cx="4637" cy="1476"/>
          </a:xfrm>
        </p:grpSpPr>
        <p:sp>
          <p:nvSpPr>
            <p:cNvPr id="56" name="Google Shape;56;p2"/>
            <p:cNvSpPr/>
            <p:nvPr/>
          </p:nvSpPr>
          <p:spPr>
            <a:xfrm>
              <a:off x="8981" y="2007"/>
              <a:ext cx="2674" cy="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4655185" y="4679950"/>
            <a:ext cx="3356610" cy="937260"/>
            <a:chOff x="7018" y="1829"/>
            <a:chExt cx="5286" cy="1476"/>
          </a:xfrm>
        </p:grpSpPr>
        <p:sp>
          <p:nvSpPr>
            <p:cNvPr id="59" name="Google Shape;59;p2"/>
            <p:cNvSpPr/>
            <p:nvPr/>
          </p:nvSpPr>
          <p:spPr>
            <a:xfrm>
              <a:off x="8981" y="2007"/>
              <a:ext cx="3323" cy="1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Komputasi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</p:grpSp>
      <p:sp>
        <p:nvSpPr>
          <p:cNvPr id="61" name="Google Shape;61;p2"/>
          <p:cNvSpPr/>
          <p:nvPr/>
        </p:nvSpPr>
        <p:spPr>
          <a:xfrm>
            <a:off x="1241083" y="1320938"/>
            <a:ext cx="1252025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b="0" i="0" sz="8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96E1"/>
            </a:gs>
            <a:gs pos="79000">
              <a:srgbClr val="101BE1"/>
            </a:gs>
            <a:gs pos="100000">
              <a:srgbClr val="101BE1"/>
            </a:gs>
          </a:gsLst>
          <a:lin ang="6480000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>
            <a:gsLst>
              <a:gs pos="0">
                <a:srgbClr val="5E96E1"/>
              </a:gs>
              <a:gs pos="33000">
                <a:srgbClr val="5E96E1"/>
              </a:gs>
              <a:gs pos="92000">
                <a:srgbClr val="101BE1"/>
              </a:gs>
              <a:gs pos="100000">
                <a:srgbClr val="101BE1"/>
              </a:gs>
            </a:gsLst>
            <a:lin ang="1775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3375660" y="3554730"/>
            <a:ext cx="551751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KONSEP DASAR PEMROGRAMAN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1606913" y="1717390"/>
            <a:ext cx="3541395" cy="1652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lphaL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Untuk mendeskripsikan intruksi-intruksi tersendiri, disebut source code yang dibuat oleh programmer</a:t>
            </a:r>
            <a:endParaRPr/>
          </a:p>
          <a:p>
            <a:pPr indent="-228600" lvl="0" marL="228600" marR="0" rtl="0" algn="just">
              <a:lnSpc>
                <a:spcPct val="14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lphaL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Untuk mendeskripsikan keseluruhan bagian dari perangkat lunak yang executable</a:t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1520553" y="1202713"/>
            <a:ext cx="3627755" cy="321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Program dapat di artikan :</a:t>
            </a:r>
            <a:endParaRPr/>
          </a:p>
        </p:txBody>
      </p:sp>
      <p:sp>
        <p:nvSpPr>
          <p:cNvPr id="75" name="Google Shape;75;p4"/>
          <p:cNvSpPr txBox="1"/>
          <p:nvPr/>
        </p:nvSpPr>
        <p:spPr>
          <a:xfrm>
            <a:off x="6998516" y="1721487"/>
            <a:ext cx="3541395" cy="1098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Sebagai himpunan atau kumpulan intruksi tertulis yang dibuat oleh programmet atau suatu bagian executable dari suatu perangkat lunak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6998516" y="1197098"/>
            <a:ext cx="3627755" cy="321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Atau dapat juga diartikan :</a:t>
            </a:r>
            <a:endParaRPr/>
          </a:p>
        </p:txBody>
      </p:sp>
      <p:cxnSp>
        <p:nvCxnSpPr>
          <p:cNvPr id="77" name="Google Shape;77;p4"/>
          <p:cNvCxnSpPr/>
          <p:nvPr/>
        </p:nvCxnSpPr>
        <p:spPr>
          <a:xfrm rot="10800000">
            <a:off x="1664969" y="3432310"/>
            <a:ext cx="8965565" cy="2413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78" name="Google Shape;78;p4"/>
          <p:cNvSpPr/>
          <p:nvPr/>
        </p:nvSpPr>
        <p:spPr>
          <a:xfrm>
            <a:off x="1647825" y="3581400"/>
            <a:ext cx="8999855" cy="2324100"/>
          </a:xfrm>
          <a:prstGeom prst="rect">
            <a:avLst/>
          </a:prstGeom>
          <a:solidFill>
            <a:srgbClr val="0B15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2326005" y="3895725"/>
            <a:ext cx="7975600" cy="63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PEMROGRAMAN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2326004" y="4490936"/>
            <a:ext cx="7975600" cy="1089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Suatu kumpulan urutan perintah ke komputer untuk mengerjakan sesuatu, dimana instruksi tersebut menggunakan bahasa yang dimengerti oleh komputer atau yang dikenal dengan bahasa pemrograman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4"/>
          <p:cNvCxnSpPr/>
          <p:nvPr/>
        </p:nvCxnSpPr>
        <p:spPr>
          <a:xfrm>
            <a:off x="6075226" y="1263378"/>
            <a:ext cx="635" cy="2176145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4"/>
          <p:cNvSpPr txBox="1"/>
          <p:nvPr/>
        </p:nvSpPr>
        <p:spPr>
          <a:xfrm>
            <a:off x="4075112" y="369834"/>
            <a:ext cx="447738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Definisi Pemrograman</a:t>
            </a:r>
            <a:endParaRPr sz="3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 flipH="1">
            <a:off x="4710544" y="0"/>
            <a:ext cx="7481455" cy="6858000"/>
          </a:xfrm>
          <a:prstGeom prst="rect">
            <a:avLst/>
          </a:prstGeom>
          <a:solidFill>
            <a:srgbClr val="4558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4939895" y="1053433"/>
            <a:ext cx="362775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Bahasa Pemgrograman</a:t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058814" y="3184410"/>
            <a:ext cx="5359428" cy="349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Sebagai media untuk menyusun dan memahami serta sebagai alat komunikasi antara pemrogram dengan komputer.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Secara umum terdapat 4 kelompok Bahasa Pemrograman, yaitu :</a:t>
            </a:r>
            <a:endParaRPr/>
          </a:p>
          <a:p>
            <a:pPr indent="-228600" lvl="0" marL="228600" marR="0" rtl="0" algn="l">
              <a:lnSpc>
                <a:spcPct val="14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 Oriented Language (Visual dBase, Visual FoxPro, Delphi, Visual C)</a:t>
            </a:r>
            <a:endParaRPr/>
          </a:p>
          <a:p>
            <a:pPr indent="-228600" lvl="0" marL="228600" marR="0" rtl="0" algn="l">
              <a:lnSpc>
                <a:spcPct val="14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 Level Language (seperti Python, Pascal dan Basic)</a:t>
            </a:r>
            <a:endParaRPr/>
          </a:p>
          <a:p>
            <a:pPr indent="-228600" lvl="0" marL="228600" marR="0" rtl="0" algn="l">
              <a:lnSpc>
                <a:spcPct val="14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Middle Level Language (seperti bahasa C), dan</a:t>
            </a:r>
            <a:endParaRPr/>
          </a:p>
          <a:p>
            <a:pPr indent="-228600" lvl="0" marL="228600" marR="0" rtl="0" algn="l">
              <a:lnSpc>
                <a:spcPct val="14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Low Level Language (seperti bahasa Assembly)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marR="0" rtl="0" algn="l">
              <a:lnSpc>
                <a:spcPct val="14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marR="0" rtl="0" algn="r">
              <a:lnSpc>
                <a:spcPct val="14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008793" y="1494647"/>
            <a:ext cx="5409449" cy="581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Prosedur atau tata cara penulisan program. Pada bahasa pemrograman terdapat dua factor penting, yaitu sintaks dan semantik.</a:t>
            </a:r>
            <a:endParaRPr/>
          </a:p>
        </p:txBody>
      </p:sp>
      <p:cxnSp>
        <p:nvCxnSpPr>
          <p:cNvPr id="91" name="Google Shape;91;p5"/>
          <p:cNvCxnSpPr/>
          <p:nvPr/>
        </p:nvCxnSpPr>
        <p:spPr>
          <a:xfrm>
            <a:off x="5058814" y="2269143"/>
            <a:ext cx="402145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6 Cara Belajar Bahasa Pemrograman Agar Cepat Menguasai" id="92" name="Google Shape;9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112" y="2263428"/>
            <a:ext cx="4484432" cy="195204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"/>
          <p:cNvSpPr txBox="1"/>
          <p:nvPr/>
        </p:nvSpPr>
        <p:spPr>
          <a:xfrm>
            <a:off x="4939896" y="2624935"/>
            <a:ext cx="362775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Fungsi Bahasa Pemgrograman</a:t>
            </a:r>
            <a:endParaRPr b="0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6"/>
          <p:cNvGrpSpPr/>
          <p:nvPr/>
        </p:nvGrpSpPr>
        <p:grpSpPr>
          <a:xfrm>
            <a:off x="984359" y="1690255"/>
            <a:ext cx="2308848" cy="3609988"/>
            <a:chOff x="1543159" y="2226077"/>
            <a:chExt cx="2308848" cy="3114888"/>
          </a:xfrm>
        </p:grpSpPr>
        <p:sp>
          <p:nvSpPr>
            <p:cNvPr id="99" name="Google Shape;99;p6"/>
            <p:cNvSpPr/>
            <p:nvPr/>
          </p:nvSpPr>
          <p:spPr>
            <a:xfrm>
              <a:off x="1543159" y="2226077"/>
              <a:ext cx="2308848" cy="311488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"/>
            <p:cNvSpPr txBox="1"/>
            <p:nvPr/>
          </p:nvSpPr>
          <p:spPr>
            <a:xfrm>
              <a:off x="1723709" y="3070988"/>
              <a:ext cx="1947748" cy="167516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Algoritma berisi urutan langkah-langkah penyelesaian masalah. Bahasa tingkat tinggi seperti  Cobol, Basic, Pascal, dan C mendukung kegiatan pemrograman prosedural, karena itu mereka dinamakan juga bahasa prosedural.</a:t>
              </a:r>
              <a:endParaRPr sz="1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6"/>
          <p:cNvSpPr/>
          <p:nvPr/>
        </p:nvSpPr>
        <p:spPr>
          <a:xfrm>
            <a:off x="1733248" y="4979852"/>
            <a:ext cx="811070" cy="811070"/>
          </a:xfrm>
          <a:prstGeom prst="ellipse">
            <a:avLst/>
          </a:prstGeom>
          <a:solidFill>
            <a:srgbClr val="FFCB2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grpSp>
        <p:nvGrpSpPr>
          <p:cNvPr id="102" name="Google Shape;102;p6"/>
          <p:cNvGrpSpPr/>
          <p:nvPr/>
        </p:nvGrpSpPr>
        <p:grpSpPr>
          <a:xfrm>
            <a:off x="1208508" y="1690255"/>
            <a:ext cx="4747151" cy="3609988"/>
            <a:chOff x="2503273" y="2226077"/>
            <a:chExt cx="4747151" cy="3114888"/>
          </a:xfrm>
        </p:grpSpPr>
        <p:sp>
          <p:nvSpPr>
            <p:cNvPr id="103" name="Google Shape;103;p6"/>
            <p:cNvSpPr/>
            <p:nvPr/>
          </p:nvSpPr>
          <p:spPr>
            <a:xfrm>
              <a:off x="4941576" y="2226077"/>
              <a:ext cx="2308848" cy="311488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 txBox="1"/>
            <p:nvPr/>
          </p:nvSpPr>
          <p:spPr>
            <a:xfrm>
              <a:off x="5202023" y="2329499"/>
              <a:ext cx="1860550" cy="5576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Pemrograman Terstruktur</a:t>
              </a:r>
              <a:endParaRPr b="1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 txBox="1"/>
            <p:nvPr/>
          </p:nvSpPr>
          <p:spPr>
            <a:xfrm>
              <a:off x="5102389" y="2937467"/>
              <a:ext cx="1947748" cy="226040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Bahasa pemrograman yang mendukung pembuatan program sebagai kumpulan prosedur. Prosedur-prosedur ini dapat saling memanggil dan dipanggil dari manapun dalam program dan dapat mengunakan parameter yang berbeda-beda untuk setiap pemanggilan. Contoh bahasa pemrograman terstruktur : Pascal, Cobol, RPG, A C 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 txBox="1"/>
            <p:nvPr/>
          </p:nvSpPr>
          <p:spPr>
            <a:xfrm>
              <a:off x="2503273" y="2316670"/>
              <a:ext cx="1860550" cy="5576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Pemrograman Prosedural</a:t>
              </a:r>
              <a:endParaRPr b="1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6"/>
          <p:cNvSpPr/>
          <p:nvPr/>
        </p:nvSpPr>
        <p:spPr>
          <a:xfrm>
            <a:off x="4395700" y="4979852"/>
            <a:ext cx="811070" cy="811070"/>
          </a:xfrm>
          <a:prstGeom prst="ellipse">
            <a:avLst/>
          </a:prstGeom>
          <a:solidFill>
            <a:srgbClr val="FFCB2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grpSp>
        <p:nvGrpSpPr>
          <p:cNvPr id="108" name="Google Shape;108;p6"/>
          <p:cNvGrpSpPr/>
          <p:nvPr/>
        </p:nvGrpSpPr>
        <p:grpSpPr>
          <a:xfrm>
            <a:off x="6294658" y="1683905"/>
            <a:ext cx="2308848" cy="3616338"/>
            <a:chOff x="8339993" y="2226077"/>
            <a:chExt cx="2308848" cy="3114888"/>
          </a:xfrm>
        </p:grpSpPr>
        <p:sp>
          <p:nvSpPr>
            <p:cNvPr id="109" name="Google Shape;109;p6"/>
            <p:cNvSpPr/>
            <p:nvPr/>
          </p:nvSpPr>
          <p:spPr>
            <a:xfrm>
              <a:off x="8339993" y="2226077"/>
              <a:ext cx="2308848" cy="311488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 txBox="1"/>
            <p:nvPr/>
          </p:nvSpPr>
          <p:spPr>
            <a:xfrm>
              <a:off x="8573349" y="2324345"/>
              <a:ext cx="1842135" cy="55670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Pemrograman Modular</a:t>
              </a:r>
              <a:endParaRPr b="1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 txBox="1"/>
            <p:nvPr/>
          </p:nvSpPr>
          <p:spPr>
            <a:xfrm>
              <a:off x="8520542" y="2821614"/>
              <a:ext cx="1947748" cy="23137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Pemrograman dipecah ke dalam modul-modul, yang menunjukkan fungsi dan tugas tunggal. Pemrograman modular menggunakan sub-routine, yaitu sebuah kumpulan perintah yang melakukan tugas pemrosesan terbatas. Pemrograman ini dimanfaatkan oleh Bahasa Pemrograman Berbasis Obyek</a:t>
              </a:r>
              <a:endParaRPr sz="1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6"/>
          <p:cNvSpPr/>
          <p:nvPr/>
        </p:nvSpPr>
        <p:spPr>
          <a:xfrm>
            <a:off x="7043547" y="4992552"/>
            <a:ext cx="811070" cy="811070"/>
          </a:xfrm>
          <a:prstGeom prst="ellipse">
            <a:avLst/>
          </a:prstGeom>
          <a:solidFill>
            <a:srgbClr val="FFCB2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13" name="Google Shape;113;p6"/>
          <p:cNvSpPr txBox="1"/>
          <p:nvPr/>
        </p:nvSpPr>
        <p:spPr>
          <a:xfrm>
            <a:off x="3807624" y="627441"/>
            <a:ext cx="4477385" cy="553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Tipe Pemrograman</a:t>
            </a:r>
            <a:endParaRPr sz="3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6"/>
          <p:cNvGrpSpPr/>
          <p:nvPr/>
        </p:nvGrpSpPr>
        <p:grpSpPr>
          <a:xfrm>
            <a:off x="8908318" y="1690255"/>
            <a:ext cx="2308848" cy="3616338"/>
            <a:chOff x="8339993" y="2226077"/>
            <a:chExt cx="2308848" cy="3114888"/>
          </a:xfrm>
        </p:grpSpPr>
        <p:sp>
          <p:nvSpPr>
            <p:cNvPr id="115" name="Google Shape;115;p6"/>
            <p:cNvSpPr/>
            <p:nvPr/>
          </p:nvSpPr>
          <p:spPr>
            <a:xfrm>
              <a:off x="8339993" y="2226077"/>
              <a:ext cx="2308848" cy="311488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 txBox="1"/>
            <p:nvPr/>
          </p:nvSpPr>
          <p:spPr>
            <a:xfrm>
              <a:off x="8610061" y="2316511"/>
              <a:ext cx="1842135" cy="55670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Pemrograman Fungsional</a:t>
              </a:r>
              <a:endParaRPr b="1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 txBox="1"/>
            <p:nvPr/>
          </p:nvSpPr>
          <p:spPr>
            <a:xfrm>
              <a:off x="8557254" y="2927624"/>
              <a:ext cx="1947748" cy="215338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Pemrograman yangseluruh kodenya berupa fungsi-fungsi. Bahasa pemrograman fungsional merupakan salah satu bahasa pemrograman yang memperlakukan proses komputasi sebagai evaluasi fungsi-fungsi matematika. Contoh : Lisp, Scheme, ML, Haskell.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6"/>
          <p:cNvSpPr/>
          <p:nvPr/>
        </p:nvSpPr>
        <p:spPr>
          <a:xfrm>
            <a:off x="9657207" y="4998902"/>
            <a:ext cx="811070" cy="811070"/>
          </a:xfrm>
          <a:prstGeom prst="ellipse">
            <a:avLst/>
          </a:prstGeom>
          <a:solidFill>
            <a:srgbClr val="FFCB2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7"/>
          <p:cNvGrpSpPr/>
          <p:nvPr/>
        </p:nvGrpSpPr>
        <p:grpSpPr>
          <a:xfrm>
            <a:off x="1284409" y="1828801"/>
            <a:ext cx="9623182" cy="4119717"/>
            <a:chOff x="1003087" y="1690255"/>
            <a:chExt cx="9623182" cy="4119717"/>
          </a:xfrm>
        </p:grpSpPr>
        <p:grpSp>
          <p:nvGrpSpPr>
            <p:cNvPr id="124" name="Google Shape;124;p7"/>
            <p:cNvGrpSpPr/>
            <p:nvPr/>
          </p:nvGrpSpPr>
          <p:grpSpPr>
            <a:xfrm>
              <a:off x="1003087" y="1690255"/>
              <a:ext cx="2308848" cy="3609988"/>
              <a:chOff x="1543159" y="2226077"/>
              <a:chExt cx="2308848" cy="3114888"/>
            </a:xfrm>
          </p:grpSpPr>
          <p:sp>
            <p:nvSpPr>
              <p:cNvPr id="125" name="Google Shape;125;p7"/>
              <p:cNvSpPr/>
              <p:nvPr/>
            </p:nvSpPr>
            <p:spPr>
              <a:xfrm>
                <a:off x="1543159" y="2226077"/>
                <a:ext cx="2308848" cy="3114888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270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7"/>
              <p:cNvSpPr txBox="1"/>
              <p:nvPr/>
            </p:nvSpPr>
            <p:spPr>
              <a:xfrm>
                <a:off x="1723709" y="3070988"/>
                <a:ext cx="1947748" cy="199650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Pemrograman yang mampu memanfaatkan obyek-obyek yang tersedia. Memiliki feature yang memperkuat dan meningkatkan fleksibilitas suatu obyek dengan adanya class, instance, encapsulation, inheritance, reusability, dan polymorphism. Contoh : C++, SmallTalks, Java.</a:t>
                </a:r>
                <a:endParaRPr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" name="Google Shape;127;p7"/>
            <p:cNvSpPr/>
            <p:nvPr/>
          </p:nvSpPr>
          <p:spPr>
            <a:xfrm>
              <a:off x="1751976" y="4979852"/>
              <a:ext cx="811070" cy="811070"/>
            </a:xfrm>
            <a:prstGeom prst="ellipse">
              <a:avLst/>
            </a:prstGeom>
            <a:solidFill>
              <a:srgbClr val="FFCB2A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60950" lIns="121900" spcFirstLastPara="1" rIns="121900" wrap="square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/>
            </a:p>
          </p:txBody>
        </p:sp>
        <p:sp>
          <p:nvSpPr>
            <p:cNvPr id="128" name="Google Shape;128;p7"/>
            <p:cNvSpPr txBox="1"/>
            <p:nvPr/>
          </p:nvSpPr>
          <p:spPr>
            <a:xfrm>
              <a:off x="1227236" y="1795247"/>
              <a:ext cx="1860550" cy="92333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Pemrograman Berorientasi Obyek</a:t>
              </a:r>
              <a:endParaRPr b="1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" name="Google Shape;129;p7"/>
            <p:cNvGrpSpPr/>
            <p:nvPr/>
          </p:nvGrpSpPr>
          <p:grpSpPr>
            <a:xfrm>
              <a:off x="4660254" y="1690255"/>
              <a:ext cx="2308848" cy="4100667"/>
              <a:chOff x="3646811" y="1690255"/>
              <a:chExt cx="2308848" cy="4100667"/>
            </a:xfrm>
          </p:grpSpPr>
          <p:sp>
            <p:nvSpPr>
              <p:cNvPr id="130" name="Google Shape;130;p7"/>
              <p:cNvSpPr/>
              <p:nvPr/>
            </p:nvSpPr>
            <p:spPr>
              <a:xfrm>
                <a:off x="3646811" y="1690255"/>
                <a:ext cx="2308848" cy="3609988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270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7"/>
              <p:cNvSpPr txBox="1"/>
              <p:nvPr/>
            </p:nvSpPr>
            <p:spPr>
              <a:xfrm>
                <a:off x="3907258" y="1810116"/>
                <a:ext cx="1860550" cy="64633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Pemrograman Visual</a:t>
                </a:r>
                <a:endParaRPr b="1" sz="1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7"/>
              <p:cNvSpPr txBox="1"/>
              <p:nvPr/>
            </p:nvSpPr>
            <p:spPr>
              <a:xfrm>
                <a:off x="3863659" y="2576307"/>
                <a:ext cx="1947748" cy="160402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Penggunaan ekspresi visual (seperti grafik, gambar, atau ikon) dalam proses pemrograman. Mengacu pada aktivitas yang memungkinkan pengguna untuk membuat program dalam dua (atau lebih) dimensi</a:t>
                </a:r>
                <a:endParaRPr sz="1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4395700" y="4979852"/>
                <a:ext cx="811070" cy="811070"/>
              </a:xfrm>
              <a:prstGeom prst="ellipse">
                <a:avLst/>
              </a:prstGeom>
              <a:solidFill>
                <a:srgbClr val="FFCB2A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60950" lIns="121900" spcFirstLastPara="1" rIns="121900" wrap="square" tIns="60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06</a:t>
                </a:r>
                <a:endParaRPr/>
              </a:p>
            </p:txBody>
          </p:sp>
        </p:grpSp>
        <p:grpSp>
          <p:nvGrpSpPr>
            <p:cNvPr id="134" name="Google Shape;134;p7"/>
            <p:cNvGrpSpPr/>
            <p:nvPr/>
          </p:nvGrpSpPr>
          <p:grpSpPr>
            <a:xfrm>
              <a:off x="8317421" y="1690255"/>
              <a:ext cx="2308848" cy="3616338"/>
              <a:chOff x="8339993" y="2226077"/>
              <a:chExt cx="2308848" cy="3114888"/>
            </a:xfrm>
          </p:grpSpPr>
          <p:sp>
            <p:nvSpPr>
              <p:cNvPr id="135" name="Google Shape;135;p7"/>
              <p:cNvSpPr/>
              <p:nvPr/>
            </p:nvSpPr>
            <p:spPr>
              <a:xfrm>
                <a:off x="8339993" y="2226077"/>
                <a:ext cx="2308848" cy="3114888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270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7"/>
              <p:cNvSpPr txBox="1"/>
              <p:nvPr/>
            </p:nvSpPr>
            <p:spPr>
              <a:xfrm>
                <a:off x="8573349" y="2324345"/>
                <a:ext cx="1842135" cy="55670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Pemrograman Even-Driven</a:t>
                </a:r>
                <a:endParaRPr b="1" sz="1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7"/>
              <p:cNvSpPr txBox="1"/>
              <p:nvPr/>
            </p:nvSpPr>
            <p:spPr>
              <a:xfrm>
                <a:off x="8520542" y="2821614"/>
                <a:ext cx="1947748" cy="247415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Menggunakan konsep “jika sebuah aksi/perintah dilakukan terhadap sebuah obyek, apa yang akan terjadi/dilakukan oleh obyek tersebut selanjutnya”. Sangat fleksibel dalam pembuatan koding program, karena sudah mengunakan konsep OOP. Contoh : Visual Basic, Visual C++, Delphi. </a:t>
                </a:r>
                <a:endParaRPr/>
              </a:p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   </a:t>
                </a:r>
                <a:endParaRPr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8" name="Google Shape;138;p7"/>
            <p:cNvSpPr/>
            <p:nvPr/>
          </p:nvSpPr>
          <p:spPr>
            <a:xfrm>
              <a:off x="9066310" y="4998902"/>
              <a:ext cx="811070" cy="811070"/>
            </a:xfrm>
            <a:prstGeom prst="ellipse">
              <a:avLst/>
            </a:prstGeom>
            <a:solidFill>
              <a:srgbClr val="FFCB2A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60950" lIns="121900" spcFirstLastPara="1" rIns="121900" wrap="square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07</a:t>
              </a:r>
              <a:endParaRPr/>
            </a:p>
          </p:txBody>
        </p:sp>
      </p:grpSp>
      <p:sp>
        <p:nvSpPr>
          <p:cNvPr id="139" name="Google Shape;139;p7"/>
          <p:cNvSpPr txBox="1"/>
          <p:nvPr/>
        </p:nvSpPr>
        <p:spPr>
          <a:xfrm>
            <a:off x="3807624" y="627441"/>
            <a:ext cx="492074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Tipe Pemrograman (Lanj.)</a:t>
            </a:r>
            <a:endParaRPr sz="3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0257" y="484908"/>
            <a:ext cx="3534252" cy="543867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/>
          <p:nvPr/>
        </p:nvSpPr>
        <p:spPr>
          <a:xfrm flipH="1">
            <a:off x="6470073" y="0"/>
            <a:ext cx="5721927" cy="6858000"/>
          </a:xfrm>
          <a:prstGeom prst="rect">
            <a:avLst/>
          </a:prstGeom>
          <a:solidFill>
            <a:srgbClr val="4558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242521" y="2690336"/>
            <a:ext cx="417703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Tahapan Pengembangan Program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96E1"/>
            </a:gs>
            <a:gs pos="79000">
              <a:srgbClr val="101BE1"/>
            </a:gs>
            <a:gs pos="100000">
              <a:srgbClr val="101BE1"/>
            </a:gs>
          </a:gsLst>
          <a:lin ang="6480000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>
            <a:gsLst>
              <a:gs pos="0">
                <a:srgbClr val="5E96E1"/>
              </a:gs>
              <a:gs pos="33000">
                <a:srgbClr val="5E96E1"/>
              </a:gs>
              <a:gs pos="92000">
                <a:srgbClr val="101BE1"/>
              </a:gs>
              <a:gs pos="100000">
                <a:srgbClr val="101BE1"/>
              </a:gs>
            </a:gsLst>
            <a:lin ang="1775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2020-07-07T03:15:00Z</dcterms:created>
  <dc:creator>Syalis Ibnih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C6E3E62C7AD842AE96887C97A8879F52</vt:lpwstr>
  </property>
</Properties>
</file>