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1917" r:id="rId2"/>
    <p:sldId id="1779" r:id="rId3"/>
    <p:sldId id="1718" r:id="rId4"/>
    <p:sldId id="2068" r:id="rId5"/>
    <p:sldId id="2053" r:id="rId6"/>
    <p:sldId id="2080" r:id="rId7"/>
    <p:sldId id="2054" r:id="rId8"/>
    <p:sldId id="2070" r:id="rId9"/>
    <p:sldId id="2064" r:id="rId10"/>
    <p:sldId id="2055" r:id="rId11"/>
    <p:sldId id="2069" r:id="rId12"/>
    <p:sldId id="2081" r:id="rId13"/>
    <p:sldId id="2082" r:id="rId14"/>
    <p:sldId id="2056" r:id="rId15"/>
    <p:sldId id="2072" r:id="rId16"/>
    <p:sldId id="2083" r:id="rId17"/>
    <p:sldId id="2079" r:id="rId18"/>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58">
          <p15:clr>
            <a:srgbClr val="A4A3A4"/>
          </p15:clr>
        </p15:guide>
        <p15:guide id="2" pos="36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913C8"/>
    <a:srgbClr val="9AA4EF"/>
    <a:srgbClr val="5E96E1"/>
    <a:srgbClr val="0B15D0"/>
    <a:srgbClr val="101BE1"/>
    <a:srgbClr val="4558C4"/>
    <a:srgbClr val="FFCB2A"/>
    <a:srgbClr val="F5F7F9"/>
    <a:srgbClr val="64A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05" autoAdjust="0"/>
    <p:restoredTop sz="94799" autoAdjust="0"/>
  </p:normalViewPr>
  <p:slideViewPr>
    <p:cSldViewPr snapToGrid="0">
      <p:cViewPr>
        <p:scale>
          <a:sx n="70" d="100"/>
          <a:sy n="70" d="100"/>
        </p:scale>
        <p:origin x="636" y="-72"/>
      </p:cViewPr>
      <p:guideLst>
        <p:guide orient="horz" pos="1358"/>
        <p:guide pos="3686"/>
      </p:guideLst>
    </p:cSldViewPr>
  </p:slideViewPr>
  <p:notesTextViewPr>
    <p:cViewPr>
      <p:scale>
        <a:sx n="1" d="1"/>
        <a:sy n="1" d="1"/>
      </p:scale>
      <p:origin x="0" y="0"/>
    </p:cViewPr>
  </p:notesTextViewPr>
  <p:sorterViewPr>
    <p:cViewPr>
      <p:scale>
        <a:sx n="100" d="100"/>
        <a:sy n="100" d="100"/>
      </p:scale>
      <p:origin x="0" y="-625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黑体 CN Regular" panose="020B0500000000000000" charset="-122"/>
              <a:ea typeface="思源黑体 CN Light" panose="020B0300000000000000" charset="-122"/>
              <a:cs typeface="思源黑体 CN Regular" panose="020B05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思源黑体 CN Light" panose="020B0300000000000000" charset="-122"/>
              </a:rPr>
              <a:t>2022/8/27</a:t>
            </a:fld>
            <a:endParaRPr lang="zh-CN" altLang="en-US">
              <a:ea typeface="思源黑体 CN Light" panose="020B03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黑体 CN Regular" panose="020B0500000000000000" charset="-122"/>
              <a:ea typeface="思源黑体 CN Light" panose="020B0300000000000000" charset="-122"/>
              <a:cs typeface="思源黑体 CN Regular" panose="020B05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思源黑体 CN Light" panose="020B0300000000000000" charset="-122"/>
              </a:rPr>
              <a:t>‹#›</a:t>
            </a:fld>
            <a:endParaRPr lang="zh-CN" altLang="en-US">
              <a:ea typeface="思源黑体 CN Light" panose="020B0300000000000000"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Light" panose="020B0300000000000000" charset="-122"/>
                <a:ea typeface="思源黑体 CN Light" panose="020B0300000000000000" charset="-122"/>
                <a:cs typeface="思源黑体 CN Regular" panose="020B05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Light" panose="020B0300000000000000" charset="-122"/>
                <a:ea typeface="思源黑体 CN Light" panose="020B0300000000000000" charset="-122"/>
                <a:cs typeface="思源黑体 CN Regular" panose="020B0500000000000000" charset="-122"/>
              </a:defRPr>
            </a:lvl1pPr>
          </a:lstStyle>
          <a:p>
            <a:fld id="{C07B87CD-54B4-4E9A-B40F-926276AE1BCE}" type="datetimeFigureOut">
              <a:rPr lang="zh-CN" altLang="en-US" smtClean="0"/>
              <a:t>2022/8/27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Light" panose="020B0300000000000000" charset="-122"/>
                <a:ea typeface="思源黑体 CN Light" panose="020B0300000000000000" charset="-122"/>
                <a:cs typeface="思源黑体 CN Regular" panose="020B05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Light" panose="020B0300000000000000" charset="-122"/>
                <a:ea typeface="思源黑体 CN Light" panose="020B0300000000000000" charset="-122"/>
                <a:cs typeface="思源黑体 CN Regular" panose="020B0500000000000000" charset="-122"/>
              </a:defRPr>
            </a:lvl1pPr>
          </a:lstStyle>
          <a:p>
            <a:fld id="{5B1D3E1B-6EFF-4A75-A3C0-EE4BF997391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1pPr>
    <a:lvl2pPr marL="4572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2pPr>
    <a:lvl3pPr marL="9144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3pPr>
    <a:lvl4pPr marL="13716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4pPr>
    <a:lvl5pPr marL="18288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034905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080822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79874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881673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033594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pic>
        <p:nvPicPr>
          <p:cNvPr id="3" name="图片占位符 3" descr="蓝色的汽车&#10;&#10;描述已自动生成"/>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a:xfrm>
            <a:off x="0" y="-1"/>
            <a:ext cx="12192000" cy="6858001"/>
          </a:xfrm>
          <a:prstGeom prst="rect">
            <a:avLst/>
          </a:prstGeom>
        </p:spPr>
      </p:pic>
      <p:pic>
        <p:nvPicPr>
          <p:cNvPr id="2" name="图片 1" descr="pexels-burst-373965"/>
          <p:cNvPicPr>
            <a:picLocks noChangeAspect="1"/>
          </p:cNvPicPr>
          <p:nvPr userDrawn="1"/>
        </p:nvPicPr>
        <p:blipFill>
          <a:blip r:embed="rId4"/>
          <a:stretch>
            <a:fillRect/>
          </a:stretch>
        </p:blipFill>
        <p:spPr>
          <a:xfrm>
            <a:off x="0" y="0"/>
            <a:ext cx="12192000" cy="6858000"/>
          </a:xfrm>
          <a:prstGeom prst="rect">
            <a:avLst/>
          </a:prstGeom>
        </p:spPr>
      </p:pic>
      <p:sp>
        <p:nvSpPr>
          <p:cNvPr id="5" name="矩形 4"/>
          <p:cNvSpPr/>
          <p:nvPr userDrawn="1"/>
        </p:nvSpPr>
        <p:spPr>
          <a:xfrm>
            <a:off x="-76200" y="-85725"/>
            <a:ext cx="12363450" cy="6990715"/>
          </a:xfrm>
          <a:prstGeom prst="rect">
            <a:avLst/>
          </a:prstGeom>
          <a:solidFill>
            <a:srgbClr val="1C1F25">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CN Light" panose="020B0300000000000000" charset="-122"/>
              <a:ea typeface="思源黑体 CN Light" panose="020B0300000000000000" charset="-122"/>
              <a:cs typeface="思源黑体 CN Regular" panose="020B0500000000000000"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pic>
        <p:nvPicPr>
          <p:cNvPr id="4" name="图片 3" descr="未标题-1"/>
          <p:cNvPicPr>
            <a:picLocks noChangeAspect="1"/>
          </p:cNvPicPr>
          <p:nvPr userDrawn="1"/>
        </p:nvPicPr>
        <p:blipFill>
          <a:blip r:embed="rId2"/>
          <a:stretch>
            <a:fillRect/>
          </a:stretch>
        </p:blipFill>
        <p:spPr>
          <a:xfrm>
            <a:off x="0" y="0"/>
            <a:ext cx="12192635" cy="685863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pic>
        <p:nvPicPr>
          <p:cNvPr id="6" name="图片占位符 37"/>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contrast="20000"/>
                    </a14:imgEffect>
                    <a14:imgEffect>
                      <a14:saturation sat="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a:xfrm>
            <a:off x="0" y="-1"/>
            <a:ext cx="12192000" cy="685800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0_Main Slide">
    <p:spTree>
      <p:nvGrpSpPr>
        <p:cNvPr id="1" name=""/>
        <p:cNvGrpSpPr/>
        <p:nvPr/>
      </p:nvGrpSpPr>
      <p:grpSpPr>
        <a:xfrm>
          <a:off x="0" y="0"/>
          <a:ext cx="0" cy="0"/>
          <a:chOff x="0" y="0"/>
          <a:chExt cx="0" cy="0"/>
        </a:xfrm>
      </p:grpSpPr>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图片占位符 8"/>
          <p:cNvSpPr>
            <a:spLocks noGrp="1"/>
          </p:cNvSpPr>
          <p:nvPr>
            <p:ph type="pic" sz="quarter" idx="10" hasCustomPrompt="1"/>
          </p:nvPr>
        </p:nvSpPr>
        <p:spPr>
          <a:xfrm>
            <a:off x="0" y="-1"/>
            <a:ext cx="12192000" cy="6858001"/>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图片占位符 8"/>
          <p:cNvSpPr>
            <a:spLocks noGrp="1"/>
          </p:cNvSpPr>
          <p:nvPr>
            <p:ph type="pic" sz="quarter" idx="10" hasCustomPrompt="1"/>
          </p:nvPr>
        </p:nvSpPr>
        <p:spPr>
          <a:xfrm>
            <a:off x="3141371" y="614765"/>
            <a:ext cx="4203326" cy="5579558"/>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图片占位符 8"/>
          <p:cNvSpPr>
            <a:spLocks noGrp="1"/>
          </p:cNvSpPr>
          <p:nvPr>
            <p:ph type="pic" sz="quarter" idx="10" hasCustomPrompt="1"/>
          </p:nvPr>
        </p:nvSpPr>
        <p:spPr>
          <a:xfrm>
            <a:off x="905515" y="744551"/>
            <a:ext cx="5230812" cy="5137150"/>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0"/>
          <a:stretch>
            <a:fillRect/>
          </a:stretch>
        </a:blip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74C160-5889-47AA-A190-2FDBE7ACE576}"/>
              </a:ext>
            </a:extLst>
          </p:cNvPr>
          <p:cNvSpPr>
            <a:spLocks noGrp="1"/>
          </p:cNvSpPr>
          <p:nvPr>
            <p:ph type="ftr" sz="quarter" idx="3"/>
          </p:nvPr>
        </p:nvSpPr>
        <p:spPr>
          <a:xfrm>
            <a:off x="117566" y="6126480"/>
            <a:ext cx="8035834" cy="59499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dirty="0"/>
          </a:p>
        </p:txBody>
      </p:sp>
      <p:grpSp>
        <p:nvGrpSpPr>
          <p:cNvPr id="3" name="Group 2">
            <a:extLst>
              <a:ext uri="{FF2B5EF4-FFF2-40B4-BE49-F238E27FC236}">
                <a16:creationId xmlns:a16="http://schemas.microsoft.com/office/drawing/2014/main" id="{87A45308-63C1-49E6-86DB-2324974F7FBE}"/>
              </a:ext>
            </a:extLst>
          </p:cNvPr>
          <p:cNvGrpSpPr/>
          <p:nvPr userDrawn="1"/>
        </p:nvGrpSpPr>
        <p:grpSpPr>
          <a:xfrm>
            <a:off x="81060" y="5874385"/>
            <a:ext cx="6967074" cy="958594"/>
            <a:chOff x="81060" y="5874385"/>
            <a:chExt cx="6967074" cy="958594"/>
          </a:xfrm>
        </p:grpSpPr>
        <p:sp>
          <p:nvSpPr>
            <p:cNvPr id="4" name="矩形 32">
              <a:extLst>
                <a:ext uri="{FF2B5EF4-FFF2-40B4-BE49-F238E27FC236}">
                  <a16:creationId xmlns:a16="http://schemas.microsoft.com/office/drawing/2014/main" id="{CAC959C5-071E-46D4-95E8-AFE6D49DCDD2}"/>
                </a:ext>
              </a:extLst>
            </p:cNvPr>
            <p:cNvSpPr/>
            <p:nvPr/>
          </p:nvSpPr>
          <p:spPr>
            <a:xfrm>
              <a:off x="1049240" y="6115546"/>
              <a:ext cx="5998894" cy="584775"/>
            </a:xfrm>
            <a:prstGeom prst="rect">
              <a:avLst/>
            </a:prstGeom>
            <a:noFill/>
            <a:effectLst/>
            <a:extLst>
              <a:ext uri="{909E8E84-426E-40DD-AFC4-6F175D3DCCD1}">
                <a14:hiddenFill xmlns:a14="http://schemas.microsoft.com/office/drawing/2010/main">
                  <a:solidFill>
                    <a:srgbClr val="0AF2F7"/>
                  </a:solidFill>
                </a14:hiddenFill>
              </a:ext>
            </a:extLst>
          </p:spPr>
          <p:txBody>
            <a:bodyPr wrap="square">
              <a:spAutoFit/>
            </a:bodyPr>
            <a:lstStyle/>
            <a:p>
              <a:pPr algn="l">
                <a:lnSpc>
                  <a:spcPct val="100000"/>
                </a:lnSpc>
              </a:pPr>
              <a:r>
                <a:rPr lang="en-US" altLang="zh-CN" sz="1600" b="1" kern="2500" cap="all" dirty="0">
                  <a:latin typeface="Trebuchet MS" panose="020B0603020202020204" pitchFamily="34" charset="0"/>
                  <a:ea typeface="思源黑体 CN Bold" panose="020B0800000000000000" charset="-122"/>
                  <a:cs typeface="思源黑体 CN Bold" panose="020B0800000000000000" charset="-122"/>
                </a:rPr>
                <a:t>PROGRAM STUDI INFORMATIKA</a:t>
              </a:r>
            </a:p>
            <a:p>
              <a:pPr algn="l">
                <a:lnSpc>
                  <a:spcPct val="100000"/>
                </a:lnSpc>
              </a:pPr>
              <a:r>
                <a:rPr lang="en-US" altLang="zh-CN" sz="1600" b="1" kern="2500" cap="all" dirty="0">
                  <a:effectLst/>
                  <a:uFillTx/>
                  <a:latin typeface="Trebuchet MS" panose="020B0603020202020204" pitchFamily="34" charset="0"/>
                  <a:ea typeface="思源黑体 CN Bold" panose="020B0800000000000000" charset="-122"/>
                  <a:cs typeface="思源黑体 CN Bold" panose="020B0800000000000000" charset="-122"/>
                </a:rPr>
                <a:t>UNIVERSITAS GUNADARMA</a:t>
              </a:r>
            </a:p>
          </p:txBody>
        </p:sp>
        <p:pic>
          <p:nvPicPr>
            <p:cNvPr id="5" name="Picture 4">
              <a:extLst>
                <a:ext uri="{FF2B5EF4-FFF2-40B4-BE49-F238E27FC236}">
                  <a16:creationId xmlns:a16="http://schemas.microsoft.com/office/drawing/2014/main" id="{34301B4F-702A-47B0-B358-7C382BA74D9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1060" y="5874385"/>
              <a:ext cx="968180" cy="958594"/>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a:stretch>
            <a:fillRect/>
          </a:stretch>
        </p:blipFill>
        <p:spPr>
          <a:xfrm>
            <a:off x="3175" y="0"/>
            <a:ext cx="12188825" cy="6858000"/>
          </a:xfrm>
          <a:prstGeom prst="rect">
            <a:avLst/>
          </a:prstGeom>
        </p:spPr>
      </p:pic>
      <p:sp>
        <p:nvSpPr>
          <p:cNvPr id="34" name="矩形 33"/>
          <p:cNvSpPr/>
          <p:nvPr/>
        </p:nvSpPr>
        <p:spPr>
          <a:xfrm>
            <a:off x="922020" y="3001327"/>
            <a:ext cx="5886450" cy="646331"/>
          </a:xfrm>
          <a:prstGeom prst="rect">
            <a:avLst/>
          </a:prstGeom>
          <a:noFill/>
          <a:ln w="12700">
            <a:noFill/>
          </a:ln>
          <a:effectLst/>
        </p:spPr>
        <p:txBody>
          <a:bodyPr wrap="square">
            <a:spAutoFit/>
          </a:bodyPr>
          <a:lstStyle/>
          <a:p>
            <a:pPr algn="dist">
              <a:lnSpc>
                <a:spcPct val="100000"/>
              </a:lnSpc>
            </a:pPr>
            <a:r>
              <a:rPr lang="en-US" kern="2500" cap="all" dirty="0">
                <a:ln>
                  <a:noFill/>
                </a:ln>
                <a:solidFill>
                  <a:schemeClr val="bg1"/>
                </a:solidFill>
                <a:effectLst/>
                <a:uFillTx/>
                <a:latin typeface="思源黑体 CN Bold" panose="020B0800000000000000" charset="-122"/>
                <a:ea typeface="思源黑体 CN Bold" panose="020B0800000000000000" charset="-122"/>
                <a:cs typeface="庞门正道标题体" panose="02010600030101010101" charset="-122"/>
              </a:rPr>
              <a:t>PERTEMUAN KE 2 – PERINTAH TIDAK TERSTRUKTUR &amp; PEMGROGRAMAN TERSTRUKTUR</a:t>
            </a:r>
            <a:endParaRPr kern="2500" cap="all" dirty="0">
              <a:ln>
                <a:noFill/>
              </a:ln>
              <a:solidFill>
                <a:schemeClr val="bg1"/>
              </a:solidFill>
              <a:effectLst/>
              <a:uFillTx/>
              <a:latin typeface="思源黑体 CN Bold" panose="020B0800000000000000" charset="-122"/>
              <a:ea typeface="思源黑体 CN Bold" panose="020B0800000000000000" charset="-122"/>
              <a:cs typeface="庞门正道标题体" panose="02010600030101010101" charset="-122"/>
            </a:endParaRPr>
          </a:p>
        </p:txBody>
      </p:sp>
      <p:cxnSp>
        <p:nvCxnSpPr>
          <p:cNvPr id="36" name="直接连接符 35"/>
          <p:cNvCxnSpPr/>
          <p:nvPr/>
        </p:nvCxnSpPr>
        <p:spPr>
          <a:xfrm flipH="1">
            <a:off x="1010920" y="3705225"/>
            <a:ext cx="6480175" cy="0"/>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922020" y="1990725"/>
            <a:ext cx="10796738" cy="769441"/>
          </a:xfrm>
          <a:prstGeom prst="rect">
            <a:avLst/>
          </a:prstGeom>
          <a:noFill/>
          <a:ln w="12700">
            <a:noFill/>
          </a:ln>
          <a:effectLst/>
        </p:spPr>
        <p:txBody>
          <a:bodyPr wrap="square">
            <a:spAutoFit/>
          </a:bodyPr>
          <a:lstStyle/>
          <a:p>
            <a:pPr algn="l">
              <a:lnSpc>
                <a:spcPct val="100000"/>
              </a:lnSpc>
            </a:pPr>
            <a:r>
              <a:rPr lang="en-US" altLang="zh-CN" sz="4400" kern="2500" cap="all">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ALGORITMA PEMGROGRAMAN 1C</a:t>
            </a:r>
            <a:endParaRPr lang="zh-CN" sz="4400" kern="2500" cap="all" dirty="0">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endParaRPr>
          </a:p>
        </p:txBody>
      </p:sp>
      <p:grpSp>
        <p:nvGrpSpPr>
          <p:cNvPr id="9" name="Group 8">
            <a:extLst>
              <a:ext uri="{FF2B5EF4-FFF2-40B4-BE49-F238E27FC236}">
                <a16:creationId xmlns:a16="http://schemas.microsoft.com/office/drawing/2014/main" id="{DE5EB48A-338F-4762-9C02-FBECEEC5BAF7}"/>
              </a:ext>
            </a:extLst>
          </p:cNvPr>
          <p:cNvGrpSpPr/>
          <p:nvPr/>
        </p:nvGrpSpPr>
        <p:grpSpPr>
          <a:xfrm>
            <a:off x="81060" y="5874385"/>
            <a:ext cx="6967074" cy="958594"/>
            <a:chOff x="81060" y="5874385"/>
            <a:chExt cx="6967074" cy="958594"/>
          </a:xfrm>
        </p:grpSpPr>
        <p:sp>
          <p:nvSpPr>
            <p:cNvPr id="33" name="矩形 32"/>
            <p:cNvSpPr/>
            <p:nvPr/>
          </p:nvSpPr>
          <p:spPr>
            <a:xfrm>
              <a:off x="1049240" y="6115546"/>
              <a:ext cx="5998894" cy="584775"/>
            </a:xfrm>
            <a:prstGeom prst="rect">
              <a:avLst/>
            </a:prstGeom>
            <a:noFill/>
            <a:effectLst/>
            <a:extLst>
              <a:ext uri="{909E8E84-426E-40DD-AFC4-6F175D3DCCD1}">
                <a14:hiddenFill xmlns:a14="http://schemas.microsoft.com/office/drawing/2010/main">
                  <a:solidFill>
                    <a:srgbClr val="0AF2F7"/>
                  </a:solidFill>
                </a14:hiddenFill>
              </a:ext>
            </a:extLst>
          </p:spPr>
          <p:txBody>
            <a:bodyPr wrap="square">
              <a:spAutoFit/>
            </a:bodyPr>
            <a:lstStyle/>
            <a:p>
              <a:pPr algn="l">
                <a:lnSpc>
                  <a:spcPct val="100000"/>
                </a:lnSpc>
              </a:pPr>
              <a:r>
                <a:rPr lang="en-US" altLang="zh-CN" sz="1600" b="1" kern="2500" cap="all" dirty="0">
                  <a:latin typeface="Trebuchet MS" panose="020B0603020202020204" pitchFamily="34" charset="0"/>
                  <a:ea typeface="思源黑体 CN Bold" panose="020B0800000000000000" charset="-122"/>
                  <a:cs typeface="思源黑体 CN Bold" panose="020B0800000000000000" charset="-122"/>
                </a:rPr>
                <a:t>PROGRAM STUDI INFORMATIKA</a:t>
              </a:r>
            </a:p>
            <a:p>
              <a:pPr algn="l">
                <a:lnSpc>
                  <a:spcPct val="100000"/>
                </a:lnSpc>
              </a:pPr>
              <a:r>
                <a:rPr lang="en-US" altLang="zh-CN" sz="1600" b="1" kern="2500" cap="all" dirty="0">
                  <a:effectLst/>
                  <a:uFillTx/>
                  <a:latin typeface="Trebuchet MS" panose="020B0603020202020204" pitchFamily="34" charset="0"/>
                  <a:ea typeface="思源黑体 CN Bold" panose="020B0800000000000000" charset="-122"/>
                  <a:cs typeface="思源黑体 CN Bold" panose="020B0800000000000000" charset="-122"/>
                </a:rPr>
                <a:t>UNIVERSITAS GUNADARMA</a:t>
              </a:r>
            </a:p>
          </p:txBody>
        </p:sp>
        <p:pic>
          <p:nvPicPr>
            <p:cNvPr id="4" name="Picture 3">
              <a:extLst>
                <a:ext uri="{FF2B5EF4-FFF2-40B4-BE49-F238E27FC236}">
                  <a16:creationId xmlns:a16="http://schemas.microsoft.com/office/drawing/2014/main" id="{9A4213E6-B543-4206-AF2F-004129462D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60" y="5874385"/>
              <a:ext cx="968180" cy="958594"/>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6480000" scaled="0"/>
        </a:gradFill>
        <a:effectLst/>
      </p:bgPr>
    </p:bg>
    <p:spTree>
      <p:nvGrpSpPr>
        <p:cNvPr id="1" name=""/>
        <p:cNvGrpSpPr/>
        <p:nvPr/>
      </p:nvGrpSpPr>
      <p:grpSpPr>
        <a:xfrm>
          <a:off x="0" y="0"/>
          <a:ext cx="0" cy="0"/>
          <a:chOff x="0" y="0"/>
          <a:chExt cx="0" cy="0"/>
        </a:xfrm>
      </p:grpSpPr>
      <p:sp>
        <p:nvSpPr>
          <p:cNvPr id="2" name="椭圆 1"/>
          <p:cNvSpPr/>
          <p:nvPr/>
        </p:nvSpPr>
        <p:spPr>
          <a:xfrm>
            <a:off x="3000375" y="123825"/>
            <a:ext cx="6610350" cy="6610350"/>
          </a:xfrm>
          <a:prstGeom prst="ellipse">
            <a:avLst/>
          </a:prstGeom>
          <a:gradFill flip="none" rotWithShape="1">
            <a:gsLst>
              <a:gs pos="33000">
                <a:srgbClr val="5E96E1"/>
              </a:gs>
              <a:gs pos="92000">
                <a:srgbClr val="101BE1"/>
              </a:gs>
            </a:gsLst>
            <a:lin ang="1776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3" name="矩形 2"/>
          <p:cNvSpPr/>
          <p:nvPr/>
        </p:nvSpPr>
        <p:spPr>
          <a:xfrm>
            <a:off x="3375660" y="3554730"/>
            <a:ext cx="5517515" cy="506730"/>
          </a:xfrm>
          <a:prstGeom prst="rect">
            <a:avLst/>
          </a:prstGeom>
        </p:spPr>
        <p:txBody>
          <a:bodyPr wrap="square">
            <a:spAutoFit/>
          </a:bodyPr>
          <a:lstStyle/>
          <a:p>
            <a:pPr algn="ctr">
              <a:lnSpc>
                <a:spcPct val="90000"/>
              </a:lnSpc>
            </a:pPr>
            <a:r>
              <a:rPr lang="en-US"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rPr>
              <a:t>STRUKTUR KONTROL</a:t>
            </a:r>
            <a:endParaRPr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endParaRPr>
          </a:p>
        </p:txBody>
      </p:sp>
      <p:sp>
        <p:nvSpPr>
          <p:cNvPr id="7" name="矩形 6"/>
          <p:cNvSpPr/>
          <p:nvPr/>
        </p:nvSpPr>
        <p:spPr>
          <a:xfrm>
            <a:off x="4859655" y="1895475"/>
            <a:ext cx="2549525" cy="1691640"/>
          </a:xfrm>
          <a:prstGeom prst="rect">
            <a:avLst/>
          </a:prstGeom>
          <a:noFill/>
          <a:effectLst/>
        </p:spPr>
        <p:txBody>
          <a:bodyPr wrap="square">
            <a:spAutoFit/>
          </a:bodyPr>
          <a:lstStyle/>
          <a:p>
            <a:pPr algn="ctr">
              <a:lnSpc>
                <a:spcPct val="80000"/>
              </a:lnSpc>
            </a:pPr>
            <a:r>
              <a:rPr lang="en-US" altLang="zh-CN" sz="13000" kern="2500" dirty="0">
                <a:ln>
                  <a:noFill/>
                </a:ln>
                <a:solidFill>
                  <a:schemeClr val="bg1"/>
                </a:solidFill>
                <a:effectLst/>
                <a:latin typeface="思源宋体 CN Heavy" panose="02020900000000000000" charset="-122"/>
                <a:ea typeface="思源宋体 CN Heavy" panose="02020900000000000000" charset="-122"/>
                <a:cs typeface="庞门正道标题体" panose="02010600030101010101" charset="-122"/>
              </a:rPr>
              <a:t>04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9" name="Text Placeholder 32"/>
          <p:cNvSpPr txBox="1"/>
          <p:nvPr/>
        </p:nvSpPr>
        <p:spPr>
          <a:xfrm>
            <a:off x="2018030" y="3904615"/>
            <a:ext cx="3371215" cy="159702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buFont typeface="思源黑体 CN Regular" panose="020B0500000000000000" charset="-122"/>
              <a:buChar char="ü"/>
            </a:pPr>
            <a:r>
              <a:rPr lang="zh-CN" altLang="en-US" sz="870"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Input the text content you want according to the content you need, and input the text and other information.Input the text content you want according to the content you need, and input the text and other information.</a:t>
            </a:r>
          </a:p>
          <a:p>
            <a:pPr>
              <a:lnSpc>
                <a:spcPct val="150000"/>
              </a:lnSpc>
              <a:buFont typeface="思源黑体 CN Regular" panose="020B0500000000000000" charset="-122"/>
              <a:buChar char="ü"/>
            </a:pPr>
            <a:endParaRPr lang="zh-CN" altLang="en-US" sz="870" dirty="0">
              <a:solidFill>
                <a:schemeClr val="bg1"/>
              </a:solidFill>
              <a:latin typeface="思源黑体 CN ExtraLight" panose="020B0200000000000000" charset="-122"/>
              <a:ea typeface="思源黑体 CN ExtraLight" panose="020B0200000000000000" charset="-122"/>
              <a:sym typeface="Arial" panose="020B0604020202020204" pitchFamily="34" charset="0"/>
            </a:endParaRPr>
          </a:p>
          <a:p>
            <a:pPr>
              <a:lnSpc>
                <a:spcPct val="150000"/>
              </a:lnSpc>
              <a:buFont typeface="思源黑体 CN Regular" panose="020B0500000000000000" charset="-122"/>
              <a:buChar char="ü"/>
            </a:pPr>
            <a:r>
              <a:rPr lang="zh-CN" altLang="en-US" sz="870"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Input the text content you want according to the content you need, and input the text and other information.</a:t>
            </a:r>
          </a:p>
        </p:txBody>
      </p:sp>
      <p:sp>
        <p:nvSpPr>
          <p:cNvPr id="4" name="Rectangle 47"/>
          <p:cNvSpPr/>
          <p:nvPr/>
        </p:nvSpPr>
        <p:spPr>
          <a:xfrm>
            <a:off x="1200785" y="3195907"/>
            <a:ext cx="4473575" cy="1417415"/>
          </a:xfrm>
          <a:prstGeom prst="rect">
            <a:avLst/>
          </a:prstGeom>
          <a:solidFill>
            <a:srgbClr val="9A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AU" sz="3130" dirty="0">
              <a:solidFill>
                <a:schemeClr val="bg1"/>
              </a:solidFill>
              <a:latin typeface="思源黑体 CN Bold" panose="020B0800000000000000" charset="-122"/>
              <a:ea typeface="思源黑体 CN Bold" panose="020B0800000000000000" charset="-122"/>
              <a:sym typeface="Arial" panose="020B0604020202020204" pitchFamily="34" charset="0"/>
            </a:endParaRPr>
          </a:p>
        </p:txBody>
      </p:sp>
      <p:sp>
        <p:nvSpPr>
          <p:cNvPr id="15" name="文本框 14"/>
          <p:cNvSpPr txBox="1"/>
          <p:nvPr/>
        </p:nvSpPr>
        <p:spPr>
          <a:xfrm>
            <a:off x="1209675" y="3352008"/>
            <a:ext cx="4464685" cy="1169551"/>
          </a:xfrm>
          <a:prstGeom prst="rect">
            <a:avLst/>
          </a:prstGeom>
          <a:noFill/>
        </p:spPr>
        <p:txBody>
          <a:bodyPr wrap="square" rtlCol="0" anchor="t">
            <a:spAutoFit/>
          </a:bodyPr>
          <a:lstStyle/>
          <a:p>
            <a:r>
              <a:rPr 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Pada </a:t>
            </a:r>
            <a:r>
              <a:rPr 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pemrograman</a:t>
            </a:r>
            <a:r>
              <a:rPr 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python </a:t>
            </a:r>
            <a:r>
              <a:rPr 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ada</a:t>
            </a:r>
            <a:r>
              <a:rPr 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2 </a:t>
            </a:r>
            <a:r>
              <a:rPr 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jenis</a:t>
            </a:r>
            <a:r>
              <a:rPr 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struktur</a:t>
            </a:r>
            <a:r>
              <a:rPr 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kontrol</a:t>
            </a:r>
            <a:r>
              <a:rPr 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yaitu:</a:t>
            </a:r>
          </a:p>
          <a:p>
            <a:endParaRPr lang="en-US" sz="1400" dirty="0">
              <a:solidFill>
                <a:schemeClr val="bg1"/>
              </a:solidFill>
              <a:latin typeface="思源黑体 CN Bold" panose="020B0800000000000000" charset="-122"/>
              <a:ea typeface="思源黑体 CN Bold" panose="020B0800000000000000" charset="-122"/>
              <a:sym typeface="Arial" panose="020B0604020202020204" pitchFamily="34" charset="0"/>
            </a:endParaRPr>
          </a:p>
          <a:p>
            <a:pPr marL="228600" indent="-228600">
              <a:buFont typeface="+mj-lt"/>
              <a:buAutoNum type="arabicPeriod"/>
            </a:pPr>
            <a:r>
              <a:rPr 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Seleksi</a:t>
            </a:r>
            <a:r>
              <a:rPr 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p>
          <a:p>
            <a:pPr marL="228600" indent="-228600">
              <a:buFont typeface="+mj-lt"/>
              <a:buAutoNum type="arabicPeriod"/>
            </a:pPr>
            <a:r>
              <a:rPr 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Iterasi</a:t>
            </a:r>
            <a:r>
              <a:rPr 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endPar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endParaRPr>
          </a:p>
        </p:txBody>
      </p:sp>
      <p:sp>
        <p:nvSpPr>
          <p:cNvPr id="12" name="文本框 11"/>
          <p:cNvSpPr txBox="1"/>
          <p:nvPr/>
        </p:nvSpPr>
        <p:spPr>
          <a:xfrm>
            <a:off x="3554498" y="1079361"/>
            <a:ext cx="4464685" cy="553998"/>
          </a:xfrm>
          <a:prstGeom prst="rect">
            <a:avLst/>
          </a:prstGeom>
          <a:noFill/>
        </p:spPr>
        <p:txBody>
          <a:bodyPr wrap="square" rtlCol="0">
            <a:spAutoFit/>
          </a:bodyPr>
          <a:lstStyle/>
          <a:p>
            <a:pPr algn="ctr"/>
            <a:r>
              <a:rPr lang="en-US"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STRUKTUR KONTROL</a:t>
            </a:r>
            <a:endParaRPr lang="zh-CN"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sp>
        <p:nvSpPr>
          <p:cNvPr id="25" name="TextBox 106"/>
          <p:cNvSpPr txBox="1"/>
          <p:nvPr/>
        </p:nvSpPr>
        <p:spPr>
          <a:xfrm>
            <a:off x="5959475" y="2791460"/>
            <a:ext cx="5022850" cy="2224070"/>
          </a:xfrm>
          <a:prstGeom prst="rect">
            <a:avLst/>
          </a:prstGeom>
          <a:noFill/>
        </p:spPr>
        <p:txBody>
          <a:bodyPr wrap="square" lIns="0" tIns="0" rIns="0" bIns="0" rtlCol="0">
            <a:spAutoFit/>
          </a:bodyPr>
          <a:lstStyle/>
          <a:p>
            <a:pPr>
              <a:lnSpc>
                <a:spcPct val="150000"/>
              </a:lnSpc>
            </a:pP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Struktur</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kontrol</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struktur</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kendali</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merupakan</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struktur</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yang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mengendalikan</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statemen /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instruksi</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apa</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saja</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yang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harus</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dikerjakan</a:t>
            </a:r>
            <a:endParaRPr lang="en-ID" altLang="zh-CN" sz="1400" dirty="0">
              <a:solidFill>
                <a:schemeClr val="tx1"/>
              </a:solidFill>
              <a:latin typeface="思源黑体 CN Regular" panose="020B0500000000000000" charset="-122"/>
              <a:ea typeface="思源黑体 CN Regular" panose="020B0500000000000000" charset="-122"/>
              <a:cs typeface="+mn-ea"/>
              <a:sym typeface="+mn-lt"/>
            </a:endParaRPr>
          </a:p>
          <a:p>
            <a:pPr algn="ctr">
              <a:lnSpc>
                <a:spcPct val="150000"/>
              </a:lnSpc>
            </a:pP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b="1" dirty="0" err="1">
                <a:latin typeface="思源黑体 CN Regular" panose="020B0500000000000000" charset="-122"/>
                <a:ea typeface="思源黑体 CN Regular" panose="020B0500000000000000" charset="-122"/>
                <a:cs typeface="+mn-ea"/>
                <a:sym typeface="+mn-lt"/>
              </a:rPr>
              <a:t>atau</a:t>
            </a:r>
            <a:endParaRPr lang="en-ID" altLang="zh-CN" sz="1400" b="1" dirty="0">
              <a:latin typeface="思源黑体 CN Regular" panose="020B0500000000000000" charset="-122"/>
              <a:ea typeface="思源黑体 CN Regular" panose="020B0500000000000000" charset="-122"/>
              <a:cs typeface="+mn-ea"/>
              <a:sym typeface="+mn-lt"/>
            </a:endParaRPr>
          </a:p>
          <a:p>
            <a:pPr>
              <a:lnSpc>
                <a:spcPct val="150000"/>
              </a:lnSpc>
            </a:pPr>
            <a:r>
              <a:rPr lang="en-ID" altLang="zh-CN" sz="1400" dirty="0" err="1">
                <a:latin typeface="思源黑体 CN Regular" panose="020B0500000000000000" charset="-122"/>
                <a:ea typeface="思源黑体 CN Regular" panose="020B0500000000000000" charset="-122"/>
                <a:cs typeface="+mn-ea"/>
                <a:sym typeface="+mn-lt"/>
              </a:rPr>
              <a:t>S</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truktur</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kontrol</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adalah</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sebuah</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blok</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kode</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yang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berfungsi</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untuk</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mengubah</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arah</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alur</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kode</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(code flow)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berdasarkan</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variable parameter yang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diberikan</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endParaRPr lang="zh-CN" altLang="en-US" sz="1400" dirty="0">
              <a:solidFill>
                <a:schemeClr val="tx1"/>
              </a:solidFill>
              <a:latin typeface="思源黑体 CN Regular" panose="020B0500000000000000" charset="-122"/>
              <a:ea typeface="思源黑体 CN Regular" panose="020B0500000000000000" charset="-122"/>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Rectangle 47"/>
          <p:cNvSpPr/>
          <p:nvPr/>
        </p:nvSpPr>
        <p:spPr>
          <a:xfrm>
            <a:off x="900534" y="2388358"/>
            <a:ext cx="4473575" cy="2784143"/>
          </a:xfrm>
          <a:prstGeom prst="rect">
            <a:avLst/>
          </a:prstGeom>
          <a:solidFill>
            <a:srgbClr val="9A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AU" sz="3130" dirty="0">
              <a:solidFill>
                <a:schemeClr val="bg1"/>
              </a:solidFill>
              <a:latin typeface="思源黑体 CN Bold" panose="020B0800000000000000" charset="-122"/>
              <a:ea typeface="思源黑体 CN Bold" panose="020B0800000000000000" charset="-122"/>
              <a:sym typeface="Arial" panose="020B0604020202020204" pitchFamily="34" charset="0"/>
            </a:endParaRPr>
          </a:p>
        </p:txBody>
      </p:sp>
      <p:sp>
        <p:nvSpPr>
          <p:cNvPr id="15" name="文本框 14"/>
          <p:cNvSpPr txBox="1"/>
          <p:nvPr/>
        </p:nvSpPr>
        <p:spPr>
          <a:xfrm>
            <a:off x="900534" y="2607910"/>
            <a:ext cx="4464685" cy="2246769"/>
          </a:xfrm>
          <a:prstGeom prst="rect">
            <a:avLst/>
          </a:prstGeom>
          <a:noFill/>
        </p:spPr>
        <p:txBody>
          <a:bodyPr wrap="square" rtlCol="0" anchor="t">
            <a:spAutoFit/>
          </a:bodyPr>
          <a:lstStyle/>
          <a:p>
            <a:r>
              <a:rPr 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Contoh</a:t>
            </a:r>
            <a:r>
              <a:rPr 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pemgrograman</a:t>
            </a:r>
            <a:r>
              <a:rPr 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p>
          <a:p>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#Kondisi if else </a:t>
            </a:r>
            <a:r>
              <a:rPr lang="en-US" alt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adalah</a:t>
            </a:r>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jika</a:t>
            </a:r>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kondisi</a:t>
            </a:r>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bernilai</a:t>
            </a:r>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TRUE </a:t>
            </a:r>
            <a:r>
              <a:rPr lang="en-US" alt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maka</a:t>
            </a:r>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akan</a:t>
            </a:r>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dieksekusi</a:t>
            </a:r>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pada </a:t>
            </a:r>
            <a:r>
              <a:rPr lang="en-US" altLang="en-US" sz="1400" i="1" dirty="0">
                <a:solidFill>
                  <a:schemeClr val="bg1"/>
                </a:solidFill>
                <a:latin typeface="思源黑体 CN Bold" panose="020B0800000000000000" charset="-122"/>
                <a:ea typeface="思源黑体 CN Bold" panose="020B0800000000000000" charset="-122"/>
                <a:sym typeface="Arial" panose="020B0604020202020204" pitchFamily="34" charset="0"/>
              </a:rPr>
              <a:t>if</a:t>
            </a:r>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tetapi</a:t>
            </a:r>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jika</a:t>
            </a:r>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bernilai</a:t>
            </a:r>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FALSE </a:t>
            </a:r>
            <a:r>
              <a:rPr lang="en-US" alt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maka</a:t>
            </a:r>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akan</a:t>
            </a:r>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dieksekusi</a:t>
            </a:r>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kode</a:t>
            </a:r>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pada </a:t>
            </a:r>
            <a:r>
              <a:rPr lang="en-US" altLang="en-US" sz="1400" i="1" dirty="0">
                <a:solidFill>
                  <a:schemeClr val="bg1"/>
                </a:solidFill>
                <a:latin typeface="思源黑体 CN Bold" panose="020B0800000000000000" charset="-122"/>
                <a:ea typeface="思源黑体 CN Bold" panose="020B0800000000000000" charset="-122"/>
                <a:sym typeface="Arial" panose="020B0604020202020204" pitchFamily="34" charset="0"/>
              </a:rPr>
              <a:t>else</a:t>
            </a:r>
          </a:p>
          <a:p>
            <a:endParaRPr lang="en-US" altLang="en-US" sz="1400" i="1" dirty="0">
              <a:solidFill>
                <a:schemeClr val="bg1"/>
              </a:solidFill>
              <a:latin typeface="思源黑体 CN Bold" panose="020B0800000000000000" charset="-122"/>
              <a:ea typeface="思源黑体 CN Bold" panose="020B0800000000000000" charset="-122"/>
              <a:sym typeface="Arial" panose="020B0604020202020204" pitchFamily="34" charset="0"/>
            </a:endParaRPr>
          </a:p>
          <a:p>
            <a:r>
              <a:rPr lang="en-US" alt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nilai</a:t>
            </a:r>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 3</a:t>
            </a:r>
          </a:p>
          <a:p>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if (</a:t>
            </a:r>
            <a:r>
              <a:rPr lang="en-US" alt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nilai</a:t>
            </a:r>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&gt; 7):</a:t>
            </a:r>
          </a:p>
          <a:p>
            <a:pPr marL="177800"/>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print (“Selamat </a:t>
            </a:r>
            <a:r>
              <a:rPr lang="en-US" alt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anda</a:t>
            </a:r>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lulus”)</a:t>
            </a:r>
          </a:p>
          <a:p>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else:</a:t>
            </a:r>
          </a:p>
          <a:p>
            <a:pPr marL="177800"/>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print(“</a:t>
            </a:r>
            <a:r>
              <a:rPr lang="en-US" alt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Maaf</a:t>
            </a:r>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anda</a:t>
            </a:r>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alt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tidak</a:t>
            </a:r>
            <a:r>
              <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lulus”)</a:t>
            </a:r>
          </a:p>
        </p:txBody>
      </p:sp>
      <p:sp>
        <p:nvSpPr>
          <p:cNvPr id="12" name="文本框 11"/>
          <p:cNvSpPr txBox="1"/>
          <p:nvPr/>
        </p:nvSpPr>
        <p:spPr>
          <a:xfrm>
            <a:off x="3554498" y="1079361"/>
            <a:ext cx="4464685" cy="553998"/>
          </a:xfrm>
          <a:prstGeom prst="rect">
            <a:avLst/>
          </a:prstGeom>
          <a:noFill/>
        </p:spPr>
        <p:txBody>
          <a:bodyPr wrap="square" rtlCol="0">
            <a:spAutoFit/>
          </a:bodyPr>
          <a:lstStyle/>
          <a:p>
            <a:pPr algn="ctr"/>
            <a:r>
              <a:rPr lang="en-US" altLang="zh-CN" sz="3000" cap="all" dirty="0" err="1">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seleksi</a:t>
            </a:r>
            <a:endParaRPr lang="zh-CN"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sp>
        <p:nvSpPr>
          <p:cNvPr id="25" name="TextBox 106"/>
          <p:cNvSpPr txBox="1"/>
          <p:nvPr/>
        </p:nvSpPr>
        <p:spPr>
          <a:xfrm>
            <a:off x="5959475" y="1972594"/>
            <a:ext cx="5022850" cy="4486228"/>
          </a:xfrm>
          <a:prstGeom prst="rect">
            <a:avLst/>
          </a:prstGeom>
          <a:noFill/>
        </p:spPr>
        <p:txBody>
          <a:bodyPr wrap="square" lIns="0" tIns="0" rIns="0" bIns="0" rtlCol="0">
            <a:spAutoFit/>
          </a:bodyPr>
          <a:lstStyle/>
          <a:p>
            <a:pPr>
              <a:lnSpc>
                <a:spcPct val="150000"/>
              </a:lnSpc>
            </a:pP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Struktur</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kontrol</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pemilihan</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alias selection flow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berfungsi</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untuk</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mengeksekusi</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sebuah</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atau</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beberapa</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perintah</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jika</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kondisi</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terpenuhi</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bernilai</a:t>
            </a:r>
            <a:r>
              <a:rPr lang="en-ID" altLang="zh-CN" sz="1400" dirty="0">
                <a:latin typeface="思源黑体 CN Regular" panose="020B0500000000000000" charset="-122"/>
                <a:ea typeface="思源黑体 CN Regular" panose="020B0500000000000000" charset="-122"/>
                <a:cs typeface="+mn-ea"/>
                <a:sym typeface="+mn-lt"/>
              </a:rPr>
              <a:t> true).</a:t>
            </a:r>
          </a:p>
          <a:p>
            <a:pPr>
              <a:lnSpc>
                <a:spcPct val="150000"/>
              </a:lnSpc>
            </a:pPr>
            <a:endParaRPr lang="en-ID" altLang="zh-CN" sz="1400" dirty="0">
              <a:latin typeface="思源黑体 CN Regular" panose="020B0500000000000000" charset="-122"/>
              <a:ea typeface="思源黑体 CN Regular" panose="020B0500000000000000" charset="-122"/>
              <a:cs typeface="+mn-ea"/>
              <a:sym typeface="+mn-lt"/>
            </a:endParaRPr>
          </a:p>
          <a:p>
            <a:pPr>
              <a:lnSpc>
                <a:spcPct val="150000"/>
              </a:lnSpc>
            </a:pPr>
            <a:r>
              <a:rPr lang="en-ID" altLang="zh-CN" sz="1400" dirty="0">
                <a:latin typeface="思源黑体 CN Regular" panose="020B0500000000000000" charset="-122"/>
                <a:ea typeface="思源黑体 CN Regular" panose="020B0500000000000000" charset="-122"/>
                <a:cs typeface="+mn-ea"/>
                <a:sym typeface="+mn-lt"/>
              </a:rPr>
              <a:t>Selection flow pada </a:t>
            </a:r>
            <a:r>
              <a:rPr lang="en-ID" altLang="zh-CN" sz="1400" dirty="0" err="1">
                <a:latin typeface="思源黑体 CN Regular" panose="020B0500000000000000" charset="-122"/>
                <a:ea typeface="思源黑体 CN Regular" panose="020B0500000000000000" charset="-122"/>
                <a:cs typeface="+mn-ea"/>
                <a:sym typeface="+mn-lt"/>
              </a:rPr>
              <a:t>bahasa</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pemrograman</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sering</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ditandai</a:t>
            </a:r>
            <a:r>
              <a:rPr lang="en-ID" altLang="zh-CN" sz="1400" dirty="0">
                <a:latin typeface="思源黑体 CN Regular" panose="020B0500000000000000" charset="-122"/>
                <a:ea typeface="思源黑体 CN Regular" panose="020B0500000000000000" charset="-122"/>
                <a:cs typeface="+mn-ea"/>
                <a:sym typeface="+mn-lt"/>
              </a:rPr>
              <a:t> dengan keyword </a:t>
            </a:r>
            <a:r>
              <a:rPr lang="en-ID" altLang="zh-CN" sz="1400" i="1" dirty="0">
                <a:latin typeface="思源黑体 CN Regular" panose="020B0500000000000000" charset="-122"/>
                <a:ea typeface="思源黑体 CN Regular" panose="020B0500000000000000" charset="-122"/>
                <a:cs typeface="+mn-ea"/>
                <a:sym typeface="+mn-lt"/>
              </a:rPr>
              <a:t>if</a:t>
            </a:r>
          </a:p>
          <a:p>
            <a:pPr>
              <a:lnSpc>
                <a:spcPct val="150000"/>
              </a:lnSpc>
            </a:pPr>
            <a:endParaRPr lang="en-ID" altLang="zh-CN" sz="1400" i="1" dirty="0">
              <a:latin typeface="思源黑体 CN Regular" panose="020B0500000000000000" charset="-122"/>
              <a:ea typeface="思源黑体 CN Regular" panose="020B0500000000000000" charset="-122"/>
              <a:cs typeface="+mn-ea"/>
              <a:sym typeface="+mn-lt"/>
            </a:endParaRPr>
          </a:p>
          <a:p>
            <a:pPr>
              <a:lnSpc>
                <a:spcPct val="150000"/>
              </a:lnSpc>
            </a:pPr>
            <a:r>
              <a:rPr lang="en-ID" altLang="zh-CN" sz="1400" dirty="0" err="1">
                <a:latin typeface="思源黑体 CN Regular" panose="020B0500000000000000" charset="-122"/>
                <a:ea typeface="思源黑体 CN Regular" panose="020B0500000000000000" charset="-122"/>
                <a:cs typeface="+mn-ea"/>
                <a:sym typeface="+mn-lt"/>
              </a:rPr>
              <a:t>Berdasarkan</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banyaknya</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alternatif</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perintah</a:t>
            </a:r>
            <a:r>
              <a:rPr lang="en-ID" altLang="zh-CN" sz="1400" dirty="0">
                <a:latin typeface="思源黑体 CN Regular" panose="020B0500000000000000" charset="-122"/>
                <a:ea typeface="思源黑体 CN Regular" panose="020B0500000000000000" charset="-122"/>
                <a:cs typeface="+mn-ea"/>
                <a:sym typeface="+mn-lt"/>
              </a:rPr>
              <a:t> yang </a:t>
            </a:r>
            <a:r>
              <a:rPr lang="en-ID" altLang="zh-CN" sz="1400" dirty="0" err="1">
                <a:latin typeface="思源黑体 CN Regular" panose="020B0500000000000000" charset="-122"/>
                <a:ea typeface="思源黑体 CN Regular" panose="020B0500000000000000" charset="-122"/>
                <a:cs typeface="+mn-ea"/>
                <a:sym typeface="+mn-lt"/>
              </a:rPr>
              <a:t>dijalankan</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terdapat</a:t>
            </a:r>
            <a:r>
              <a:rPr lang="en-ID" altLang="zh-CN" sz="1400" dirty="0">
                <a:latin typeface="思源黑体 CN Regular" panose="020B0500000000000000" charset="-122"/>
                <a:ea typeface="思源黑体 CN Regular" panose="020B0500000000000000" charset="-122"/>
                <a:cs typeface="+mn-ea"/>
                <a:sym typeface="+mn-lt"/>
              </a:rPr>
              <a:t> 3 </a:t>
            </a:r>
            <a:r>
              <a:rPr lang="en-ID" altLang="zh-CN" sz="1400" dirty="0" err="1">
                <a:latin typeface="思源黑体 CN Regular" panose="020B0500000000000000" charset="-122"/>
                <a:ea typeface="思源黑体 CN Regular" panose="020B0500000000000000" charset="-122"/>
                <a:cs typeface="+mn-ea"/>
                <a:sym typeface="+mn-lt"/>
              </a:rPr>
              <a:t>jenis</a:t>
            </a:r>
            <a:r>
              <a:rPr lang="en-ID" altLang="zh-CN" sz="1400" dirty="0">
                <a:latin typeface="思源黑体 CN Regular" panose="020B0500000000000000" charset="-122"/>
                <a:ea typeface="思源黑体 CN Regular" panose="020B0500000000000000" charset="-122"/>
                <a:cs typeface="+mn-ea"/>
                <a:sym typeface="+mn-lt"/>
              </a:rPr>
              <a:t> selection flow yaitu:</a:t>
            </a:r>
          </a:p>
          <a:p>
            <a:pPr marL="342900" indent="-342900">
              <a:lnSpc>
                <a:spcPct val="150000"/>
              </a:lnSpc>
              <a:buFont typeface="+mj-lt"/>
              <a:buAutoNum type="arabicPeriod"/>
            </a:pPr>
            <a:r>
              <a:rPr lang="en-ID" altLang="zh-CN" sz="1400" dirty="0">
                <a:latin typeface="思源黑体 CN Regular" panose="020B0500000000000000" charset="-122"/>
                <a:ea typeface="思源黑体 CN Regular" panose="020B0500000000000000" charset="-122"/>
                <a:cs typeface="+mn-ea"/>
                <a:sym typeface="+mn-lt"/>
              </a:rPr>
              <a:t>Satu </a:t>
            </a:r>
            <a:r>
              <a:rPr lang="en-ID" altLang="zh-CN" sz="1400" dirty="0" err="1">
                <a:latin typeface="思源黑体 CN Regular" panose="020B0500000000000000" charset="-122"/>
                <a:ea typeface="思源黑体 CN Regular" panose="020B0500000000000000" charset="-122"/>
                <a:cs typeface="+mn-ea"/>
                <a:sym typeface="+mn-lt"/>
              </a:rPr>
              <a:t>alternatif</a:t>
            </a:r>
            <a:r>
              <a:rPr lang="en-ID" altLang="zh-CN" sz="1400" dirty="0">
                <a:latin typeface="思源黑体 CN Regular" panose="020B0500000000000000" charset="-122"/>
                <a:ea typeface="思源黑体 CN Regular" panose="020B0500000000000000" charset="-122"/>
                <a:cs typeface="+mn-ea"/>
                <a:sym typeface="+mn-lt"/>
              </a:rPr>
              <a:t> (if statement)</a:t>
            </a:r>
          </a:p>
          <a:p>
            <a:pPr marL="342900" indent="-342900">
              <a:lnSpc>
                <a:spcPct val="150000"/>
              </a:lnSpc>
              <a:buFont typeface="+mj-lt"/>
              <a:buAutoNum type="arabicPeriod"/>
            </a:pPr>
            <a:r>
              <a:rPr lang="en-ID" altLang="zh-CN" sz="1400" dirty="0" err="1">
                <a:latin typeface="思源黑体 CN Regular" panose="020B0500000000000000" charset="-122"/>
                <a:ea typeface="思源黑体 CN Regular" panose="020B0500000000000000" charset="-122"/>
                <a:cs typeface="+mn-ea"/>
                <a:sym typeface="+mn-lt"/>
              </a:rPr>
              <a:t>Dua</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alternatif</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if..else</a:t>
            </a:r>
            <a:r>
              <a:rPr lang="en-ID" altLang="zh-CN" sz="1400" dirty="0">
                <a:latin typeface="思源黑体 CN Regular" panose="020B0500000000000000" charset="-122"/>
                <a:ea typeface="思源黑体 CN Regular" panose="020B0500000000000000" charset="-122"/>
                <a:cs typeface="+mn-ea"/>
                <a:sym typeface="+mn-lt"/>
              </a:rPr>
              <a:t> statement)</a:t>
            </a:r>
          </a:p>
          <a:p>
            <a:pPr marL="342900" indent="-342900">
              <a:lnSpc>
                <a:spcPct val="150000"/>
              </a:lnSpc>
              <a:buFont typeface="+mj-lt"/>
              <a:buAutoNum type="arabicPeriod"/>
            </a:pPr>
            <a:r>
              <a:rPr lang="en-ID" altLang="zh-CN" sz="1400" dirty="0">
                <a:latin typeface="思源黑体 CN Regular" panose="020B0500000000000000" charset="-122"/>
                <a:ea typeface="思源黑体 CN Regular" panose="020B0500000000000000" charset="-122"/>
                <a:cs typeface="+mn-ea"/>
                <a:sym typeface="+mn-lt"/>
              </a:rPr>
              <a:t>Banyak </a:t>
            </a:r>
            <a:r>
              <a:rPr lang="en-ID" altLang="zh-CN" sz="1400" dirty="0" err="1">
                <a:latin typeface="思源黑体 CN Regular" panose="020B0500000000000000" charset="-122"/>
                <a:ea typeface="思源黑体 CN Regular" panose="020B0500000000000000" charset="-122"/>
                <a:cs typeface="+mn-ea"/>
                <a:sym typeface="+mn-lt"/>
              </a:rPr>
              <a:t>alternatif</a:t>
            </a:r>
            <a:r>
              <a:rPr lang="en-ID" altLang="zh-CN" sz="1400" dirty="0">
                <a:latin typeface="思源黑体 CN Regular" panose="020B0500000000000000" charset="-122"/>
                <a:ea typeface="思源黑体 CN Regular" panose="020B0500000000000000" charset="-122"/>
                <a:cs typeface="+mn-ea"/>
                <a:sym typeface="+mn-lt"/>
              </a:rPr>
              <a:t> (if..</a:t>
            </a:r>
            <a:r>
              <a:rPr lang="en-ID" altLang="zh-CN" sz="1400" dirty="0" err="1">
                <a:latin typeface="思源黑体 CN Regular" panose="020B0500000000000000" charset="-122"/>
                <a:ea typeface="思源黑体 CN Regular" panose="020B0500000000000000" charset="-122"/>
                <a:cs typeface="+mn-ea"/>
                <a:sym typeface="+mn-lt"/>
              </a:rPr>
              <a:t>elif</a:t>
            </a:r>
            <a:r>
              <a:rPr lang="en-ID" altLang="zh-CN" sz="1400" dirty="0">
                <a:latin typeface="思源黑体 CN Regular" panose="020B0500000000000000" charset="-122"/>
                <a:ea typeface="思源黑体 CN Regular" panose="020B0500000000000000" charset="-122"/>
                <a:cs typeface="+mn-ea"/>
                <a:sym typeface="+mn-lt"/>
              </a:rPr>
              <a:t>..else statement)</a:t>
            </a:r>
          </a:p>
          <a:p>
            <a:pPr>
              <a:lnSpc>
                <a:spcPct val="150000"/>
              </a:lnSpc>
            </a:pPr>
            <a:endParaRPr lang="en-ID" altLang="zh-CN" sz="1400" dirty="0">
              <a:latin typeface="思源黑体 CN Regular" panose="020B0500000000000000" charset="-122"/>
              <a:ea typeface="思源黑体 CN Regular" panose="020B0500000000000000" charset="-122"/>
              <a:cs typeface="+mn-ea"/>
              <a:sym typeface="+mn-lt"/>
            </a:endParaRPr>
          </a:p>
          <a:p>
            <a:pPr>
              <a:lnSpc>
                <a:spcPct val="150000"/>
              </a:lnSpc>
            </a:pPr>
            <a:endParaRPr lang="zh-CN" altLang="en-US" sz="1400" dirty="0">
              <a:solidFill>
                <a:schemeClr val="tx1"/>
              </a:solidFill>
              <a:latin typeface="思源黑体 CN Regular" panose="020B0500000000000000" charset="-122"/>
              <a:ea typeface="思源黑体 CN Regular" panose="020B0500000000000000" charset="-122"/>
              <a:cs typeface="+mn-ea"/>
              <a:sym typeface="+mn-lt"/>
            </a:endParaRPr>
          </a:p>
        </p:txBody>
      </p:sp>
    </p:spTree>
    <p:extLst>
      <p:ext uri="{BB962C8B-B14F-4D97-AF65-F5344CB8AC3E}">
        <p14:creationId xmlns:p14="http://schemas.microsoft.com/office/powerpoint/2010/main" val="388061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Rectangle 47"/>
          <p:cNvSpPr/>
          <p:nvPr/>
        </p:nvSpPr>
        <p:spPr>
          <a:xfrm>
            <a:off x="1200785" y="3037121"/>
            <a:ext cx="4473575" cy="1821862"/>
          </a:xfrm>
          <a:prstGeom prst="rect">
            <a:avLst/>
          </a:prstGeom>
          <a:solidFill>
            <a:srgbClr val="9A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AU" sz="3130" dirty="0">
              <a:solidFill>
                <a:schemeClr val="bg1"/>
              </a:solidFill>
              <a:latin typeface="思源黑体 CN Bold" panose="020B0800000000000000" charset="-122"/>
              <a:ea typeface="思源黑体 CN Bold" panose="020B0800000000000000" charset="-122"/>
              <a:sym typeface="Arial" panose="020B0604020202020204" pitchFamily="34" charset="0"/>
            </a:endParaRPr>
          </a:p>
        </p:txBody>
      </p:sp>
      <p:sp>
        <p:nvSpPr>
          <p:cNvPr id="15" name="文本框 14"/>
          <p:cNvSpPr txBox="1"/>
          <p:nvPr/>
        </p:nvSpPr>
        <p:spPr>
          <a:xfrm>
            <a:off x="1494790" y="3248908"/>
            <a:ext cx="4464685" cy="1384995"/>
          </a:xfrm>
          <a:prstGeom prst="rect">
            <a:avLst/>
          </a:prstGeom>
          <a:noFill/>
        </p:spPr>
        <p:txBody>
          <a:bodyPr wrap="square" rtlCol="0" anchor="t">
            <a:spAutoFit/>
          </a:bodyPr>
          <a:lstStyle/>
          <a:p>
            <a:r>
              <a:rPr 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Contoh</a:t>
            </a:r>
            <a:r>
              <a:rPr 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Pemrograman</a:t>
            </a:r>
            <a:r>
              <a:rPr 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p>
          <a:p>
            <a:endParaRPr lang="en-US" sz="1400" dirty="0">
              <a:solidFill>
                <a:schemeClr val="bg1"/>
              </a:solidFill>
              <a:latin typeface="思源黑体 CN Bold" panose="020B0800000000000000" charset="-122"/>
              <a:ea typeface="思源黑体 CN Bold" panose="020B0800000000000000" charset="-122"/>
              <a:sym typeface="Arial" panose="020B0604020202020204" pitchFamily="34" charset="0"/>
            </a:endParaRPr>
          </a:p>
          <a:p>
            <a:r>
              <a:rPr lang="nn-NO" sz="1400" b="0" i="1" dirty="0">
                <a:solidFill>
                  <a:srgbClr val="8F5902"/>
                </a:solidFill>
                <a:effectLst/>
                <a:latin typeface="Courier New" panose="02070309020205020404" pitchFamily="49" charset="0"/>
              </a:rPr>
              <a:t># 0 sampai 4</a:t>
            </a:r>
            <a:r>
              <a:rPr lang="nn-NO" sz="1400" b="0" i="0" dirty="0">
                <a:solidFill>
                  <a:srgbClr val="555555"/>
                </a:solidFill>
                <a:effectLst/>
                <a:latin typeface="Courier New" panose="02070309020205020404" pitchFamily="49" charset="0"/>
              </a:rPr>
              <a:t> </a:t>
            </a:r>
          </a:p>
          <a:p>
            <a:endParaRPr lang="nn-NO" sz="1400" dirty="0">
              <a:solidFill>
                <a:srgbClr val="555555"/>
              </a:solidFill>
              <a:latin typeface="Courier New" panose="02070309020205020404" pitchFamily="49" charset="0"/>
            </a:endParaRPr>
          </a:p>
          <a:p>
            <a:r>
              <a:rPr lang="nn-NO" sz="1400" b="1" i="0" dirty="0">
                <a:solidFill>
                  <a:srgbClr val="204A87"/>
                </a:solidFill>
                <a:effectLst/>
                <a:latin typeface="Courier New" panose="02070309020205020404" pitchFamily="49" charset="0"/>
              </a:rPr>
              <a:t>for</a:t>
            </a:r>
            <a:r>
              <a:rPr lang="nn-NO" sz="1400" b="0" i="0" dirty="0">
                <a:solidFill>
                  <a:srgbClr val="555555"/>
                </a:solidFill>
                <a:effectLst/>
                <a:latin typeface="Courier New" panose="02070309020205020404" pitchFamily="49" charset="0"/>
              </a:rPr>
              <a:t> </a:t>
            </a:r>
            <a:r>
              <a:rPr lang="nn-NO" sz="1400" b="0" i="0" dirty="0">
                <a:solidFill>
                  <a:srgbClr val="000000"/>
                </a:solidFill>
                <a:effectLst/>
                <a:latin typeface="Courier New" panose="02070309020205020404" pitchFamily="49" charset="0"/>
              </a:rPr>
              <a:t>i</a:t>
            </a:r>
            <a:r>
              <a:rPr lang="nn-NO" sz="1400" b="0" i="0" dirty="0">
                <a:solidFill>
                  <a:srgbClr val="555555"/>
                </a:solidFill>
                <a:effectLst/>
                <a:latin typeface="Courier New" panose="02070309020205020404" pitchFamily="49" charset="0"/>
              </a:rPr>
              <a:t> </a:t>
            </a:r>
            <a:r>
              <a:rPr lang="nn-NO" sz="1400" b="1" i="0" dirty="0">
                <a:solidFill>
                  <a:srgbClr val="204A87"/>
                </a:solidFill>
                <a:effectLst/>
                <a:latin typeface="Courier New" panose="02070309020205020404" pitchFamily="49" charset="0"/>
              </a:rPr>
              <a:t>in</a:t>
            </a:r>
            <a:r>
              <a:rPr lang="nn-NO" sz="1400" b="0" i="0" dirty="0">
                <a:solidFill>
                  <a:srgbClr val="555555"/>
                </a:solidFill>
                <a:effectLst/>
                <a:latin typeface="Courier New" panose="02070309020205020404" pitchFamily="49" charset="0"/>
              </a:rPr>
              <a:t> </a:t>
            </a:r>
            <a:r>
              <a:rPr lang="nn-NO" sz="1400" b="0" i="0" dirty="0">
                <a:solidFill>
                  <a:srgbClr val="204A87"/>
                </a:solidFill>
                <a:effectLst/>
                <a:latin typeface="Courier New" panose="02070309020205020404" pitchFamily="49" charset="0"/>
              </a:rPr>
              <a:t>range</a:t>
            </a:r>
            <a:r>
              <a:rPr lang="nn-NO" sz="1400" b="1" i="0" dirty="0">
                <a:solidFill>
                  <a:srgbClr val="000000"/>
                </a:solidFill>
                <a:effectLst/>
                <a:latin typeface="Courier New" panose="02070309020205020404" pitchFamily="49" charset="0"/>
              </a:rPr>
              <a:t>(</a:t>
            </a:r>
            <a:r>
              <a:rPr lang="nn-NO" sz="1400" b="1" i="0" dirty="0">
                <a:solidFill>
                  <a:srgbClr val="0000CF"/>
                </a:solidFill>
                <a:effectLst/>
                <a:latin typeface="Courier New" panose="02070309020205020404" pitchFamily="49" charset="0"/>
              </a:rPr>
              <a:t>5</a:t>
            </a:r>
            <a:r>
              <a:rPr lang="nn-NO" sz="1400" b="1" i="0" dirty="0">
                <a:solidFill>
                  <a:srgbClr val="000000"/>
                </a:solidFill>
                <a:effectLst/>
                <a:latin typeface="Courier New" panose="02070309020205020404" pitchFamily="49" charset="0"/>
              </a:rPr>
              <a:t>):</a:t>
            </a:r>
            <a:r>
              <a:rPr lang="nn-NO" sz="1400" b="0" i="0" dirty="0">
                <a:solidFill>
                  <a:srgbClr val="555555"/>
                </a:solidFill>
                <a:effectLst/>
                <a:latin typeface="Courier New" panose="02070309020205020404" pitchFamily="49" charset="0"/>
              </a:rPr>
              <a:t> </a:t>
            </a:r>
          </a:p>
          <a:p>
            <a:r>
              <a:rPr lang="nn-NO" sz="1400" b="0" i="0" dirty="0">
                <a:solidFill>
                  <a:srgbClr val="204A87"/>
                </a:solidFill>
                <a:effectLst/>
                <a:latin typeface="Courier New" panose="02070309020205020404" pitchFamily="49" charset="0"/>
              </a:rPr>
              <a:t>print</a:t>
            </a:r>
            <a:r>
              <a:rPr lang="nn-NO" sz="1400" b="1" i="0" dirty="0">
                <a:solidFill>
                  <a:srgbClr val="000000"/>
                </a:solidFill>
                <a:effectLst/>
                <a:latin typeface="Courier New" panose="02070309020205020404" pitchFamily="49" charset="0"/>
              </a:rPr>
              <a:t>(</a:t>
            </a:r>
            <a:r>
              <a:rPr lang="nn-NO" sz="1400" b="0" i="0" dirty="0">
                <a:solidFill>
                  <a:srgbClr val="4E9A06"/>
                </a:solidFill>
                <a:effectLst/>
                <a:latin typeface="Courier New" panose="02070309020205020404" pitchFamily="49" charset="0"/>
              </a:rPr>
              <a:t>"Perulangan ke -"</a:t>
            </a:r>
            <a:r>
              <a:rPr lang="nn-NO" sz="1400" b="1" i="0" dirty="0">
                <a:solidFill>
                  <a:srgbClr val="000000"/>
                </a:solidFill>
                <a:effectLst/>
                <a:latin typeface="Courier New" panose="02070309020205020404" pitchFamily="49" charset="0"/>
              </a:rPr>
              <a:t>,</a:t>
            </a:r>
            <a:r>
              <a:rPr lang="nn-NO" sz="1400" b="0" i="0" dirty="0">
                <a:solidFill>
                  <a:srgbClr val="555555"/>
                </a:solidFill>
                <a:effectLst/>
                <a:latin typeface="Courier New" panose="02070309020205020404" pitchFamily="49" charset="0"/>
              </a:rPr>
              <a:t> </a:t>
            </a:r>
            <a:r>
              <a:rPr lang="nn-NO" sz="1400" b="0" i="0" dirty="0">
                <a:solidFill>
                  <a:srgbClr val="000000"/>
                </a:solidFill>
                <a:effectLst/>
                <a:latin typeface="Courier New" panose="02070309020205020404" pitchFamily="49" charset="0"/>
              </a:rPr>
              <a:t>i</a:t>
            </a:r>
            <a:r>
              <a:rPr lang="nn-NO" sz="1400" b="1" i="0" dirty="0">
                <a:solidFill>
                  <a:srgbClr val="000000"/>
                </a:solidFill>
                <a:effectLst/>
                <a:latin typeface="Courier New" panose="02070309020205020404" pitchFamily="49" charset="0"/>
              </a:rPr>
              <a:t>)</a:t>
            </a:r>
            <a:endPar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endParaRPr>
          </a:p>
        </p:txBody>
      </p:sp>
      <p:sp>
        <p:nvSpPr>
          <p:cNvPr id="12" name="文本框 11"/>
          <p:cNvSpPr txBox="1"/>
          <p:nvPr/>
        </p:nvSpPr>
        <p:spPr>
          <a:xfrm>
            <a:off x="3554498" y="1079361"/>
            <a:ext cx="4464685" cy="553998"/>
          </a:xfrm>
          <a:prstGeom prst="rect">
            <a:avLst/>
          </a:prstGeom>
          <a:noFill/>
        </p:spPr>
        <p:txBody>
          <a:bodyPr wrap="square" rtlCol="0">
            <a:spAutoFit/>
          </a:bodyPr>
          <a:lstStyle/>
          <a:p>
            <a:pPr algn="ctr"/>
            <a:r>
              <a:rPr lang="en-US"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ITERASI</a:t>
            </a:r>
            <a:endParaRPr lang="zh-CN"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sp>
        <p:nvSpPr>
          <p:cNvPr id="25" name="TextBox 106"/>
          <p:cNvSpPr txBox="1"/>
          <p:nvPr/>
        </p:nvSpPr>
        <p:spPr>
          <a:xfrm>
            <a:off x="5959475" y="2791460"/>
            <a:ext cx="5022850" cy="3193567"/>
          </a:xfrm>
          <a:prstGeom prst="rect">
            <a:avLst/>
          </a:prstGeom>
          <a:noFill/>
        </p:spPr>
        <p:txBody>
          <a:bodyPr wrap="square" lIns="0" tIns="0" rIns="0" bIns="0" rtlCol="0">
            <a:spAutoFit/>
          </a:bodyPr>
          <a:lstStyle/>
          <a:p>
            <a:pPr>
              <a:lnSpc>
                <a:spcPct val="150000"/>
              </a:lnSpc>
            </a:pP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Struktur</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yang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biasa</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dikenal</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sebagai</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loop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ini</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merupakan</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poin</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penting</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dalam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pemrograman</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karena</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dapat</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mengeksekusi</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sebuah</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perintah</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yang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sama</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sebanyaK-banyaknya</a:t>
            </a:r>
            <a:endParaRPr lang="en-ID" altLang="zh-CN" sz="1400" dirty="0">
              <a:solidFill>
                <a:schemeClr val="tx1"/>
              </a:solidFill>
              <a:latin typeface="思源黑体 CN Regular" panose="020B0500000000000000" charset="-122"/>
              <a:ea typeface="思源黑体 CN Regular" panose="020B0500000000000000" charset="-122"/>
              <a:cs typeface="+mn-ea"/>
              <a:sym typeface="+mn-lt"/>
            </a:endParaRPr>
          </a:p>
          <a:p>
            <a:pPr>
              <a:lnSpc>
                <a:spcPct val="150000"/>
              </a:lnSpc>
            </a:pPr>
            <a:r>
              <a:rPr lang="en-ID" altLang="zh-CN" sz="1400" dirty="0" err="1">
                <a:latin typeface="思源黑体 CN Regular" panose="020B0500000000000000" charset="-122"/>
                <a:ea typeface="思源黑体 CN Regular" panose="020B0500000000000000" charset="-122"/>
                <a:cs typeface="+mn-ea"/>
                <a:sym typeface="+mn-lt"/>
              </a:rPr>
              <a:t>Secara</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umum</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terdapat</a:t>
            </a:r>
            <a:r>
              <a:rPr lang="en-ID" altLang="zh-CN" sz="1400" dirty="0">
                <a:latin typeface="思源黑体 CN Regular" panose="020B0500000000000000" charset="-122"/>
                <a:ea typeface="思源黑体 CN Regular" panose="020B0500000000000000" charset="-122"/>
                <a:cs typeface="+mn-ea"/>
                <a:sym typeface="+mn-lt"/>
              </a:rPr>
              <a:t> 2 </a:t>
            </a:r>
            <a:r>
              <a:rPr lang="en-ID" altLang="zh-CN" sz="1400" dirty="0" err="1">
                <a:latin typeface="思源黑体 CN Regular" panose="020B0500000000000000" charset="-122"/>
                <a:ea typeface="思源黑体 CN Regular" panose="020B0500000000000000" charset="-122"/>
                <a:cs typeface="+mn-ea"/>
                <a:sym typeface="+mn-lt"/>
              </a:rPr>
              <a:t>jenis</a:t>
            </a:r>
            <a:r>
              <a:rPr lang="en-ID" altLang="zh-CN" sz="1400" dirty="0">
                <a:latin typeface="思源黑体 CN Regular" panose="020B0500000000000000" charset="-122"/>
                <a:ea typeface="思源黑体 CN Regular" panose="020B0500000000000000" charset="-122"/>
                <a:cs typeface="+mn-ea"/>
                <a:sym typeface="+mn-lt"/>
              </a:rPr>
              <a:t> loop yaitu:</a:t>
            </a:r>
          </a:p>
          <a:p>
            <a:pPr marL="342900" indent="-342900">
              <a:lnSpc>
                <a:spcPct val="150000"/>
              </a:lnSpc>
              <a:buFont typeface="+mj-lt"/>
              <a:buAutoNum type="arabicPeriod"/>
            </a:pPr>
            <a:r>
              <a:rPr lang="en-ID" altLang="zh-CN" sz="1400" i="1" dirty="0">
                <a:latin typeface="思源黑体 CN Regular" panose="020B0500000000000000" charset="-122"/>
                <a:ea typeface="思源黑体 CN Regular" panose="020B0500000000000000" charset="-122"/>
                <a:cs typeface="+mn-ea"/>
                <a:sym typeface="+mn-lt"/>
              </a:rPr>
              <a:t>for loop </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perulangan</a:t>
            </a:r>
            <a:r>
              <a:rPr lang="en-ID" altLang="zh-CN" sz="1400" dirty="0">
                <a:latin typeface="思源黑体 CN Regular" panose="020B0500000000000000" charset="-122"/>
                <a:ea typeface="思源黑体 CN Regular" panose="020B0500000000000000" charset="-122"/>
                <a:cs typeface="+mn-ea"/>
                <a:sym typeface="+mn-lt"/>
              </a:rPr>
              <a:t> yang </a:t>
            </a:r>
            <a:r>
              <a:rPr lang="en-ID" altLang="zh-CN" sz="1400" dirty="0" err="1">
                <a:latin typeface="思源黑体 CN Regular" panose="020B0500000000000000" charset="-122"/>
                <a:ea typeface="思源黑体 CN Regular" panose="020B0500000000000000" charset="-122"/>
                <a:cs typeface="+mn-ea"/>
                <a:sym typeface="+mn-lt"/>
              </a:rPr>
              <a:t>sudah</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diketahui</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nilai</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akhir</a:t>
            </a:r>
            <a:r>
              <a:rPr lang="en-ID" altLang="zh-CN" sz="1400" dirty="0">
                <a:latin typeface="思源黑体 CN Regular" panose="020B0500000000000000" charset="-122"/>
                <a:ea typeface="思源黑体 CN Regular" panose="020B0500000000000000" charset="-122"/>
                <a:cs typeface="+mn-ea"/>
                <a:sym typeface="+mn-lt"/>
              </a:rPr>
              <a:t> dan </a:t>
            </a:r>
            <a:r>
              <a:rPr lang="en-ID" altLang="zh-CN" sz="1400" dirty="0" err="1">
                <a:latin typeface="思源黑体 CN Regular" panose="020B0500000000000000" charset="-122"/>
                <a:ea typeface="思源黑体 CN Regular" panose="020B0500000000000000" charset="-122"/>
                <a:cs typeface="+mn-ea"/>
                <a:sym typeface="+mn-lt"/>
              </a:rPr>
              <a:t>awalnya</a:t>
            </a:r>
            <a:endParaRPr lang="en-ID" altLang="zh-CN" sz="1400" dirty="0">
              <a:latin typeface="思源黑体 CN Regular" panose="020B0500000000000000" charset="-122"/>
              <a:ea typeface="思源黑体 CN Regular" panose="020B0500000000000000" charset="-122"/>
              <a:cs typeface="+mn-ea"/>
              <a:sym typeface="+mn-lt"/>
            </a:endParaRPr>
          </a:p>
          <a:p>
            <a:pPr marL="342900" indent="-342900">
              <a:lnSpc>
                <a:spcPct val="150000"/>
              </a:lnSpc>
              <a:buFont typeface="+mj-lt"/>
              <a:buAutoNum type="arabicPeriod"/>
            </a:pPr>
            <a:r>
              <a:rPr lang="en-ID" altLang="zh-CN" sz="1400" i="1" dirty="0">
                <a:latin typeface="思源黑体 CN Regular" panose="020B0500000000000000" charset="-122"/>
                <a:ea typeface="思源黑体 CN Regular" panose="020B0500000000000000" charset="-122"/>
                <a:cs typeface="+mn-ea"/>
                <a:sym typeface="+mn-lt"/>
              </a:rPr>
              <a:t>While loop </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perulangan</a:t>
            </a:r>
            <a:r>
              <a:rPr lang="en-ID" altLang="zh-CN" sz="1400" dirty="0">
                <a:latin typeface="思源黑体 CN Regular" panose="020B0500000000000000" charset="-122"/>
                <a:ea typeface="思源黑体 CN Regular" panose="020B0500000000000000" charset="-122"/>
                <a:cs typeface="+mn-ea"/>
                <a:sym typeface="+mn-lt"/>
              </a:rPr>
              <a:t> yang </a:t>
            </a:r>
            <a:r>
              <a:rPr lang="en-ID" altLang="zh-CN" sz="1400" dirty="0" err="1">
                <a:latin typeface="思源黑体 CN Regular" panose="020B0500000000000000" charset="-122"/>
                <a:ea typeface="思源黑体 CN Regular" panose="020B0500000000000000" charset="-122"/>
                <a:cs typeface="+mn-ea"/>
                <a:sym typeface="+mn-lt"/>
              </a:rPr>
              <a:t>akan</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berhenti</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ketika</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suatu</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kondisi</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bernilai</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i="1" dirty="0">
                <a:latin typeface="思源黑体 CN Regular" panose="020B0500000000000000" charset="-122"/>
                <a:ea typeface="思源黑体 CN Regular" panose="020B0500000000000000" charset="-122"/>
                <a:cs typeface="+mn-ea"/>
                <a:sym typeface="+mn-lt"/>
              </a:rPr>
              <a:t>false</a:t>
            </a:r>
          </a:p>
          <a:p>
            <a:pPr>
              <a:lnSpc>
                <a:spcPct val="150000"/>
              </a:lnSpc>
            </a:pPr>
            <a:endParaRPr lang="zh-CN" altLang="en-US" sz="1400" dirty="0">
              <a:solidFill>
                <a:schemeClr val="tx1"/>
              </a:solidFill>
              <a:latin typeface="思源黑体 CN Regular" panose="020B0500000000000000" charset="-122"/>
              <a:ea typeface="思源黑体 CN Regular" panose="020B0500000000000000" charset="-122"/>
              <a:cs typeface="+mn-ea"/>
              <a:sym typeface="+mn-lt"/>
            </a:endParaRPr>
          </a:p>
        </p:txBody>
      </p:sp>
    </p:spTree>
    <p:extLst>
      <p:ext uri="{BB962C8B-B14F-4D97-AF65-F5344CB8AC3E}">
        <p14:creationId xmlns:p14="http://schemas.microsoft.com/office/powerpoint/2010/main" val="3309038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6480000" scaled="0"/>
        </a:gradFill>
        <a:effectLst/>
      </p:bgPr>
    </p:bg>
    <p:spTree>
      <p:nvGrpSpPr>
        <p:cNvPr id="1" name=""/>
        <p:cNvGrpSpPr/>
        <p:nvPr/>
      </p:nvGrpSpPr>
      <p:grpSpPr>
        <a:xfrm>
          <a:off x="0" y="0"/>
          <a:ext cx="0" cy="0"/>
          <a:chOff x="0" y="0"/>
          <a:chExt cx="0" cy="0"/>
        </a:xfrm>
      </p:grpSpPr>
      <p:sp>
        <p:nvSpPr>
          <p:cNvPr id="2" name="椭圆 1"/>
          <p:cNvSpPr/>
          <p:nvPr/>
        </p:nvSpPr>
        <p:spPr>
          <a:xfrm>
            <a:off x="3000375" y="123825"/>
            <a:ext cx="6610350" cy="6610350"/>
          </a:xfrm>
          <a:prstGeom prst="ellipse">
            <a:avLst/>
          </a:prstGeom>
          <a:gradFill flip="none" rotWithShape="1">
            <a:gsLst>
              <a:gs pos="33000">
                <a:srgbClr val="5E96E1"/>
              </a:gs>
              <a:gs pos="92000">
                <a:srgbClr val="101BE1"/>
              </a:gs>
            </a:gsLst>
            <a:lin ang="1776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3" name="矩形 2"/>
          <p:cNvSpPr/>
          <p:nvPr/>
        </p:nvSpPr>
        <p:spPr>
          <a:xfrm>
            <a:off x="3375660" y="3554730"/>
            <a:ext cx="5517515" cy="506730"/>
          </a:xfrm>
          <a:prstGeom prst="rect">
            <a:avLst/>
          </a:prstGeom>
        </p:spPr>
        <p:txBody>
          <a:bodyPr wrap="square">
            <a:spAutoFit/>
          </a:bodyPr>
          <a:lstStyle/>
          <a:p>
            <a:pPr algn="ctr">
              <a:lnSpc>
                <a:spcPct val="90000"/>
              </a:lnSpc>
            </a:pPr>
            <a:r>
              <a:rPr lang="en-US"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rPr>
              <a:t>PENANGANAN EKSEPSI</a:t>
            </a:r>
            <a:endParaRPr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endParaRPr>
          </a:p>
        </p:txBody>
      </p:sp>
      <p:sp>
        <p:nvSpPr>
          <p:cNvPr id="7" name="矩形 6"/>
          <p:cNvSpPr/>
          <p:nvPr/>
        </p:nvSpPr>
        <p:spPr>
          <a:xfrm>
            <a:off x="4859655" y="1895475"/>
            <a:ext cx="2549525" cy="1691640"/>
          </a:xfrm>
          <a:prstGeom prst="rect">
            <a:avLst/>
          </a:prstGeom>
          <a:noFill/>
          <a:effectLst/>
        </p:spPr>
        <p:txBody>
          <a:bodyPr wrap="square">
            <a:spAutoFit/>
          </a:bodyPr>
          <a:lstStyle/>
          <a:p>
            <a:pPr algn="ctr">
              <a:lnSpc>
                <a:spcPct val="80000"/>
              </a:lnSpc>
            </a:pPr>
            <a:r>
              <a:rPr lang="en-US" altLang="zh-CN" sz="13000" kern="2500" dirty="0">
                <a:ln>
                  <a:noFill/>
                </a:ln>
                <a:solidFill>
                  <a:schemeClr val="bg1"/>
                </a:solidFill>
                <a:effectLst/>
                <a:latin typeface="思源宋体 CN Heavy" panose="02020900000000000000" charset="-122"/>
                <a:ea typeface="思源宋体 CN Heavy" panose="02020900000000000000" charset="-122"/>
                <a:cs typeface="庞门正道标题体" panose="02010600030101010101" charset="-122"/>
              </a:rPr>
              <a:t>05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4" name="文本框 33"/>
          <p:cNvSpPr txBox="1"/>
          <p:nvPr/>
        </p:nvSpPr>
        <p:spPr>
          <a:xfrm>
            <a:off x="4319270" y="1207770"/>
            <a:ext cx="3627755" cy="368300"/>
          </a:xfrm>
          <a:prstGeom prst="rect">
            <a:avLst/>
          </a:prstGeom>
          <a:noFill/>
        </p:spPr>
        <p:txBody>
          <a:bodyPr wrap="square" rtlCol="0">
            <a:spAutoFit/>
          </a:bodyPr>
          <a:lstStyle/>
          <a:p>
            <a:pPr algn="l"/>
            <a:r>
              <a:rPr lang="en-US" altLang="zh-CN" dirty="0">
                <a:solidFill>
                  <a:schemeClr val="tx1">
                    <a:lumMod val="65000"/>
                    <a:lumOff val="35000"/>
                  </a:schemeClr>
                </a:solidFill>
                <a:latin typeface="思源黑体 CN Light" panose="020B0300000000000000" charset="-122"/>
                <a:ea typeface="思源黑体 CN Light" panose="020B0300000000000000" charset="-122"/>
              </a:rPr>
              <a:t>PENANGANAN EKSEPSI</a:t>
            </a:r>
            <a:endParaRPr lang="en-US" altLang="zh-CN" b="0" i="0" dirty="0">
              <a:solidFill>
                <a:schemeClr val="tx1">
                  <a:lumMod val="65000"/>
                  <a:lumOff val="35000"/>
                </a:schemeClr>
              </a:solidFill>
              <a:effectLst/>
              <a:latin typeface="思源黑体 CN Light" panose="020B0300000000000000" charset="-122"/>
              <a:ea typeface="思源黑体 CN Light" panose="020B0300000000000000" charset="-122"/>
            </a:endParaRPr>
          </a:p>
        </p:txBody>
      </p:sp>
      <p:sp>
        <p:nvSpPr>
          <p:cNvPr id="3" name="流程图: 过程 2"/>
          <p:cNvSpPr/>
          <p:nvPr/>
        </p:nvSpPr>
        <p:spPr>
          <a:xfrm>
            <a:off x="1351915" y="1969135"/>
            <a:ext cx="3896360" cy="1991360"/>
          </a:xfrm>
          <a:prstGeom prst="flowChartProcess">
            <a:avLst/>
          </a:prstGeom>
          <a:solidFill>
            <a:srgbClr val="0913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id-ID" sz="3130" dirty="0">
              <a:solidFill>
                <a:schemeClr val="bg1"/>
              </a:solidFill>
              <a:latin typeface="思源黑体 CN Bold" panose="020B0800000000000000" charset="-122"/>
              <a:ea typeface="思源黑体 CN Bold" panose="020B0800000000000000" charset="-122"/>
              <a:sym typeface="Arial" panose="020B0604020202020204" pitchFamily="34" charset="0"/>
            </a:endParaRPr>
          </a:p>
        </p:txBody>
      </p:sp>
      <p:sp>
        <p:nvSpPr>
          <p:cNvPr id="6" name="流程图: 过程 5"/>
          <p:cNvSpPr/>
          <p:nvPr/>
        </p:nvSpPr>
        <p:spPr>
          <a:xfrm>
            <a:off x="5361305" y="4069715"/>
            <a:ext cx="3896360" cy="1991360"/>
          </a:xfrm>
          <a:prstGeom prst="flowChartProcess">
            <a:avLst/>
          </a:prstGeom>
          <a:solidFill>
            <a:srgbClr val="455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tLang="en-US" sz="3130" dirty="0">
              <a:latin typeface="思源黑体 CN Bold" panose="020B0800000000000000" charset="-122"/>
              <a:ea typeface="思源黑体 CN Bold" panose="020B0800000000000000" charset="-122"/>
              <a:sym typeface="Arial" panose="020B0604020202020204" pitchFamily="34" charset="0"/>
            </a:endParaRPr>
          </a:p>
        </p:txBody>
      </p:sp>
      <p:sp>
        <p:nvSpPr>
          <p:cNvPr id="7" name="文本框 6"/>
          <p:cNvSpPr txBox="1"/>
          <p:nvPr/>
        </p:nvSpPr>
        <p:spPr>
          <a:xfrm>
            <a:off x="9677400" y="2471420"/>
            <a:ext cx="1421130" cy="1014730"/>
          </a:xfrm>
          <a:prstGeom prst="rect">
            <a:avLst/>
          </a:prstGeom>
          <a:noFill/>
        </p:spPr>
        <p:txBody>
          <a:bodyPr wrap="square" rtlCol="0">
            <a:spAutoFit/>
          </a:bodyPr>
          <a:lstStyle/>
          <a:p>
            <a:pPr algn="l"/>
            <a:r>
              <a:rPr lang="en-US" altLang="zh-CN" sz="6000" dirty="0">
                <a:solidFill>
                  <a:schemeClr val="tx1">
                    <a:lumMod val="65000"/>
                    <a:lumOff val="35000"/>
                  </a:schemeClr>
                </a:solidFill>
                <a:latin typeface="思源黑体 CN Bold" panose="020B0800000000000000" charset="-122"/>
                <a:ea typeface="思源黑体 CN Bold" panose="020B0800000000000000" charset="-122"/>
              </a:rPr>
              <a:t>01</a:t>
            </a:r>
          </a:p>
        </p:txBody>
      </p:sp>
      <p:sp>
        <p:nvSpPr>
          <p:cNvPr id="8" name="文本框 7"/>
          <p:cNvSpPr txBox="1"/>
          <p:nvPr/>
        </p:nvSpPr>
        <p:spPr>
          <a:xfrm>
            <a:off x="9677400" y="4558030"/>
            <a:ext cx="1421130" cy="1014730"/>
          </a:xfrm>
          <a:prstGeom prst="rect">
            <a:avLst/>
          </a:prstGeom>
          <a:noFill/>
        </p:spPr>
        <p:txBody>
          <a:bodyPr wrap="square" rtlCol="0">
            <a:spAutoFit/>
          </a:bodyPr>
          <a:lstStyle/>
          <a:p>
            <a:pPr algn="l"/>
            <a:r>
              <a:rPr lang="en-US" altLang="zh-CN" sz="6000" dirty="0">
                <a:solidFill>
                  <a:schemeClr val="tx1">
                    <a:lumMod val="65000"/>
                    <a:lumOff val="35000"/>
                  </a:schemeClr>
                </a:solidFill>
                <a:latin typeface="思源黑体 CN Bold" panose="020B0800000000000000" charset="-122"/>
                <a:ea typeface="思源黑体 CN Bold" panose="020B0800000000000000" charset="-122"/>
              </a:rPr>
              <a:t>02</a:t>
            </a:r>
          </a:p>
        </p:txBody>
      </p:sp>
      <p:sp>
        <p:nvSpPr>
          <p:cNvPr id="27" name="文本框 26"/>
          <p:cNvSpPr txBox="1"/>
          <p:nvPr/>
        </p:nvSpPr>
        <p:spPr>
          <a:xfrm>
            <a:off x="1424097" y="2320969"/>
            <a:ext cx="2854677" cy="368300"/>
          </a:xfrm>
          <a:prstGeom prst="rect">
            <a:avLst/>
          </a:prstGeom>
          <a:noFill/>
        </p:spPr>
        <p:txBody>
          <a:bodyPr wrap="square" rtlCol="0">
            <a:spAutoFit/>
          </a:bodyPr>
          <a:lstStyle/>
          <a:p>
            <a:r>
              <a:rPr lang="en-US" altLang="zh-CN" dirty="0">
                <a:solidFill>
                  <a:schemeClr val="bg1"/>
                </a:solidFill>
                <a:latin typeface="思源黑体 CN Medium" panose="020B0600000000000000" pitchFamily="34" charset="-122"/>
                <a:ea typeface="思源黑体 CN Medium" panose="020B0600000000000000" pitchFamily="34" charset="-122"/>
              </a:rPr>
              <a:t>1</a:t>
            </a:r>
          </a:p>
        </p:txBody>
      </p:sp>
      <p:sp>
        <p:nvSpPr>
          <p:cNvPr id="28" name="文本框 27"/>
          <p:cNvSpPr txBox="1"/>
          <p:nvPr/>
        </p:nvSpPr>
        <p:spPr>
          <a:xfrm>
            <a:off x="1861820" y="2583831"/>
            <a:ext cx="3300095" cy="1167692"/>
          </a:xfrm>
          <a:prstGeom prst="rect">
            <a:avLst/>
          </a:prstGeom>
          <a:noFill/>
        </p:spPr>
        <p:txBody>
          <a:bodyPr wrap="square" rtlCol="0">
            <a:spAutoFit/>
          </a:bodyPr>
          <a:lstStyle/>
          <a:p>
            <a:pPr>
              <a:lnSpc>
                <a:spcPct val="150000"/>
              </a:lnSpc>
            </a:pPr>
            <a:r>
              <a:rPr lang="en-ID" altLang="zh-CN" sz="1200" dirty="0" err="1">
                <a:solidFill>
                  <a:schemeClr val="bg1"/>
                </a:solidFill>
                <a:latin typeface="思源黑体 CN Light" panose="020B0300000000000000" charset="-122"/>
                <a:ea typeface="思源黑体 CN Light" panose="020B0300000000000000" charset="-122"/>
              </a:rPr>
              <a:t>Eksepsi</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adalah</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suatu</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konstruksi</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suatu</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bahasa</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khusus</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untuk</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menangani</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keadaan</a:t>
            </a:r>
            <a:r>
              <a:rPr lang="en-ID" altLang="zh-CN" sz="1200" dirty="0">
                <a:solidFill>
                  <a:schemeClr val="bg1"/>
                </a:solidFill>
                <a:latin typeface="思源黑体 CN Light" panose="020B0300000000000000" charset="-122"/>
                <a:ea typeface="思源黑体 CN Light" panose="020B0300000000000000" charset="-122"/>
              </a:rPr>
              <a:t> yang </a:t>
            </a:r>
            <a:r>
              <a:rPr lang="en-ID" altLang="zh-CN" sz="1200" dirty="0" err="1">
                <a:solidFill>
                  <a:schemeClr val="bg1"/>
                </a:solidFill>
                <a:latin typeface="思源黑体 CN Light" panose="020B0300000000000000" charset="-122"/>
                <a:ea typeface="思源黑体 CN Light" panose="020B0300000000000000" charset="-122"/>
              </a:rPr>
              <a:t>tidak</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terduga</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biasanya</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adalah</a:t>
            </a:r>
            <a:r>
              <a:rPr lang="en-ID" altLang="zh-CN" sz="1200" dirty="0">
                <a:solidFill>
                  <a:schemeClr val="bg1"/>
                </a:solidFill>
                <a:latin typeface="思源黑体 CN Light" panose="020B0300000000000000" charset="-122"/>
                <a:ea typeface="思源黑体 CN Light" panose="020B0300000000000000" charset="-122"/>
              </a:rPr>
              <a:t> error); status </a:t>
            </a:r>
            <a:r>
              <a:rPr lang="en-ID" altLang="zh-CN" sz="1200" dirty="0" err="1">
                <a:solidFill>
                  <a:schemeClr val="bg1"/>
                </a:solidFill>
                <a:latin typeface="思源黑体 CN Light" panose="020B0300000000000000" charset="-122"/>
                <a:ea typeface="思源黑体 CN Light" panose="020B0300000000000000" charset="-122"/>
              </a:rPr>
              <a:t>keadaan</a:t>
            </a:r>
            <a:r>
              <a:rPr lang="en-ID" altLang="zh-CN" sz="1200" dirty="0">
                <a:solidFill>
                  <a:schemeClr val="bg1"/>
                </a:solidFill>
                <a:latin typeface="思源黑体 CN Light" panose="020B0300000000000000" charset="-122"/>
                <a:ea typeface="思源黑体 CN Light" panose="020B0300000000000000" charset="-122"/>
              </a:rPr>
              <a:t> error.</a:t>
            </a:r>
            <a:endParaRPr lang="zh-CN" altLang="en-US" sz="1200" dirty="0">
              <a:solidFill>
                <a:schemeClr val="bg1"/>
              </a:solidFill>
              <a:latin typeface="思源黑体 CN Light" panose="020B0300000000000000" charset="-122"/>
              <a:ea typeface="思源黑体 CN Light" panose="020B0300000000000000" charset="-122"/>
            </a:endParaRPr>
          </a:p>
        </p:txBody>
      </p:sp>
      <p:sp>
        <p:nvSpPr>
          <p:cNvPr id="9" name="文本框 8"/>
          <p:cNvSpPr txBox="1"/>
          <p:nvPr/>
        </p:nvSpPr>
        <p:spPr>
          <a:xfrm>
            <a:off x="5735016" y="4468767"/>
            <a:ext cx="2854677" cy="368300"/>
          </a:xfrm>
          <a:prstGeom prst="rect">
            <a:avLst/>
          </a:prstGeom>
          <a:noFill/>
        </p:spPr>
        <p:txBody>
          <a:bodyPr wrap="square" rtlCol="0">
            <a:spAutoFit/>
          </a:bodyPr>
          <a:lstStyle/>
          <a:p>
            <a:r>
              <a:rPr lang="en-US" altLang="zh-CN" dirty="0">
                <a:ln>
                  <a:noFill/>
                </a:ln>
                <a:solidFill>
                  <a:schemeClr val="bg1"/>
                </a:solidFill>
                <a:latin typeface="思源黑体 CN Medium" panose="020B0600000000000000" pitchFamily="34" charset="-122"/>
                <a:ea typeface="思源黑体 CN Medium" panose="020B0600000000000000" pitchFamily="34" charset="-122"/>
              </a:rPr>
              <a:t>4</a:t>
            </a:r>
          </a:p>
        </p:txBody>
      </p:sp>
      <p:sp>
        <p:nvSpPr>
          <p:cNvPr id="11" name="文本框 10"/>
          <p:cNvSpPr txBox="1"/>
          <p:nvPr/>
        </p:nvSpPr>
        <p:spPr>
          <a:xfrm>
            <a:off x="5735320" y="4838065"/>
            <a:ext cx="3300095" cy="922020"/>
          </a:xfrm>
          <a:prstGeom prst="rect">
            <a:avLst/>
          </a:prstGeom>
          <a:noFill/>
        </p:spPr>
        <p:txBody>
          <a:bodyPr wrap="square" rtlCol="0">
            <a:spAutoFit/>
          </a:bodyPr>
          <a:lstStyle/>
          <a:p>
            <a:pPr>
              <a:lnSpc>
                <a:spcPct val="150000"/>
              </a:lnSpc>
            </a:pPr>
            <a:r>
              <a:rPr lang="en-ID" altLang="zh-CN" sz="1200" dirty="0" err="1">
                <a:ln>
                  <a:noFill/>
                </a:ln>
                <a:solidFill>
                  <a:schemeClr val="bg1"/>
                </a:solidFill>
                <a:latin typeface="思源黑体 CN Light" panose="020B0300000000000000" charset="-122"/>
                <a:ea typeface="思源黑体 CN Light" panose="020B0300000000000000" charset="-122"/>
              </a:rPr>
              <a:t>Penentuan</a:t>
            </a:r>
            <a:r>
              <a:rPr lang="en-ID" altLang="zh-CN" sz="1200" dirty="0">
                <a:ln>
                  <a:noFill/>
                </a:ln>
                <a:solidFill>
                  <a:schemeClr val="bg1"/>
                </a:solidFill>
                <a:latin typeface="思源黑体 CN Light" panose="020B0300000000000000" charset="-122"/>
                <a:ea typeface="思源黑体 CN Light" panose="020B0300000000000000" charset="-122"/>
              </a:rPr>
              <a:t> </a:t>
            </a:r>
            <a:r>
              <a:rPr lang="en-ID" altLang="zh-CN" sz="1200" dirty="0" err="1">
                <a:ln>
                  <a:noFill/>
                </a:ln>
                <a:solidFill>
                  <a:schemeClr val="bg1"/>
                </a:solidFill>
                <a:latin typeface="思源黑体 CN Light" panose="020B0300000000000000" charset="-122"/>
                <a:ea typeface="思源黑体 CN Light" panose="020B0300000000000000" charset="-122"/>
              </a:rPr>
              <a:t>atas</a:t>
            </a:r>
            <a:r>
              <a:rPr lang="en-ID" altLang="zh-CN" sz="1200" dirty="0">
                <a:ln>
                  <a:noFill/>
                </a:ln>
                <a:solidFill>
                  <a:schemeClr val="bg1"/>
                </a:solidFill>
                <a:latin typeface="思源黑体 CN Light" panose="020B0300000000000000" charset="-122"/>
                <a:ea typeface="思源黑体 CN Light" panose="020B0300000000000000" charset="-122"/>
              </a:rPr>
              <a:t> </a:t>
            </a:r>
            <a:r>
              <a:rPr lang="en-ID" altLang="zh-CN" sz="1200" dirty="0" err="1">
                <a:ln>
                  <a:noFill/>
                </a:ln>
                <a:solidFill>
                  <a:schemeClr val="bg1"/>
                </a:solidFill>
                <a:latin typeface="思源黑体 CN Light" panose="020B0300000000000000" charset="-122"/>
                <a:ea typeface="思源黑体 CN Light" panose="020B0300000000000000" charset="-122"/>
              </a:rPr>
              <a:t>kode-kode</a:t>
            </a:r>
            <a:r>
              <a:rPr lang="en-ID" altLang="zh-CN" sz="1200" dirty="0">
                <a:ln>
                  <a:noFill/>
                </a:ln>
                <a:solidFill>
                  <a:schemeClr val="bg1"/>
                </a:solidFill>
                <a:latin typeface="思源黑体 CN Light" panose="020B0300000000000000" charset="-122"/>
                <a:ea typeface="思源黑体 CN Light" panose="020B0300000000000000" charset="-122"/>
              </a:rPr>
              <a:t> </a:t>
            </a:r>
            <a:r>
              <a:rPr lang="en-ID" altLang="zh-CN" sz="1200" dirty="0" err="1">
                <a:ln>
                  <a:noFill/>
                </a:ln>
                <a:solidFill>
                  <a:schemeClr val="bg1"/>
                </a:solidFill>
                <a:latin typeface="思源黑体 CN Light" panose="020B0300000000000000" charset="-122"/>
                <a:ea typeface="思源黑体 CN Light" panose="020B0300000000000000" charset="-122"/>
              </a:rPr>
              <a:t>apa</a:t>
            </a:r>
            <a:r>
              <a:rPr lang="en-ID" altLang="zh-CN" sz="1200" dirty="0">
                <a:ln>
                  <a:noFill/>
                </a:ln>
                <a:solidFill>
                  <a:schemeClr val="bg1"/>
                </a:solidFill>
                <a:latin typeface="思源黑体 CN Light" panose="020B0300000000000000" charset="-122"/>
                <a:ea typeface="思源黑体 CN Light" panose="020B0300000000000000" charset="-122"/>
              </a:rPr>
              <a:t> yang </a:t>
            </a:r>
            <a:r>
              <a:rPr lang="en-ID" altLang="zh-CN" sz="1200" dirty="0" err="1">
                <a:ln>
                  <a:noFill/>
                </a:ln>
                <a:solidFill>
                  <a:schemeClr val="bg1"/>
                </a:solidFill>
                <a:latin typeface="思源黑体 CN Light" panose="020B0300000000000000" charset="-122"/>
                <a:ea typeface="思源黑体 CN Light" panose="020B0300000000000000" charset="-122"/>
              </a:rPr>
              <a:t>harus</a:t>
            </a:r>
            <a:r>
              <a:rPr lang="en-ID" altLang="zh-CN" sz="1200" dirty="0">
                <a:ln>
                  <a:noFill/>
                </a:ln>
                <a:solidFill>
                  <a:schemeClr val="bg1"/>
                </a:solidFill>
                <a:latin typeface="思源黑体 CN Light" panose="020B0300000000000000" charset="-122"/>
                <a:ea typeface="思源黑体 CN Light" panose="020B0300000000000000" charset="-122"/>
              </a:rPr>
              <a:t> </a:t>
            </a:r>
            <a:r>
              <a:rPr lang="en-ID" altLang="zh-CN" sz="1200" dirty="0" err="1">
                <a:ln>
                  <a:noFill/>
                </a:ln>
                <a:solidFill>
                  <a:schemeClr val="bg1"/>
                </a:solidFill>
                <a:latin typeface="思源黑体 CN Light" panose="020B0300000000000000" charset="-122"/>
                <a:ea typeface="思源黑体 CN Light" panose="020B0300000000000000" charset="-122"/>
              </a:rPr>
              <a:t>dieksekusi</a:t>
            </a:r>
            <a:r>
              <a:rPr lang="en-ID" altLang="zh-CN" sz="1200" dirty="0">
                <a:ln>
                  <a:noFill/>
                </a:ln>
                <a:solidFill>
                  <a:schemeClr val="bg1"/>
                </a:solidFill>
                <a:latin typeface="思源黑体 CN Light" panose="020B0300000000000000" charset="-122"/>
                <a:ea typeface="思源黑体 CN Light" panose="020B0300000000000000" charset="-122"/>
              </a:rPr>
              <a:t> </a:t>
            </a:r>
            <a:r>
              <a:rPr lang="en-ID" altLang="zh-CN" sz="1200" dirty="0" err="1">
                <a:ln>
                  <a:noFill/>
                </a:ln>
                <a:solidFill>
                  <a:schemeClr val="bg1"/>
                </a:solidFill>
                <a:latin typeface="思源黑体 CN Light" panose="020B0300000000000000" charset="-122"/>
                <a:ea typeface="思源黑体 CN Light" panose="020B0300000000000000" charset="-122"/>
              </a:rPr>
              <a:t>disebut</a:t>
            </a:r>
            <a:r>
              <a:rPr lang="en-ID" altLang="zh-CN" sz="1200" dirty="0">
                <a:ln>
                  <a:noFill/>
                </a:ln>
                <a:solidFill>
                  <a:schemeClr val="bg1"/>
                </a:solidFill>
                <a:latin typeface="思源黑体 CN Light" panose="020B0300000000000000" charset="-122"/>
                <a:ea typeface="思源黑体 CN Light" panose="020B0300000000000000" charset="-122"/>
              </a:rPr>
              <a:t> </a:t>
            </a:r>
            <a:r>
              <a:rPr lang="en-ID" altLang="zh-CN" sz="1200" b="1" u="sng" dirty="0" err="1">
                <a:ln>
                  <a:noFill/>
                </a:ln>
                <a:solidFill>
                  <a:schemeClr val="bg1"/>
                </a:solidFill>
                <a:latin typeface="思源黑体 CN Light" panose="020B0300000000000000" charset="-122"/>
                <a:ea typeface="思源黑体 CN Light" panose="020B0300000000000000" charset="-122"/>
              </a:rPr>
              <a:t>Penanganan</a:t>
            </a:r>
            <a:r>
              <a:rPr lang="en-ID" altLang="zh-CN" sz="1200" b="1" u="sng" dirty="0">
                <a:ln>
                  <a:noFill/>
                </a:ln>
                <a:solidFill>
                  <a:schemeClr val="bg1"/>
                </a:solidFill>
                <a:latin typeface="思源黑体 CN Light" panose="020B0300000000000000" charset="-122"/>
                <a:ea typeface="思源黑体 CN Light" panose="020B0300000000000000" charset="-122"/>
              </a:rPr>
              <a:t> </a:t>
            </a:r>
            <a:r>
              <a:rPr lang="en-ID" altLang="zh-CN" sz="1200" b="1" u="sng" dirty="0" err="1">
                <a:ln>
                  <a:noFill/>
                </a:ln>
                <a:solidFill>
                  <a:schemeClr val="bg1"/>
                </a:solidFill>
                <a:latin typeface="思源黑体 CN Light" panose="020B0300000000000000" charset="-122"/>
                <a:ea typeface="思源黑体 CN Light" panose="020B0300000000000000" charset="-122"/>
              </a:rPr>
              <a:t>Eksepsi</a:t>
            </a:r>
            <a:r>
              <a:rPr lang="en-ID" altLang="zh-CN" sz="1200" b="1" u="sng" dirty="0">
                <a:ln>
                  <a:noFill/>
                </a:ln>
                <a:solidFill>
                  <a:schemeClr val="bg1"/>
                </a:solidFill>
                <a:latin typeface="思源黑体 CN Light" panose="020B0300000000000000" charset="-122"/>
                <a:ea typeface="思源黑体 CN Light" panose="020B0300000000000000" charset="-122"/>
              </a:rPr>
              <a:t> (Exception Handling)</a:t>
            </a:r>
            <a:endParaRPr lang="zh-CN" altLang="en-US" sz="1200" b="1" u="sng" dirty="0">
              <a:ln>
                <a:noFill/>
              </a:ln>
              <a:solidFill>
                <a:schemeClr val="bg1"/>
              </a:solidFill>
              <a:latin typeface="思源黑体 CN Light" panose="020B0300000000000000" charset="-122"/>
              <a:ea typeface="思源黑体 CN Light" panose="020B0300000000000000" charset="-122"/>
            </a:endParaRPr>
          </a:p>
        </p:txBody>
      </p:sp>
      <p:sp>
        <p:nvSpPr>
          <p:cNvPr id="2" name="流程图: 过程 1"/>
          <p:cNvSpPr/>
          <p:nvPr/>
        </p:nvSpPr>
        <p:spPr>
          <a:xfrm>
            <a:off x="5368290" y="1983105"/>
            <a:ext cx="3896360" cy="1991360"/>
          </a:xfrm>
          <a:prstGeom prst="flowChartProcess">
            <a:avLst/>
          </a:prstGeom>
          <a:solidFill>
            <a:srgbClr val="0913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id-ID" sz="3130" dirty="0">
              <a:solidFill>
                <a:schemeClr val="bg1"/>
              </a:solidFill>
              <a:latin typeface="思源黑体 CN Bold" panose="020B0800000000000000" charset="-122"/>
              <a:ea typeface="思源黑体 CN Bold" panose="020B0800000000000000" charset="-122"/>
              <a:sym typeface="Arial" panose="020B0604020202020204" pitchFamily="34" charset="0"/>
            </a:endParaRPr>
          </a:p>
        </p:txBody>
      </p:sp>
      <p:sp>
        <p:nvSpPr>
          <p:cNvPr id="5" name="文本框 4"/>
          <p:cNvSpPr txBox="1"/>
          <p:nvPr/>
        </p:nvSpPr>
        <p:spPr>
          <a:xfrm>
            <a:off x="5516388" y="2320969"/>
            <a:ext cx="2854677" cy="368300"/>
          </a:xfrm>
          <a:prstGeom prst="rect">
            <a:avLst/>
          </a:prstGeom>
          <a:noFill/>
        </p:spPr>
        <p:txBody>
          <a:bodyPr wrap="square" rtlCol="0">
            <a:spAutoFit/>
          </a:bodyPr>
          <a:lstStyle/>
          <a:p>
            <a:r>
              <a:rPr lang="en-US" altLang="zh-CN" dirty="0">
                <a:solidFill>
                  <a:schemeClr val="bg1"/>
                </a:solidFill>
                <a:latin typeface="思源黑体 CN Medium" panose="020B0600000000000000" pitchFamily="34" charset="-122"/>
                <a:ea typeface="思源黑体 CN Medium" panose="020B0600000000000000" pitchFamily="34" charset="-122"/>
              </a:rPr>
              <a:t>3</a:t>
            </a:r>
          </a:p>
        </p:txBody>
      </p:sp>
      <p:sp>
        <p:nvSpPr>
          <p:cNvPr id="10" name="文本框 9"/>
          <p:cNvSpPr txBox="1"/>
          <p:nvPr/>
        </p:nvSpPr>
        <p:spPr>
          <a:xfrm>
            <a:off x="5758180" y="2471420"/>
            <a:ext cx="3300095" cy="1444691"/>
          </a:xfrm>
          <a:prstGeom prst="rect">
            <a:avLst/>
          </a:prstGeom>
          <a:noFill/>
        </p:spPr>
        <p:txBody>
          <a:bodyPr wrap="square" rtlCol="0">
            <a:spAutoFit/>
          </a:bodyPr>
          <a:lstStyle/>
          <a:p>
            <a:pPr>
              <a:lnSpc>
                <a:spcPct val="150000"/>
              </a:lnSpc>
            </a:pPr>
            <a:r>
              <a:rPr lang="en-ID" altLang="zh-CN" sz="1200" dirty="0">
                <a:solidFill>
                  <a:schemeClr val="bg1"/>
                </a:solidFill>
                <a:latin typeface="思源黑体 CN Light" panose="020B0300000000000000" charset="-122"/>
                <a:ea typeface="思源黑体 CN Light" panose="020B0300000000000000" charset="-122"/>
              </a:rPr>
              <a:t>Bahasa </a:t>
            </a:r>
            <a:r>
              <a:rPr lang="en-ID" altLang="zh-CN" sz="1200" dirty="0" err="1">
                <a:solidFill>
                  <a:schemeClr val="bg1"/>
                </a:solidFill>
                <a:latin typeface="思源黑体 CN Light" panose="020B0300000000000000" charset="-122"/>
                <a:ea typeface="思源黑体 CN Light" panose="020B0300000000000000" charset="-122"/>
              </a:rPr>
              <a:t>pemrograman</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harus</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menyediakan</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fasilitas</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untuk</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mendefinisikan</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eksepsi</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mengenali</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kemunculan</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eksepsi</a:t>
            </a:r>
            <a:r>
              <a:rPr lang="en-ID" altLang="zh-CN" sz="1200" dirty="0">
                <a:solidFill>
                  <a:schemeClr val="bg1"/>
                </a:solidFill>
                <a:latin typeface="思源黑体 CN Light" panose="020B0300000000000000" charset="-122"/>
                <a:ea typeface="思源黑体 CN Light" panose="020B0300000000000000" charset="-122"/>
              </a:rPr>
              <a:t> dan </a:t>
            </a:r>
            <a:r>
              <a:rPr lang="en-ID" altLang="zh-CN" sz="1200" dirty="0" err="1">
                <a:solidFill>
                  <a:schemeClr val="bg1"/>
                </a:solidFill>
                <a:latin typeface="思源黑体 CN Light" panose="020B0300000000000000" charset="-122"/>
                <a:ea typeface="思源黑体 CN Light" panose="020B0300000000000000" charset="-122"/>
              </a:rPr>
              <a:t>menentukan</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kode-kode</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apa</a:t>
            </a:r>
            <a:r>
              <a:rPr lang="en-ID" altLang="zh-CN" sz="1200" dirty="0">
                <a:solidFill>
                  <a:schemeClr val="bg1"/>
                </a:solidFill>
                <a:latin typeface="思源黑体 CN Light" panose="020B0300000000000000" charset="-122"/>
                <a:ea typeface="思源黑体 CN Light" panose="020B0300000000000000" charset="-122"/>
              </a:rPr>
              <a:t> yang </a:t>
            </a:r>
            <a:r>
              <a:rPr lang="en-ID" altLang="zh-CN" sz="1200" dirty="0" err="1">
                <a:solidFill>
                  <a:schemeClr val="bg1"/>
                </a:solidFill>
                <a:latin typeface="思源黑体 CN Light" panose="020B0300000000000000" charset="-122"/>
                <a:ea typeface="思源黑体 CN Light" panose="020B0300000000000000" charset="-122"/>
              </a:rPr>
              <a:t>harus</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dieksekusi</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ketika</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eksepsi</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muncul</a:t>
            </a:r>
            <a:r>
              <a:rPr lang="en-ID" altLang="zh-CN" sz="1200" dirty="0">
                <a:solidFill>
                  <a:schemeClr val="bg1"/>
                </a:solidFill>
                <a:latin typeface="思源黑体 CN Light" panose="020B0300000000000000" charset="-122"/>
                <a:ea typeface="思源黑体 CN Light" panose="020B0300000000000000" charset="-122"/>
              </a:rPr>
              <a:t>.</a:t>
            </a:r>
            <a:endParaRPr lang="zh-CN" altLang="en-US" sz="1200" dirty="0">
              <a:solidFill>
                <a:schemeClr val="bg1"/>
              </a:solidFill>
              <a:latin typeface="思源黑体 CN Light" panose="020B0300000000000000" charset="-122"/>
              <a:ea typeface="思源黑体 CN Light" panose="020B0300000000000000" charset="-122"/>
            </a:endParaRPr>
          </a:p>
        </p:txBody>
      </p:sp>
      <p:sp>
        <p:nvSpPr>
          <p:cNvPr id="12" name="流程图: 过程 11"/>
          <p:cNvSpPr/>
          <p:nvPr/>
        </p:nvSpPr>
        <p:spPr>
          <a:xfrm>
            <a:off x="1351915" y="4069715"/>
            <a:ext cx="3896360" cy="1991360"/>
          </a:xfrm>
          <a:prstGeom prst="flowChartProcess">
            <a:avLst/>
          </a:prstGeom>
          <a:solidFill>
            <a:srgbClr val="0913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id-ID" sz="3130" dirty="0">
              <a:solidFill>
                <a:schemeClr val="bg1"/>
              </a:solidFill>
              <a:latin typeface="思源黑体 CN Bold" panose="020B0800000000000000" charset="-122"/>
              <a:ea typeface="思源黑体 CN Bold" panose="020B0800000000000000" charset="-122"/>
              <a:sym typeface="Arial" panose="020B0604020202020204" pitchFamily="34" charset="0"/>
            </a:endParaRPr>
          </a:p>
        </p:txBody>
      </p:sp>
      <p:sp>
        <p:nvSpPr>
          <p:cNvPr id="14" name="文本框 13"/>
          <p:cNvSpPr txBox="1"/>
          <p:nvPr/>
        </p:nvSpPr>
        <p:spPr>
          <a:xfrm>
            <a:off x="1424097" y="4206891"/>
            <a:ext cx="2854677" cy="368300"/>
          </a:xfrm>
          <a:prstGeom prst="rect">
            <a:avLst/>
          </a:prstGeom>
          <a:noFill/>
        </p:spPr>
        <p:txBody>
          <a:bodyPr wrap="square" rtlCol="0">
            <a:spAutoFit/>
          </a:bodyPr>
          <a:lstStyle/>
          <a:p>
            <a:r>
              <a:rPr lang="en-US" altLang="zh-CN" dirty="0">
                <a:solidFill>
                  <a:schemeClr val="bg1"/>
                </a:solidFill>
                <a:latin typeface="思源黑体 CN Medium" panose="020B0600000000000000" pitchFamily="34" charset="-122"/>
                <a:ea typeface="思源黑体 CN Medium" panose="020B0600000000000000" pitchFamily="34" charset="-122"/>
              </a:rPr>
              <a:t>2</a:t>
            </a:r>
          </a:p>
        </p:txBody>
      </p:sp>
      <p:sp>
        <p:nvSpPr>
          <p:cNvPr id="15" name="文本框 14"/>
          <p:cNvSpPr txBox="1"/>
          <p:nvPr/>
        </p:nvSpPr>
        <p:spPr>
          <a:xfrm>
            <a:off x="1869819" y="4312557"/>
            <a:ext cx="3419475" cy="1721690"/>
          </a:xfrm>
          <a:prstGeom prst="rect">
            <a:avLst/>
          </a:prstGeom>
          <a:noFill/>
        </p:spPr>
        <p:txBody>
          <a:bodyPr wrap="square" rtlCol="0">
            <a:spAutoFit/>
          </a:bodyPr>
          <a:lstStyle/>
          <a:p>
            <a:pPr>
              <a:lnSpc>
                <a:spcPct val="150000"/>
              </a:lnSpc>
            </a:pPr>
            <a:r>
              <a:rPr lang="en-ID" altLang="zh-CN" sz="1200" dirty="0" err="1">
                <a:solidFill>
                  <a:schemeClr val="bg1"/>
                </a:solidFill>
                <a:latin typeface="思源黑体 CN Light" panose="020B0300000000000000" charset="-122"/>
                <a:ea typeface="思源黑体 CN Light" panose="020B0300000000000000" charset="-122"/>
              </a:rPr>
              <a:t>Dapat</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terjadi</a:t>
            </a:r>
            <a:r>
              <a:rPr lang="en-ID" altLang="zh-CN" sz="1200" dirty="0">
                <a:solidFill>
                  <a:schemeClr val="bg1"/>
                </a:solidFill>
                <a:latin typeface="思源黑体 CN Light" panose="020B0300000000000000" charset="-122"/>
                <a:ea typeface="思源黑体 CN Light" panose="020B0300000000000000" charset="-122"/>
              </a:rPr>
              <a:t> error </a:t>
            </a:r>
            <a:r>
              <a:rPr lang="en-ID" altLang="zh-CN" sz="1200" dirty="0" err="1">
                <a:solidFill>
                  <a:schemeClr val="bg1"/>
                </a:solidFill>
                <a:latin typeface="思源黑体 CN Light" panose="020B0300000000000000" charset="-122"/>
                <a:ea typeface="思源黑体 CN Light" panose="020B0300000000000000" charset="-122"/>
              </a:rPr>
              <a:t>saat</a:t>
            </a:r>
            <a:r>
              <a:rPr lang="en-ID" altLang="zh-CN" sz="1200" dirty="0">
                <a:solidFill>
                  <a:schemeClr val="bg1"/>
                </a:solidFill>
                <a:latin typeface="思源黑体 CN Light" panose="020B0300000000000000" charset="-122"/>
                <a:ea typeface="思源黑体 CN Light" panose="020B0300000000000000" charset="-122"/>
              </a:rPr>
              <a:t> program </a:t>
            </a:r>
            <a:r>
              <a:rPr lang="en-ID" altLang="zh-CN" sz="1200" dirty="0" err="1">
                <a:solidFill>
                  <a:schemeClr val="bg1"/>
                </a:solidFill>
                <a:latin typeface="思源黑体 CN Light" panose="020B0300000000000000" charset="-122"/>
                <a:ea typeface="思源黑体 CN Light" panose="020B0300000000000000" charset="-122"/>
              </a:rPr>
              <a:t>berjalan</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Misalnya</a:t>
            </a:r>
            <a:r>
              <a:rPr lang="en-ID" altLang="zh-CN" sz="1200" dirty="0">
                <a:solidFill>
                  <a:schemeClr val="bg1"/>
                </a:solidFill>
                <a:latin typeface="思源黑体 CN Light" panose="020B0300000000000000" charset="-122"/>
                <a:ea typeface="思源黑体 CN Light" panose="020B0300000000000000" charset="-122"/>
              </a:rPr>
              <a:t>, array </a:t>
            </a:r>
            <a:r>
              <a:rPr lang="en-ID" altLang="zh-CN" sz="1200" dirty="0" err="1">
                <a:solidFill>
                  <a:schemeClr val="bg1"/>
                </a:solidFill>
                <a:latin typeface="思源黑体 CN Light" panose="020B0300000000000000" charset="-122"/>
                <a:ea typeface="思源黑体 CN Light" panose="020B0300000000000000" charset="-122"/>
              </a:rPr>
              <a:t>diberi</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nilai</a:t>
            </a:r>
            <a:r>
              <a:rPr lang="en-ID" altLang="zh-CN" sz="1200" dirty="0">
                <a:solidFill>
                  <a:schemeClr val="bg1"/>
                </a:solidFill>
                <a:latin typeface="思源黑体 CN Light" panose="020B0300000000000000" charset="-122"/>
                <a:ea typeface="思源黑体 CN Light" panose="020B0300000000000000" charset="-122"/>
              </a:rPr>
              <a:t> index yang </a:t>
            </a:r>
            <a:r>
              <a:rPr lang="en-ID" altLang="zh-CN" sz="1200" dirty="0" err="1">
                <a:solidFill>
                  <a:schemeClr val="bg1"/>
                </a:solidFill>
                <a:latin typeface="思源黑体 CN Light" panose="020B0300000000000000" charset="-122"/>
                <a:ea typeface="思源黑体 CN Light" panose="020B0300000000000000" charset="-122"/>
              </a:rPr>
              <a:t>melebihi</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nilai</a:t>
            </a:r>
            <a:r>
              <a:rPr lang="en-ID" altLang="zh-CN" sz="1200" dirty="0">
                <a:solidFill>
                  <a:schemeClr val="bg1"/>
                </a:solidFill>
                <a:latin typeface="思源黑体 CN Light" panose="020B0300000000000000" charset="-122"/>
                <a:ea typeface="思源黑体 CN Light" panose="020B0300000000000000" charset="-122"/>
              </a:rPr>
              <a:t> index yang </a:t>
            </a:r>
            <a:r>
              <a:rPr lang="en-ID" altLang="zh-CN" sz="1200" dirty="0" err="1">
                <a:solidFill>
                  <a:schemeClr val="bg1"/>
                </a:solidFill>
                <a:latin typeface="思源黑体 CN Light" panose="020B0300000000000000" charset="-122"/>
                <a:ea typeface="思源黑体 CN Light" panose="020B0300000000000000" charset="-122"/>
              </a:rPr>
              <a:t>sudah</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dideklarasikan</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atau</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suatu</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operasi</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aritmatika</a:t>
            </a:r>
            <a:r>
              <a:rPr lang="en-ID" altLang="zh-CN" sz="1200" dirty="0">
                <a:solidFill>
                  <a:schemeClr val="bg1"/>
                </a:solidFill>
                <a:latin typeface="思源黑体 CN Light" panose="020B0300000000000000" charset="-122"/>
                <a:ea typeface="思源黑体 CN Light" panose="020B0300000000000000" charset="-122"/>
              </a:rPr>
              <a:t> yang </a:t>
            </a:r>
            <a:r>
              <a:rPr lang="en-ID" altLang="zh-CN" sz="1200" dirty="0" err="1">
                <a:solidFill>
                  <a:schemeClr val="bg1"/>
                </a:solidFill>
                <a:latin typeface="思源黑体 CN Light" panose="020B0300000000000000" charset="-122"/>
                <a:ea typeface="思源黑体 CN Light" panose="020B0300000000000000" charset="-122"/>
              </a:rPr>
              <a:t>membagi</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suatu</a:t>
            </a:r>
            <a:r>
              <a:rPr lang="en-ID" altLang="zh-CN" sz="1200" dirty="0">
                <a:solidFill>
                  <a:schemeClr val="bg1"/>
                </a:solidFill>
                <a:latin typeface="思源黑体 CN Light" panose="020B0300000000000000" charset="-122"/>
                <a:ea typeface="思源黑体 CN Light" panose="020B0300000000000000" charset="-122"/>
              </a:rPr>
              <a:t> </a:t>
            </a:r>
            <a:r>
              <a:rPr lang="en-ID" altLang="zh-CN" sz="1200" dirty="0" err="1">
                <a:solidFill>
                  <a:schemeClr val="bg1"/>
                </a:solidFill>
                <a:latin typeface="思源黑体 CN Light" panose="020B0300000000000000" charset="-122"/>
                <a:ea typeface="思源黑体 CN Light" panose="020B0300000000000000" charset="-122"/>
              </a:rPr>
              <a:t>bilangan</a:t>
            </a:r>
            <a:r>
              <a:rPr lang="en-ID" altLang="zh-CN" sz="1200" dirty="0">
                <a:solidFill>
                  <a:schemeClr val="bg1"/>
                </a:solidFill>
                <a:latin typeface="思源黑体 CN Light" panose="020B0300000000000000" charset="-122"/>
                <a:ea typeface="思源黑体 CN Light" panose="020B0300000000000000" charset="-122"/>
              </a:rPr>
              <a:t> dengan nol.</a:t>
            </a:r>
            <a:endParaRPr lang="zh-CN" altLang="en-US" sz="1200" dirty="0">
              <a:solidFill>
                <a:schemeClr val="bg1"/>
              </a:solidFill>
              <a:latin typeface="思源黑体 CN Light" panose="020B0300000000000000" charset="-122"/>
              <a:ea typeface="思源黑体 CN Light" panose="020B0300000000000000"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 name="Rectangle 47"/>
          <p:cNvSpPr/>
          <p:nvPr/>
        </p:nvSpPr>
        <p:spPr>
          <a:xfrm>
            <a:off x="1200785" y="3037121"/>
            <a:ext cx="4473575" cy="2741518"/>
          </a:xfrm>
          <a:prstGeom prst="rect">
            <a:avLst/>
          </a:prstGeom>
          <a:solidFill>
            <a:srgbClr val="9A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AU" sz="3130" dirty="0">
              <a:solidFill>
                <a:schemeClr val="bg1"/>
              </a:solidFill>
              <a:latin typeface="思源黑体 CN Bold" panose="020B0800000000000000" charset="-122"/>
              <a:ea typeface="思源黑体 CN Bold" panose="020B0800000000000000" charset="-122"/>
              <a:sym typeface="Arial" panose="020B0604020202020204" pitchFamily="34" charset="0"/>
            </a:endParaRPr>
          </a:p>
        </p:txBody>
      </p:sp>
      <p:sp>
        <p:nvSpPr>
          <p:cNvPr id="15" name="文本框 14"/>
          <p:cNvSpPr txBox="1"/>
          <p:nvPr/>
        </p:nvSpPr>
        <p:spPr>
          <a:xfrm>
            <a:off x="1209675" y="3112517"/>
            <a:ext cx="4464685" cy="738664"/>
          </a:xfrm>
          <a:prstGeom prst="rect">
            <a:avLst/>
          </a:prstGeom>
          <a:noFill/>
        </p:spPr>
        <p:txBody>
          <a:bodyPr wrap="square" rtlCol="0" anchor="t">
            <a:spAutoFit/>
          </a:bodyPr>
          <a:lstStyle/>
          <a:p>
            <a:r>
              <a:rPr 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Pada </a:t>
            </a:r>
            <a:r>
              <a:rPr 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saat</a:t>
            </a:r>
            <a:r>
              <a:rPr 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terjadi</a:t>
            </a:r>
            <a:r>
              <a:rPr 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eksepsi</a:t>
            </a:r>
            <a:r>
              <a:rPr 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Python </a:t>
            </a:r>
            <a:r>
              <a:rPr 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akan</a:t>
            </a:r>
            <a:r>
              <a:rPr 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menampilkan</a:t>
            </a:r>
            <a:r>
              <a:rPr 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traceback dan detail </a:t>
            </a:r>
            <a:r>
              <a:rPr 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dimana</a:t>
            </a:r>
            <a:r>
              <a:rPr 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kesalahan</a:t>
            </a:r>
            <a:r>
              <a:rPr 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 </a:t>
            </a:r>
            <a:r>
              <a:rPr lang="en-US" sz="1400" dirty="0" err="1">
                <a:solidFill>
                  <a:schemeClr val="bg1"/>
                </a:solidFill>
                <a:latin typeface="思源黑体 CN Bold" panose="020B0800000000000000" charset="-122"/>
                <a:ea typeface="思源黑体 CN Bold" panose="020B0800000000000000" charset="-122"/>
                <a:sym typeface="Arial" panose="020B0604020202020204" pitchFamily="34" charset="0"/>
              </a:rPr>
              <a:t>terjadi</a:t>
            </a:r>
            <a:r>
              <a:rPr lang="en-US" sz="1400" dirty="0">
                <a:solidFill>
                  <a:schemeClr val="bg1"/>
                </a:solidFill>
                <a:latin typeface="思源黑体 CN Bold" panose="020B0800000000000000" charset="-122"/>
                <a:ea typeface="思源黑体 CN Bold" panose="020B0800000000000000" charset="-122"/>
                <a:sym typeface="Arial" panose="020B0604020202020204" pitchFamily="34" charset="0"/>
              </a:rPr>
              <a:t>.</a:t>
            </a:r>
            <a:endParaRPr lang="en-US" altLang="en-US" sz="1400" dirty="0">
              <a:solidFill>
                <a:schemeClr val="bg1"/>
              </a:solidFill>
              <a:latin typeface="思源黑体 CN Bold" panose="020B0800000000000000" charset="-122"/>
              <a:ea typeface="思源黑体 CN Bold" panose="020B0800000000000000" charset="-122"/>
              <a:sym typeface="Arial" panose="020B0604020202020204" pitchFamily="34" charset="0"/>
            </a:endParaRPr>
          </a:p>
        </p:txBody>
      </p:sp>
      <p:sp>
        <p:nvSpPr>
          <p:cNvPr id="12" name="文本框 11"/>
          <p:cNvSpPr txBox="1"/>
          <p:nvPr/>
        </p:nvSpPr>
        <p:spPr>
          <a:xfrm>
            <a:off x="3554498" y="1079361"/>
            <a:ext cx="4464685" cy="1477328"/>
          </a:xfrm>
          <a:prstGeom prst="rect">
            <a:avLst/>
          </a:prstGeom>
          <a:noFill/>
        </p:spPr>
        <p:txBody>
          <a:bodyPr wrap="square" rtlCol="0">
            <a:spAutoFit/>
          </a:bodyPr>
          <a:lstStyle/>
          <a:p>
            <a:pPr algn="ctr"/>
            <a:r>
              <a:rPr lang="en-US"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CONTOH PENANGAN EKSEPSI PADA PYTHON</a:t>
            </a:r>
            <a:endParaRPr lang="zh-CN"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sp>
        <p:nvSpPr>
          <p:cNvPr id="25" name="TextBox 106"/>
          <p:cNvSpPr txBox="1"/>
          <p:nvPr/>
        </p:nvSpPr>
        <p:spPr>
          <a:xfrm>
            <a:off x="6096000" y="3350859"/>
            <a:ext cx="5022850" cy="1900905"/>
          </a:xfrm>
          <a:prstGeom prst="rect">
            <a:avLst/>
          </a:prstGeom>
          <a:noFill/>
        </p:spPr>
        <p:txBody>
          <a:bodyPr wrap="square" lIns="0" tIns="0" rIns="0" bIns="0" rtlCol="0">
            <a:spAutoFit/>
          </a:bodyPr>
          <a:lstStyle/>
          <a:p>
            <a:pPr>
              <a:lnSpc>
                <a:spcPct val="150000"/>
              </a:lnSpc>
            </a:pPr>
            <a:r>
              <a:rPr lang="en-ID" altLang="zh-CN" sz="1400" dirty="0">
                <a:solidFill>
                  <a:schemeClr val="tx1"/>
                </a:solidFill>
                <a:latin typeface="思源黑体 CN Regular" panose="020B0500000000000000" charset="-122"/>
                <a:ea typeface="思源黑体 CN Regular" panose="020B0500000000000000" charset="-122"/>
                <a:cs typeface="+mn-ea"/>
                <a:sym typeface="+mn-lt"/>
              </a:rPr>
              <a:t>Error juga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dapat</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terjadi</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pada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saat</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runtime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saat</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program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berjalan</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Error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seperti</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ini</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disebut</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eksepsi</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Misalnya</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bila</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kita</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membuka</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file yang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tidak</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ada</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maka</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akan</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muncul</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pesan</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dirty="0" err="1">
                <a:solidFill>
                  <a:schemeClr val="tx1"/>
                </a:solidFill>
                <a:latin typeface="思源黑体 CN Regular" panose="020B0500000000000000" charset="-122"/>
                <a:ea typeface="思源黑体 CN Regular" panose="020B0500000000000000" charset="-122"/>
                <a:cs typeface="+mn-ea"/>
                <a:sym typeface="+mn-lt"/>
              </a:rPr>
              <a:t>kesalahan</a:t>
            </a:r>
            <a:r>
              <a:rPr lang="en-ID" altLang="zh-CN" sz="14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400" i="1" dirty="0" err="1">
                <a:solidFill>
                  <a:schemeClr val="tx1"/>
                </a:solidFill>
                <a:latin typeface="思源黑体 CN Regular" panose="020B0500000000000000" charset="-122"/>
                <a:ea typeface="思源黑体 CN Regular" panose="020B0500000000000000" charset="-122"/>
                <a:cs typeface="+mn-ea"/>
                <a:sym typeface="+mn-lt"/>
              </a:rPr>
              <a:t>FileNot</a:t>
            </a:r>
            <a:r>
              <a:rPr lang="en-ID" altLang="zh-CN" sz="1400" i="1" dirty="0" err="1">
                <a:latin typeface="思源黑体 CN Regular" panose="020B0500000000000000" charset="-122"/>
                <a:ea typeface="思源黑体 CN Regular" panose="020B0500000000000000" charset="-122"/>
                <a:cs typeface="+mn-ea"/>
                <a:sym typeface="+mn-lt"/>
              </a:rPr>
              <a:t>FounderError</a:t>
            </a:r>
            <a:r>
              <a:rPr lang="en-ID" altLang="zh-CN" sz="1400" i="1"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Bila</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kita</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membagi</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bilangan</a:t>
            </a:r>
            <a:r>
              <a:rPr lang="en-ID" altLang="zh-CN" sz="1400" dirty="0">
                <a:latin typeface="思源黑体 CN Regular" panose="020B0500000000000000" charset="-122"/>
                <a:ea typeface="思源黑体 CN Regular" panose="020B0500000000000000" charset="-122"/>
                <a:cs typeface="+mn-ea"/>
                <a:sym typeface="+mn-lt"/>
              </a:rPr>
              <a:t> dengan </a:t>
            </a:r>
            <a:r>
              <a:rPr lang="en-ID" altLang="zh-CN" sz="1400" dirty="0" err="1">
                <a:latin typeface="思源黑体 CN Regular" panose="020B0500000000000000" charset="-122"/>
                <a:ea typeface="思源黑体 CN Regular" panose="020B0500000000000000" charset="-122"/>
                <a:cs typeface="+mn-ea"/>
                <a:sym typeface="+mn-lt"/>
              </a:rPr>
              <a:t>nol</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akan</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dirty="0" err="1">
                <a:latin typeface="思源黑体 CN Regular" panose="020B0500000000000000" charset="-122"/>
                <a:ea typeface="思源黑体 CN Regular" panose="020B0500000000000000" charset="-122"/>
                <a:cs typeface="+mn-ea"/>
                <a:sym typeface="+mn-lt"/>
              </a:rPr>
              <a:t>muncul</a:t>
            </a:r>
            <a:r>
              <a:rPr lang="en-ID" altLang="zh-CN" sz="1400" dirty="0">
                <a:latin typeface="思源黑体 CN Regular" panose="020B0500000000000000" charset="-122"/>
                <a:ea typeface="思源黑体 CN Regular" panose="020B0500000000000000" charset="-122"/>
                <a:cs typeface="+mn-ea"/>
                <a:sym typeface="+mn-lt"/>
              </a:rPr>
              <a:t> </a:t>
            </a:r>
            <a:r>
              <a:rPr lang="en-ID" altLang="zh-CN" sz="1400" i="1" dirty="0" err="1">
                <a:latin typeface="思源黑体 CN Regular" panose="020B0500000000000000" charset="-122"/>
                <a:ea typeface="思源黑体 CN Regular" panose="020B0500000000000000" charset="-122"/>
                <a:cs typeface="+mn-ea"/>
                <a:sym typeface="+mn-lt"/>
              </a:rPr>
              <a:t>ZeroDivisionError</a:t>
            </a:r>
            <a:r>
              <a:rPr lang="en-ID" altLang="zh-CN" sz="1400" dirty="0">
                <a:latin typeface="思源黑体 CN Regular" panose="020B0500000000000000" charset="-122"/>
                <a:ea typeface="思源黑体 CN Regular" panose="020B0500000000000000" charset="-122"/>
                <a:cs typeface="+mn-ea"/>
                <a:sym typeface="+mn-lt"/>
              </a:rPr>
              <a:t>, dan lain </a:t>
            </a:r>
            <a:r>
              <a:rPr lang="en-ID" altLang="zh-CN" sz="1400" dirty="0" err="1">
                <a:latin typeface="思源黑体 CN Regular" panose="020B0500000000000000" charset="-122"/>
                <a:ea typeface="思源黑体 CN Regular" panose="020B0500000000000000" charset="-122"/>
                <a:cs typeface="+mn-ea"/>
                <a:sym typeface="+mn-lt"/>
              </a:rPr>
              <a:t>sebagainya</a:t>
            </a:r>
            <a:endParaRPr lang="zh-CN" altLang="en-US" sz="1400" dirty="0">
              <a:solidFill>
                <a:schemeClr val="tx1"/>
              </a:solidFill>
              <a:latin typeface="思源黑体 CN Regular" panose="020B0500000000000000" charset="-122"/>
              <a:ea typeface="思源黑体 CN Regular" panose="020B0500000000000000" charset="-122"/>
              <a:cs typeface="+mn-ea"/>
              <a:sym typeface="+mn-lt"/>
            </a:endParaRPr>
          </a:p>
        </p:txBody>
      </p:sp>
      <p:pic>
        <p:nvPicPr>
          <p:cNvPr id="3" name="Picture 2">
            <a:extLst>
              <a:ext uri="{FF2B5EF4-FFF2-40B4-BE49-F238E27FC236}">
                <a16:creationId xmlns:a16="http://schemas.microsoft.com/office/drawing/2014/main" id="{3FB06738-ABCB-9745-FFD2-0C535BCDC7FF}"/>
              </a:ext>
            </a:extLst>
          </p:cNvPr>
          <p:cNvPicPr>
            <a:picLocks noChangeAspect="1"/>
          </p:cNvPicPr>
          <p:nvPr/>
        </p:nvPicPr>
        <p:blipFill>
          <a:blip r:embed="rId4"/>
          <a:stretch>
            <a:fillRect/>
          </a:stretch>
        </p:blipFill>
        <p:spPr>
          <a:xfrm>
            <a:off x="1305522" y="4058607"/>
            <a:ext cx="4264100" cy="1045655"/>
          </a:xfrm>
          <a:prstGeom prst="rect">
            <a:avLst/>
          </a:prstGeom>
        </p:spPr>
      </p:pic>
    </p:spTree>
    <p:extLst>
      <p:ext uri="{BB962C8B-B14F-4D97-AF65-F5344CB8AC3E}">
        <p14:creationId xmlns:p14="http://schemas.microsoft.com/office/powerpoint/2010/main" val="2912096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a:stretch>
            <a:fillRect/>
          </a:stretch>
        </p:blipFill>
        <p:spPr>
          <a:xfrm>
            <a:off x="3175" y="0"/>
            <a:ext cx="12188825" cy="6858000"/>
          </a:xfrm>
          <a:prstGeom prst="rect">
            <a:avLst/>
          </a:prstGeom>
        </p:spPr>
      </p:pic>
      <p:sp>
        <p:nvSpPr>
          <p:cNvPr id="34" name="矩形 33"/>
          <p:cNvSpPr/>
          <p:nvPr/>
        </p:nvSpPr>
        <p:spPr>
          <a:xfrm>
            <a:off x="9441400" y="5874385"/>
            <a:ext cx="2669540" cy="830997"/>
          </a:xfrm>
          <a:prstGeom prst="rect">
            <a:avLst/>
          </a:prstGeom>
          <a:noFill/>
          <a:ln w="12700">
            <a:noFill/>
          </a:ln>
          <a:effectLst/>
        </p:spPr>
        <p:txBody>
          <a:bodyPr wrap="square">
            <a:spAutoFit/>
          </a:bodyPr>
          <a:lstStyle/>
          <a:p>
            <a:pPr algn="just">
              <a:lnSpc>
                <a:spcPct val="100000"/>
              </a:lnSpc>
            </a:pPr>
            <a:r>
              <a:rPr lang="en-US" sz="1200" kern="2500" dirty="0">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rPr>
              <a:t>Tim </a:t>
            </a:r>
            <a:r>
              <a:rPr lang="en-US" sz="1200" kern="2500" dirty="0" err="1">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rPr>
              <a:t>Penyusun</a:t>
            </a:r>
            <a:r>
              <a:rPr lang="en-US" sz="1200" kern="2500" dirty="0">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rPr>
              <a:t>:</a:t>
            </a:r>
          </a:p>
          <a:p>
            <a:pPr algn="just">
              <a:lnSpc>
                <a:spcPct val="100000"/>
              </a:lnSpc>
            </a:pPr>
            <a:r>
              <a:rPr lang="en-US" sz="1200" kern="2500" dirty="0">
                <a:solidFill>
                  <a:schemeClr val="bg1"/>
                </a:solidFill>
                <a:latin typeface="Arial Black" panose="020B0A04020102020204" pitchFamily="34" charset="0"/>
                <a:ea typeface="Verdana" panose="020B0604030504040204" pitchFamily="34" charset="0"/>
                <a:cs typeface="庞门正道标题体" panose="02010600030101010101" charset="-122"/>
              </a:rPr>
              <a:t>1.</a:t>
            </a:r>
          </a:p>
          <a:p>
            <a:pPr algn="just">
              <a:lnSpc>
                <a:spcPct val="100000"/>
              </a:lnSpc>
            </a:pPr>
            <a:r>
              <a:rPr lang="en-US" sz="1200" kern="2500" dirty="0">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rPr>
              <a:t>2.</a:t>
            </a:r>
          </a:p>
          <a:p>
            <a:pPr algn="just">
              <a:lnSpc>
                <a:spcPct val="100000"/>
              </a:lnSpc>
            </a:pPr>
            <a:r>
              <a:rPr lang="en-US" sz="1200" kern="2500" dirty="0">
                <a:solidFill>
                  <a:schemeClr val="bg1"/>
                </a:solidFill>
                <a:latin typeface="Arial Black" panose="020B0A04020102020204" pitchFamily="34" charset="0"/>
                <a:ea typeface="Verdana" panose="020B0604030504040204" pitchFamily="34" charset="0"/>
                <a:cs typeface="庞门正道标题体" panose="02010600030101010101" charset="-122"/>
              </a:rPr>
              <a:t>3</a:t>
            </a:r>
            <a:endParaRPr lang="en-US" sz="1200" kern="2500" dirty="0">
              <a:ln>
                <a:noFill/>
              </a:ln>
              <a:solidFill>
                <a:schemeClr val="bg1"/>
              </a:solidFill>
              <a:effectLst/>
              <a:uFillTx/>
              <a:latin typeface="Arial Black" panose="020B0A04020102020204" pitchFamily="34" charset="0"/>
              <a:ea typeface="Verdana" panose="020B0604030504040204" pitchFamily="34" charset="0"/>
              <a:cs typeface="庞门正道标题体" panose="02010600030101010101" charset="-122"/>
            </a:endParaRPr>
          </a:p>
        </p:txBody>
      </p:sp>
      <p:sp>
        <p:nvSpPr>
          <p:cNvPr id="7" name="矩形 6"/>
          <p:cNvSpPr/>
          <p:nvPr/>
        </p:nvSpPr>
        <p:spPr>
          <a:xfrm>
            <a:off x="922020" y="1990725"/>
            <a:ext cx="5366238" cy="2400657"/>
          </a:xfrm>
          <a:prstGeom prst="rect">
            <a:avLst/>
          </a:prstGeom>
          <a:noFill/>
          <a:ln w="12700">
            <a:noFill/>
          </a:ln>
          <a:effectLst/>
        </p:spPr>
        <p:txBody>
          <a:bodyPr wrap="square">
            <a:spAutoFit/>
          </a:bodyPr>
          <a:lstStyle/>
          <a:p>
            <a:pPr algn="l">
              <a:lnSpc>
                <a:spcPct val="100000"/>
              </a:lnSpc>
            </a:pPr>
            <a:r>
              <a:rPr lang="en-US" altLang="zh-CN" sz="7500" b="1" kern="2500" cap="all" dirty="0" err="1">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Terima</a:t>
            </a:r>
            <a:endParaRPr lang="en-US" altLang="zh-CN" sz="7500" b="1" kern="2500" cap="all" dirty="0">
              <a:solidFill>
                <a:schemeClr val="bg1"/>
              </a:solidFill>
              <a:effectLst>
                <a:outerShdw blurRad="25400" dist="25400" dir="2700000" algn="tl" rotWithShape="0">
                  <a:prstClr val="black">
                    <a:alpha val="20000"/>
                  </a:prstClr>
                </a:outerShdw>
              </a:effectLst>
              <a:latin typeface="思源宋体 CN Heavy" panose="02020900000000000000" charset="-122"/>
              <a:ea typeface="思源宋体 CN Heavy" panose="02020900000000000000" charset="-122"/>
              <a:cs typeface="庞门正道标题体" panose="02010600030101010101" charset="-122"/>
            </a:endParaRPr>
          </a:p>
          <a:p>
            <a:pPr algn="l">
              <a:lnSpc>
                <a:spcPct val="100000"/>
              </a:lnSpc>
            </a:pPr>
            <a:r>
              <a:rPr lang="en-US" altLang="zh-CN" sz="7500" b="1" kern="2500" cap="all" dirty="0" err="1">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rPr>
              <a:t>kasih</a:t>
            </a:r>
            <a:endParaRPr lang="zh-CN" sz="7500" b="1" kern="2500" cap="all" dirty="0">
              <a:ln>
                <a:noFill/>
              </a:ln>
              <a:solidFill>
                <a:schemeClr val="bg1"/>
              </a:solidFill>
              <a:effectLst>
                <a:outerShdw blurRad="25400" dist="25400" dir="2700000" algn="tl" rotWithShape="0">
                  <a:prstClr val="black">
                    <a:alpha val="20000"/>
                  </a:prstClr>
                </a:outerShdw>
              </a:effectLst>
              <a:uFillTx/>
              <a:latin typeface="思源宋体 CN Heavy" panose="02020900000000000000" charset="-122"/>
              <a:ea typeface="思源宋体 CN Heavy" panose="02020900000000000000" charset="-122"/>
              <a:cs typeface="庞门正道标题体" panose="02010600030101010101" charset="-122"/>
            </a:endParaRPr>
          </a:p>
        </p:txBody>
      </p:sp>
      <p:grpSp>
        <p:nvGrpSpPr>
          <p:cNvPr id="9" name="Group 8">
            <a:extLst>
              <a:ext uri="{FF2B5EF4-FFF2-40B4-BE49-F238E27FC236}">
                <a16:creationId xmlns:a16="http://schemas.microsoft.com/office/drawing/2014/main" id="{DE5EB48A-338F-4762-9C02-FBECEEC5BAF7}"/>
              </a:ext>
            </a:extLst>
          </p:cNvPr>
          <p:cNvGrpSpPr/>
          <p:nvPr/>
        </p:nvGrpSpPr>
        <p:grpSpPr>
          <a:xfrm>
            <a:off x="81060" y="5874385"/>
            <a:ext cx="6967074" cy="958594"/>
            <a:chOff x="81060" y="5874385"/>
            <a:chExt cx="6967074" cy="958594"/>
          </a:xfrm>
        </p:grpSpPr>
        <p:sp>
          <p:nvSpPr>
            <p:cNvPr id="33" name="矩形 32"/>
            <p:cNvSpPr/>
            <p:nvPr/>
          </p:nvSpPr>
          <p:spPr>
            <a:xfrm>
              <a:off x="1049240" y="6115546"/>
              <a:ext cx="5998894" cy="584775"/>
            </a:xfrm>
            <a:prstGeom prst="rect">
              <a:avLst/>
            </a:prstGeom>
            <a:noFill/>
            <a:effectLst/>
            <a:extLst>
              <a:ext uri="{909E8E84-426E-40DD-AFC4-6F175D3DCCD1}">
                <a14:hiddenFill xmlns:a14="http://schemas.microsoft.com/office/drawing/2010/main">
                  <a:solidFill>
                    <a:srgbClr val="0AF2F7"/>
                  </a:solidFill>
                </a14:hiddenFill>
              </a:ext>
            </a:extLst>
          </p:spPr>
          <p:txBody>
            <a:bodyPr wrap="square">
              <a:spAutoFit/>
            </a:bodyPr>
            <a:lstStyle/>
            <a:p>
              <a:pPr algn="l">
                <a:lnSpc>
                  <a:spcPct val="100000"/>
                </a:lnSpc>
              </a:pPr>
              <a:r>
                <a:rPr lang="en-US" altLang="zh-CN" sz="1600" b="1" kern="2500" cap="all" dirty="0">
                  <a:latin typeface="Trebuchet MS" panose="020B0603020202020204" pitchFamily="34" charset="0"/>
                  <a:ea typeface="思源黑体 CN Bold" panose="020B0800000000000000" charset="-122"/>
                  <a:cs typeface="思源黑体 CN Bold" panose="020B0800000000000000" charset="-122"/>
                </a:rPr>
                <a:t>PROGRAM STUDI INFORMATIKA</a:t>
              </a:r>
            </a:p>
            <a:p>
              <a:pPr algn="l">
                <a:lnSpc>
                  <a:spcPct val="100000"/>
                </a:lnSpc>
              </a:pPr>
              <a:r>
                <a:rPr lang="en-US" altLang="zh-CN" sz="1600" b="1" kern="2500" cap="all" dirty="0">
                  <a:effectLst/>
                  <a:uFillTx/>
                  <a:latin typeface="Trebuchet MS" panose="020B0603020202020204" pitchFamily="34" charset="0"/>
                  <a:ea typeface="思源黑体 CN Bold" panose="020B0800000000000000" charset="-122"/>
                  <a:cs typeface="思源黑体 CN Bold" panose="020B0800000000000000" charset="-122"/>
                </a:rPr>
                <a:t>UNIVERSITAS GUNADARMA</a:t>
              </a:r>
            </a:p>
          </p:txBody>
        </p:sp>
        <p:pic>
          <p:nvPicPr>
            <p:cNvPr id="4" name="Picture 3">
              <a:extLst>
                <a:ext uri="{FF2B5EF4-FFF2-40B4-BE49-F238E27FC236}">
                  <a16:creationId xmlns:a16="http://schemas.microsoft.com/office/drawing/2014/main" id="{9A4213E6-B543-4206-AF2F-004129462D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60" y="5874385"/>
              <a:ext cx="968180" cy="958594"/>
            </a:xfrm>
            <a:prstGeom prst="rect">
              <a:avLst/>
            </a:prstGeom>
          </p:spPr>
        </p:pic>
      </p:grpSp>
    </p:spTree>
    <p:extLst>
      <p:ext uri="{BB962C8B-B14F-4D97-AF65-F5344CB8AC3E}">
        <p14:creationId xmlns:p14="http://schemas.microsoft.com/office/powerpoint/2010/main" val="2274153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14340000" scaled="0"/>
        </a:gradFill>
        <a:effectLst/>
      </p:bgPr>
    </p:bg>
    <p:spTree>
      <p:nvGrpSpPr>
        <p:cNvPr id="1" name=""/>
        <p:cNvGrpSpPr/>
        <p:nvPr/>
      </p:nvGrpSpPr>
      <p:grpSpPr>
        <a:xfrm>
          <a:off x="0" y="0"/>
          <a:ext cx="0" cy="0"/>
          <a:chOff x="0" y="0"/>
          <a:chExt cx="0" cy="0"/>
        </a:xfrm>
      </p:grpSpPr>
      <p:sp>
        <p:nvSpPr>
          <p:cNvPr id="4" name="圆角矩形 3"/>
          <p:cNvSpPr/>
          <p:nvPr/>
        </p:nvSpPr>
        <p:spPr>
          <a:xfrm>
            <a:off x="4122295" y="239844"/>
            <a:ext cx="7851900" cy="6415790"/>
          </a:xfrm>
          <a:prstGeom prst="roundRect">
            <a:avLst>
              <a:gd name="adj" fmla="val 7616"/>
            </a:avLst>
          </a:prstGeom>
          <a:noFill/>
          <a:ln>
            <a:solidFill>
              <a:schemeClr val="bg1"/>
            </a:solidFill>
            <a:prstDash val="sysDot"/>
          </a:ln>
          <a:extLst>
            <a:ext uri="{909E8E84-426E-40DD-AFC4-6F175D3DCCD1}">
              <a14:hiddenFill xmlns:a14="http://schemas.microsoft.com/office/drawing/2010/main">
                <a:gradFill flip="none" rotWithShape="1">
                  <a:gsLst>
                    <a:gs pos="0">
                      <a:srgbClr val="FF6737"/>
                    </a:gs>
                    <a:gs pos="48000">
                      <a:srgbClr val="FF784E"/>
                    </a:gs>
                  </a:gsLst>
                  <a:lin ang="10800000" scaled="1"/>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5" name="矩形 4"/>
          <p:cNvSpPr/>
          <p:nvPr/>
        </p:nvSpPr>
        <p:spPr>
          <a:xfrm>
            <a:off x="1241083" y="1320938"/>
            <a:ext cx="1252025" cy="4154984"/>
          </a:xfrm>
          <a:prstGeom prst="rect">
            <a:avLst/>
          </a:prstGeom>
        </p:spPr>
        <p:txBody>
          <a:bodyPr wrap="square">
            <a:spAutoFit/>
          </a:bodyPr>
          <a:lstStyle/>
          <a:p>
            <a:pPr algn="dist"/>
            <a:r>
              <a:rPr lang="en-US" altLang="zh-CN" sz="8800" kern="2500" dirty="0">
                <a:solidFill>
                  <a:schemeClr val="bg1"/>
                </a:solidFill>
                <a:uFillTx/>
                <a:latin typeface="Verdana" panose="020B0604030504040204" pitchFamily="34" charset="0"/>
                <a:ea typeface="Verdana" panose="020B0604030504040204" pitchFamily="34" charset="0"/>
                <a:cs typeface="思源黑体 CN Regular" panose="020B0500000000000000" charset="-122"/>
                <a:sym typeface="思源黑体 CN Regular" panose="020B0500000000000000" charset="-122"/>
              </a:rPr>
              <a:t>R</a:t>
            </a:r>
          </a:p>
          <a:p>
            <a:pPr algn="dist"/>
            <a:r>
              <a:rPr lang="en-ID" altLang="zh-CN" sz="8800" kern="2500" dirty="0">
                <a:solidFill>
                  <a:schemeClr val="bg1"/>
                </a:solidFill>
                <a:uFillTx/>
                <a:latin typeface="Verdana" panose="020B0604030504040204" pitchFamily="34" charset="0"/>
                <a:ea typeface="Verdana" panose="020B0604030504040204" pitchFamily="34" charset="0"/>
                <a:cs typeface="思源黑体 CN Regular" panose="020B0500000000000000" charset="-122"/>
                <a:sym typeface="思源黑体 CN Regular" panose="020B0500000000000000" charset="-122"/>
              </a:rPr>
              <a:t>P</a:t>
            </a:r>
          </a:p>
          <a:p>
            <a:pPr algn="dist"/>
            <a:r>
              <a:rPr lang="en-ID" altLang="zh-CN" sz="8800" kern="2500" dirty="0">
                <a:solidFill>
                  <a:schemeClr val="bg1"/>
                </a:solidFill>
                <a:uFillTx/>
                <a:latin typeface="Verdana" panose="020B0604030504040204" pitchFamily="34" charset="0"/>
                <a:ea typeface="Verdana" panose="020B0604030504040204" pitchFamily="34" charset="0"/>
                <a:cs typeface="思源黑体 CN Regular" panose="020B0500000000000000" charset="-122"/>
                <a:sym typeface="思源黑体 CN Regular" panose="020B0500000000000000" charset="-122"/>
              </a:rPr>
              <a:t>S</a:t>
            </a:r>
            <a:endParaRPr lang="zh-CN" sz="8800" kern="2500" dirty="0">
              <a:solidFill>
                <a:schemeClr val="bg1"/>
              </a:solidFill>
              <a:uFillTx/>
              <a:latin typeface="Verdana" panose="020B0604030504040204" pitchFamily="34" charset="0"/>
              <a:ea typeface="思源黑体 CN Heavy" panose="020B0A00000000000000" charset="-122"/>
              <a:cs typeface="思源黑体 CN Regular" panose="020B0500000000000000" charset="-122"/>
              <a:sym typeface="思源黑体 CN Regular" panose="020B0500000000000000" charset="-122"/>
            </a:endParaRPr>
          </a:p>
        </p:txBody>
      </p:sp>
      <p:grpSp>
        <p:nvGrpSpPr>
          <p:cNvPr id="10" name="组合 9"/>
          <p:cNvGrpSpPr/>
          <p:nvPr/>
        </p:nvGrpSpPr>
        <p:grpSpPr>
          <a:xfrm>
            <a:off x="4648893" y="5077732"/>
            <a:ext cx="2934970" cy="937260"/>
            <a:chOff x="6953" y="1829"/>
            <a:chExt cx="4622" cy="1476"/>
          </a:xfrm>
        </p:grpSpPr>
        <p:sp>
          <p:nvSpPr>
            <p:cNvPr id="13" name="矩形 12"/>
            <p:cNvSpPr/>
            <p:nvPr/>
          </p:nvSpPr>
          <p:spPr>
            <a:xfrm>
              <a:off x="8901" y="1987"/>
              <a:ext cx="2674" cy="1192"/>
            </a:xfrm>
            <a:prstGeom prst="rect">
              <a:avLst/>
            </a:prstGeom>
          </p:spPr>
          <p:txBody>
            <a:bodyPr wrap="square">
              <a:spAutoFit/>
            </a:bodyPr>
            <a:lstStyle/>
            <a:p>
              <a:pPr algn="l">
                <a:lnSpc>
                  <a:spcPct val="90000"/>
                </a:lnSpc>
              </a:pPr>
              <a:r>
                <a:rPr lang="en-US"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Struktur</a:t>
              </a:r>
              <a:r>
                <a:rPr lang="en-US"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 </a:t>
              </a:r>
              <a:r>
                <a:rPr lang="en-US"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Kontrol</a:t>
              </a:r>
              <a:endParaRPr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endParaRPr>
            </a:p>
          </p:txBody>
        </p:sp>
        <p:sp>
          <p:nvSpPr>
            <p:cNvPr id="25" name="矩形 24"/>
            <p:cNvSpPr/>
            <p:nvPr/>
          </p:nvSpPr>
          <p:spPr>
            <a:xfrm>
              <a:off x="6953" y="1829"/>
              <a:ext cx="1620" cy="1476"/>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04</a:t>
              </a:r>
            </a:p>
          </p:txBody>
        </p:sp>
      </p:grpSp>
      <p:grpSp>
        <p:nvGrpSpPr>
          <p:cNvPr id="26" name="组合 25"/>
          <p:cNvGrpSpPr/>
          <p:nvPr/>
        </p:nvGrpSpPr>
        <p:grpSpPr>
          <a:xfrm>
            <a:off x="8300423" y="636495"/>
            <a:ext cx="3068955" cy="937260"/>
            <a:chOff x="7018" y="1829"/>
            <a:chExt cx="4833" cy="1476"/>
          </a:xfrm>
        </p:grpSpPr>
        <p:sp>
          <p:nvSpPr>
            <p:cNvPr id="28" name="矩形 27"/>
            <p:cNvSpPr/>
            <p:nvPr/>
          </p:nvSpPr>
          <p:spPr>
            <a:xfrm>
              <a:off x="8981" y="1982"/>
              <a:ext cx="2870" cy="1192"/>
            </a:xfrm>
            <a:prstGeom prst="rect">
              <a:avLst/>
            </a:prstGeom>
          </p:spPr>
          <p:txBody>
            <a:bodyPr wrap="square">
              <a:spAutoFit/>
            </a:bodyPr>
            <a:lstStyle/>
            <a:p>
              <a:pPr algn="l">
                <a:lnSpc>
                  <a:spcPct val="90000"/>
                </a:lnSpc>
              </a:pPr>
              <a:r>
                <a:rPr lang="en-US"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Penugasan</a:t>
              </a:r>
              <a:r>
                <a:rPr lang="en-US"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 </a:t>
              </a:r>
              <a:r>
                <a:rPr lang="en-US"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Eksepsi</a:t>
              </a:r>
              <a:endParaRPr lang="en-US"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endParaRPr>
            </a:p>
          </p:txBody>
        </p:sp>
        <p:sp>
          <p:nvSpPr>
            <p:cNvPr id="29" name="矩形 28"/>
            <p:cNvSpPr/>
            <p:nvPr/>
          </p:nvSpPr>
          <p:spPr>
            <a:xfrm>
              <a:off x="7018" y="1829"/>
              <a:ext cx="1641" cy="1476"/>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05</a:t>
              </a:r>
            </a:p>
          </p:txBody>
        </p:sp>
      </p:grpSp>
      <p:grpSp>
        <p:nvGrpSpPr>
          <p:cNvPr id="37" name="组合 36"/>
          <p:cNvGrpSpPr/>
          <p:nvPr/>
        </p:nvGrpSpPr>
        <p:grpSpPr>
          <a:xfrm>
            <a:off x="4655185" y="636495"/>
            <a:ext cx="3021330" cy="937260"/>
            <a:chOff x="6953" y="1829"/>
            <a:chExt cx="4758" cy="1476"/>
          </a:xfrm>
        </p:grpSpPr>
        <p:sp>
          <p:nvSpPr>
            <p:cNvPr id="39" name="矩形 38"/>
            <p:cNvSpPr/>
            <p:nvPr/>
          </p:nvSpPr>
          <p:spPr>
            <a:xfrm>
              <a:off x="8901" y="2012"/>
              <a:ext cx="2810" cy="1192"/>
            </a:xfrm>
            <a:prstGeom prst="rect">
              <a:avLst/>
            </a:prstGeom>
          </p:spPr>
          <p:txBody>
            <a:bodyPr wrap="square">
              <a:spAutoFit/>
            </a:bodyPr>
            <a:lstStyle/>
            <a:p>
              <a:pPr algn="l">
                <a:lnSpc>
                  <a:spcPct val="90000"/>
                </a:lnSpc>
              </a:pPr>
              <a:r>
                <a:rPr lang="en-US"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Variabel</a:t>
              </a:r>
              <a:r>
                <a:rPr lang="en-US"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 &amp; </a:t>
              </a:r>
              <a:r>
                <a:rPr lang="en-US"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Penugasan</a:t>
              </a:r>
              <a:endParaRPr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endParaRPr>
            </a:p>
          </p:txBody>
        </p:sp>
        <p:sp>
          <p:nvSpPr>
            <p:cNvPr id="40" name="矩形 39"/>
            <p:cNvSpPr/>
            <p:nvPr/>
          </p:nvSpPr>
          <p:spPr>
            <a:xfrm>
              <a:off x="6953" y="1829"/>
              <a:ext cx="1620" cy="1476"/>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01</a:t>
              </a:r>
            </a:p>
          </p:txBody>
        </p:sp>
      </p:grpSp>
      <p:grpSp>
        <p:nvGrpSpPr>
          <p:cNvPr id="41" name="组合 40"/>
          <p:cNvGrpSpPr/>
          <p:nvPr/>
        </p:nvGrpSpPr>
        <p:grpSpPr>
          <a:xfrm>
            <a:off x="4655185" y="2086611"/>
            <a:ext cx="3068955" cy="1202690"/>
            <a:chOff x="7018" y="1829"/>
            <a:chExt cx="4833" cy="1894"/>
          </a:xfrm>
        </p:grpSpPr>
        <p:sp>
          <p:nvSpPr>
            <p:cNvPr id="43" name="矩形 42"/>
            <p:cNvSpPr/>
            <p:nvPr/>
          </p:nvSpPr>
          <p:spPr>
            <a:xfrm>
              <a:off x="8981" y="2007"/>
              <a:ext cx="2870" cy="1716"/>
            </a:xfrm>
            <a:prstGeom prst="rect">
              <a:avLst/>
            </a:prstGeom>
          </p:spPr>
          <p:txBody>
            <a:bodyPr wrap="square">
              <a:spAutoFit/>
            </a:bodyPr>
            <a:lstStyle/>
            <a:p>
              <a:pPr algn="l">
                <a:lnSpc>
                  <a:spcPct val="90000"/>
                </a:lnSpc>
              </a:pPr>
              <a:r>
                <a:rPr lang="en-US"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Perintah</a:t>
              </a:r>
              <a:r>
                <a:rPr lang="en-US"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 </a:t>
              </a:r>
              <a:r>
                <a:rPr lang="en-US"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Tidak</a:t>
              </a:r>
              <a:r>
                <a:rPr lang="en-US"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 </a:t>
              </a:r>
              <a:r>
                <a:rPr lang="en-US"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Terstruktur</a:t>
              </a:r>
              <a:endParaRPr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endParaRPr>
            </a:p>
          </p:txBody>
        </p:sp>
        <p:sp>
          <p:nvSpPr>
            <p:cNvPr id="44" name="矩形 43"/>
            <p:cNvSpPr/>
            <p:nvPr/>
          </p:nvSpPr>
          <p:spPr>
            <a:xfrm>
              <a:off x="7018" y="1829"/>
              <a:ext cx="1641" cy="1476"/>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02</a:t>
              </a:r>
            </a:p>
          </p:txBody>
        </p:sp>
      </p:grpSp>
      <p:grpSp>
        <p:nvGrpSpPr>
          <p:cNvPr id="49" name="组合 48"/>
          <p:cNvGrpSpPr/>
          <p:nvPr/>
        </p:nvGrpSpPr>
        <p:grpSpPr>
          <a:xfrm>
            <a:off x="4648893" y="3613997"/>
            <a:ext cx="3591560" cy="937260"/>
            <a:chOff x="7018" y="1829"/>
            <a:chExt cx="5656" cy="1476"/>
          </a:xfrm>
        </p:grpSpPr>
        <p:sp>
          <p:nvSpPr>
            <p:cNvPr id="51" name="矩形 50"/>
            <p:cNvSpPr/>
            <p:nvPr/>
          </p:nvSpPr>
          <p:spPr>
            <a:xfrm>
              <a:off x="8981" y="2007"/>
              <a:ext cx="3693" cy="1192"/>
            </a:xfrm>
            <a:prstGeom prst="rect">
              <a:avLst/>
            </a:prstGeom>
          </p:spPr>
          <p:txBody>
            <a:bodyPr wrap="square">
              <a:spAutoFit/>
            </a:bodyPr>
            <a:lstStyle/>
            <a:p>
              <a:pPr algn="l">
                <a:lnSpc>
                  <a:spcPct val="90000"/>
                </a:lnSpc>
              </a:pPr>
              <a:r>
                <a:rPr lang="en-US"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Pemrograman</a:t>
              </a:r>
              <a:r>
                <a:rPr lang="en-US"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 </a:t>
              </a:r>
              <a:r>
                <a:rPr lang="en-US"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Terstruktur</a:t>
              </a:r>
              <a:endParaRPr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endParaRPr>
            </a:p>
          </p:txBody>
        </p:sp>
        <p:sp>
          <p:nvSpPr>
            <p:cNvPr id="52" name="矩形 51"/>
            <p:cNvSpPr/>
            <p:nvPr/>
          </p:nvSpPr>
          <p:spPr>
            <a:xfrm>
              <a:off x="7018" y="1829"/>
              <a:ext cx="1641" cy="1476"/>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03</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6480000" scaled="0"/>
        </a:gradFill>
        <a:effectLst/>
      </p:bgPr>
    </p:bg>
    <p:spTree>
      <p:nvGrpSpPr>
        <p:cNvPr id="1" name=""/>
        <p:cNvGrpSpPr/>
        <p:nvPr/>
      </p:nvGrpSpPr>
      <p:grpSpPr>
        <a:xfrm>
          <a:off x="0" y="0"/>
          <a:ext cx="0" cy="0"/>
          <a:chOff x="0" y="0"/>
          <a:chExt cx="0" cy="0"/>
        </a:xfrm>
      </p:grpSpPr>
      <p:sp>
        <p:nvSpPr>
          <p:cNvPr id="2" name="椭圆 1"/>
          <p:cNvSpPr/>
          <p:nvPr/>
        </p:nvSpPr>
        <p:spPr>
          <a:xfrm>
            <a:off x="3000375" y="123825"/>
            <a:ext cx="6610350" cy="6610350"/>
          </a:xfrm>
          <a:prstGeom prst="ellipse">
            <a:avLst/>
          </a:prstGeom>
          <a:gradFill flip="none" rotWithShape="1">
            <a:gsLst>
              <a:gs pos="33000">
                <a:srgbClr val="5E96E1"/>
              </a:gs>
              <a:gs pos="92000">
                <a:srgbClr val="101BE1"/>
              </a:gs>
            </a:gsLst>
            <a:lin ang="1776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4" name="矩形 3"/>
          <p:cNvSpPr/>
          <p:nvPr/>
        </p:nvSpPr>
        <p:spPr>
          <a:xfrm>
            <a:off x="3375660" y="3554730"/>
            <a:ext cx="5517515" cy="506730"/>
          </a:xfrm>
          <a:prstGeom prst="rect">
            <a:avLst/>
          </a:prstGeom>
        </p:spPr>
        <p:txBody>
          <a:bodyPr wrap="square">
            <a:spAutoFit/>
          </a:bodyPr>
          <a:lstStyle/>
          <a:p>
            <a:pPr algn="ctr">
              <a:lnSpc>
                <a:spcPct val="90000"/>
              </a:lnSpc>
            </a:pPr>
            <a:r>
              <a:rPr lang="en-US"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rPr>
              <a:t>VARIABEL &amp; PENUGASAN</a:t>
            </a:r>
            <a:endParaRPr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endParaRPr>
          </a:p>
        </p:txBody>
      </p:sp>
      <p:sp>
        <p:nvSpPr>
          <p:cNvPr id="9" name="矩形 8"/>
          <p:cNvSpPr/>
          <p:nvPr/>
        </p:nvSpPr>
        <p:spPr>
          <a:xfrm>
            <a:off x="4859655" y="1895475"/>
            <a:ext cx="2549525" cy="1691640"/>
          </a:xfrm>
          <a:prstGeom prst="rect">
            <a:avLst/>
          </a:prstGeom>
          <a:noFill/>
          <a:effectLst/>
        </p:spPr>
        <p:txBody>
          <a:bodyPr wrap="square">
            <a:spAutoFit/>
          </a:bodyPr>
          <a:lstStyle/>
          <a:p>
            <a:pPr algn="ctr">
              <a:lnSpc>
                <a:spcPct val="80000"/>
              </a:lnSpc>
            </a:pPr>
            <a:r>
              <a:rPr lang="en-US" altLang="zh-CN" sz="13000" kern="2500" dirty="0">
                <a:ln>
                  <a:noFill/>
                </a:ln>
                <a:solidFill>
                  <a:schemeClr val="bg1"/>
                </a:solidFill>
                <a:effectLst/>
                <a:latin typeface="思源宋体 CN Heavy" panose="02020900000000000000" charset="-122"/>
                <a:ea typeface="思源宋体 CN Heavy" panose="02020900000000000000" charset="-122"/>
                <a:cs typeface="庞门正道标题体" panose="02010600030101010101" charset="-122"/>
              </a:rPr>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3" name="文本框 32"/>
          <p:cNvSpPr txBox="1"/>
          <p:nvPr/>
        </p:nvSpPr>
        <p:spPr>
          <a:xfrm>
            <a:off x="3145022" y="637030"/>
            <a:ext cx="6120793" cy="477054"/>
          </a:xfrm>
          <a:prstGeom prst="rect">
            <a:avLst/>
          </a:prstGeom>
          <a:noFill/>
        </p:spPr>
        <p:txBody>
          <a:bodyPr wrap="square" rtlCol="0">
            <a:spAutoFit/>
          </a:bodyPr>
          <a:lstStyle/>
          <a:p>
            <a:pPr algn="ctr"/>
            <a:r>
              <a:rPr lang="en-US" altLang="zh-CN" sz="2500" dirty="0">
                <a:solidFill>
                  <a:schemeClr val="tx1">
                    <a:lumMod val="65000"/>
                    <a:lumOff val="35000"/>
                  </a:schemeClr>
                </a:solidFill>
                <a:latin typeface="思源黑体 CN Bold" panose="020B0800000000000000" charset="-122"/>
                <a:ea typeface="思源黑体 CN Bold" panose="020B0800000000000000" charset="-122"/>
              </a:rPr>
              <a:t>VARIABEL DAN PENUGASAN</a:t>
            </a:r>
            <a:endParaRPr lang="zh-CN" altLang="en-US" sz="2500" dirty="0">
              <a:solidFill>
                <a:schemeClr val="tx1">
                  <a:lumMod val="65000"/>
                  <a:lumOff val="35000"/>
                </a:schemeClr>
              </a:solidFill>
              <a:latin typeface="思源黑体 CN Bold" panose="020B0800000000000000" charset="-122"/>
              <a:ea typeface="思源黑体 CN Bold" panose="020B0800000000000000" charset="-122"/>
            </a:endParaRPr>
          </a:p>
        </p:txBody>
      </p:sp>
      <p:sp>
        <p:nvSpPr>
          <p:cNvPr id="3" name="文本框 2"/>
          <p:cNvSpPr txBox="1"/>
          <p:nvPr/>
        </p:nvSpPr>
        <p:spPr>
          <a:xfrm>
            <a:off x="6941184" y="1916626"/>
            <a:ext cx="4591174" cy="3018968"/>
          </a:xfrm>
          <a:prstGeom prst="rect">
            <a:avLst/>
          </a:prstGeom>
          <a:noFill/>
        </p:spPr>
        <p:txBody>
          <a:bodyPr wrap="square" rtlCol="0">
            <a:spAutoFit/>
          </a:bodyPr>
          <a:lstStyle/>
          <a:p>
            <a:pPr algn="just" defTabSz="964565">
              <a:lnSpc>
                <a:spcPct val="140000"/>
              </a:lnSpc>
              <a:spcBef>
                <a:spcPct val="20000"/>
              </a:spcBef>
              <a:defRPr/>
            </a:pP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Variabel</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dalam python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memiliki</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format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penulisan</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nama_variabel</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 &lt;</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nilai</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&gt;.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Variabel</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dapat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berisi</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teks</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maupun</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bilangan</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Terdapat</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beberapa</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aturan</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penulisan</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variabel</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yaitu :</a:t>
            </a:r>
          </a:p>
          <a:p>
            <a:pPr marL="228600" indent="-228600" algn="just" defTabSz="964565">
              <a:lnSpc>
                <a:spcPct val="140000"/>
              </a:lnSpc>
              <a:spcBef>
                <a:spcPct val="20000"/>
              </a:spcBef>
              <a:buFont typeface="+mj-lt"/>
              <a:buAutoNum type="arabicPeriod"/>
              <a:defRPr/>
            </a:pP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Nama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variabel</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boleh</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diawali</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menggunakan</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huruf</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atau</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garis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bawah</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(_) dan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tidak</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dapat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dimulai</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dengan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angka</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(0-9),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contoh</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namasaya</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_</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nama</a:t>
            </a:r>
            <a:endPar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endParaRPr>
          </a:p>
          <a:p>
            <a:pPr marL="228600" indent="-228600" algn="just" defTabSz="964565">
              <a:lnSpc>
                <a:spcPct val="140000"/>
              </a:lnSpc>
              <a:spcBef>
                <a:spcPct val="20000"/>
              </a:spcBef>
              <a:buFont typeface="+mj-lt"/>
              <a:buAutoNum type="arabicPeriod"/>
              <a:defRPr/>
            </a:pP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Karakter</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pada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variabel</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bersifat</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sensitif</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artinya</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huruf</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kapital</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dan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huruf</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kecil</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memiliki</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arti yang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berbeda</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p>
          <a:p>
            <a:pPr marL="228600" indent="-228600" algn="just" defTabSz="964565">
              <a:lnSpc>
                <a:spcPct val="140000"/>
              </a:lnSpc>
              <a:spcBef>
                <a:spcPct val="20000"/>
              </a:spcBef>
              <a:buFont typeface="+mj-lt"/>
              <a:buAutoNum type="arabicPeriod"/>
              <a:defRPr/>
            </a:pP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Nama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variabel</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tidak</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boleh</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menggunakan</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kata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kunci</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yang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sudah</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ada</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dalam python</a:t>
            </a:r>
          </a:p>
        </p:txBody>
      </p:sp>
      <p:sp>
        <p:nvSpPr>
          <p:cNvPr id="5" name="文本框 4"/>
          <p:cNvSpPr txBox="1"/>
          <p:nvPr/>
        </p:nvSpPr>
        <p:spPr>
          <a:xfrm>
            <a:off x="6941184" y="1502072"/>
            <a:ext cx="3627755" cy="321945"/>
          </a:xfrm>
          <a:prstGeom prst="rect">
            <a:avLst/>
          </a:prstGeom>
          <a:noFill/>
        </p:spPr>
        <p:txBody>
          <a:bodyPr wrap="square" rtlCol="0">
            <a:spAutoFit/>
          </a:bodyPr>
          <a:lstStyle/>
          <a:p>
            <a:r>
              <a:rPr lang="en-US" altLang="zh-CN" sz="1500" b="0" i="0" dirty="0" err="1">
                <a:solidFill>
                  <a:schemeClr val="bg1">
                    <a:lumMod val="50000"/>
                  </a:schemeClr>
                </a:solidFill>
                <a:effectLst/>
                <a:latin typeface="思源黑体 CN Light" panose="020B0300000000000000" charset="-122"/>
                <a:ea typeface="思源黑体 CN Light" panose="020B0300000000000000" charset="-122"/>
              </a:rPr>
              <a:t>Variabel</a:t>
            </a:r>
            <a:r>
              <a:rPr lang="en-US" altLang="zh-CN" sz="1500" b="0" i="0" dirty="0">
                <a:solidFill>
                  <a:schemeClr val="bg1">
                    <a:lumMod val="50000"/>
                  </a:schemeClr>
                </a:solidFill>
                <a:effectLst/>
                <a:latin typeface="思源黑体 CN Light" panose="020B0300000000000000" charset="-122"/>
                <a:ea typeface="思源黑体 CN Light" panose="020B0300000000000000" charset="-122"/>
              </a:rPr>
              <a:t> Python</a:t>
            </a:r>
          </a:p>
        </p:txBody>
      </p:sp>
      <p:sp>
        <p:nvSpPr>
          <p:cNvPr id="7" name="矩形 6"/>
          <p:cNvSpPr/>
          <p:nvPr/>
        </p:nvSpPr>
        <p:spPr>
          <a:xfrm>
            <a:off x="1111250" y="2266950"/>
            <a:ext cx="5094169" cy="2324100"/>
          </a:xfrm>
          <a:prstGeom prst="rect">
            <a:avLst/>
          </a:prstGeom>
          <a:solidFill>
            <a:srgbClr val="0B15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8" name="文本框 7"/>
          <p:cNvSpPr txBox="1"/>
          <p:nvPr/>
        </p:nvSpPr>
        <p:spPr>
          <a:xfrm>
            <a:off x="1367402" y="2588895"/>
            <a:ext cx="4258945" cy="1689373"/>
          </a:xfrm>
          <a:prstGeom prst="rect">
            <a:avLst/>
          </a:prstGeom>
          <a:noFill/>
        </p:spPr>
        <p:txBody>
          <a:bodyPr wrap="square" rtlCol="0">
            <a:spAutoFit/>
          </a:bodyPr>
          <a:lstStyle/>
          <a:p>
            <a:pPr algn="just" defTabSz="964565">
              <a:lnSpc>
                <a:spcPct val="140000"/>
              </a:lnSpc>
              <a:spcBef>
                <a:spcPct val="20000"/>
              </a:spcBef>
              <a:defRPr/>
            </a:pPr>
            <a:r>
              <a:rPr lang="en-US"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Variabel</a:t>
            </a:r>
            <a:r>
              <a:rPr 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adalah</a:t>
            </a:r>
            <a:r>
              <a:rPr 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identifier/</a:t>
            </a:r>
            <a:r>
              <a:rPr lang="en-US"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pengenal</a:t>
            </a:r>
            <a:r>
              <a:rPr 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yang </a:t>
            </a:r>
            <a:r>
              <a:rPr lang="en-US"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berisi</a:t>
            </a:r>
            <a:r>
              <a:rPr 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data yang dapat </a:t>
            </a:r>
            <a:r>
              <a:rPr lang="en-US"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berubah-ubah</a:t>
            </a:r>
            <a:r>
              <a:rPr 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nilainya</a:t>
            </a:r>
            <a:r>
              <a:rPr 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di dalam program. </a:t>
            </a:r>
          </a:p>
          <a:p>
            <a:pPr algn="just" defTabSz="964565">
              <a:lnSpc>
                <a:spcPct val="140000"/>
              </a:lnSpc>
              <a:spcBef>
                <a:spcPct val="20000"/>
              </a:spcBef>
              <a:defRPr/>
            </a:pPr>
            <a:endParaRPr 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endParaRPr>
          </a:p>
          <a:p>
            <a:pPr algn="just" defTabSz="964565">
              <a:lnSpc>
                <a:spcPct val="140000"/>
              </a:lnSpc>
              <a:spcBef>
                <a:spcPct val="20000"/>
              </a:spcBef>
              <a:defRPr/>
            </a:pPr>
            <a:r>
              <a:rPr lang="en-US"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Penugasan</a:t>
            </a:r>
            <a:r>
              <a:rPr 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Assigment</a:t>
            </a:r>
            <a:r>
              <a:rPr 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adalah</a:t>
            </a:r>
            <a:r>
              <a:rPr 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suatu</a:t>
            </a:r>
            <a:r>
              <a:rPr 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aksi</a:t>
            </a:r>
            <a:r>
              <a:rPr 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yang </a:t>
            </a:r>
            <a:r>
              <a:rPr lang="en-US"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menyebabkan</a:t>
            </a:r>
            <a:r>
              <a:rPr 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peletakkan</a:t>
            </a:r>
            <a:r>
              <a:rPr 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atau</a:t>
            </a:r>
            <a:r>
              <a:rPr 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pemberian</a:t>
            </a:r>
            <a:r>
              <a:rPr 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suatu</a:t>
            </a:r>
            <a:r>
              <a:rPr 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nilai</a:t>
            </a:r>
            <a:r>
              <a:rPr 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di </a:t>
            </a:r>
            <a:r>
              <a:rPr lang="en-US"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suatu</a:t>
            </a:r>
            <a:r>
              <a:rPr 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lokasi</a:t>
            </a:r>
            <a:r>
              <a:rPr 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atau</a:t>
            </a:r>
            <a:r>
              <a:rPr 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bg1"/>
                </a:solidFill>
                <a:latin typeface="思源黑体 CN Light" panose="020B0300000000000000" charset="-122"/>
                <a:ea typeface="思源黑体 CN Light" panose="020B0300000000000000" charset="-122"/>
                <a:sym typeface="Arial" panose="020B0604020202020204" pitchFamily="34" charset="0"/>
              </a:rPr>
              <a:t>variabel</a:t>
            </a:r>
            <a:r>
              <a:rPr lang="en-US" sz="12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p>
        </p:txBody>
      </p:sp>
      <p:sp>
        <p:nvSpPr>
          <p:cNvPr id="2" name="文本框 4">
            <a:extLst>
              <a:ext uri="{FF2B5EF4-FFF2-40B4-BE49-F238E27FC236}">
                <a16:creationId xmlns:a16="http://schemas.microsoft.com/office/drawing/2014/main" id="{D719BBC7-759A-A310-71ED-E378F1085615}"/>
              </a:ext>
            </a:extLst>
          </p:cNvPr>
          <p:cNvSpPr txBox="1"/>
          <p:nvPr/>
        </p:nvSpPr>
        <p:spPr>
          <a:xfrm>
            <a:off x="6941183" y="5217141"/>
            <a:ext cx="3627755" cy="321945"/>
          </a:xfrm>
          <a:prstGeom prst="rect">
            <a:avLst/>
          </a:prstGeom>
          <a:noFill/>
        </p:spPr>
        <p:txBody>
          <a:bodyPr wrap="square" rtlCol="0">
            <a:spAutoFit/>
          </a:bodyPr>
          <a:lstStyle/>
          <a:p>
            <a:r>
              <a:rPr lang="en-US" altLang="zh-CN" sz="1500" b="0" i="0" dirty="0" err="1">
                <a:solidFill>
                  <a:schemeClr val="bg1">
                    <a:lumMod val="50000"/>
                  </a:schemeClr>
                </a:solidFill>
                <a:effectLst/>
                <a:latin typeface="思源黑体 CN Light" panose="020B0300000000000000" charset="-122"/>
                <a:ea typeface="思源黑体 CN Light" panose="020B0300000000000000" charset="-122"/>
              </a:rPr>
              <a:t>Contoh</a:t>
            </a:r>
            <a:r>
              <a:rPr lang="en-US" altLang="zh-CN" sz="1500" b="0" i="0" dirty="0">
                <a:solidFill>
                  <a:schemeClr val="bg1">
                    <a:lumMod val="50000"/>
                  </a:schemeClr>
                </a:solidFill>
                <a:effectLst/>
                <a:latin typeface="思源黑体 CN Light" panose="020B0300000000000000" charset="-122"/>
                <a:ea typeface="思源黑体 CN Light" panose="020B0300000000000000" charset="-122"/>
              </a:rPr>
              <a:t> </a:t>
            </a:r>
            <a:r>
              <a:rPr lang="en-US" altLang="zh-CN" sz="1500" b="0" i="0" dirty="0" err="1">
                <a:solidFill>
                  <a:schemeClr val="bg1">
                    <a:lumMod val="50000"/>
                  </a:schemeClr>
                </a:solidFill>
                <a:effectLst/>
                <a:latin typeface="思源黑体 CN Light" panose="020B0300000000000000" charset="-122"/>
                <a:ea typeface="思源黑体 CN Light" panose="020B0300000000000000" charset="-122"/>
              </a:rPr>
              <a:t>Variabel</a:t>
            </a:r>
            <a:r>
              <a:rPr lang="en-US" altLang="zh-CN" sz="1500" b="0" i="0" dirty="0">
                <a:solidFill>
                  <a:schemeClr val="bg1">
                    <a:lumMod val="50000"/>
                  </a:schemeClr>
                </a:solidFill>
                <a:effectLst/>
                <a:latin typeface="思源黑体 CN Light" panose="020B0300000000000000" charset="-122"/>
                <a:ea typeface="思源黑体 CN Light" panose="020B0300000000000000" charset="-122"/>
              </a:rPr>
              <a:t> Python</a:t>
            </a:r>
          </a:p>
        </p:txBody>
      </p:sp>
      <p:sp>
        <p:nvSpPr>
          <p:cNvPr id="6" name="文本框 2">
            <a:extLst>
              <a:ext uri="{FF2B5EF4-FFF2-40B4-BE49-F238E27FC236}">
                <a16:creationId xmlns:a16="http://schemas.microsoft.com/office/drawing/2014/main" id="{AC6D3C05-8403-8201-2C08-05A95BE3052E}"/>
              </a:ext>
            </a:extLst>
          </p:cNvPr>
          <p:cNvSpPr txBox="1"/>
          <p:nvPr/>
        </p:nvSpPr>
        <p:spPr>
          <a:xfrm>
            <a:off x="6941184" y="5645528"/>
            <a:ext cx="4591174" cy="618311"/>
          </a:xfrm>
          <a:prstGeom prst="rect">
            <a:avLst/>
          </a:prstGeom>
          <a:noFill/>
        </p:spPr>
        <p:txBody>
          <a:bodyPr wrap="square" rtlCol="0">
            <a:spAutoFit/>
          </a:bodyPr>
          <a:lstStyle/>
          <a:p>
            <a:pPr algn="just" defTabSz="964565">
              <a:lnSpc>
                <a:spcPct val="140000"/>
              </a:lnSpc>
              <a:spcBef>
                <a:spcPct val="20000"/>
              </a:spcBef>
              <a:defRPr/>
            </a:pP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bil1, bil2 = 3, 4</a:t>
            </a:r>
          </a:p>
          <a:p>
            <a:pPr algn="just" defTabSz="964565">
              <a:lnSpc>
                <a:spcPct val="140000"/>
              </a:lnSpc>
              <a:spcBef>
                <a:spcPct val="20000"/>
              </a:spcBef>
              <a:defRPr/>
            </a:pP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a = “Hello World”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6480000" scaled="0"/>
        </a:gradFill>
        <a:effectLst/>
      </p:bgPr>
    </p:bg>
    <p:spTree>
      <p:nvGrpSpPr>
        <p:cNvPr id="1" name=""/>
        <p:cNvGrpSpPr/>
        <p:nvPr/>
      </p:nvGrpSpPr>
      <p:grpSpPr>
        <a:xfrm>
          <a:off x="0" y="0"/>
          <a:ext cx="0" cy="0"/>
          <a:chOff x="0" y="0"/>
          <a:chExt cx="0" cy="0"/>
        </a:xfrm>
      </p:grpSpPr>
      <p:sp>
        <p:nvSpPr>
          <p:cNvPr id="2" name="椭圆 1"/>
          <p:cNvSpPr/>
          <p:nvPr/>
        </p:nvSpPr>
        <p:spPr>
          <a:xfrm>
            <a:off x="3000375" y="123825"/>
            <a:ext cx="6610350" cy="6610350"/>
          </a:xfrm>
          <a:prstGeom prst="ellipse">
            <a:avLst/>
          </a:prstGeom>
          <a:gradFill flip="none" rotWithShape="1">
            <a:gsLst>
              <a:gs pos="33000">
                <a:srgbClr val="5E96E1"/>
              </a:gs>
              <a:gs pos="92000">
                <a:srgbClr val="101BE1"/>
              </a:gs>
            </a:gsLst>
            <a:lin ang="1776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3" name="矩形 2"/>
          <p:cNvSpPr/>
          <p:nvPr/>
        </p:nvSpPr>
        <p:spPr>
          <a:xfrm>
            <a:off x="3375660" y="3554730"/>
            <a:ext cx="5517515" cy="923330"/>
          </a:xfrm>
          <a:prstGeom prst="rect">
            <a:avLst/>
          </a:prstGeom>
        </p:spPr>
        <p:txBody>
          <a:bodyPr wrap="square">
            <a:spAutoFit/>
          </a:bodyPr>
          <a:lstStyle/>
          <a:p>
            <a:pPr algn="ctr">
              <a:lnSpc>
                <a:spcPct val="90000"/>
              </a:lnSpc>
            </a:pPr>
            <a:r>
              <a:rPr lang="en-US"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rPr>
              <a:t>PERINTAH TIDAK TERSTRUKTUR</a:t>
            </a:r>
            <a:endParaRPr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endParaRPr>
          </a:p>
        </p:txBody>
      </p:sp>
      <p:sp>
        <p:nvSpPr>
          <p:cNvPr id="7" name="矩形 6"/>
          <p:cNvSpPr/>
          <p:nvPr/>
        </p:nvSpPr>
        <p:spPr>
          <a:xfrm>
            <a:off x="4859655" y="1895475"/>
            <a:ext cx="2549525" cy="1691640"/>
          </a:xfrm>
          <a:prstGeom prst="rect">
            <a:avLst/>
          </a:prstGeom>
          <a:noFill/>
          <a:effectLst/>
        </p:spPr>
        <p:txBody>
          <a:bodyPr wrap="square">
            <a:spAutoFit/>
          </a:bodyPr>
          <a:lstStyle/>
          <a:p>
            <a:pPr algn="ctr">
              <a:lnSpc>
                <a:spcPct val="80000"/>
              </a:lnSpc>
            </a:pPr>
            <a:r>
              <a:rPr lang="en-US" altLang="zh-CN" sz="13000" kern="2500" dirty="0">
                <a:ln>
                  <a:noFill/>
                </a:ln>
                <a:solidFill>
                  <a:schemeClr val="bg1"/>
                </a:solidFill>
                <a:effectLst/>
                <a:latin typeface="思源宋体 CN Heavy" panose="02020900000000000000" charset="-122"/>
                <a:ea typeface="思源宋体 CN Heavy" panose="02020900000000000000" charset="-122"/>
                <a:cs typeface="庞门正道标题体" panose="02010600030101010101" charset="-122"/>
              </a:rPr>
              <a:t>02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3" name="文本框 32"/>
          <p:cNvSpPr txBox="1"/>
          <p:nvPr/>
        </p:nvSpPr>
        <p:spPr>
          <a:xfrm>
            <a:off x="3145022" y="637030"/>
            <a:ext cx="6120793" cy="477054"/>
          </a:xfrm>
          <a:prstGeom prst="rect">
            <a:avLst/>
          </a:prstGeom>
          <a:noFill/>
        </p:spPr>
        <p:txBody>
          <a:bodyPr wrap="square" rtlCol="0">
            <a:spAutoFit/>
          </a:bodyPr>
          <a:lstStyle/>
          <a:p>
            <a:pPr algn="ctr"/>
            <a:r>
              <a:rPr lang="en-US" altLang="zh-CN" sz="2500" dirty="0">
                <a:solidFill>
                  <a:schemeClr val="tx1">
                    <a:lumMod val="65000"/>
                    <a:lumOff val="35000"/>
                  </a:schemeClr>
                </a:solidFill>
                <a:latin typeface="思源黑体 CN Bold" panose="020B0800000000000000" charset="-122"/>
                <a:ea typeface="思源黑体 CN Bold" panose="020B0800000000000000" charset="-122"/>
              </a:rPr>
              <a:t>PERINTAH TIDAK STRUKTUR</a:t>
            </a:r>
            <a:endParaRPr lang="zh-CN" altLang="en-US" sz="2500" dirty="0">
              <a:solidFill>
                <a:schemeClr val="tx1">
                  <a:lumMod val="65000"/>
                  <a:lumOff val="35000"/>
                </a:schemeClr>
              </a:solidFill>
              <a:latin typeface="思源黑体 CN Bold" panose="020B0800000000000000" charset="-122"/>
              <a:ea typeface="思源黑体 CN Bold" panose="020B0800000000000000" charset="-122"/>
            </a:endParaRPr>
          </a:p>
        </p:txBody>
      </p:sp>
      <p:sp>
        <p:nvSpPr>
          <p:cNvPr id="7" name="矩形 6"/>
          <p:cNvSpPr/>
          <p:nvPr/>
        </p:nvSpPr>
        <p:spPr>
          <a:xfrm>
            <a:off x="1111250" y="2266950"/>
            <a:ext cx="5094169" cy="2324100"/>
          </a:xfrm>
          <a:prstGeom prst="rect">
            <a:avLst/>
          </a:prstGeom>
          <a:solidFill>
            <a:srgbClr val="0B15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8" name="文本框 7"/>
          <p:cNvSpPr txBox="1"/>
          <p:nvPr/>
        </p:nvSpPr>
        <p:spPr>
          <a:xfrm>
            <a:off x="1394698" y="2491431"/>
            <a:ext cx="4258945" cy="1869358"/>
          </a:xfrm>
          <a:prstGeom prst="rect">
            <a:avLst/>
          </a:prstGeom>
          <a:noFill/>
        </p:spPr>
        <p:txBody>
          <a:bodyPr wrap="square" rtlCol="0">
            <a:spAutoFit/>
          </a:bodyPr>
          <a:lstStyle/>
          <a:p>
            <a:pPr algn="just" defTabSz="964565">
              <a:lnSpc>
                <a:spcPct val="140000"/>
              </a:lnSpc>
              <a:spcBef>
                <a:spcPct val="20000"/>
              </a:spcBef>
              <a:defRPr/>
            </a:pPr>
            <a:r>
              <a:rPr lang="en-US" sz="1400" dirty="0">
                <a:solidFill>
                  <a:schemeClr val="bg1"/>
                </a:solidFill>
                <a:latin typeface="思源黑体 CN Light" panose="020B0300000000000000" charset="-122"/>
                <a:ea typeface="思源黑体 CN Light" panose="020B0300000000000000" charset="-122"/>
                <a:sym typeface="Arial" panose="020B0604020202020204" pitchFamily="34" charset="0"/>
              </a:rPr>
              <a:t>Statemen/</a:t>
            </a:r>
            <a:r>
              <a:rPr lang="en-US" sz="1400" dirty="0" err="1">
                <a:solidFill>
                  <a:schemeClr val="bg1"/>
                </a:solidFill>
                <a:latin typeface="思源黑体 CN Light" panose="020B0300000000000000" charset="-122"/>
                <a:ea typeface="思源黑体 CN Light" panose="020B0300000000000000" charset="-122"/>
                <a:sym typeface="Arial" panose="020B0604020202020204" pitchFamily="34" charset="0"/>
              </a:rPr>
              <a:t>perintah</a:t>
            </a:r>
            <a:r>
              <a:rPr lang="en-US" sz="14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bg1"/>
                </a:solidFill>
                <a:latin typeface="思源黑体 CN Light" panose="020B0300000000000000" charset="-122"/>
                <a:ea typeface="思源黑体 CN Light" panose="020B0300000000000000" charset="-122"/>
                <a:sym typeface="Arial" panose="020B0604020202020204" pitchFamily="34" charset="0"/>
              </a:rPr>
              <a:t>tidak</a:t>
            </a:r>
            <a:r>
              <a:rPr lang="en-US" sz="14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bg1"/>
                </a:solidFill>
                <a:latin typeface="思源黑体 CN Light" panose="020B0300000000000000" charset="-122"/>
                <a:ea typeface="思源黑体 CN Light" panose="020B0300000000000000" charset="-122"/>
                <a:sym typeface="Arial" panose="020B0604020202020204" pitchFamily="34" charset="0"/>
              </a:rPr>
              <a:t>terstruktur</a:t>
            </a:r>
            <a:r>
              <a:rPr lang="en-US" sz="14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bg1"/>
                </a:solidFill>
                <a:latin typeface="思源黑体 CN Light" panose="020B0300000000000000" charset="-122"/>
                <a:ea typeface="思源黑体 CN Light" panose="020B0300000000000000" charset="-122"/>
                <a:sym typeface="Arial" panose="020B0604020202020204" pitchFamily="34" charset="0"/>
              </a:rPr>
              <a:t>merupakan</a:t>
            </a:r>
            <a:r>
              <a:rPr lang="en-US" sz="1400" dirty="0">
                <a:solidFill>
                  <a:schemeClr val="bg1"/>
                </a:solidFill>
                <a:latin typeface="思源黑体 CN Light" panose="020B0300000000000000" charset="-122"/>
                <a:ea typeface="思源黑体 CN Light" panose="020B0300000000000000" charset="-122"/>
                <a:sym typeface="Arial" panose="020B0604020202020204" pitchFamily="34" charset="0"/>
              </a:rPr>
              <a:t> statemen yang </a:t>
            </a:r>
            <a:r>
              <a:rPr lang="en-US" sz="1400" dirty="0" err="1">
                <a:solidFill>
                  <a:schemeClr val="bg1"/>
                </a:solidFill>
                <a:latin typeface="思源黑体 CN Light" panose="020B0300000000000000" charset="-122"/>
                <a:ea typeface="思源黑体 CN Light" panose="020B0300000000000000" charset="-122"/>
                <a:sym typeface="Arial" panose="020B0604020202020204" pitchFamily="34" charset="0"/>
              </a:rPr>
              <a:t>berisi</a:t>
            </a:r>
            <a:r>
              <a:rPr lang="en-US" sz="14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bg1"/>
                </a:solidFill>
                <a:latin typeface="思源黑体 CN Light" panose="020B0300000000000000" charset="-122"/>
                <a:ea typeface="思源黑体 CN Light" panose="020B0300000000000000" charset="-122"/>
                <a:sym typeface="Arial" panose="020B0604020202020204" pitchFamily="34" charset="0"/>
              </a:rPr>
              <a:t>perintah</a:t>
            </a:r>
            <a:r>
              <a:rPr lang="en-US" sz="14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bg1"/>
                </a:solidFill>
                <a:latin typeface="思源黑体 CN Light" panose="020B0300000000000000" charset="-122"/>
                <a:ea typeface="思源黑体 CN Light" panose="020B0300000000000000" charset="-122"/>
                <a:sym typeface="Arial" panose="020B0604020202020204" pitchFamily="34" charset="0"/>
              </a:rPr>
              <a:t>untuk</a:t>
            </a:r>
            <a:r>
              <a:rPr lang="en-US" sz="14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bg1"/>
                </a:solidFill>
                <a:latin typeface="思源黑体 CN Light" panose="020B0300000000000000" charset="-122"/>
                <a:ea typeface="思源黑体 CN Light" panose="020B0300000000000000" charset="-122"/>
                <a:sym typeface="Arial" panose="020B0604020202020204" pitchFamily="34" charset="0"/>
              </a:rPr>
              <a:t>mengerjakan</a:t>
            </a:r>
            <a:r>
              <a:rPr lang="en-US" sz="1400" dirty="0">
                <a:solidFill>
                  <a:schemeClr val="bg1"/>
                </a:solidFill>
                <a:latin typeface="思源黑体 CN Light" panose="020B0300000000000000" charset="-122"/>
                <a:ea typeface="思源黑体 CN Light" panose="020B0300000000000000" charset="-122"/>
                <a:sym typeface="Arial" panose="020B0604020202020204" pitchFamily="34" charset="0"/>
              </a:rPr>
              <a:t> statemen </a:t>
            </a:r>
            <a:r>
              <a:rPr lang="en-US" sz="1400" dirty="0" err="1">
                <a:solidFill>
                  <a:schemeClr val="bg1"/>
                </a:solidFill>
                <a:latin typeface="思源黑体 CN Light" panose="020B0300000000000000" charset="-122"/>
                <a:ea typeface="思源黑体 CN Light" panose="020B0300000000000000" charset="-122"/>
                <a:sym typeface="Arial" panose="020B0604020202020204" pitchFamily="34" charset="0"/>
              </a:rPr>
              <a:t>tertentu</a:t>
            </a:r>
            <a:r>
              <a:rPr lang="en-US" sz="1400" dirty="0">
                <a:solidFill>
                  <a:schemeClr val="bg1"/>
                </a:solidFill>
                <a:latin typeface="思源黑体 CN Light" panose="020B0300000000000000" charset="-122"/>
                <a:ea typeface="思源黑体 CN Light" panose="020B0300000000000000" charset="-122"/>
                <a:sym typeface="Arial" panose="020B0604020202020204" pitchFamily="34" charset="0"/>
              </a:rPr>
              <a:t> yang </a:t>
            </a:r>
            <a:r>
              <a:rPr lang="en-US" sz="1400" dirty="0" err="1">
                <a:solidFill>
                  <a:schemeClr val="bg1"/>
                </a:solidFill>
                <a:latin typeface="思源黑体 CN Light" panose="020B0300000000000000" charset="-122"/>
                <a:ea typeface="思源黑体 CN Light" panose="020B0300000000000000" charset="-122"/>
                <a:sym typeface="Arial" panose="020B0604020202020204" pitchFamily="34" charset="0"/>
              </a:rPr>
              <a:t>diidentifikasi</a:t>
            </a:r>
            <a:r>
              <a:rPr lang="en-US" sz="1400" dirty="0">
                <a:solidFill>
                  <a:schemeClr val="bg1"/>
                </a:solidFill>
                <a:latin typeface="思源黑体 CN Light" panose="020B0300000000000000" charset="-122"/>
                <a:ea typeface="思源黑体 CN Light" panose="020B0300000000000000" charset="-122"/>
                <a:sym typeface="Arial" panose="020B0604020202020204" pitchFamily="34" charset="0"/>
              </a:rPr>
              <a:t> dengan </a:t>
            </a:r>
            <a:r>
              <a:rPr lang="en-US" sz="1400" dirty="0" err="1">
                <a:solidFill>
                  <a:schemeClr val="bg1"/>
                </a:solidFill>
                <a:latin typeface="思源黑体 CN Light" panose="020B0300000000000000" charset="-122"/>
                <a:ea typeface="思源黑体 CN Light" panose="020B0300000000000000" charset="-122"/>
                <a:sym typeface="Arial" panose="020B0604020202020204" pitchFamily="34" charset="0"/>
              </a:rPr>
              <a:t>suatu</a:t>
            </a:r>
            <a:r>
              <a:rPr lang="en-US" sz="1400" dirty="0">
                <a:solidFill>
                  <a:schemeClr val="bg1"/>
                </a:solidFill>
                <a:latin typeface="思源黑体 CN Light" panose="020B0300000000000000" charset="-122"/>
                <a:ea typeface="思源黑体 CN Light" panose="020B0300000000000000" charset="-122"/>
                <a:sym typeface="Arial" panose="020B0604020202020204" pitchFamily="34" charset="0"/>
              </a:rPr>
              <a:t> label, </a:t>
            </a:r>
            <a:r>
              <a:rPr lang="en-US" sz="1400" dirty="0" err="1">
                <a:solidFill>
                  <a:schemeClr val="bg1"/>
                </a:solidFill>
                <a:latin typeface="思源黑体 CN Light" panose="020B0300000000000000" charset="-122"/>
                <a:ea typeface="思源黑体 CN Light" panose="020B0300000000000000" charset="-122"/>
                <a:sym typeface="Arial" panose="020B0604020202020204" pitchFamily="34" charset="0"/>
              </a:rPr>
              <a:t>baik</a:t>
            </a:r>
            <a:r>
              <a:rPr lang="en-US" sz="14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bg1"/>
                </a:solidFill>
                <a:latin typeface="思源黑体 CN Light" panose="020B0300000000000000" charset="-122"/>
                <a:ea typeface="思源黑体 CN Light" panose="020B0300000000000000" charset="-122"/>
                <a:sym typeface="Arial" panose="020B0604020202020204" pitchFamily="34" charset="0"/>
              </a:rPr>
              <a:t>menggunakan</a:t>
            </a:r>
            <a:r>
              <a:rPr lang="en-US" sz="1400" dirty="0">
                <a:solidFill>
                  <a:schemeClr val="bg1"/>
                </a:solidFill>
                <a:latin typeface="思源黑体 CN Light" panose="020B0300000000000000" charset="-122"/>
                <a:ea typeface="思源黑体 CN Light" panose="020B0300000000000000" charset="-122"/>
                <a:sym typeface="Arial" panose="020B0604020202020204" pitchFamily="34" charset="0"/>
              </a:rPr>
              <a:t> statemen GOTO </a:t>
            </a:r>
            <a:r>
              <a:rPr lang="en-US" sz="1400" dirty="0" err="1">
                <a:solidFill>
                  <a:schemeClr val="bg1"/>
                </a:solidFill>
                <a:latin typeface="思源黑体 CN Light" panose="020B0300000000000000" charset="-122"/>
                <a:ea typeface="思源黑体 CN Light" panose="020B0300000000000000" charset="-122"/>
                <a:sym typeface="Arial" panose="020B0604020202020204" pitchFamily="34" charset="0"/>
              </a:rPr>
              <a:t>bersyarat</a:t>
            </a:r>
            <a:r>
              <a:rPr lang="en-US" sz="14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bg1"/>
                </a:solidFill>
                <a:latin typeface="思源黑体 CN Light" panose="020B0300000000000000" charset="-122"/>
                <a:ea typeface="思源黑体 CN Light" panose="020B0300000000000000" charset="-122"/>
                <a:sym typeface="Arial" panose="020B0604020202020204" pitchFamily="34" charset="0"/>
              </a:rPr>
              <a:t>maupun</a:t>
            </a:r>
            <a:r>
              <a:rPr lang="en-US" sz="14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bg1"/>
                </a:solidFill>
                <a:latin typeface="思源黑体 CN Light" panose="020B0300000000000000" charset="-122"/>
                <a:ea typeface="思源黑体 CN Light" panose="020B0300000000000000" charset="-122"/>
                <a:sym typeface="Arial" panose="020B0604020202020204" pitchFamily="34" charset="0"/>
              </a:rPr>
              <a:t>tanpa</a:t>
            </a:r>
            <a:r>
              <a:rPr lang="en-US" sz="1400" dirty="0">
                <a:solidFill>
                  <a:schemeClr val="bg1"/>
                </a:solidFill>
                <a:latin typeface="思源黑体 CN Light" panose="020B0300000000000000" charset="-122"/>
                <a:ea typeface="思源黑体 CN Light" panose="020B0300000000000000" charset="-122"/>
                <a:sym typeface="Arial" panose="020B0604020202020204" pitchFamily="34" charset="0"/>
              </a:rPr>
              <a:t> </a:t>
            </a:r>
            <a:r>
              <a:rPr lang="en-US" sz="1400" dirty="0" err="1">
                <a:solidFill>
                  <a:schemeClr val="bg1"/>
                </a:solidFill>
                <a:latin typeface="思源黑体 CN Light" panose="020B0300000000000000" charset="-122"/>
                <a:ea typeface="思源黑体 CN Light" panose="020B0300000000000000" charset="-122"/>
                <a:sym typeface="Arial" panose="020B0604020202020204" pitchFamily="34" charset="0"/>
              </a:rPr>
              <a:t>syarat</a:t>
            </a:r>
            <a:r>
              <a:rPr lang="en-US" sz="1400" dirty="0">
                <a:solidFill>
                  <a:schemeClr val="bg1"/>
                </a:solidFill>
                <a:latin typeface="思源黑体 CN Light" panose="020B0300000000000000" charset="-122"/>
                <a:ea typeface="思源黑体 CN Light" panose="020B0300000000000000" charset="-122"/>
                <a:sym typeface="Arial" panose="020B0604020202020204" pitchFamily="34" charset="0"/>
              </a:rPr>
              <a:t>.</a:t>
            </a:r>
          </a:p>
        </p:txBody>
      </p:sp>
      <p:sp>
        <p:nvSpPr>
          <p:cNvPr id="2" name="文本框 4">
            <a:extLst>
              <a:ext uri="{FF2B5EF4-FFF2-40B4-BE49-F238E27FC236}">
                <a16:creationId xmlns:a16="http://schemas.microsoft.com/office/drawing/2014/main" id="{D719BBC7-759A-A310-71ED-E378F1085615}"/>
              </a:ext>
            </a:extLst>
          </p:cNvPr>
          <p:cNvSpPr txBox="1"/>
          <p:nvPr/>
        </p:nvSpPr>
        <p:spPr>
          <a:xfrm>
            <a:off x="6941184" y="2105977"/>
            <a:ext cx="3627755" cy="321945"/>
          </a:xfrm>
          <a:prstGeom prst="rect">
            <a:avLst/>
          </a:prstGeom>
          <a:noFill/>
        </p:spPr>
        <p:txBody>
          <a:bodyPr wrap="square" rtlCol="0">
            <a:spAutoFit/>
          </a:bodyPr>
          <a:lstStyle/>
          <a:p>
            <a:r>
              <a:rPr lang="en-US" altLang="zh-CN" sz="1500" b="0" i="0" dirty="0" err="1">
                <a:solidFill>
                  <a:schemeClr val="bg1">
                    <a:lumMod val="50000"/>
                  </a:schemeClr>
                </a:solidFill>
                <a:effectLst/>
                <a:latin typeface="思源黑体 CN Light" panose="020B0300000000000000" charset="-122"/>
                <a:ea typeface="思源黑体 CN Light" panose="020B0300000000000000" charset="-122"/>
              </a:rPr>
              <a:t>Contoh</a:t>
            </a:r>
            <a:r>
              <a:rPr lang="en-US" altLang="zh-CN" sz="1500" b="0" i="0" dirty="0">
                <a:solidFill>
                  <a:schemeClr val="bg1">
                    <a:lumMod val="50000"/>
                  </a:schemeClr>
                </a:solidFill>
                <a:effectLst/>
                <a:latin typeface="思源黑体 CN Light" panose="020B0300000000000000" charset="-122"/>
                <a:ea typeface="思源黑体 CN Light" panose="020B0300000000000000" charset="-122"/>
              </a:rPr>
              <a:t> </a:t>
            </a:r>
            <a:r>
              <a:rPr lang="en-US" altLang="zh-CN" sz="1500" b="0" i="0" dirty="0" err="1">
                <a:solidFill>
                  <a:schemeClr val="bg1">
                    <a:lumMod val="50000"/>
                  </a:schemeClr>
                </a:solidFill>
                <a:effectLst/>
                <a:latin typeface="思源黑体 CN Light" panose="020B0300000000000000" charset="-122"/>
                <a:ea typeface="思源黑体 CN Light" panose="020B0300000000000000" charset="-122"/>
              </a:rPr>
              <a:t>Perintah</a:t>
            </a:r>
            <a:r>
              <a:rPr lang="en-US" altLang="zh-CN" sz="1500" b="0" i="0" dirty="0">
                <a:solidFill>
                  <a:schemeClr val="bg1">
                    <a:lumMod val="50000"/>
                  </a:schemeClr>
                </a:solidFill>
                <a:effectLst/>
                <a:latin typeface="思源黑体 CN Light" panose="020B0300000000000000" charset="-122"/>
                <a:ea typeface="思源黑体 CN Light" panose="020B0300000000000000" charset="-122"/>
              </a:rPr>
              <a:t> </a:t>
            </a:r>
            <a:r>
              <a:rPr lang="en-US" altLang="zh-CN" sz="1500" b="0" i="0" dirty="0" err="1">
                <a:solidFill>
                  <a:schemeClr val="bg1">
                    <a:lumMod val="50000"/>
                  </a:schemeClr>
                </a:solidFill>
                <a:effectLst/>
                <a:latin typeface="思源黑体 CN Light" panose="020B0300000000000000" charset="-122"/>
                <a:ea typeface="思源黑体 CN Light" panose="020B0300000000000000" charset="-122"/>
              </a:rPr>
              <a:t>Tidak</a:t>
            </a:r>
            <a:r>
              <a:rPr lang="en-US" altLang="zh-CN" sz="1500" b="0" i="0" dirty="0">
                <a:solidFill>
                  <a:schemeClr val="bg1">
                    <a:lumMod val="50000"/>
                  </a:schemeClr>
                </a:solidFill>
                <a:effectLst/>
                <a:latin typeface="思源黑体 CN Light" panose="020B0300000000000000" charset="-122"/>
                <a:ea typeface="思源黑体 CN Light" panose="020B0300000000000000" charset="-122"/>
              </a:rPr>
              <a:t> </a:t>
            </a:r>
            <a:r>
              <a:rPr lang="en-US" altLang="zh-CN" sz="1500" b="0" i="0" dirty="0" err="1">
                <a:solidFill>
                  <a:schemeClr val="bg1">
                    <a:lumMod val="50000"/>
                  </a:schemeClr>
                </a:solidFill>
                <a:effectLst/>
                <a:latin typeface="思源黑体 CN Light" panose="020B0300000000000000" charset="-122"/>
                <a:ea typeface="思源黑体 CN Light" panose="020B0300000000000000" charset="-122"/>
              </a:rPr>
              <a:t>Terstruktur</a:t>
            </a:r>
            <a:endParaRPr lang="en-US" altLang="zh-CN" sz="1500" b="0" i="0" dirty="0">
              <a:solidFill>
                <a:schemeClr val="bg1">
                  <a:lumMod val="50000"/>
                </a:schemeClr>
              </a:solidFill>
              <a:effectLst/>
              <a:latin typeface="思源黑体 CN Light" panose="020B0300000000000000" charset="-122"/>
              <a:ea typeface="思源黑体 CN Light" panose="020B0300000000000000" charset="-122"/>
            </a:endParaRPr>
          </a:p>
        </p:txBody>
      </p:sp>
      <p:sp>
        <p:nvSpPr>
          <p:cNvPr id="6" name="文本框 2">
            <a:extLst>
              <a:ext uri="{FF2B5EF4-FFF2-40B4-BE49-F238E27FC236}">
                <a16:creationId xmlns:a16="http://schemas.microsoft.com/office/drawing/2014/main" id="{AC6D3C05-8403-8201-2C08-05A95BE3052E}"/>
              </a:ext>
            </a:extLst>
          </p:cNvPr>
          <p:cNvSpPr txBox="1"/>
          <p:nvPr/>
        </p:nvSpPr>
        <p:spPr>
          <a:xfrm>
            <a:off x="6941184" y="2643020"/>
            <a:ext cx="4591174" cy="2649636"/>
          </a:xfrm>
          <a:prstGeom prst="rect">
            <a:avLst/>
          </a:prstGeom>
          <a:noFill/>
        </p:spPr>
        <p:txBody>
          <a:bodyPr wrap="square" rtlCol="0">
            <a:spAutoFit/>
          </a:bodyPr>
          <a:lstStyle/>
          <a:p>
            <a:pPr algn="just" defTabSz="964565">
              <a:lnSpc>
                <a:spcPct val="140000"/>
              </a:lnSpc>
              <a:spcBef>
                <a:spcPct val="20000"/>
              </a:spcBef>
              <a:defRPr/>
            </a:pP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Program yang mengandung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perintah</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tidak</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terstruktur</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a:t>
            </a:r>
            <a:r>
              <a:rPr lang="en-US" sz="1200" dirty="0" err="1">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bahasa</a:t>
            </a: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 BASIC) </a:t>
            </a:r>
          </a:p>
          <a:p>
            <a:pPr algn="just" defTabSz="964565">
              <a:lnSpc>
                <a:spcPct val="140000"/>
              </a:lnSpc>
              <a:spcBef>
                <a:spcPct val="20000"/>
              </a:spcBef>
              <a:defRPr/>
            </a:pPr>
            <a:endPar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endParaRPr>
          </a:p>
          <a:p>
            <a:pPr algn="just" defTabSz="964565">
              <a:lnSpc>
                <a:spcPct val="140000"/>
              </a:lnSpc>
              <a:spcBef>
                <a:spcPct val="20000"/>
              </a:spcBef>
              <a:defRPr/>
            </a:pP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10 LET A = 5 </a:t>
            </a:r>
          </a:p>
          <a:p>
            <a:pPr algn="just" defTabSz="964565">
              <a:lnSpc>
                <a:spcPct val="140000"/>
              </a:lnSpc>
              <a:spcBef>
                <a:spcPct val="20000"/>
              </a:spcBef>
              <a:defRPr/>
            </a:pP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20 LET B = A + 1 </a:t>
            </a:r>
          </a:p>
          <a:p>
            <a:pPr algn="just" defTabSz="964565">
              <a:lnSpc>
                <a:spcPct val="140000"/>
              </a:lnSpc>
              <a:spcBef>
                <a:spcPct val="20000"/>
              </a:spcBef>
              <a:defRPr/>
            </a:pP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30 GOTO 50 </a:t>
            </a:r>
          </a:p>
          <a:p>
            <a:pPr algn="just" defTabSz="964565">
              <a:lnSpc>
                <a:spcPct val="140000"/>
              </a:lnSpc>
              <a:spcBef>
                <a:spcPct val="20000"/>
              </a:spcBef>
              <a:defRPr/>
            </a:pP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40 LET B = A * 2 </a:t>
            </a:r>
          </a:p>
          <a:p>
            <a:pPr algn="just" defTabSz="964565">
              <a:lnSpc>
                <a:spcPct val="140000"/>
              </a:lnSpc>
              <a:spcBef>
                <a:spcPct val="20000"/>
              </a:spcBef>
              <a:defRPr/>
            </a:pP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50 PRINT B </a:t>
            </a:r>
          </a:p>
          <a:p>
            <a:pPr algn="just" defTabSz="964565">
              <a:lnSpc>
                <a:spcPct val="140000"/>
              </a:lnSpc>
              <a:spcBef>
                <a:spcPct val="20000"/>
              </a:spcBef>
              <a:defRPr/>
            </a:pPr>
            <a:r>
              <a:rPr lang="en-US" sz="1200"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rPr>
              <a:t>60 END 2</a:t>
            </a:r>
          </a:p>
        </p:txBody>
      </p:sp>
    </p:spTree>
    <p:extLst>
      <p:ext uri="{BB962C8B-B14F-4D97-AF65-F5344CB8AC3E}">
        <p14:creationId xmlns:p14="http://schemas.microsoft.com/office/powerpoint/2010/main" val="2896846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6480000" scaled="0"/>
        </a:gradFill>
        <a:effectLst/>
      </p:bgPr>
    </p:bg>
    <p:spTree>
      <p:nvGrpSpPr>
        <p:cNvPr id="1" name=""/>
        <p:cNvGrpSpPr/>
        <p:nvPr/>
      </p:nvGrpSpPr>
      <p:grpSpPr>
        <a:xfrm>
          <a:off x="0" y="0"/>
          <a:ext cx="0" cy="0"/>
          <a:chOff x="0" y="0"/>
          <a:chExt cx="0" cy="0"/>
        </a:xfrm>
      </p:grpSpPr>
      <p:sp>
        <p:nvSpPr>
          <p:cNvPr id="2" name="椭圆 1"/>
          <p:cNvSpPr/>
          <p:nvPr/>
        </p:nvSpPr>
        <p:spPr>
          <a:xfrm>
            <a:off x="3000375" y="123825"/>
            <a:ext cx="6610350" cy="6610350"/>
          </a:xfrm>
          <a:prstGeom prst="ellipse">
            <a:avLst/>
          </a:prstGeom>
          <a:gradFill flip="none" rotWithShape="1">
            <a:gsLst>
              <a:gs pos="33000">
                <a:srgbClr val="5E96E1"/>
              </a:gs>
              <a:gs pos="92000">
                <a:srgbClr val="101BE1"/>
              </a:gs>
            </a:gsLst>
            <a:lin ang="1776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3" name="矩形 2"/>
          <p:cNvSpPr/>
          <p:nvPr/>
        </p:nvSpPr>
        <p:spPr>
          <a:xfrm>
            <a:off x="3375660" y="3554730"/>
            <a:ext cx="5517515" cy="923330"/>
          </a:xfrm>
          <a:prstGeom prst="rect">
            <a:avLst/>
          </a:prstGeom>
        </p:spPr>
        <p:txBody>
          <a:bodyPr wrap="square">
            <a:spAutoFit/>
          </a:bodyPr>
          <a:lstStyle/>
          <a:p>
            <a:pPr algn="ctr">
              <a:lnSpc>
                <a:spcPct val="90000"/>
              </a:lnSpc>
            </a:pPr>
            <a:r>
              <a:rPr lang="en-US"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rPr>
              <a:t>PEMROGRAMAN TERSTRUKTUR</a:t>
            </a:r>
            <a:endParaRPr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endParaRPr>
          </a:p>
        </p:txBody>
      </p:sp>
      <p:sp>
        <p:nvSpPr>
          <p:cNvPr id="7" name="矩形 6"/>
          <p:cNvSpPr/>
          <p:nvPr/>
        </p:nvSpPr>
        <p:spPr>
          <a:xfrm>
            <a:off x="4859655" y="1895475"/>
            <a:ext cx="2549525" cy="1691640"/>
          </a:xfrm>
          <a:prstGeom prst="rect">
            <a:avLst/>
          </a:prstGeom>
          <a:noFill/>
          <a:effectLst/>
        </p:spPr>
        <p:txBody>
          <a:bodyPr wrap="square">
            <a:spAutoFit/>
          </a:bodyPr>
          <a:lstStyle/>
          <a:p>
            <a:pPr algn="ctr">
              <a:lnSpc>
                <a:spcPct val="80000"/>
              </a:lnSpc>
            </a:pPr>
            <a:r>
              <a:rPr lang="en-US" altLang="zh-CN" sz="13000" kern="2500" dirty="0">
                <a:ln>
                  <a:noFill/>
                </a:ln>
                <a:solidFill>
                  <a:schemeClr val="bg1"/>
                </a:solidFill>
                <a:effectLst/>
                <a:latin typeface="思源宋体 CN Heavy" panose="02020900000000000000" charset="-122"/>
                <a:ea typeface="思源宋体 CN Heavy" panose="02020900000000000000" charset="-122"/>
                <a:cs typeface="庞门正道标题体" panose="02010600030101010101" charset="-122"/>
              </a:rPr>
              <a:t>03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2" name="文本框 11"/>
          <p:cNvSpPr txBox="1"/>
          <p:nvPr/>
        </p:nvSpPr>
        <p:spPr>
          <a:xfrm>
            <a:off x="6692901" y="1167765"/>
            <a:ext cx="4144010" cy="1015663"/>
          </a:xfrm>
          <a:prstGeom prst="rect">
            <a:avLst/>
          </a:prstGeom>
          <a:noFill/>
        </p:spPr>
        <p:txBody>
          <a:bodyPr wrap="square" rtlCol="0">
            <a:spAutoFit/>
          </a:bodyPr>
          <a:lstStyle/>
          <a:p>
            <a:pPr algn="r"/>
            <a:r>
              <a:rPr lang="en-US"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PEMROGRAMAN TERSTRUKTUR</a:t>
            </a:r>
            <a:endParaRPr lang="zh-CN"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sp>
        <p:nvSpPr>
          <p:cNvPr id="25" name="TextBox 106"/>
          <p:cNvSpPr txBox="1"/>
          <p:nvPr/>
        </p:nvSpPr>
        <p:spPr>
          <a:xfrm>
            <a:off x="6692900" y="2613660"/>
            <a:ext cx="4042410" cy="1126975"/>
          </a:xfrm>
          <a:prstGeom prst="rect">
            <a:avLst/>
          </a:prstGeom>
          <a:noFill/>
        </p:spPr>
        <p:txBody>
          <a:bodyPr wrap="square" lIns="0" tIns="0" rIns="0" bIns="0" rtlCol="0">
            <a:spAutoFit/>
          </a:bodyPr>
          <a:lstStyle/>
          <a:p>
            <a:pPr algn="r">
              <a:lnSpc>
                <a:spcPct val="150000"/>
              </a:lnSpc>
            </a:pP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Pemrograman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ter-struktur</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juga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merupakan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bahasa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pemrograman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dalam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sebuah</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program yang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terdiri</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dari</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kumpulan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prosedur</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dimana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prosedur-prosedur</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ini</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akan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saling</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memberi</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atau</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menerima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perintah</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dan juga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bisa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membuat</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parameter yang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berbeda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di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setiap</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perintahnya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a:t>
            </a:r>
            <a:endParaRPr lang="zh-CN" altLang="en-US" sz="1000" dirty="0">
              <a:solidFill>
                <a:schemeClr val="tx1"/>
              </a:solidFill>
              <a:latin typeface="思源黑体 CN Regular" panose="020B0500000000000000" charset="-122"/>
              <a:ea typeface="思源黑体 CN Regular" panose="020B0500000000000000" charset="-122"/>
              <a:cs typeface="+mn-ea"/>
              <a:sym typeface="+mn-lt"/>
            </a:endParaRPr>
          </a:p>
        </p:txBody>
      </p:sp>
      <p:sp>
        <p:nvSpPr>
          <p:cNvPr id="13" name="TextBox 106"/>
          <p:cNvSpPr txBox="1"/>
          <p:nvPr/>
        </p:nvSpPr>
        <p:spPr>
          <a:xfrm>
            <a:off x="1199516" y="1768386"/>
            <a:ext cx="4181475" cy="1357808"/>
          </a:xfrm>
          <a:prstGeom prst="rect">
            <a:avLst/>
          </a:prstGeom>
          <a:noFill/>
        </p:spPr>
        <p:txBody>
          <a:bodyPr wrap="square" lIns="0" tIns="0" rIns="0" bIns="0" rtlCol="0">
            <a:spAutoFit/>
          </a:bodyPr>
          <a:lstStyle/>
          <a:p>
            <a:pPr marL="171450" indent="-171450" algn="l">
              <a:lnSpc>
                <a:spcPct val="150000"/>
              </a:lnSpc>
              <a:buFont typeface="Arial" panose="020B0604020202020204" pitchFamily="34" charset="0"/>
              <a:buChar char="•"/>
            </a:pP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Meningkatkan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kehandalan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dalam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suatu</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progam</a:t>
            </a:r>
            <a:r>
              <a:rPr lang="en-ID" altLang="zh-CN" sz="1000" dirty="0">
                <a:latin typeface="思源黑体 CN Regular" panose="020B0500000000000000" charset="-122"/>
                <a:ea typeface="思源黑体 CN Regular" panose="020B0500000000000000" charset="-122"/>
                <a:cs typeface="+mn-ea"/>
                <a:sym typeface="+mn-lt"/>
              </a:rPr>
              <a:t> </a:t>
            </a:r>
          </a:p>
          <a:p>
            <a:pPr marL="171450" indent="-171450" algn="l">
              <a:lnSpc>
                <a:spcPct val="150000"/>
              </a:lnSpc>
              <a:buFont typeface="Arial" panose="020B0604020202020204" pitchFamily="34" charset="0"/>
              <a:buChar char="•"/>
            </a:pPr>
            <a:r>
              <a:rPr lang="en-ID" altLang="zh-CN" sz="1000" dirty="0">
                <a:latin typeface="思源黑体 CN Regular" panose="020B0500000000000000" charset="-122"/>
                <a:ea typeface="思源黑体 CN Regular" panose="020B0500000000000000" charset="-122"/>
                <a:cs typeface="+mn-ea"/>
                <a:sym typeface="+mn-lt"/>
              </a:rPr>
              <a:t>P</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rogram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mudah</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dibaca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dan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ditelusuri</a:t>
            </a:r>
            <a:endParaRPr lang="en-ID" altLang="zh-CN" sz="1000" dirty="0">
              <a:latin typeface="思源黑体 CN Regular" panose="020B0500000000000000" charset="-122"/>
              <a:ea typeface="思源黑体 CN Regular" panose="020B0500000000000000" charset="-122"/>
              <a:cs typeface="+mn-ea"/>
              <a:sym typeface="+mn-lt"/>
            </a:endParaRPr>
          </a:p>
          <a:p>
            <a:pPr marL="171450" indent="-171450" algn="l">
              <a:lnSpc>
                <a:spcPct val="150000"/>
              </a:lnSpc>
              <a:buFont typeface="Arial" panose="020B0604020202020204" pitchFamily="34" charset="0"/>
              <a:buChar char="•"/>
            </a:pPr>
            <a:r>
              <a:rPr lang="en-ID" altLang="zh-CN" sz="1000" dirty="0" err="1">
                <a:latin typeface="思源黑体 CN Regular" panose="020B0500000000000000" charset="-122"/>
                <a:ea typeface="思源黑体 CN Regular" panose="020B0500000000000000" charset="-122"/>
                <a:cs typeface="+mn-ea"/>
                <a:sym typeface="+mn-lt"/>
              </a:rPr>
              <a:t>M</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enyederhanakan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kerumitan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program</a:t>
            </a:r>
          </a:p>
          <a:p>
            <a:pPr marL="171450" indent="-171450" algn="l">
              <a:lnSpc>
                <a:spcPct val="150000"/>
              </a:lnSpc>
              <a:buFont typeface="Arial" panose="020B0604020202020204" pitchFamily="34" charset="0"/>
              <a:buChar char="•"/>
            </a:pPr>
            <a:r>
              <a:rPr lang="en-ID" altLang="zh-CN" sz="1000" dirty="0" err="1">
                <a:latin typeface="思源黑体 CN Regular" panose="020B0500000000000000" charset="-122"/>
                <a:ea typeface="思源黑体 CN Regular" panose="020B0500000000000000" charset="-122"/>
                <a:cs typeface="+mn-ea"/>
                <a:sym typeface="+mn-lt"/>
              </a:rPr>
              <a:t>P</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emeliharaan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program,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sehingga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bisa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mudah</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ditelusuri</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kesalahannya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dan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memodifikasinya</a:t>
            </a:r>
            <a:endParaRPr lang="en-ID" altLang="zh-CN" sz="1000" dirty="0">
              <a:solidFill>
                <a:schemeClr val="tx1"/>
              </a:solidFill>
              <a:latin typeface="思源黑体 CN Regular" panose="020B0500000000000000" charset="-122"/>
              <a:ea typeface="思源黑体 CN Regular" panose="020B0500000000000000" charset="-122"/>
              <a:cs typeface="+mn-ea"/>
              <a:sym typeface="+mn-lt"/>
            </a:endParaRPr>
          </a:p>
          <a:p>
            <a:pPr marL="171450" indent="-171450" algn="l">
              <a:lnSpc>
                <a:spcPct val="150000"/>
              </a:lnSpc>
              <a:buFont typeface="Arial" panose="020B0604020202020204" pitchFamily="34" charset="0"/>
              <a:buChar char="•"/>
            </a:pPr>
            <a:r>
              <a:rPr lang="en-ID" altLang="zh-CN" sz="1000" dirty="0" err="1">
                <a:latin typeface="思源黑体 CN Regular" panose="020B0500000000000000" charset="-122"/>
                <a:ea typeface="思源黑体 CN Regular" panose="020B0500000000000000" charset="-122"/>
                <a:cs typeface="+mn-ea"/>
                <a:sym typeface="+mn-lt"/>
              </a:rPr>
              <a:t>M</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eningkatkan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produktivitas</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pemrograman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a:t>
            </a:r>
            <a:endParaRPr lang="zh-CN" altLang="en-US" sz="1000" dirty="0">
              <a:solidFill>
                <a:schemeClr val="tx1"/>
              </a:solidFill>
              <a:latin typeface="思源黑体 CN Regular" panose="020B0500000000000000" charset="-122"/>
              <a:ea typeface="思源黑体 CN Regular" panose="020B0500000000000000" charset="-122"/>
              <a:cs typeface="+mn-ea"/>
              <a:sym typeface="+mn-lt"/>
            </a:endParaRPr>
          </a:p>
        </p:txBody>
      </p:sp>
      <p:sp>
        <p:nvSpPr>
          <p:cNvPr id="8" name="文本框 7"/>
          <p:cNvSpPr txBox="1"/>
          <p:nvPr/>
        </p:nvSpPr>
        <p:spPr>
          <a:xfrm>
            <a:off x="1506855" y="4410710"/>
            <a:ext cx="3610610" cy="1322070"/>
          </a:xfrm>
          <a:prstGeom prst="rect">
            <a:avLst/>
          </a:prstGeom>
          <a:noFill/>
        </p:spPr>
        <p:txBody>
          <a:bodyPr wrap="square" rtlCol="0">
            <a:spAutoFit/>
          </a:bodyPr>
          <a:lstStyle/>
          <a:p>
            <a:pPr algn="l"/>
            <a:r>
              <a:rPr lang="en-US" altLang="zh-CN" sz="8000" cap="all">
                <a:solidFill>
                  <a:schemeClr val="bg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80</a:t>
            </a:r>
            <a:r>
              <a:rPr lang="en-US" altLang="zh-CN" sz="3000" cap="all">
                <a:solidFill>
                  <a:schemeClr val="bg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a:t>
            </a:r>
          </a:p>
        </p:txBody>
      </p:sp>
      <p:grpSp>
        <p:nvGrpSpPr>
          <p:cNvPr id="5" name="组合 4"/>
          <p:cNvGrpSpPr/>
          <p:nvPr/>
        </p:nvGrpSpPr>
        <p:grpSpPr>
          <a:xfrm>
            <a:off x="1304291" y="1266736"/>
            <a:ext cx="9532620" cy="4023360"/>
            <a:chOff x="1894" y="-766"/>
            <a:chExt cx="15012" cy="6336"/>
          </a:xfrm>
        </p:grpSpPr>
        <p:sp>
          <p:nvSpPr>
            <p:cNvPr id="9" name="TextBox 106"/>
            <p:cNvSpPr txBox="1"/>
            <p:nvPr/>
          </p:nvSpPr>
          <p:spPr>
            <a:xfrm>
              <a:off x="10540" y="4116"/>
              <a:ext cx="6366" cy="1454"/>
            </a:xfrm>
            <a:prstGeom prst="rect">
              <a:avLst/>
            </a:prstGeom>
            <a:noFill/>
          </p:spPr>
          <p:txBody>
            <a:bodyPr wrap="square" lIns="0" tIns="0" rIns="0" bIns="0" rtlCol="0">
              <a:spAutoFit/>
            </a:bodyPr>
            <a:lstStyle/>
            <a:p>
              <a:pPr algn="r">
                <a:lnSpc>
                  <a:spcPct val="150000"/>
                </a:lnSpc>
              </a:pPr>
              <a:r>
                <a:rPr lang="en-ID" altLang="zh-CN" sz="1000" dirty="0" err="1">
                  <a:latin typeface="思源黑体 CN Regular" panose="020B0500000000000000" charset="-122"/>
                  <a:ea typeface="思源黑体 CN Regular" panose="020B0500000000000000" charset="-122"/>
                  <a:cs typeface="+mn-ea"/>
                  <a:sym typeface="+mn-lt"/>
                </a:rPr>
                <a:t>P</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emrograman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ter-struktur</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dapat</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menangani</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program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besar</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dan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kompel</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menghindari</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konflik</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dalam team,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kerja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team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berdasarkan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modul-modul</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yang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jelas</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dan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pengerjaannya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juga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dapat</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dimonitor</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dan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dikaji</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a:t>
              </a:r>
              <a:endParaRPr lang="zh-CN" altLang="en-US" sz="1000" dirty="0">
                <a:solidFill>
                  <a:schemeClr val="tx1"/>
                </a:solidFill>
                <a:latin typeface="思源黑体 CN Regular" panose="020B0500000000000000" charset="-122"/>
                <a:ea typeface="思源黑体 CN Regular" panose="020B0500000000000000" charset="-122"/>
                <a:cs typeface="+mn-ea"/>
                <a:sym typeface="+mn-lt"/>
              </a:endParaRPr>
            </a:p>
          </p:txBody>
        </p:sp>
        <p:sp>
          <p:nvSpPr>
            <p:cNvPr id="10" name="文本框 9"/>
            <p:cNvSpPr txBox="1"/>
            <p:nvPr/>
          </p:nvSpPr>
          <p:spPr>
            <a:xfrm>
              <a:off x="14622" y="3438"/>
              <a:ext cx="1740" cy="582"/>
            </a:xfrm>
            <a:prstGeom prst="rect">
              <a:avLst/>
            </a:prstGeom>
            <a:noFill/>
          </p:spPr>
          <p:txBody>
            <a:bodyPr wrap="none" rtlCol="0" anchor="t">
              <a:spAutoFit/>
            </a:bodyPr>
            <a:lstStyle/>
            <a:p>
              <a:pPr algn="l"/>
              <a:r>
                <a:rPr lang="en-US" altLang="zh-CN"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Manfaat</a:t>
              </a:r>
              <a:endParaRPr lang="zh-CN" altLang="en-US"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endParaRPr>
            </a:p>
          </p:txBody>
        </p:sp>
        <p:sp>
          <p:nvSpPr>
            <p:cNvPr id="11" name="文本框 9">
              <a:extLst>
                <a:ext uri="{FF2B5EF4-FFF2-40B4-BE49-F238E27FC236}">
                  <a16:creationId xmlns:a16="http://schemas.microsoft.com/office/drawing/2014/main" id="{F356A697-DCF4-5FF8-0A70-91030C06C657}"/>
                </a:ext>
              </a:extLst>
            </p:cNvPr>
            <p:cNvSpPr txBox="1"/>
            <p:nvPr/>
          </p:nvSpPr>
          <p:spPr>
            <a:xfrm>
              <a:off x="1894" y="-766"/>
              <a:ext cx="1432" cy="582"/>
            </a:xfrm>
            <a:prstGeom prst="rect">
              <a:avLst/>
            </a:prstGeom>
            <a:noFill/>
          </p:spPr>
          <p:txBody>
            <a:bodyPr wrap="none" rtlCol="0" anchor="t">
              <a:spAutoFit/>
            </a:bodyPr>
            <a:lstStyle/>
            <a:p>
              <a:pPr algn="l"/>
              <a:r>
                <a:rPr lang="en-US" altLang="zh-CN"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Fungsi</a:t>
              </a:r>
              <a:endParaRPr lang="zh-CN" altLang="en-US"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endParaRPr>
            </a:p>
          </p:txBody>
        </p:sp>
      </p:grpSp>
      <p:sp>
        <p:nvSpPr>
          <p:cNvPr id="6" name="文本框 9">
            <a:extLst>
              <a:ext uri="{FF2B5EF4-FFF2-40B4-BE49-F238E27FC236}">
                <a16:creationId xmlns:a16="http://schemas.microsoft.com/office/drawing/2014/main" id="{15234810-903D-161F-0F7C-22B008C4141F}"/>
              </a:ext>
            </a:extLst>
          </p:cNvPr>
          <p:cNvSpPr txBox="1"/>
          <p:nvPr/>
        </p:nvSpPr>
        <p:spPr>
          <a:xfrm>
            <a:off x="9284970" y="2270125"/>
            <a:ext cx="1005403" cy="369332"/>
          </a:xfrm>
          <a:prstGeom prst="rect">
            <a:avLst/>
          </a:prstGeom>
          <a:noFill/>
        </p:spPr>
        <p:txBody>
          <a:bodyPr wrap="square" rtlCol="0" anchor="t">
            <a:spAutoFit/>
          </a:bodyPr>
          <a:lstStyle/>
          <a:p>
            <a:pPr algn="l"/>
            <a:r>
              <a:rPr lang="en-US" altLang="zh-CN"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Definisi</a:t>
            </a:r>
            <a:endParaRPr lang="zh-CN" altLang="en-US"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endParaRPr>
          </a:p>
        </p:txBody>
      </p:sp>
      <p:sp>
        <p:nvSpPr>
          <p:cNvPr id="14" name="TextBox 106">
            <a:extLst>
              <a:ext uri="{FF2B5EF4-FFF2-40B4-BE49-F238E27FC236}">
                <a16:creationId xmlns:a16="http://schemas.microsoft.com/office/drawing/2014/main" id="{81674248-1347-A16C-4969-29562FD1AE69}"/>
              </a:ext>
            </a:extLst>
          </p:cNvPr>
          <p:cNvSpPr txBox="1"/>
          <p:nvPr/>
        </p:nvSpPr>
        <p:spPr>
          <a:xfrm>
            <a:off x="1199516" y="3887353"/>
            <a:ext cx="5234646" cy="1819472"/>
          </a:xfrm>
          <a:prstGeom prst="rect">
            <a:avLst/>
          </a:prstGeom>
          <a:noFill/>
        </p:spPr>
        <p:txBody>
          <a:bodyPr wrap="square" lIns="0" tIns="0" rIns="0" bIns="0" rtlCol="0">
            <a:spAutoFit/>
          </a:bodyPr>
          <a:lstStyle/>
          <a:p>
            <a:pPr marL="171450" indent="-171450" algn="l">
              <a:lnSpc>
                <a:spcPct val="150000"/>
              </a:lnSpc>
              <a:buFont typeface="Arial" panose="020B0604020202020204" pitchFamily="34" charset="0"/>
              <a:buChar char="•"/>
            </a:pPr>
            <a:r>
              <a:rPr lang="en-ID" altLang="zh-CN" sz="1000" dirty="0">
                <a:solidFill>
                  <a:schemeClr val="tx1"/>
                </a:solidFill>
                <a:latin typeface="思源黑体 CN Regular" panose="020B0500000000000000" charset="-122"/>
                <a:ea typeface="思源黑体 CN Regular" panose="020B0500000000000000" charset="-122"/>
                <a:cs typeface="+mn-ea"/>
                <a:sym typeface="+mn-lt"/>
              </a:rPr>
              <a:t>Mengandung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teknik</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pemecahan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yang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tepat</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dan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benar</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a:t>
            </a:r>
          </a:p>
          <a:p>
            <a:pPr marL="171450" indent="-171450" algn="l">
              <a:lnSpc>
                <a:spcPct val="150000"/>
              </a:lnSpc>
              <a:buFont typeface="Arial" panose="020B0604020202020204" pitchFamily="34" charset="0"/>
              <a:buChar char="•"/>
            </a:pPr>
            <a:r>
              <a:rPr lang="en-ID" altLang="zh-CN" sz="1000" dirty="0" err="1">
                <a:latin typeface="思源黑体 CN Regular" panose="020B0500000000000000" charset="-122"/>
                <a:ea typeface="思源黑体 CN Regular" panose="020B0500000000000000" charset="-122"/>
                <a:cs typeface="+mn-ea"/>
                <a:sym typeface="+mn-lt"/>
              </a:rPr>
              <a:t>M</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emiliki</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3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struktur</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dasar</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yaitu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urutan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seleksi</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dan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perulangan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a:t>
            </a:r>
          </a:p>
          <a:p>
            <a:pPr marL="171450" indent="-171450" algn="l">
              <a:lnSpc>
                <a:spcPct val="150000"/>
              </a:lnSpc>
              <a:buFont typeface="Arial" panose="020B0604020202020204" pitchFamily="34" charset="0"/>
              <a:buChar char="•"/>
            </a:pPr>
            <a:r>
              <a:rPr lang="en-ID" altLang="zh-CN" sz="1000" dirty="0" err="1">
                <a:latin typeface="思源黑体 CN Regular" panose="020B0500000000000000" charset="-122"/>
                <a:ea typeface="思源黑体 CN Regular" panose="020B0500000000000000" charset="-122"/>
                <a:cs typeface="+mn-ea"/>
                <a:sym typeface="+mn-lt"/>
              </a:rPr>
              <a:t>M</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enggunakan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struktur</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logika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yang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benar</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dan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mudah</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dipahami</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a:t>
            </a:r>
          </a:p>
          <a:p>
            <a:pPr marL="171450" indent="-171450" algn="l">
              <a:lnSpc>
                <a:spcPct val="150000"/>
              </a:lnSpc>
              <a:buFont typeface="Arial" panose="020B0604020202020204" pitchFamily="34" charset="0"/>
              <a:buChar char="•"/>
            </a:pPr>
            <a:r>
              <a:rPr lang="en-ID" altLang="zh-CN" sz="1000" dirty="0" err="1">
                <a:latin typeface="思源黑体 CN Regular" panose="020B0500000000000000" charset="-122"/>
                <a:ea typeface="思源黑体 CN Regular" panose="020B0500000000000000" charset="-122"/>
                <a:cs typeface="+mn-ea"/>
                <a:sym typeface="+mn-lt"/>
              </a:rPr>
              <a:t>M</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enggunakan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algoritma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pemecahan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masalah</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yang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sederhana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efektif</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dan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standar</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a:t>
            </a:r>
          </a:p>
          <a:p>
            <a:pPr marL="171450" indent="-171450" algn="l">
              <a:lnSpc>
                <a:spcPct val="150000"/>
              </a:lnSpc>
              <a:buFont typeface="Arial" panose="020B0604020202020204" pitchFamily="34" charset="0"/>
              <a:buChar char="•"/>
            </a:pPr>
            <a:r>
              <a:rPr lang="en-ID" altLang="zh-CN" sz="1000" dirty="0" err="1">
                <a:latin typeface="思源黑体 CN Regular" panose="020B0500000000000000" charset="-122"/>
                <a:ea typeface="思源黑体 CN Regular" panose="020B0500000000000000" charset="-122"/>
                <a:cs typeface="+mn-ea"/>
                <a:sym typeface="+mn-lt"/>
              </a:rPr>
              <a:t>Bi</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aya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pengujian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yang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rendah</a:t>
            </a:r>
            <a:endParaRPr lang="en-ID" altLang="zh-CN" sz="1000" dirty="0">
              <a:solidFill>
                <a:schemeClr val="tx1"/>
              </a:solidFill>
              <a:latin typeface="思源黑体 CN Regular" panose="020B0500000000000000" charset="-122"/>
              <a:ea typeface="思源黑体 CN Regular" panose="020B0500000000000000" charset="-122"/>
              <a:cs typeface="+mn-ea"/>
              <a:sym typeface="+mn-lt"/>
            </a:endParaRPr>
          </a:p>
          <a:p>
            <a:pPr marL="171450" indent="-171450" algn="l">
              <a:lnSpc>
                <a:spcPct val="150000"/>
              </a:lnSpc>
              <a:buFont typeface="Arial" panose="020B0604020202020204" pitchFamily="34" charset="0"/>
              <a:buChar char="•"/>
            </a:pPr>
            <a:r>
              <a:rPr lang="en-ID" altLang="zh-CN" sz="1000" dirty="0" err="1">
                <a:latin typeface="思源黑体 CN Regular" panose="020B0500000000000000" charset="-122"/>
                <a:ea typeface="思源黑体 CN Regular" panose="020B0500000000000000" charset="-122"/>
                <a:cs typeface="+mn-ea"/>
                <a:sym typeface="+mn-lt"/>
              </a:rPr>
              <a:t>M</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emiliki</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dokumentasi</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yang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baik</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a:t>
            </a:r>
          </a:p>
          <a:p>
            <a:pPr marL="171450" indent="-171450" algn="l">
              <a:lnSpc>
                <a:spcPct val="150000"/>
              </a:lnSpc>
              <a:buFont typeface="Arial" panose="020B0604020202020204" pitchFamily="34" charset="0"/>
              <a:buChar char="•"/>
            </a:pPr>
            <a:r>
              <a:rPr lang="en-ID" altLang="zh-CN" sz="1000" dirty="0" err="1">
                <a:latin typeface="思源黑体 CN Regular" panose="020B0500000000000000" charset="-122"/>
                <a:ea typeface="思源黑体 CN Regular" panose="020B0500000000000000" charset="-122"/>
                <a:cs typeface="+mn-ea"/>
                <a:sym typeface="+mn-lt"/>
              </a:rPr>
              <a:t>M</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enghindari</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penggunaan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GOTO,</a:t>
            </a:r>
          </a:p>
          <a:p>
            <a:pPr marL="171450" indent="-171450" algn="l">
              <a:lnSpc>
                <a:spcPct val="150000"/>
              </a:lnSpc>
              <a:buFont typeface="Arial" panose="020B0604020202020204" pitchFamily="34" charset="0"/>
              <a:buChar char="•"/>
            </a:pPr>
            <a:r>
              <a:rPr lang="en-ID" altLang="zh-CN" sz="1000" dirty="0" err="1">
                <a:latin typeface="思源黑体 CN Regular" panose="020B0500000000000000" charset="-122"/>
                <a:ea typeface="思源黑体 CN Regular" panose="020B0500000000000000" charset="-122"/>
                <a:cs typeface="+mn-ea"/>
                <a:sym typeface="+mn-lt"/>
              </a:rPr>
              <a:t>Bi</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aya</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perawatan</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dan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dokumentasi</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 </a:t>
            </a:r>
            <a:r>
              <a:rPr lang="en-ID" altLang="zh-CN" sz="1000" dirty="0" err="1">
                <a:solidFill>
                  <a:schemeClr val="tx1"/>
                </a:solidFill>
                <a:latin typeface="思源黑体 CN Regular" panose="020B0500000000000000" charset="-122"/>
                <a:ea typeface="思源黑体 CN Regular" panose="020B0500000000000000" charset="-122"/>
                <a:cs typeface="+mn-ea"/>
                <a:sym typeface="+mn-lt"/>
              </a:rPr>
              <a:t>rendah</a:t>
            </a:r>
            <a:r>
              <a:rPr lang="en-ID" altLang="zh-CN" sz="1000" dirty="0">
                <a:solidFill>
                  <a:schemeClr val="tx1"/>
                </a:solidFill>
                <a:latin typeface="思源黑体 CN Regular" panose="020B0500000000000000" charset="-122"/>
                <a:ea typeface="思源黑体 CN Regular" panose="020B0500000000000000" charset="-122"/>
                <a:cs typeface="+mn-ea"/>
                <a:sym typeface="+mn-lt"/>
              </a:rPr>
              <a:t>.</a:t>
            </a:r>
            <a:endParaRPr lang="zh-CN" altLang="en-US" sz="1000" dirty="0">
              <a:solidFill>
                <a:schemeClr val="tx1"/>
              </a:solidFill>
              <a:latin typeface="思源黑体 CN Regular" panose="020B0500000000000000" charset="-122"/>
              <a:ea typeface="思源黑体 CN Regular" panose="020B0500000000000000" charset="-122"/>
              <a:cs typeface="+mn-ea"/>
              <a:sym typeface="+mn-lt"/>
            </a:endParaRPr>
          </a:p>
        </p:txBody>
      </p:sp>
      <p:sp>
        <p:nvSpPr>
          <p:cNvPr id="15" name="文本框 9">
            <a:extLst>
              <a:ext uri="{FF2B5EF4-FFF2-40B4-BE49-F238E27FC236}">
                <a16:creationId xmlns:a16="http://schemas.microsoft.com/office/drawing/2014/main" id="{FE479258-C2C2-8C14-02EF-B8466FC21E35}"/>
              </a:ext>
            </a:extLst>
          </p:cNvPr>
          <p:cNvSpPr txBox="1"/>
          <p:nvPr/>
        </p:nvSpPr>
        <p:spPr>
          <a:xfrm>
            <a:off x="1304291" y="3413091"/>
            <a:ext cx="1005403" cy="369332"/>
          </a:xfrm>
          <a:prstGeom prst="rect">
            <a:avLst/>
          </a:prstGeom>
          <a:noFill/>
        </p:spPr>
        <p:txBody>
          <a:bodyPr wrap="square" rtlCol="0" anchor="t">
            <a:spAutoFit/>
          </a:bodyPr>
          <a:lstStyle/>
          <a:p>
            <a:pPr algn="l"/>
            <a:r>
              <a:rPr lang="en-US" altLang="zh-CN"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Ciri-</a:t>
            </a:r>
            <a:r>
              <a:rPr lang="en-US" altLang="zh-CN"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ciri</a:t>
            </a:r>
            <a:endParaRPr lang="zh-CN" altLang="en-US"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49" name="文本框 48"/>
          <p:cNvSpPr txBox="1"/>
          <p:nvPr/>
        </p:nvSpPr>
        <p:spPr>
          <a:xfrm>
            <a:off x="1874548" y="3160575"/>
            <a:ext cx="1946825" cy="1077218"/>
          </a:xfrm>
          <a:prstGeom prst="rect">
            <a:avLst/>
          </a:prstGeom>
          <a:solidFill>
            <a:schemeClr val="accent1">
              <a:lumMod val="60000"/>
              <a:lumOff val="40000"/>
            </a:schemeClr>
          </a:solidFill>
        </p:spPr>
        <p:txBody>
          <a:bodyPr wrap="square" rtlCol="0">
            <a:spAutoFit/>
          </a:bodyPr>
          <a:lstStyle/>
          <a:p>
            <a:pPr algn="l"/>
            <a:r>
              <a:rPr lang="en-US" altLang="zh-CN" sz="1600" cap="all" dirty="0" err="1">
                <a:solidFill>
                  <a:schemeClr val="tx1">
                    <a:lumMod val="65000"/>
                    <a:lumOff val="35000"/>
                  </a:schemeClr>
                </a:solidFill>
                <a:uFillTx/>
                <a:latin typeface="思源黑体 CN Bold" panose="020B0800000000000000" charset="-122"/>
                <a:ea typeface="思源黑体 CN Bold" panose="020B0800000000000000" charset="-122"/>
                <a:cs typeface="思源黑体 CN Bold" panose="020B0800000000000000" charset="-122"/>
                <a:sym typeface="+mn-ea"/>
              </a:rPr>
              <a:t>Mengece</a:t>
            </a:r>
            <a:r>
              <a:rPr lang="en-US" altLang="zh-CN" sz="1600" cap="all" dirty="0" err="1">
                <a:solidFill>
                  <a:schemeClr val="tx1">
                    <a:lumMod val="65000"/>
                    <a:lumOff val="35000"/>
                  </a:schemeClr>
                </a:solidFill>
                <a:latin typeface="思源黑体 CN Bold" panose="020B0800000000000000" charset="-122"/>
                <a:ea typeface="思源黑体 CN Bold" panose="020B0800000000000000" charset="-122"/>
                <a:cs typeface="思源黑体 CN Bold" panose="020B0800000000000000" charset="-122"/>
                <a:sym typeface="+mn-ea"/>
              </a:rPr>
              <a:t>k</a:t>
            </a:r>
            <a:r>
              <a:rPr lang="en-US" altLang="zh-CN" sz="1600" cap="all" dirty="0">
                <a:solidFill>
                  <a:schemeClr val="tx1">
                    <a:lumMod val="65000"/>
                    <a:lumOff val="35000"/>
                  </a:schemeClr>
                </a:solidFill>
                <a:latin typeface="思源黑体 CN Bold" panose="020B0800000000000000" charset="-122"/>
                <a:ea typeface="思源黑体 CN Bold" panose="020B0800000000000000" charset="-122"/>
                <a:cs typeface="思源黑体 CN Bold" panose="020B0800000000000000" charset="-122"/>
                <a:sym typeface="+mn-ea"/>
              </a:rPr>
              <a:t> </a:t>
            </a:r>
            <a:r>
              <a:rPr lang="en-US" altLang="zh-CN" sz="1600" cap="all" dirty="0" err="1">
                <a:solidFill>
                  <a:schemeClr val="tx1">
                    <a:lumMod val="65000"/>
                    <a:lumOff val="35000"/>
                  </a:schemeClr>
                </a:solidFill>
                <a:latin typeface="思源黑体 CN Bold" panose="020B0800000000000000" charset="-122"/>
                <a:ea typeface="思源黑体 CN Bold" panose="020B0800000000000000" charset="-122"/>
                <a:cs typeface="思源黑体 CN Bold" panose="020B0800000000000000" charset="-122"/>
                <a:sym typeface="+mn-ea"/>
              </a:rPr>
              <a:t>bilangan</a:t>
            </a:r>
            <a:r>
              <a:rPr lang="en-US" altLang="zh-CN" sz="1600" cap="all" dirty="0">
                <a:solidFill>
                  <a:schemeClr val="tx1">
                    <a:lumMod val="65000"/>
                    <a:lumOff val="35000"/>
                  </a:schemeClr>
                </a:solidFill>
                <a:latin typeface="思源黑体 CN Bold" panose="020B0800000000000000" charset="-122"/>
                <a:ea typeface="思源黑体 CN Bold" panose="020B0800000000000000" charset="-122"/>
                <a:cs typeface="思源黑体 CN Bold" panose="020B0800000000000000" charset="-122"/>
                <a:sym typeface="+mn-ea"/>
              </a:rPr>
              <a:t> prima dengan Bahasa python</a:t>
            </a:r>
            <a:endParaRPr lang="zh-CN" altLang="zh-CN" sz="1600" cap="all" dirty="0">
              <a:solidFill>
                <a:schemeClr val="tx1">
                  <a:lumMod val="65000"/>
                  <a:lumOff val="35000"/>
                </a:schemeClr>
              </a:solidFill>
              <a:uFillTx/>
              <a:latin typeface="思源黑体 CN Bold" panose="020B0800000000000000" charset="-122"/>
              <a:ea typeface="思源黑体 CN Bold" panose="020B0800000000000000" charset="-122"/>
              <a:cs typeface="思源黑体 CN Bold" panose="020B0800000000000000" charset="-122"/>
              <a:sym typeface="+mn-ea"/>
            </a:endParaRPr>
          </a:p>
        </p:txBody>
      </p:sp>
      <p:sp>
        <p:nvSpPr>
          <p:cNvPr id="3" name="TextBox 106"/>
          <p:cNvSpPr txBox="1"/>
          <p:nvPr/>
        </p:nvSpPr>
        <p:spPr>
          <a:xfrm>
            <a:off x="5576428" y="1764671"/>
            <a:ext cx="4888372" cy="4676345"/>
          </a:xfrm>
          <a:prstGeom prst="rect">
            <a:avLst/>
          </a:prstGeom>
          <a:noFill/>
        </p:spPr>
        <p:txBody>
          <a:bodyPr wrap="square" lIns="0" tIns="0" rIns="0" bIns="0" rtlCol="0">
            <a:spAutoFit/>
          </a:bodyPr>
          <a:lstStyle/>
          <a:p>
            <a:pPr>
              <a:lnSpc>
                <a:spcPct val="150000"/>
              </a:lnSpc>
            </a:pP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#Program python </a:t>
            </a:r>
            <a:r>
              <a:rPr lang="en-US" altLang="zh-CN" sz="1200" dirty="0" err="1">
                <a:solidFill>
                  <a:schemeClr val="tx1">
                    <a:lumMod val="65000"/>
                    <a:lumOff val="35000"/>
                  </a:schemeClr>
                </a:solidFill>
                <a:latin typeface="思源黑体 CN Normal" panose="020B0400000000000000" charset="-122"/>
                <a:ea typeface="思源黑体 CN Normal" panose="020B0400000000000000" charset="-122"/>
                <a:cs typeface="+mn-ea"/>
                <a:sym typeface="+mn-lt"/>
              </a:rPr>
              <a:t>untuk</a:t>
            </a: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 </a:t>
            </a:r>
            <a:r>
              <a:rPr lang="en-US" altLang="zh-CN" sz="1200" dirty="0" err="1">
                <a:solidFill>
                  <a:schemeClr val="tx1">
                    <a:lumMod val="65000"/>
                    <a:lumOff val="35000"/>
                  </a:schemeClr>
                </a:solidFill>
                <a:latin typeface="思源黑体 CN Normal" panose="020B0400000000000000" charset="-122"/>
                <a:ea typeface="思源黑体 CN Normal" panose="020B0400000000000000" charset="-122"/>
                <a:cs typeface="+mn-ea"/>
                <a:sym typeface="+mn-lt"/>
              </a:rPr>
              <a:t>menentukan</a:t>
            </a: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 </a:t>
            </a:r>
            <a:r>
              <a:rPr lang="en-US" altLang="zh-CN" sz="1200" dirty="0" err="1">
                <a:solidFill>
                  <a:schemeClr val="tx1">
                    <a:lumMod val="65000"/>
                    <a:lumOff val="35000"/>
                  </a:schemeClr>
                </a:solidFill>
                <a:latin typeface="思源黑体 CN Normal" panose="020B0400000000000000" charset="-122"/>
                <a:ea typeface="思源黑体 CN Normal" panose="020B0400000000000000" charset="-122"/>
                <a:cs typeface="+mn-ea"/>
                <a:sym typeface="+mn-lt"/>
              </a:rPr>
              <a:t>bilangan</a:t>
            </a: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 prima </a:t>
            </a:r>
            <a:r>
              <a:rPr lang="en-US" altLang="zh-CN" sz="1200" dirty="0" err="1">
                <a:solidFill>
                  <a:schemeClr val="tx1">
                    <a:lumMod val="65000"/>
                    <a:lumOff val="35000"/>
                  </a:schemeClr>
                </a:solidFill>
                <a:latin typeface="思源黑体 CN Normal" panose="020B0400000000000000" charset="-122"/>
                <a:ea typeface="思源黑体 CN Normal" panose="020B0400000000000000" charset="-122"/>
                <a:cs typeface="+mn-ea"/>
                <a:sym typeface="+mn-lt"/>
              </a:rPr>
              <a:t>atau</a:t>
            </a: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 </a:t>
            </a:r>
            <a:r>
              <a:rPr lang="en-US" altLang="zh-CN" sz="1200" dirty="0" err="1">
                <a:solidFill>
                  <a:schemeClr val="tx1">
                    <a:lumMod val="65000"/>
                    <a:lumOff val="35000"/>
                  </a:schemeClr>
                </a:solidFill>
                <a:latin typeface="思源黑体 CN Normal" panose="020B0400000000000000" charset="-122"/>
                <a:ea typeface="思源黑体 CN Normal" panose="020B0400000000000000" charset="-122"/>
                <a:cs typeface="+mn-ea"/>
                <a:sym typeface="+mn-lt"/>
              </a:rPr>
              <a:t>tidak</a:t>
            </a:r>
            <a:endPar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endParaRPr>
          </a:p>
          <a:p>
            <a:pPr>
              <a:lnSpc>
                <a:spcPct val="150000"/>
              </a:lnSpc>
            </a:pP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#Meminta input </a:t>
            </a:r>
            <a:r>
              <a:rPr lang="en-US" altLang="zh-CN" sz="1200" dirty="0" err="1">
                <a:solidFill>
                  <a:schemeClr val="tx1">
                    <a:lumMod val="65000"/>
                    <a:lumOff val="35000"/>
                  </a:schemeClr>
                </a:solidFill>
                <a:latin typeface="思源黑体 CN Normal" panose="020B0400000000000000" charset="-122"/>
                <a:ea typeface="思源黑体 CN Normal" panose="020B0400000000000000" charset="-122"/>
                <a:cs typeface="+mn-ea"/>
                <a:sym typeface="+mn-lt"/>
              </a:rPr>
              <a:t>bilangan</a:t>
            </a: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 </a:t>
            </a:r>
            <a:r>
              <a:rPr lang="en-US" altLang="zh-CN" sz="1200" dirty="0" err="1">
                <a:solidFill>
                  <a:schemeClr val="tx1">
                    <a:lumMod val="65000"/>
                    <a:lumOff val="35000"/>
                  </a:schemeClr>
                </a:solidFill>
                <a:latin typeface="思源黑体 CN Normal" panose="020B0400000000000000" charset="-122"/>
                <a:ea typeface="思源黑体 CN Normal" panose="020B0400000000000000" charset="-122"/>
                <a:cs typeface="+mn-ea"/>
                <a:sym typeface="+mn-lt"/>
              </a:rPr>
              <a:t>dari</a:t>
            </a: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 user</a:t>
            </a:r>
          </a:p>
          <a:p>
            <a:pPr>
              <a:lnSpc>
                <a:spcPct val="150000"/>
              </a:lnSpc>
            </a:pPr>
            <a:endPar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endParaRPr>
          </a:p>
          <a:p>
            <a:pPr>
              <a:lnSpc>
                <a:spcPct val="150000"/>
              </a:lnSpc>
            </a:pP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num = int(input(“Masukkan </a:t>
            </a:r>
            <a:r>
              <a:rPr lang="en-US" altLang="zh-CN" sz="1200" dirty="0" err="1">
                <a:solidFill>
                  <a:schemeClr val="tx1">
                    <a:lumMod val="65000"/>
                    <a:lumOff val="35000"/>
                  </a:schemeClr>
                </a:solidFill>
                <a:latin typeface="思源黑体 CN Normal" panose="020B0400000000000000" charset="-122"/>
                <a:ea typeface="思源黑体 CN Normal" panose="020B0400000000000000" charset="-122"/>
                <a:cs typeface="+mn-ea"/>
                <a:sym typeface="+mn-lt"/>
              </a:rPr>
              <a:t>bilanga</a:t>
            </a: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 : “))</a:t>
            </a:r>
          </a:p>
          <a:p>
            <a:pPr>
              <a:lnSpc>
                <a:spcPct val="150000"/>
              </a:lnSpc>
            </a:pP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if num &gt; 1: #bilangan prima lebih </a:t>
            </a:r>
            <a:r>
              <a:rPr lang="en-US" altLang="zh-CN" sz="1200" dirty="0" err="1">
                <a:solidFill>
                  <a:schemeClr val="tx1">
                    <a:lumMod val="65000"/>
                    <a:lumOff val="35000"/>
                  </a:schemeClr>
                </a:solidFill>
                <a:latin typeface="思源黑体 CN Normal" panose="020B0400000000000000" charset="-122"/>
                <a:ea typeface="思源黑体 CN Normal" panose="020B0400000000000000" charset="-122"/>
                <a:cs typeface="+mn-ea"/>
                <a:sym typeface="+mn-lt"/>
              </a:rPr>
              <a:t>besar</a:t>
            </a: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 </a:t>
            </a:r>
            <a:r>
              <a:rPr lang="en-US" altLang="zh-CN" sz="1200" dirty="0" err="1">
                <a:solidFill>
                  <a:schemeClr val="tx1">
                    <a:lumMod val="65000"/>
                    <a:lumOff val="35000"/>
                  </a:schemeClr>
                </a:solidFill>
                <a:latin typeface="思源黑体 CN Normal" panose="020B0400000000000000" charset="-122"/>
                <a:ea typeface="思源黑体 CN Normal" panose="020B0400000000000000" charset="-122"/>
                <a:cs typeface="+mn-ea"/>
                <a:sym typeface="+mn-lt"/>
              </a:rPr>
              <a:t>dari</a:t>
            </a: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 1</a:t>
            </a:r>
          </a:p>
          <a:p>
            <a:pPr marL="177800">
              <a:lnSpc>
                <a:spcPct val="150000"/>
              </a:lnSpc>
            </a:pP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for </a:t>
            </a:r>
            <a:r>
              <a:rPr lang="en-US" altLang="zh-CN" sz="1200" dirty="0" err="1">
                <a:solidFill>
                  <a:schemeClr val="tx1">
                    <a:lumMod val="65000"/>
                    <a:lumOff val="35000"/>
                  </a:schemeClr>
                </a:solidFill>
                <a:latin typeface="思源黑体 CN Normal" panose="020B0400000000000000" charset="-122"/>
                <a:ea typeface="思源黑体 CN Normal" panose="020B0400000000000000" charset="-122"/>
                <a:cs typeface="+mn-ea"/>
                <a:sym typeface="+mn-lt"/>
              </a:rPr>
              <a:t>i</a:t>
            </a: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 in range(2,num):</a:t>
            </a:r>
          </a:p>
          <a:p>
            <a:pPr marL="355600">
              <a:lnSpc>
                <a:spcPct val="150000"/>
              </a:lnSpc>
            </a:pP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if (num % </a:t>
            </a:r>
            <a:r>
              <a:rPr lang="en-US" altLang="zh-CN" sz="1200" dirty="0" err="1">
                <a:solidFill>
                  <a:schemeClr val="tx1">
                    <a:lumMod val="65000"/>
                    <a:lumOff val="35000"/>
                  </a:schemeClr>
                </a:solidFill>
                <a:latin typeface="思源黑体 CN Normal" panose="020B0400000000000000" charset="-122"/>
                <a:ea typeface="思源黑体 CN Normal" panose="020B0400000000000000" charset="-122"/>
                <a:cs typeface="+mn-ea"/>
                <a:sym typeface="+mn-lt"/>
              </a:rPr>
              <a:t>i</a:t>
            </a: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 ==0:</a:t>
            </a:r>
          </a:p>
          <a:p>
            <a:pPr marL="531813">
              <a:lnSpc>
                <a:spcPct val="150000"/>
              </a:lnSpc>
            </a:pP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print(num, “bukan </a:t>
            </a:r>
            <a:r>
              <a:rPr lang="en-US" altLang="zh-CN" sz="1200" dirty="0" err="1">
                <a:solidFill>
                  <a:schemeClr val="tx1">
                    <a:lumMod val="65000"/>
                    <a:lumOff val="35000"/>
                  </a:schemeClr>
                </a:solidFill>
                <a:latin typeface="思源黑体 CN Normal" panose="020B0400000000000000" charset="-122"/>
                <a:ea typeface="思源黑体 CN Normal" panose="020B0400000000000000" charset="-122"/>
                <a:cs typeface="+mn-ea"/>
                <a:sym typeface="+mn-lt"/>
              </a:rPr>
              <a:t>bilangan</a:t>
            </a: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 prima”)</a:t>
            </a:r>
          </a:p>
          <a:p>
            <a:pPr marL="531813">
              <a:lnSpc>
                <a:spcPct val="150000"/>
              </a:lnSpc>
            </a:pP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print(I, “kali”, num//I, “=“, num)</a:t>
            </a:r>
          </a:p>
          <a:p>
            <a:pPr marL="531813">
              <a:lnSpc>
                <a:spcPct val="150000"/>
              </a:lnSpc>
            </a:pP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break</a:t>
            </a:r>
          </a:p>
          <a:p>
            <a:pPr marL="531813">
              <a:lnSpc>
                <a:spcPct val="150000"/>
              </a:lnSpc>
            </a:pPr>
            <a:endPar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endParaRPr>
          </a:p>
          <a:p>
            <a:pPr marL="177800">
              <a:lnSpc>
                <a:spcPct val="150000"/>
              </a:lnSpc>
            </a:pP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else:</a:t>
            </a:r>
          </a:p>
          <a:p>
            <a:pPr marL="355600">
              <a:lnSpc>
                <a:spcPct val="150000"/>
              </a:lnSpc>
            </a:pP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print(num, “</a:t>
            </a:r>
            <a:r>
              <a:rPr lang="en-US" altLang="zh-CN" sz="1200" dirty="0" err="1">
                <a:solidFill>
                  <a:schemeClr val="tx1">
                    <a:lumMod val="65000"/>
                    <a:lumOff val="35000"/>
                  </a:schemeClr>
                </a:solidFill>
                <a:latin typeface="思源黑体 CN Normal" panose="020B0400000000000000" charset="-122"/>
                <a:ea typeface="思源黑体 CN Normal" panose="020B0400000000000000" charset="-122"/>
                <a:cs typeface="+mn-ea"/>
                <a:sym typeface="+mn-lt"/>
              </a:rPr>
              <a:t>adalah</a:t>
            </a: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 </a:t>
            </a:r>
            <a:r>
              <a:rPr lang="en-US" altLang="zh-CN" sz="1200" dirty="0" err="1">
                <a:solidFill>
                  <a:schemeClr val="tx1">
                    <a:lumMod val="65000"/>
                    <a:lumOff val="35000"/>
                  </a:schemeClr>
                </a:solidFill>
                <a:latin typeface="思源黑体 CN Normal" panose="020B0400000000000000" charset="-122"/>
                <a:ea typeface="思源黑体 CN Normal" panose="020B0400000000000000" charset="-122"/>
                <a:cs typeface="+mn-ea"/>
                <a:sym typeface="+mn-lt"/>
              </a:rPr>
              <a:t>bilangan</a:t>
            </a: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 prima”)</a:t>
            </a:r>
          </a:p>
          <a:p>
            <a:pPr>
              <a:lnSpc>
                <a:spcPct val="150000"/>
              </a:lnSpc>
              <a:tabLst>
                <a:tab pos="0" algn="l"/>
              </a:tabLst>
            </a:pP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#bila </a:t>
            </a:r>
            <a:r>
              <a:rPr lang="en-US" altLang="zh-CN" sz="1200" dirty="0" err="1">
                <a:solidFill>
                  <a:schemeClr val="tx1">
                    <a:lumMod val="65000"/>
                    <a:lumOff val="35000"/>
                  </a:schemeClr>
                </a:solidFill>
                <a:latin typeface="思源黑体 CN Normal" panose="020B0400000000000000" charset="-122"/>
                <a:ea typeface="思源黑体 CN Normal" panose="020B0400000000000000" charset="-122"/>
                <a:cs typeface="+mn-ea"/>
                <a:sym typeface="+mn-lt"/>
              </a:rPr>
              <a:t>bilangan</a:t>
            </a: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 </a:t>
            </a:r>
            <a:r>
              <a:rPr lang="en-US" altLang="zh-CN" sz="1200" dirty="0" err="1">
                <a:solidFill>
                  <a:schemeClr val="tx1">
                    <a:lumMod val="65000"/>
                    <a:lumOff val="35000"/>
                  </a:schemeClr>
                </a:solidFill>
                <a:latin typeface="思源黑体 CN Normal" panose="020B0400000000000000" charset="-122"/>
                <a:ea typeface="思源黑体 CN Normal" panose="020B0400000000000000" charset="-122"/>
                <a:cs typeface="+mn-ea"/>
                <a:sym typeface="+mn-lt"/>
              </a:rPr>
              <a:t>kurang</a:t>
            </a: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 </a:t>
            </a:r>
            <a:r>
              <a:rPr lang="en-US" altLang="zh-CN" sz="1200" dirty="0" err="1">
                <a:solidFill>
                  <a:schemeClr val="tx1">
                    <a:lumMod val="65000"/>
                    <a:lumOff val="35000"/>
                  </a:schemeClr>
                </a:solidFill>
                <a:latin typeface="思源黑体 CN Normal" panose="020B0400000000000000" charset="-122"/>
                <a:ea typeface="思源黑体 CN Normal" panose="020B0400000000000000" charset="-122"/>
                <a:cs typeface="+mn-ea"/>
                <a:sym typeface="+mn-lt"/>
              </a:rPr>
              <a:t>atau</a:t>
            </a: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 </a:t>
            </a:r>
            <a:r>
              <a:rPr lang="en-US" altLang="zh-CN" sz="1200" dirty="0" err="1">
                <a:solidFill>
                  <a:schemeClr val="tx1">
                    <a:lumMod val="65000"/>
                    <a:lumOff val="35000"/>
                  </a:schemeClr>
                </a:solidFill>
                <a:latin typeface="思源黑体 CN Normal" panose="020B0400000000000000" charset="-122"/>
                <a:ea typeface="思源黑体 CN Normal" panose="020B0400000000000000" charset="-122"/>
                <a:cs typeface="+mn-ea"/>
                <a:sym typeface="+mn-lt"/>
              </a:rPr>
              <a:t>sama</a:t>
            </a: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 dengan </a:t>
            </a:r>
            <a:r>
              <a:rPr lang="en-US" altLang="zh-CN" sz="1200" dirty="0" err="1">
                <a:solidFill>
                  <a:schemeClr val="tx1">
                    <a:lumMod val="65000"/>
                    <a:lumOff val="35000"/>
                  </a:schemeClr>
                </a:solidFill>
                <a:latin typeface="思源黑体 CN Normal" panose="020B0400000000000000" charset="-122"/>
                <a:ea typeface="思源黑体 CN Normal" panose="020B0400000000000000" charset="-122"/>
                <a:cs typeface="+mn-ea"/>
                <a:sym typeface="+mn-lt"/>
              </a:rPr>
              <a:t>satu</a:t>
            </a:r>
            <a:endPar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endParaRPr>
          </a:p>
          <a:p>
            <a:pPr>
              <a:lnSpc>
                <a:spcPct val="150000"/>
              </a:lnSpc>
              <a:tabLst>
                <a:tab pos="0" algn="l"/>
              </a:tabLst>
            </a:pP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else:</a:t>
            </a:r>
          </a:p>
          <a:p>
            <a:pPr marL="177800">
              <a:lnSpc>
                <a:spcPct val="150000"/>
              </a:lnSpc>
              <a:tabLst>
                <a:tab pos="0" algn="l"/>
              </a:tabLst>
            </a:pP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print(num, “bukan </a:t>
            </a:r>
            <a:r>
              <a:rPr lang="en-US" altLang="zh-CN" sz="1200" dirty="0" err="1">
                <a:solidFill>
                  <a:schemeClr val="tx1">
                    <a:lumMod val="65000"/>
                    <a:lumOff val="35000"/>
                  </a:schemeClr>
                </a:solidFill>
                <a:latin typeface="思源黑体 CN Normal" panose="020B0400000000000000" charset="-122"/>
                <a:ea typeface="思源黑体 CN Normal" panose="020B0400000000000000" charset="-122"/>
                <a:cs typeface="+mn-ea"/>
                <a:sym typeface="+mn-lt"/>
              </a:rPr>
              <a:t>bilangan</a:t>
            </a:r>
            <a:r>
              <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rPr>
              <a:t> prima”)</a:t>
            </a:r>
          </a:p>
          <a:p>
            <a:pPr marL="355600">
              <a:lnSpc>
                <a:spcPct val="150000"/>
              </a:lnSpc>
            </a:pPr>
            <a:endParaRPr lang="en-US" altLang="zh-CN" sz="1200" dirty="0">
              <a:solidFill>
                <a:schemeClr val="tx1">
                  <a:lumMod val="65000"/>
                  <a:lumOff val="35000"/>
                </a:schemeClr>
              </a:solidFill>
              <a:latin typeface="思源黑体 CN Normal" panose="020B0400000000000000" charset="-122"/>
              <a:ea typeface="思源黑体 CN Normal" panose="020B0400000000000000" charset="-122"/>
              <a:cs typeface="+mn-ea"/>
              <a:sym typeface="+mn-lt"/>
            </a:endParaRPr>
          </a:p>
        </p:txBody>
      </p:sp>
      <p:sp>
        <p:nvSpPr>
          <p:cNvPr id="33" name="文本框 32"/>
          <p:cNvSpPr txBox="1"/>
          <p:nvPr/>
        </p:nvSpPr>
        <p:spPr>
          <a:xfrm>
            <a:off x="1727200" y="801104"/>
            <a:ext cx="8737600" cy="553998"/>
          </a:xfrm>
          <a:prstGeom prst="rect">
            <a:avLst/>
          </a:prstGeom>
          <a:noFill/>
        </p:spPr>
        <p:txBody>
          <a:bodyPr wrap="square" rtlCol="0">
            <a:spAutoFit/>
          </a:bodyPr>
          <a:lstStyle/>
          <a:p>
            <a:pPr algn="ct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CONTOH PEMGROGRAMAN TERSTURKTUR</a:t>
            </a:r>
            <a:endParaRPr lang="zh-CN" altLang="en-US" sz="3000" dirty="0">
              <a:solidFill>
                <a:schemeClr val="tx1">
                  <a:lumMod val="65000"/>
                  <a:lumOff val="35000"/>
                </a:schemeClr>
              </a:solidFill>
              <a:latin typeface="思源黑体 CN Bold" panose="020B0800000000000000" charset="-122"/>
              <a:ea typeface="思源黑体 CN Bold" panose="020B0800000000000000"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AwNmI4M2UxM2ExNDIyNjEzMmMwOTBjNTdjYTI2OT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Light"/>
        <a:ea typeface=""/>
        <a:cs typeface=""/>
        <a:font script="Jpan" typeface="游ゴシック"/>
        <a:font script="Hang" typeface="맑은 고딕"/>
        <a:font script="Hans" typeface="思源黑体 CN Light"/>
        <a:font script="Hant" typeface="新細明體"/>
        <a:font script="Arab" typeface="思源黑体 CN Regular"/>
        <a:font script="Hebr" typeface="思源黑体 CN Regula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Regula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FF6737"/>
            </a:gs>
            <a:gs pos="48000">
              <a:srgbClr val="FF784E"/>
            </a:gs>
          </a:gsLst>
          <a:lin ang="10800000" scaled="1"/>
          <a:tileRect/>
        </a:gradFill>
        <a:ln>
          <a:noFill/>
        </a:ln>
      </a:spPr>
      <a:bodyPr rtlCol="0" anchor="ctr"/>
      <a:lstStyle>
        <a:defPPr algn="ctr">
          <a:defRPr sz="6600" kern="2500" dirty="0" smtClean="0">
            <a:solidFill>
              <a:schemeClr val="bg1"/>
            </a:solidFill>
            <a:latin typeface="思源黑体 ExtraLight" panose="020B0200000000000000" pitchFamily="34" charset="-122"/>
            <a:ea typeface="思源黑体 ExtraLight" panose="020B0200000000000000"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Light"/>
        <a:ea typeface=""/>
        <a:cs typeface=""/>
        <a:font script="Jpan" typeface="游ゴシック"/>
        <a:font script="Hang" typeface="맑은 고딕"/>
        <a:font script="Hans" typeface="思源黑体 CN Light"/>
        <a:font script="Hant" typeface="新細明體"/>
        <a:font script="Arab" typeface="思源黑体 CN Regular"/>
        <a:font script="Hebr" typeface="思源黑体 CN Regula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Regula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黑体 C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Regular"/>
        <a:ea typeface=""/>
        <a:cs typeface=""/>
        <a:font script="Jpan" typeface="ＭＳ Ｐゴシック"/>
        <a:font script="Hang" typeface="맑은 고딕"/>
        <a:font script="Hans" typeface="思源黑体 CN Light"/>
        <a:font script="Hant" typeface="新細明體"/>
        <a:font script="Arab" typeface="思源黑体 CN Regular"/>
        <a:font script="Hebr" typeface="思源黑体 CN Regula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Regula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1247</Words>
  <Application>Microsoft Office PowerPoint</Application>
  <PresentationFormat>Widescreen</PresentationFormat>
  <Paragraphs>150</Paragraphs>
  <Slides>17</Slides>
  <Notes>17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Arial</vt:lpstr>
      <vt:lpstr>Arial Black</vt:lpstr>
      <vt:lpstr>Courier New</vt:lpstr>
      <vt:lpstr>Trebuchet MS</vt:lpstr>
      <vt:lpstr>Verdana</vt:lpstr>
      <vt:lpstr>思源宋体 CN Heavy</vt:lpstr>
      <vt:lpstr>思源黑体 CN Bold</vt:lpstr>
      <vt:lpstr>思源黑体 CN ExtraLight</vt:lpstr>
      <vt:lpstr>思源黑体 CN Light</vt:lpstr>
      <vt:lpstr>思源黑体 CN Medium</vt:lpstr>
      <vt:lpstr>思源黑体 CN Normal</vt:lpstr>
      <vt:lpstr>思源黑体 CN Regular</vt:lpstr>
      <vt:lpstr>思源黑体 ExtraLight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Syalis Ibnih</dc:creator>
  <cp:lastModifiedBy>Anisa Oktaviani</cp:lastModifiedBy>
  <cp:revision>758</cp:revision>
  <dcterms:created xsi:type="dcterms:W3CDTF">2020-07-07T03:15:00Z</dcterms:created>
  <dcterms:modified xsi:type="dcterms:W3CDTF">2022-08-27T16:09:17Z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C6E3E62C7AD842AE96887C97A8879F52</vt:lpwstr>
  </property>
</Properties>
</file>