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917" r:id="rId2"/>
    <p:sldId id="1779" r:id="rId3"/>
    <p:sldId id="1718" r:id="rId4"/>
    <p:sldId id="2066" r:id="rId5"/>
    <p:sldId id="2080" r:id="rId6"/>
    <p:sldId id="2069" r:id="rId7"/>
    <p:sldId id="2068" r:id="rId8"/>
    <p:sldId id="2076" r:id="rId9"/>
    <p:sldId id="2053" r:id="rId10"/>
    <p:sldId id="2064" r:id="rId11"/>
    <p:sldId id="2065" r:id="rId12"/>
    <p:sldId id="2072" r:id="rId13"/>
    <p:sldId id="2081" r:id="rId14"/>
    <p:sldId id="2083" r:id="rId15"/>
    <p:sldId id="2012" r:id="rId16"/>
    <p:sldId id="2084" r:id="rId17"/>
    <p:sldId id="2054" r:id="rId18"/>
    <p:sldId id="2085" r:id="rId19"/>
    <p:sldId id="2086" r:id="rId20"/>
    <p:sldId id="2087" r:id="rId21"/>
    <p:sldId id="2079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8">
          <p15:clr>
            <a:srgbClr val="A4A3A4"/>
          </p15:clr>
        </p15:guide>
        <p15:guide id="2" pos="36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6E1"/>
    <a:srgbClr val="0913C8"/>
    <a:srgbClr val="4558C4"/>
    <a:srgbClr val="9AA4EF"/>
    <a:srgbClr val="FFFFFF"/>
    <a:srgbClr val="0B15D0"/>
    <a:srgbClr val="101BE1"/>
    <a:srgbClr val="FFCB2A"/>
    <a:srgbClr val="F5F7F9"/>
    <a:srgbClr val="64A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2559" autoAdjust="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>
        <p:guide orient="horz" pos="1358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charset="-122"/>
              </a:rPr>
              <a:t>2022/8/28</a:t>
            </a:fld>
            <a:endParaRPr lang="zh-CN" altLang="en-US">
              <a:ea typeface="思源黑体 CN Light" panose="020B03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charset="-122"/>
              </a:rPr>
              <a:t>‹#›</a:t>
            </a:fld>
            <a:endParaRPr lang="zh-CN" altLang="en-US">
              <a:ea typeface="思源黑体 CN Light" panose="020B03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C07B87CD-54B4-4E9A-B40F-926276AE1BCE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5B1D3E1B-6EFF-4A75-A3C0-EE4BF99739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66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375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0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80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5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87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002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3" descr="蓝色的汽车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图片 1" descr="pexels-burst-3739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76200" y="-85725"/>
            <a:ext cx="12363450" cy="6990715"/>
          </a:xfrm>
          <a:prstGeom prst="rect">
            <a:avLst/>
          </a:prstGeom>
          <a:solidFill>
            <a:srgbClr val="1C1F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3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3141371" y="614765"/>
            <a:ext cx="4203326" cy="5579558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905515" y="744551"/>
            <a:ext cx="5230812" cy="5137150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74C160-5889-47AA-A190-2FDBE7AC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566" y="6126480"/>
            <a:ext cx="8035834" cy="594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A45308-63C1-49E6-86DB-2324974F7FBE}"/>
              </a:ext>
            </a:extLst>
          </p:cNvPr>
          <p:cNvGrpSpPr/>
          <p:nvPr userDrawn="1"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4" name="矩形 32">
              <a:extLst>
                <a:ext uri="{FF2B5EF4-FFF2-40B4-BE49-F238E27FC236}">
                  <a16:creationId xmlns:a16="http://schemas.microsoft.com/office/drawing/2014/main" id="{CAC959C5-071E-46D4-95E8-AFE6D49DCDD2}"/>
                </a:ext>
              </a:extLst>
            </p:cNvPr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301B4F-702A-47B0-B358-7C382BA7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27100" y="3150235"/>
            <a:ext cx="6121034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PERTEMUAN KE 3 – </a:t>
            </a:r>
            <a:r>
              <a:rPr lang="en-US" kern="2500" cap="all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TIPE BAHASA PEMROGRAMAN</a:t>
            </a:r>
            <a:endParaRPr kern="2500" cap="all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10920" y="3705225"/>
            <a:ext cx="648017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019" y="1990725"/>
            <a:ext cx="10676423" cy="76944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4400" kern="2500" cap="all" dirty="0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ALGORITMA PEMGROGRAMAN 1C</a:t>
            </a:r>
            <a:endParaRPr lang="zh-CN" sz="4400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941631" y="1954679"/>
            <a:ext cx="5045506" cy="38453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Disebut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aplikatif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karena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fungsi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yang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diaplikasikan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ke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dalam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argumentasi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menjadi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deklaratif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dan non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prosedural</a:t>
            </a:r>
            <a:endParaRPr lang="en-ID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ID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Didasarkan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pada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konsep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matematika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dari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sebuah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fungsi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dan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bahasa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pemrograman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fungsional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,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meliputi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:</a:t>
            </a:r>
          </a:p>
          <a:p>
            <a:pPr marL="712788" indent="-228600">
              <a:lnSpc>
                <a:spcPct val="150000"/>
              </a:lnSpc>
              <a:buFont typeface="+mj-lt"/>
              <a:buAutoNum type="alphaLcPeriod"/>
            </a:pP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Suatu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set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fungsi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primitive</a:t>
            </a:r>
          </a:p>
          <a:p>
            <a:pPr marL="712788" indent="-228600">
              <a:lnSpc>
                <a:spcPct val="150000"/>
              </a:lnSpc>
              <a:buFont typeface="+mj-lt"/>
              <a:buAutoNum type="alphaLcPeriod"/>
            </a:pP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Suatu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set format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fungsional</a:t>
            </a:r>
            <a:endParaRPr lang="en-ID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  <a:p>
            <a:pPr marL="712788" indent="-228600">
              <a:lnSpc>
                <a:spcPct val="150000"/>
              </a:lnSpc>
              <a:buFont typeface="+mj-lt"/>
              <a:buAutoNum type="alphaLcPeriod"/>
            </a:pP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Aplikasi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operasi</a:t>
            </a:r>
            <a:endParaRPr lang="en-ID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  <a:p>
            <a:pPr marL="712788" indent="-228600">
              <a:lnSpc>
                <a:spcPct val="150000"/>
              </a:lnSpc>
              <a:buFont typeface="+mj-lt"/>
              <a:buAutoNum type="alphaLcPeriod"/>
            </a:pP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Suatu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set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objek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data dan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fungsi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asosiasi</a:t>
            </a:r>
            <a:endParaRPr lang="en-ID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  <a:p>
            <a:pPr marL="712788" indent="-228600">
              <a:lnSpc>
                <a:spcPct val="150000"/>
              </a:lnSpc>
              <a:buFont typeface="+mj-lt"/>
              <a:buAutoNum type="alphaLcPeriod"/>
            </a:pP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Suatu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mekanisme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untuk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memberikan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rujukan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sebuah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nama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terhadap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suatu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fungsi</a:t>
            </a:r>
            <a:endParaRPr lang="en-ID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ID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Merupakan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hasil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dari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fungsi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meringkas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dan men-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generalisir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type data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dari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peta</a:t>
            </a:r>
            <a:endParaRPr lang="en-ID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63471" y="792480"/>
            <a:ext cx="5082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Pemrograman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Fungsional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3074" name="Picture 2" descr="Javascript sebagai Pemrograman Fungsional">
            <a:extLst>
              <a:ext uri="{FF2B5EF4-FFF2-40B4-BE49-F238E27FC236}">
                <a16:creationId xmlns:a16="http://schemas.microsoft.com/office/drawing/2014/main" id="{F6964372-CF36-99DD-3A92-F1388C6AB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65" y="2629204"/>
            <a:ext cx="5184617" cy="249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03"/>
          <p:cNvSpPr txBox="1"/>
          <p:nvPr/>
        </p:nvSpPr>
        <p:spPr>
          <a:xfrm flipH="1">
            <a:off x="1093043" y="3874175"/>
            <a:ext cx="1996321" cy="2366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ExtraLight" panose="020B0200000000000000" charset="-122"/>
                <a:sym typeface="Arial" panose="020B0604020202020204" pitchFamily="34" charset="0"/>
              </a:rPr>
              <a:t>Kumpulan </a:t>
            </a:r>
            <a:r>
              <a:rPr lang="en-US" altLang="zh-CN" sz="1400" dirty="0" err="1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ExtraLight" panose="020B0200000000000000" charset="-122"/>
                <a:sym typeface="Arial" panose="020B0604020202020204" pitchFamily="34" charset="0"/>
              </a:rPr>
              <a:t>Objek</a:t>
            </a:r>
            <a:r>
              <a:rPr lang="en-US" altLang="zh-CN" sz="1400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ExtraLight" panose="020B0200000000000000" charset="-122"/>
                <a:sym typeface="Arial" panose="020B0604020202020204" pitchFamily="34" charset="0"/>
              </a:rPr>
              <a:t> Data</a:t>
            </a:r>
            <a:endParaRPr lang="zh-CN" altLang="en-US" sz="1400" dirty="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ExtraLight" panose="020B0200000000000000" charset="-122"/>
              <a:sym typeface="Arial" panose="020B0604020202020204" pitchFamily="34" charset="0"/>
            </a:endParaRPr>
          </a:p>
        </p:txBody>
      </p:sp>
      <p:grpSp>
        <p:nvGrpSpPr>
          <p:cNvPr id="41" name="Group 118"/>
          <p:cNvGrpSpPr/>
          <p:nvPr/>
        </p:nvGrpSpPr>
        <p:grpSpPr>
          <a:xfrm rot="825089">
            <a:off x="3488778" y="2447806"/>
            <a:ext cx="4969845" cy="3474441"/>
            <a:chOff x="2952013" y="2272108"/>
            <a:chExt cx="6348468" cy="4562432"/>
          </a:xfrm>
        </p:grpSpPr>
        <p:sp>
          <p:nvSpPr>
            <p:cNvPr id="45" name="泪滴形 1"/>
            <p:cNvSpPr/>
            <p:nvPr/>
          </p:nvSpPr>
          <p:spPr>
            <a:xfrm rot="2851563">
              <a:off x="2927658" y="3943026"/>
              <a:ext cx="2915869" cy="2867159"/>
            </a:xfrm>
            <a:custGeom>
              <a:avLst/>
              <a:gdLst/>
              <a:ahLst/>
              <a:cxnLst/>
              <a:rect l="l" t="t" r="r" b="b"/>
              <a:pathLst>
                <a:path w="5141341" h="5055454">
                  <a:moveTo>
                    <a:pt x="4266139" y="0"/>
                  </a:moveTo>
                  <a:lnTo>
                    <a:pt x="5141341" y="839651"/>
                  </a:lnTo>
                  <a:cubicBezTo>
                    <a:pt x="4913270" y="1480691"/>
                    <a:pt x="4731076" y="2140225"/>
                    <a:pt x="4392488" y="2855214"/>
                  </a:cubicBezTo>
                  <a:cubicBezTo>
                    <a:pt x="3881044" y="4068165"/>
                    <a:pt x="3533182" y="4973967"/>
                    <a:pt x="2196244" y="5051458"/>
                  </a:cubicBezTo>
                  <a:cubicBezTo>
                    <a:pt x="859306" y="5128949"/>
                    <a:pt x="0" y="4068166"/>
                    <a:pt x="0" y="2855214"/>
                  </a:cubicBezTo>
                  <a:cubicBezTo>
                    <a:pt x="0" y="1642262"/>
                    <a:pt x="1040596" y="1027385"/>
                    <a:pt x="2196244" y="658970"/>
                  </a:cubicBezTo>
                  <a:cubicBezTo>
                    <a:pt x="3023077" y="395380"/>
                    <a:pt x="3676191" y="223591"/>
                    <a:pt x="4266139" y="0"/>
                  </a:cubicBezTo>
                  <a:close/>
                </a:path>
              </a:pathLst>
            </a:custGeom>
            <a:solidFill>
              <a:srgbClr val="4558C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just" defTabSz="595630">
                <a:lnSpc>
                  <a:spcPct val="120000"/>
                </a:lnSpc>
                <a:defRPr/>
              </a:pPr>
              <a:endParaRPr lang="en-US" sz="640" kern="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泪滴形 1"/>
            <p:cNvSpPr/>
            <p:nvPr/>
          </p:nvSpPr>
          <p:spPr>
            <a:xfrm rot="11720863">
              <a:off x="6384613" y="2926920"/>
              <a:ext cx="2915868" cy="2867159"/>
            </a:xfrm>
            <a:custGeom>
              <a:avLst/>
              <a:gdLst/>
              <a:ahLst/>
              <a:cxnLst/>
              <a:rect l="l" t="t" r="r" b="b"/>
              <a:pathLst>
                <a:path w="5141341" h="5055454">
                  <a:moveTo>
                    <a:pt x="4266139" y="0"/>
                  </a:moveTo>
                  <a:lnTo>
                    <a:pt x="5141341" y="839651"/>
                  </a:lnTo>
                  <a:cubicBezTo>
                    <a:pt x="4913270" y="1480691"/>
                    <a:pt x="4731076" y="2140225"/>
                    <a:pt x="4392488" y="2855214"/>
                  </a:cubicBezTo>
                  <a:cubicBezTo>
                    <a:pt x="3881044" y="4068165"/>
                    <a:pt x="3533182" y="4973967"/>
                    <a:pt x="2196244" y="5051458"/>
                  </a:cubicBezTo>
                  <a:cubicBezTo>
                    <a:pt x="859306" y="5128949"/>
                    <a:pt x="0" y="4068166"/>
                    <a:pt x="0" y="2855214"/>
                  </a:cubicBezTo>
                  <a:cubicBezTo>
                    <a:pt x="0" y="1642262"/>
                    <a:pt x="1040596" y="1027385"/>
                    <a:pt x="2196244" y="658970"/>
                  </a:cubicBezTo>
                  <a:cubicBezTo>
                    <a:pt x="3023077" y="395380"/>
                    <a:pt x="3676191" y="223591"/>
                    <a:pt x="4266139" y="0"/>
                  </a:cubicBezTo>
                  <a:close/>
                </a:path>
              </a:pathLst>
            </a:custGeom>
            <a:solidFill>
              <a:srgbClr val="4558C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just" defTabSz="595630">
                <a:lnSpc>
                  <a:spcPct val="120000"/>
                </a:lnSpc>
                <a:defRPr/>
              </a:pPr>
              <a:endParaRPr lang="en-US" sz="640" kern="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泪滴形 1"/>
            <p:cNvSpPr/>
            <p:nvPr/>
          </p:nvSpPr>
          <p:spPr>
            <a:xfrm rot="7387211">
              <a:off x="4463865" y="2306541"/>
              <a:ext cx="2630803" cy="2561938"/>
            </a:xfrm>
            <a:custGeom>
              <a:avLst/>
              <a:gdLst/>
              <a:ahLst/>
              <a:cxnLst/>
              <a:rect l="l" t="t" r="r" b="b"/>
              <a:pathLst>
                <a:path w="5141341" h="5055454">
                  <a:moveTo>
                    <a:pt x="4266139" y="0"/>
                  </a:moveTo>
                  <a:lnTo>
                    <a:pt x="5141341" y="839651"/>
                  </a:lnTo>
                  <a:cubicBezTo>
                    <a:pt x="4913270" y="1480691"/>
                    <a:pt x="4731076" y="2140225"/>
                    <a:pt x="4392488" y="2855214"/>
                  </a:cubicBezTo>
                  <a:cubicBezTo>
                    <a:pt x="3881044" y="4068165"/>
                    <a:pt x="3533182" y="4973967"/>
                    <a:pt x="2196244" y="5051458"/>
                  </a:cubicBezTo>
                  <a:cubicBezTo>
                    <a:pt x="859306" y="5128949"/>
                    <a:pt x="0" y="4068166"/>
                    <a:pt x="0" y="2855214"/>
                  </a:cubicBezTo>
                  <a:cubicBezTo>
                    <a:pt x="0" y="1642262"/>
                    <a:pt x="1040596" y="1027385"/>
                    <a:pt x="2196244" y="658970"/>
                  </a:cubicBezTo>
                  <a:cubicBezTo>
                    <a:pt x="3023077" y="395380"/>
                    <a:pt x="3676191" y="223591"/>
                    <a:pt x="4266139" y="0"/>
                  </a:cubicBezTo>
                  <a:close/>
                </a:path>
              </a:pathLst>
            </a:custGeom>
            <a:solidFill>
              <a:srgbClr val="9AA4E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just" defTabSz="595630">
                <a:lnSpc>
                  <a:spcPct val="120000"/>
                </a:lnSpc>
                <a:defRPr/>
              </a:pPr>
              <a:endParaRPr lang="en-US" sz="640" kern="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椭圆 30"/>
            <p:cNvSpPr/>
            <p:nvPr/>
          </p:nvSpPr>
          <p:spPr>
            <a:xfrm rot="19870947">
              <a:off x="5871084" y="5010745"/>
              <a:ext cx="648361" cy="648360"/>
            </a:xfrm>
            <a:prstGeom prst="ellipse">
              <a:avLst/>
            </a:prstGeom>
            <a:noFill/>
            <a:ln w="295275" cap="flat" cmpd="sng" algn="ctr">
              <a:solidFill>
                <a:srgbClr val="9AA4E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just" defTabSz="595630">
                <a:lnSpc>
                  <a:spcPct val="120000"/>
                </a:lnSpc>
                <a:defRPr/>
              </a:pPr>
              <a:endParaRPr lang="en-US" sz="640" kern="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373286" y="381589"/>
            <a:ext cx="462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cap="all" dirty="0" err="1">
                <a:solidFill>
                  <a:schemeClr val="tx1"/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Komponen</a:t>
            </a:r>
            <a:r>
              <a:rPr lang="en-US" altLang="zh-CN" sz="3000" cap="all" dirty="0">
                <a:solidFill>
                  <a:schemeClr val="tx1"/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 primer </a:t>
            </a:r>
            <a:r>
              <a:rPr lang="en-US" altLang="zh-CN" sz="3000" cap="all" dirty="0" err="1">
                <a:solidFill>
                  <a:schemeClr val="tx1"/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bahasa</a:t>
            </a:r>
            <a:r>
              <a:rPr lang="en-US" altLang="zh-CN" sz="3000" cap="all" dirty="0">
                <a:solidFill>
                  <a:schemeClr val="tx1"/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 </a:t>
            </a:r>
            <a:r>
              <a:rPr lang="en-US" altLang="zh-CN" sz="3000" cap="all" dirty="0" err="1">
                <a:solidFill>
                  <a:schemeClr val="tx1"/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fungsional</a:t>
            </a:r>
            <a:endParaRPr lang="zh-CN" altLang="zh-CN" sz="3000" cap="all" dirty="0">
              <a:solidFill>
                <a:schemeClr val="tx1"/>
              </a:solidFill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39" name="íšḻïḑé"/>
          <p:cNvSpPr/>
          <p:nvPr/>
        </p:nvSpPr>
        <p:spPr bwMode="auto">
          <a:xfrm>
            <a:off x="1115694" y="4210826"/>
            <a:ext cx="2458451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Menggunakan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mekanisme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struktur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data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tingkat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tinggi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Contoh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: Array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atau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List</a:t>
            </a:r>
          </a:p>
        </p:txBody>
      </p:sp>
      <p:sp>
        <p:nvSpPr>
          <p:cNvPr id="40" name="TextBox 103"/>
          <p:cNvSpPr txBox="1"/>
          <p:nvPr/>
        </p:nvSpPr>
        <p:spPr>
          <a:xfrm flipH="1">
            <a:off x="3661703" y="3990792"/>
            <a:ext cx="96329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50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ExtraLight" panose="020B0200000000000000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8" name="TextBox 103"/>
          <p:cNvSpPr txBox="1"/>
          <p:nvPr/>
        </p:nvSpPr>
        <p:spPr>
          <a:xfrm flipH="1">
            <a:off x="2521126" y="2157925"/>
            <a:ext cx="2510478" cy="2366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ExtraLight" panose="020B0200000000000000" charset="-122"/>
                <a:sym typeface="Arial" panose="020B0604020202020204" pitchFamily="34" charset="0"/>
              </a:rPr>
              <a:t>Kumpulan </a:t>
            </a:r>
            <a:r>
              <a:rPr lang="en-US" altLang="zh-CN" sz="1400" dirty="0" err="1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ExtraLight" panose="020B0200000000000000" charset="-122"/>
                <a:sym typeface="Arial" panose="020B0604020202020204" pitchFamily="34" charset="0"/>
              </a:rPr>
              <a:t>Fungsional</a:t>
            </a:r>
            <a:r>
              <a:rPr lang="en-US" altLang="zh-CN" sz="1400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ExtraLight" panose="020B0200000000000000" charset="-122"/>
                <a:sym typeface="Arial" panose="020B0604020202020204" pitchFamily="34" charset="0"/>
              </a:rPr>
              <a:t> Forms</a:t>
            </a:r>
            <a:endParaRPr lang="zh-CN" altLang="en-US" sz="1400" dirty="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49" name="íšḻïḑé"/>
          <p:cNvSpPr/>
          <p:nvPr/>
        </p:nvSpPr>
        <p:spPr bwMode="auto">
          <a:xfrm>
            <a:off x="2521126" y="2415482"/>
            <a:ext cx="2510757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Untuk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membuat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fungsi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baru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, yang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mengizinkan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programmer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mendefinisikan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operasi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baru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dari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kombinasi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fungsi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yang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ada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1" name="TextBox 103"/>
          <p:cNvSpPr txBox="1"/>
          <p:nvPr/>
        </p:nvSpPr>
        <p:spPr>
          <a:xfrm flipH="1">
            <a:off x="7610353" y="1331392"/>
            <a:ext cx="2301576" cy="2366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ExtraLight" panose="020B0200000000000000" charset="-122"/>
                <a:sym typeface="Arial" panose="020B0604020202020204" pitchFamily="34" charset="0"/>
              </a:rPr>
              <a:t>Kumpulan </a:t>
            </a:r>
            <a:r>
              <a:rPr lang="en-US" altLang="zh-CN" sz="1400" dirty="0" err="1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ExtraLight" panose="020B0200000000000000" charset="-122"/>
                <a:sym typeface="Arial" panose="020B0604020202020204" pitchFamily="34" charset="0"/>
              </a:rPr>
              <a:t>Fungsi</a:t>
            </a:r>
            <a:r>
              <a:rPr lang="en-US" altLang="zh-CN" sz="1400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ExtraLight" panose="020B0200000000000000" charset="-122"/>
                <a:sym typeface="Arial" panose="020B0604020202020204" pitchFamily="34" charset="0"/>
              </a:rPr>
              <a:t> Bult-in</a:t>
            </a:r>
            <a:endParaRPr lang="zh-CN" altLang="en-US" sz="1400" dirty="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52" name="íšḻïḑé"/>
          <p:cNvSpPr/>
          <p:nvPr/>
        </p:nvSpPr>
        <p:spPr bwMode="auto">
          <a:xfrm>
            <a:off x="7555833" y="1607927"/>
            <a:ext cx="3700070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Untuk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memanipulasi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objek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data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dasar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yang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menyediakan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sejumlah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fungsi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untuk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membuat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dan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mengakses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list.</a:t>
            </a:r>
          </a:p>
        </p:txBody>
      </p:sp>
      <p:sp>
        <p:nvSpPr>
          <p:cNvPr id="57" name="TextBox 103"/>
          <p:cNvSpPr txBox="1"/>
          <p:nvPr/>
        </p:nvSpPr>
        <p:spPr>
          <a:xfrm flipH="1">
            <a:off x="5265533" y="2676666"/>
            <a:ext cx="96329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50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ExtraLight" panose="020B0200000000000000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58" name="TextBox 103"/>
          <p:cNvSpPr txBox="1"/>
          <p:nvPr/>
        </p:nvSpPr>
        <p:spPr>
          <a:xfrm flipH="1">
            <a:off x="7010979" y="3889916"/>
            <a:ext cx="96329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50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ExtraLight" panose="020B0200000000000000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2" name="íšḻïḑé">
            <a:extLst>
              <a:ext uri="{FF2B5EF4-FFF2-40B4-BE49-F238E27FC236}">
                <a16:creationId xmlns:a16="http://schemas.microsoft.com/office/drawing/2014/main" id="{DB2735FF-E2FA-54D6-CA69-24961DB0F59E}"/>
              </a:ext>
            </a:extLst>
          </p:cNvPr>
          <p:cNvSpPr/>
          <p:nvPr/>
        </p:nvSpPr>
        <p:spPr bwMode="auto">
          <a:xfrm>
            <a:off x="8430308" y="2298581"/>
            <a:ext cx="3700070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Contoh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: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LISP → </a:t>
            </a:r>
          </a:p>
          <a:p>
            <a:pPr marL="171450" indent="-17145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bahasa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unuk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komputasi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simbolik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,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nilai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direpresentasikan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dengan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ekspresi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simbolik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.</a:t>
            </a:r>
          </a:p>
          <a:p>
            <a:pPr marL="171450" indent="-17145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banyak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digunakan di wilayah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kecerdasan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buatan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(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robotika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,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sistem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cerdas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).</a:t>
            </a:r>
          </a:p>
          <a:p>
            <a:pPr marL="171450" indent="-17145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biasa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dieksekusi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di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bawah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kendali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interpreter</a:t>
            </a:r>
          </a:p>
        </p:txBody>
      </p:sp>
      <p:sp>
        <p:nvSpPr>
          <p:cNvPr id="3" name="íšḻïḑé">
            <a:extLst>
              <a:ext uri="{FF2B5EF4-FFF2-40B4-BE49-F238E27FC236}">
                <a16:creationId xmlns:a16="http://schemas.microsoft.com/office/drawing/2014/main" id="{5D184E00-C7E9-7AE4-0AE7-B7ED4CE11605}"/>
              </a:ext>
            </a:extLst>
          </p:cNvPr>
          <p:cNvSpPr/>
          <p:nvPr/>
        </p:nvSpPr>
        <p:spPr bwMode="auto">
          <a:xfrm>
            <a:off x="8440964" y="3932126"/>
            <a:ext cx="3700070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Ekspresi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terdiri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dari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atom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atau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list.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ID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Atom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→ string dan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karakter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(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huruf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,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angka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)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Contoh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: A68000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ID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List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→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urutan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dari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atom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atau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list,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dipisahkan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dengan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spasi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,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ditutup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dengan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tanda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kurung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Contoh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: (PLUS AB)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((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daging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ayam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) (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sawi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kangkung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bayam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) air))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E833457-C217-338B-7BB4-5F41E56FFAB8}"/>
              </a:ext>
            </a:extLst>
          </p:cNvPr>
          <p:cNvSpPr/>
          <p:nvPr/>
        </p:nvSpPr>
        <p:spPr>
          <a:xfrm rot="19446631">
            <a:off x="3269384" y="2006659"/>
            <a:ext cx="2711227" cy="1258108"/>
          </a:xfrm>
          <a:prstGeom prst="arc">
            <a:avLst>
              <a:gd name="adj1" fmla="val 16200000"/>
              <a:gd name="adj2" fmla="val 2246007"/>
            </a:avLst>
          </a:prstGeom>
          <a:ln w="38100">
            <a:solidFill>
              <a:srgbClr val="9AA4E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28643E25-17C5-79E8-8F3A-9EB8BA5D90E3}"/>
              </a:ext>
            </a:extLst>
          </p:cNvPr>
          <p:cNvSpPr/>
          <p:nvPr/>
        </p:nvSpPr>
        <p:spPr>
          <a:xfrm rot="7621211">
            <a:off x="1812065" y="4052633"/>
            <a:ext cx="2933367" cy="1239097"/>
          </a:xfrm>
          <a:prstGeom prst="arc">
            <a:avLst>
              <a:gd name="adj1" fmla="val 16200000"/>
              <a:gd name="adj2" fmla="val 2158180"/>
            </a:avLst>
          </a:prstGeom>
          <a:ln w="38100">
            <a:solidFill>
              <a:srgbClr val="4558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íšḻïḑé">
            <a:extLst>
              <a:ext uri="{FF2B5EF4-FFF2-40B4-BE49-F238E27FC236}">
                <a16:creationId xmlns:a16="http://schemas.microsoft.com/office/drawing/2014/main" id="{62B32F0A-01AD-D65D-C94B-E4FDABE980E7}"/>
              </a:ext>
            </a:extLst>
          </p:cNvPr>
          <p:cNvSpPr/>
          <p:nvPr/>
        </p:nvSpPr>
        <p:spPr bwMode="auto">
          <a:xfrm>
            <a:off x="8440964" y="5489494"/>
            <a:ext cx="3700070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ID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ML (Meta Language)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→</a:t>
            </a:r>
          </a:p>
          <a:p>
            <a:pPr marL="171450" indent="-17145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Merupakan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Bahasa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aplikatif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dengan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konsep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yang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lebih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advance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tentang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tipe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daya</a:t>
            </a:r>
            <a:endParaRPr lang="en-ID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  <a:p>
            <a:pPr marL="171450" indent="-17145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Mendukung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polimorfisme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dan </a:t>
            </a: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abstraksi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data</a:t>
            </a:r>
          </a:p>
          <a:p>
            <a:pPr marL="171450" indent="-17145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D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Berjalan</a:t>
            </a:r>
            <a:r>
              <a:rPr lang="en-ID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dengan interpreter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4319269" y="472494"/>
            <a:ext cx="3627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LAMBDA CALCULUS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1387997" y="1291465"/>
            <a:ext cx="3896360" cy="1991360"/>
          </a:xfrm>
          <a:prstGeom prst="flowChartProcess">
            <a:avLst/>
          </a:prstGeom>
          <a:solidFill>
            <a:srgbClr val="091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id-ID" sz="313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sym typeface="Arial" panose="020B0604020202020204" pitchFamily="34" charset="0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6352838" y="4069715"/>
            <a:ext cx="3896360" cy="1991360"/>
          </a:xfrm>
          <a:prstGeom prst="flowChartProcess">
            <a:avLst/>
          </a:prstGeom>
          <a:solidFill>
            <a:srgbClr val="455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altLang="en-US" sz="3130" dirty="0">
              <a:latin typeface="思源黑体 CN Bold" panose="020B0800000000000000" charset="-122"/>
              <a:ea typeface="思源黑体 CN Bold" panose="020B0800000000000000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735672" y="1332564"/>
            <a:ext cx="28546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Lambda Calculus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851435" y="1700864"/>
            <a:ext cx="3204322" cy="151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Bahasa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sederhana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dengan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ilmu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semantik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sederhana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ekspresif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menyatakan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semua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fungsi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diperhitungkan</a:t>
            </a:r>
            <a:endParaRPr lang="en-ID" altLang="zh-CN" sz="105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Merupakan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suatu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bentuk formal dengan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fungsi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sebagai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aturan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26853" y="4165064"/>
            <a:ext cx="285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n>
                  <a:noFill/>
                </a:ln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Elemen</a:t>
            </a:r>
            <a:r>
              <a:rPr lang="en-US" altLang="zh-CN" dirty="0">
                <a:ln>
                  <a:noFill/>
                </a:ln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Lambda Calculus </a:t>
            </a:r>
            <a:r>
              <a:rPr lang="en-US" altLang="zh-CN" dirty="0" err="1">
                <a:ln>
                  <a:noFill/>
                </a:ln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Murni</a:t>
            </a:r>
            <a:endParaRPr lang="en-US" altLang="zh-CN" dirty="0">
              <a:ln>
                <a:noFill/>
              </a:ln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32126" y="4772410"/>
            <a:ext cx="3300095" cy="1275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D" altLang="zh-CN" sz="1050" dirty="0" err="1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Lambang</a:t>
            </a:r>
            <a:r>
              <a:rPr lang="en-ID" altLang="zh-CN" sz="1050" dirty="0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primitive</a:t>
            </a:r>
            <a:endParaRPr lang="en-ID" altLang="zh-CN" sz="105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D" altLang="zh-CN" sz="1050" dirty="0" err="1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Aplikasi</a:t>
            </a:r>
            <a:r>
              <a:rPr lang="en-ID" altLang="zh-CN" sz="1050" dirty="0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fungsi</a:t>
            </a:r>
            <a:endParaRPr lang="en-ID" altLang="zh-CN" sz="105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D" altLang="zh-CN" sz="1050" dirty="0" err="1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Fungsi</a:t>
            </a:r>
            <a:r>
              <a:rPr lang="en-ID" altLang="zh-CN" sz="1050" dirty="0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ciptaan</a:t>
            </a:r>
            <a:endParaRPr lang="en-ID" altLang="zh-CN" sz="1050" dirty="0">
              <a:ln>
                <a:noFill/>
              </a:ln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ID" altLang="zh-CN" sz="1050" dirty="0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Lambda calculus </a:t>
            </a:r>
            <a:r>
              <a:rPr lang="en-ID" altLang="zh-CN" sz="1050" dirty="0" err="1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murni</a:t>
            </a:r>
            <a:r>
              <a:rPr lang="en-ID" altLang="zh-CN" sz="1050" dirty="0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tidak</a:t>
            </a:r>
            <a:r>
              <a:rPr lang="en-ID" altLang="zh-CN" sz="1050" dirty="0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mempunyai</a:t>
            </a:r>
            <a:r>
              <a:rPr lang="en-ID" altLang="zh-CN" sz="1050" dirty="0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fungsi</a:t>
            </a:r>
            <a:r>
              <a:rPr lang="en-ID" altLang="zh-CN" sz="1050" dirty="0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tetap</a:t>
            </a:r>
            <a:r>
              <a:rPr lang="en-ID" altLang="zh-CN" sz="1050" dirty="0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ID" altLang="zh-CN" sz="1050" dirty="0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ln>
                  <a:noFill/>
                </a:ln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konstanta</a:t>
            </a:r>
            <a:endParaRPr lang="en-ID" altLang="zh-CN" sz="1050" dirty="0">
              <a:ln>
                <a:noFill/>
              </a:ln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6336478" y="1291465"/>
            <a:ext cx="3896360" cy="1991360"/>
          </a:xfrm>
          <a:prstGeom prst="flowChartProcess">
            <a:avLst/>
          </a:prstGeom>
          <a:solidFill>
            <a:srgbClr val="091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id-ID" sz="313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03203" y="1397681"/>
            <a:ext cx="28546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Contoh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: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03508" y="1861231"/>
            <a:ext cx="3300095" cy="10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ekspresi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polynomial X2 + 3X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fungsi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lebih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1 variable (+ x y)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ditulis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((+ x)y)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dimana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fungsi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(+ x)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fungsi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menambahkan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sesuatu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05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</a:t>
            </a:r>
            <a:r>
              <a:rPr lang="en-ID" altLang="zh-CN" sz="105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x</a:t>
            </a:r>
          </a:p>
        </p:txBody>
      </p:sp>
      <p:sp>
        <p:nvSpPr>
          <p:cNvPr id="12" name="流程图: 过程 11"/>
          <p:cNvSpPr/>
          <p:nvPr/>
        </p:nvSpPr>
        <p:spPr>
          <a:xfrm>
            <a:off x="1351915" y="4069715"/>
            <a:ext cx="3896360" cy="1991360"/>
          </a:xfrm>
          <a:prstGeom prst="flowChartProcess">
            <a:avLst/>
          </a:prstGeom>
          <a:solidFill>
            <a:srgbClr val="091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id-ID" sz="313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047" y="4359771"/>
            <a:ext cx="3300095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altLang="zh-CN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Kalkulasi</a:t>
            </a:r>
            <a:r>
              <a:rPr lang="en-ID" altLang="zh-CN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dalam lambda calculus </a:t>
            </a:r>
            <a:r>
              <a:rPr lang="en-ID" altLang="zh-CN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ID" altLang="zh-CN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ID" altLang="zh-CN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Menulis</a:t>
            </a:r>
            <a:r>
              <a:rPr lang="en-ID" altLang="zh-CN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ulang</a:t>
            </a:r>
            <a:r>
              <a:rPr lang="en-ID" altLang="zh-CN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(</a:t>
            </a:r>
            <a:r>
              <a:rPr lang="en-ID" altLang="zh-CN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mengurangi</a:t>
            </a:r>
            <a:r>
              <a:rPr lang="en-ID" altLang="zh-CN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) </a:t>
            </a:r>
            <a:r>
              <a:rPr lang="en-ID" altLang="zh-CN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suatu</a:t>
            </a:r>
            <a:r>
              <a:rPr lang="en-ID" altLang="zh-CN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lambda-expression </a:t>
            </a:r>
            <a:r>
              <a:rPr lang="en-ID" altLang="zh-CN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menjadi</a:t>
            </a:r>
            <a:r>
              <a:rPr lang="en-ID" altLang="zh-CN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suatu</a:t>
            </a:r>
            <a:r>
              <a:rPr lang="en-ID" altLang="zh-CN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format formal.</a:t>
            </a:r>
          </a:p>
          <a:p>
            <a:pPr>
              <a:lnSpc>
                <a:spcPct val="150000"/>
              </a:lnSpc>
            </a:pPr>
            <a:endParaRPr lang="en-ID" altLang="zh-CN" sz="12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D50256-073A-A0C6-F800-AB78300CA9AF}"/>
              </a:ext>
            </a:extLst>
          </p:cNvPr>
          <p:cNvSpPr/>
          <p:nvPr/>
        </p:nvSpPr>
        <p:spPr>
          <a:xfrm rot="5400000">
            <a:off x="8029688" y="3459540"/>
            <a:ext cx="645459" cy="443753"/>
          </a:xfrm>
          <a:prstGeom prst="rightArrow">
            <a:avLst/>
          </a:prstGeom>
          <a:solidFill>
            <a:srgbClr val="5E9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600" kern="2500" dirty="0">
              <a:ln>
                <a:solidFill>
                  <a:srgbClr val="5E96E1"/>
                </a:solidFill>
              </a:ln>
              <a:solidFill>
                <a:srgbClr val="0913C8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F78D44-FCBA-B3AB-0355-EA8B043A9EDD}"/>
              </a:ext>
            </a:extLst>
          </p:cNvPr>
          <p:cNvSpPr/>
          <p:nvPr/>
        </p:nvSpPr>
        <p:spPr>
          <a:xfrm>
            <a:off x="5489610" y="2156002"/>
            <a:ext cx="645459" cy="443753"/>
          </a:xfrm>
          <a:prstGeom prst="rightArrow">
            <a:avLst/>
          </a:prstGeom>
          <a:solidFill>
            <a:srgbClr val="5E9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600" kern="2500" dirty="0">
              <a:ln>
                <a:solidFill>
                  <a:srgbClr val="5E96E1"/>
                </a:solidFill>
              </a:ln>
              <a:solidFill>
                <a:srgbClr val="0913C8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C7C42EC-E79B-1167-4C95-9604565DB29A}"/>
              </a:ext>
            </a:extLst>
          </p:cNvPr>
          <p:cNvSpPr/>
          <p:nvPr/>
        </p:nvSpPr>
        <p:spPr>
          <a:xfrm rot="10800000">
            <a:off x="5489610" y="4860240"/>
            <a:ext cx="645459" cy="443753"/>
          </a:xfrm>
          <a:prstGeom prst="rightArrow">
            <a:avLst/>
          </a:prstGeom>
          <a:solidFill>
            <a:srgbClr val="5E9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600" kern="2500" dirty="0">
              <a:ln>
                <a:solidFill>
                  <a:srgbClr val="5E96E1"/>
                </a:solidFill>
              </a:ln>
              <a:solidFill>
                <a:srgbClr val="0913C8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1"/>
          <p:cNvSpPr/>
          <p:nvPr/>
        </p:nvSpPr>
        <p:spPr>
          <a:xfrm>
            <a:off x="1351428" y="2313213"/>
            <a:ext cx="4484370" cy="1690995"/>
          </a:xfrm>
          <a:prstGeom prst="rect">
            <a:avLst/>
          </a:prstGeom>
          <a:solidFill>
            <a:srgbClr val="091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05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19" name="Text Placeholder 32"/>
          <p:cNvSpPr txBox="1"/>
          <p:nvPr/>
        </p:nvSpPr>
        <p:spPr>
          <a:xfrm>
            <a:off x="1756406" y="3009126"/>
            <a:ext cx="4079392" cy="5213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Terjemahan</a:t>
            </a:r>
            <a:r>
              <a:rPr lang="en-US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dari</a:t>
            </a:r>
            <a:r>
              <a:rPr lang="en-US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program </a:t>
            </a:r>
            <a:r>
              <a:rPr lang="en-US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konvensional</a:t>
            </a:r>
            <a:r>
              <a:rPr lang="en-US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ke</a:t>
            </a:r>
            <a:r>
              <a:rPr lang="en-US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dalam </a:t>
            </a:r>
            <a:r>
              <a:rPr lang="en-US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persamaan</a:t>
            </a:r>
            <a:r>
              <a:rPr lang="en-US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fungsional</a:t>
            </a:r>
            <a:r>
              <a:rPr lang="en-US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.</a:t>
            </a:r>
            <a:endParaRPr lang="zh-CN" altLang="en-US" sz="120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4" name="Rectangle 47"/>
          <p:cNvSpPr/>
          <p:nvPr/>
        </p:nvSpPr>
        <p:spPr>
          <a:xfrm>
            <a:off x="6561883" y="2329676"/>
            <a:ext cx="4473575" cy="1690995"/>
          </a:xfrm>
          <a:prstGeom prst="rect">
            <a:avLst/>
          </a:prstGeom>
          <a:solidFill>
            <a:srgbClr val="9AA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AU" sz="313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06165" y="617535"/>
            <a:ext cx="65501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cap="all" dirty="0">
                <a:solidFill>
                  <a:schemeClr val="tx1"/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ILMU SEMANTIK OPERASIONAL</a:t>
            </a:r>
            <a:endParaRPr lang="zh-CN" altLang="zh-CN" sz="3000" cap="all" dirty="0">
              <a:solidFill>
                <a:schemeClr val="tx1"/>
              </a:solidFill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" name="文本框 32">
            <a:extLst>
              <a:ext uri="{FF2B5EF4-FFF2-40B4-BE49-F238E27FC236}">
                <a16:creationId xmlns:a16="http://schemas.microsoft.com/office/drawing/2014/main" id="{A41D2577-BFFB-6A11-B484-A32D05D1D055}"/>
              </a:ext>
            </a:extLst>
          </p:cNvPr>
          <p:cNvSpPr txBox="1"/>
          <p:nvPr/>
        </p:nvSpPr>
        <p:spPr>
          <a:xfrm>
            <a:off x="1533799" y="2533511"/>
            <a:ext cx="407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Inti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Denotasional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Ilmu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Semantik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54A23BDD-3F00-B3F5-9B7F-6A0966E7A023}"/>
              </a:ext>
            </a:extLst>
          </p:cNvPr>
          <p:cNvSpPr txBox="1"/>
          <p:nvPr/>
        </p:nvSpPr>
        <p:spPr>
          <a:xfrm>
            <a:off x="6661611" y="2551328"/>
            <a:ext cx="399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Tujuan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Denotasional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Semantik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dari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Suatu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Bahasa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Text Placeholder 32">
            <a:extLst>
              <a:ext uri="{FF2B5EF4-FFF2-40B4-BE49-F238E27FC236}">
                <a16:creationId xmlns:a16="http://schemas.microsoft.com/office/drawing/2014/main" id="{065E52F6-4F1F-74C8-78C3-68B5372D9DDE}"/>
              </a:ext>
            </a:extLst>
          </p:cNvPr>
          <p:cNvSpPr txBox="1"/>
          <p:nvPr/>
        </p:nvSpPr>
        <p:spPr>
          <a:xfrm>
            <a:off x="6780315" y="3251721"/>
            <a:ext cx="4349484" cy="5213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Menugaskan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suatu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nilai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kepada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setiap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ekspresi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dalam 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bahasa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30107-BF9F-BCA4-1C36-19BD7B1FF1DD}"/>
              </a:ext>
            </a:extLst>
          </p:cNvPr>
          <p:cNvSpPr txBox="1"/>
          <p:nvPr/>
        </p:nvSpPr>
        <p:spPr>
          <a:xfrm>
            <a:off x="1351428" y="4556320"/>
            <a:ext cx="96840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>
                <a:effectLst/>
              </a:rPr>
              <a:t>Ilmu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semantik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dapat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dinyatakan</a:t>
            </a:r>
            <a:r>
              <a:rPr lang="en-ID" sz="1400" dirty="0">
                <a:effectLst/>
              </a:rPr>
              <a:t> dalam lambda calculus </a:t>
            </a:r>
            <a:r>
              <a:rPr lang="en-ID" sz="1400" dirty="0" err="1">
                <a:effectLst/>
              </a:rPr>
              <a:t>sebagai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fungsi</a:t>
            </a:r>
            <a:r>
              <a:rPr lang="en-ID" sz="1400" dirty="0">
                <a:effectLst/>
              </a:rPr>
              <a:t> mathematical, Eval, </a:t>
            </a:r>
            <a:r>
              <a:rPr lang="en-ID" sz="1400" dirty="0" err="1">
                <a:effectLst/>
              </a:rPr>
              <a:t>dari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ekspresi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ke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nilai</a:t>
            </a:r>
            <a:r>
              <a:rPr lang="en-ID" sz="1400" dirty="0">
                <a:effectLst/>
              </a:rPr>
              <a:t>.</a:t>
            </a:r>
          </a:p>
          <a:p>
            <a:endParaRPr lang="en-ID" sz="1400" dirty="0">
              <a:effectLst/>
            </a:endParaRPr>
          </a:p>
          <a:p>
            <a:r>
              <a:rPr lang="en-ID" sz="1400" dirty="0" err="1">
                <a:effectLst/>
              </a:rPr>
              <a:t>Contoh</a:t>
            </a:r>
            <a:r>
              <a:rPr lang="en-ID" sz="1400" dirty="0">
                <a:effectLst/>
              </a:rPr>
              <a:t> : Eval[+ 3 4] = 7 </a:t>
            </a:r>
            <a:r>
              <a:rPr lang="en-ID" sz="1400" dirty="0" err="1">
                <a:effectLst/>
              </a:rPr>
              <a:t>menggambarkan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bahwa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nilai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ekspresi</a:t>
            </a:r>
            <a:r>
              <a:rPr lang="en-ID" sz="1400" dirty="0">
                <a:effectLst/>
              </a:rPr>
              <a:t> (+ 3 4) </a:t>
            </a:r>
            <a:r>
              <a:rPr lang="en-ID" sz="1400" dirty="0" err="1">
                <a:effectLst/>
              </a:rPr>
              <a:t>untuk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menjadi</a:t>
            </a:r>
            <a:r>
              <a:rPr lang="en-ID" sz="1400" dirty="0">
                <a:effectLst/>
              </a:rPr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93139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1243012" y="1829729"/>
            <a:ext cx="7956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Perluasan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syntax Lambda-calculus yang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mencakup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ekspresi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telah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dinamai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(named expressions).</a:t>
            </a:r>
            <a:endParaRPr lang="en-ID" sz="1400" dirty="0">
              <a:solidFill>
                <a:schemeClr val="bg2">
                  <a:lumMod val="50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algn="l"/>
            <a:endParaRPr lang="zh-CN" altLang="zh-CN" sz="1400" cap="all" dirty="0">
              <a:solidFill>
                <a:schemeClr val="bg2">
                  <a:lumMod val="50000"/>
                </a:schemeClr>
              </a:solidFill>
              <a:uFillTx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4" name="TextBox 106"/>
          <p:cNvSpPr txBox="1"/>
          <p:nvPr/>
        </p:nvSpPr>
        <p:spPr>
          <a:xfrm>
            <a:off x="1377482" y="2568393"/>
            <a:ext cx="6085636" cy="24603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L :: ...│x : L│...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X =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nama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dari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Ekspresi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Lambda L</a:t>
            </a:r>
          </a:p>
          <a:p>
            <a:pPr>
              <a:lnSpc>
                <a:spcPct val="150000"/>
              </a:lnSpc>
            </a:pP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	FAC : \n.(if (= n 0) 1 (* n (FAC (- n 1))))</a:t>
            </a:r>
          </a:p>
          <a:p>
            <a:pPr>
              <a:lnSpc>
                <a:spcPct val="150000"/>
              </a:lnSpc>
            </a:pP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		dengan syntactic sugaring :</a:t>
            </a:r>
          </a:p>
          <a:p>
            <a:pPr>
              <a:lnSpc>
                <a:spcPct val="150000"/>
              </a:lnSpc>
            </a:pP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	FAC : \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n.if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(n = 0) then 1 else (n * FAC (n – 1))</a:t>
            </a:r>
          </a:p>
          <a:p>
            <a:pPr>
              <a:lnSpc>
                <a:spcPct val="150000"/>
              </a:lnSpc>
            </a:pP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	FAC : (\fac.(\n. (if (= n 0) (* n (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fac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(- n 1))))) FAC)</a:t>
            </a:r>
          </a:p>
          <a:p>
            <a:pPr>
              <a:lnSpc>
                <a:spcPct val="150000"/>
              </a:lnSpc>
            </a:pP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	H : \fac.(\n. (if (= n 0) 1 (* n (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fac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(- n 1)))))</a:t>
            </a:r>
          </a:p>
          <a:p>
            <a:pPr>
              <a:lnSpc>
                <a:spcPct val="150000"/>
              </a:lnSpc>
            </a:pP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	FAC : (H FAC)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52570" y="779780"/>
            <a:ext cx="3665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FUNGSI REKURSIF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23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H="1">
            <a:off x="6705588" y="0"/>
            <a:ext cx="5486411" cy="6858000"/>
          </a:xfrm>
          <a:prstGeom prst="rect">
            <a:avLst/>
          </a:prstGeom>
          <a:solidFill>
            <a:srgbClr val="455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05588" y="538628"/>
            <a:ext cx="48705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altLang="zh-CN" sz="30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Aturan</a:t>
            </a:r>
            <a:r>
              <a:rPr lang="en-ID" altLang="zh-CN" sz="30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ID" altLang="zh-CN" sz="30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Lingkup</a:t>
            </a:r>
            <a:r>
              <a:rPr lang="en-ID" altLang="zh-CN" sz="30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ID" altLang="zh-CN" sz="30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Leksikal</a:t>
            </a:r>
            <a:endParaRPr lang="zh-CN" altLang="en-US" sz="30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421836" y="1541423"/>
            <a:ext cx="3348327" cy="12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Kombinator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:</a:t>
            </a:r>
          </a:p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 = \f.(\g.(\x. f x (g x)))</a:t>
            </a:r>
          </a:p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 = \x. \y. x</a:t>
            </a:r>
          </a:p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I = \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x.x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Y = \f. \x. (f (x x)) \x. (f (x x))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16863" y="1541423"/>
            <a:ext cx="4159250" cy="2649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let n : E in B  #adalah </a:t>
            </a:r>
            <a:r>
              <a:rPr lang="en-US" sz="12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penyingkatan</a:t>
            </a:r>
            <a:r>
              <a:rPr lang="en-US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(\</a:t>
            </a:r>
            <a:r>
              <a:rPr lang="en-US" sz="12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n.B</a:t>
            </a:r>
            <a:r>
              <a:rPr lang="en-US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) E</a:t>
            </a:r>
          </a:p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let x : 3 in (* x x)\y. </a:t>
            </a:r>
          </a:p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let x : 3 in (* y x) </a:t>
            </a:r>
            <a:r>
              <a:rPr lang="en-US" sz="12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Ekuivalen</a:t>
            </a:r>
            <a:r>
              <a:rPr lang="en-US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\y. (* y 3)</a:t>
            </a:r>
          </a:p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letrec</a:t>
            </a:r>
            <a:r>
              <a:rPr lang="en-US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n : E in B #adalah </a:t>
            </a:r>
            <a:r>
              <a:rPr lang="en-US" sz="12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peyingkatan</a:t>
            </a:r>
            <a:r>
              <a:rPr lang="en-US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let n : Y (\</a:t>
            </a:r>
            <a:r>
              <a:rPr lang="en-US" sz="12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n.E</a:t>
            </a:r>
            <a:r>
              <a:rPr lang="en-US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) in B</a:t>
            </a:r>
          </a:p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endParaRPr lang="en-US" sz="12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let n : E in B 		= (\</a:t>
            </a:r>
            <a:r>
              <a:rPr lang="en-US" sz="12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n.B</a:t>
            </a:r>
            <a:r>
              <a:rPr lang="en-US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) E</a:t>
            </a:r>
          </a:p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letrec</a:t>
            </a:r>
            <a:r>
              <a:rPr lang="en-US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n : E in B	= let n : Y (\</a:t>
            </a:r>
            <a:r>
              <a:rPr lang="en-US" sz="12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n.E</a:t>
            </a:r>
            <a:r>
              <a:rPr lang="en-US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) in B</a:t>
            </a:r>
          </a:p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endParaRPr sz="12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2" name="文本框 4">
            <a:extLst>
              <a:ext uri="{FF2B5EF4-FFF2-40B4-BE49-F238E27FC236}">
                <a16:creationId xmlns:a16="http://schemas.microsoft.com/office/drawing/2014/main" id="{C56CFD49-97C3-29D0-2901-EE2347B7B3C3}"/>
              </a:ext>
            </a:extLst>
          </p:cNvPr>
          <p:cNvSpPr txBox="1"/>
          <p:nvPr/>
        </p:nvSpPr>
        <p:spPr>
          <a:xfrm>
            <a:off x="376507" y="338899"/>
            <a:ext cx="5486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zh-CN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Semantik</a:t>
            </a:r>
            <a:r>
              <a:rPr lang="en-ID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ID" altLang="zh-CN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Translasi</a:t>
            </a:r>
            <a:r>
              <a:rPr lang="en-ID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&amp; </a:t>
            </a:r>
            <a:r>
              <a:rPr lang="en-ID" altLang="zh-CN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Kombinator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" name="文本框 37">
            <a:extLst>
              <a:ext uri="{FF2B5EF4-FFF2-40B4-BE49-F238E27FC236}">
                <a16:creationId xmlns:a16="http://schemas.microsoft.com/office/drawing/2014/main" id="{BACAB7DA-5C85-95A2-ED95-16ED4A7873A5}"/>
              </a:ext>
            </a:extLst>
          </p:cNvPr>
          <p:cNvSpPr txBox="1"/>
          <p:nvPr/>
        </p:nvSpPr>
        <p:spPr>
          <a:xfrm>
            <a:off x="1969982" y="4238859"/>
            <a:ext cx="4735606" cy="176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Semantik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Translasi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untuk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Lambda Calculus :</a:t>
            </a:r>
          </a:p>
          <a:p>
            <a:pPr marL="1169988" indent="-1169988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Compile [s]	→ s</a:t>
            </a:r>
          </a:p>
          <a:p>
            <a:pPr marL="1169988" indent="-1169988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Compile [(E1 E2)]	→ (Compile [E1] Compile [E2])</a:t>
            </a:r>
          </a:p>
          <a:p>
            <a:pPr marL="1169988" indent="-1169988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Compile [\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x.E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]	→Abstract [(x, Compile [E])]</a:t>
            </a:r>
          </a:p>
          <a:p>
            <a:pPr marL="1169988" indent="-1169988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Abstract [(x, s)]	→if (s = x) then I else (K s)</a:t>
            </a:r>
          </a:p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Abstract [(x, (E1 E2))] →((S Abstract [(x, E1)]) Abstract [(x, E2)])</a:t>
            </a:r>
          </a:p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dimana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s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adalah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symbol</a:t>
            </a:r>
          </a:p>
        </p:txBody>
      </p:sp>
      <p:sp>
        <p:nvSpPr>
          <p:cNvPr id="8" name="文本框 37">
            <a:extLst>
              <a:ext uri="{FF2B5EF4-FFF2-40B4-BE49-F238E27FC236}">
                <a16:creationId xmlns:a16="http://schemas.microsoft.com/office/drawing/2014/main" id="{7E169C32-581D-6622-32ED-FB04F34DC13E}"/>
              </a:ext>
            </a:extLst>
          </p:cNvPr>
          <p:cNvSpPr txBox="1"/>
          <p:nvPr/>
        </p:nvSpPr>
        <p:spPr>
          <a:xfrm>
            <a:off x="376507" y="1522987"/>
            <a:ext cx="3654086" cy="271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Aturan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reduksi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untuk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kalkulus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SKI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adalah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:</a:t>
            </a:r>
          </a:p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 f g x →f x (g x)</a:t>
            </a:r>
          </a:p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 c x  → c</a:t>
            </a:r>
          </a:p>
          <a:p>
            <a:pPr marL="631825" indent="-631825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I x	→ x</a:t>
            </a:r>
          </a:p>
          <a:p>
            <a:pPr marL="631825" indent="-631825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Y e	→e (Y e)</a:t>
            </a:r>
          </a:p>
          <a:p>
            <a:pPr marL="631825" indent="-631825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(A B)	→A B</a:t>
            </a:r>
          </a:p>
          <a:p>
            <a:pPr marL="631825" indent="-631825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(A B C) 	→A B C</a:t>
            </a:r>
          </a:p>
          <a:p>
            <a:pPr marL="171450" indent="-171450" defTabSz="964565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Aturan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Reduksi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dijalankan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dari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kanan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kiri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marL="171450" indent="-171450" defTabSz="964565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Jika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tidak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ada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reduksi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S,K,I,Y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maka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tanda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kurung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akan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dibuang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, dan proses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reduksi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diteruskan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marL="631825" indent="-631825" defTabSz="964565">
              <a:lnSpc>
                <a:spcPct val="140000"/>
              </a:lnSpc>
              <a:spcBef>
                <a:spcPct val="20000"/>
              </a:spcBef>
              <a:defRPr/>
            </a:pP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1624629" y="1856623"/>
            <a:ext cx="7956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Turunan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LISP,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didasarkan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pada Lambda Calculus.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Dikonsentrasikan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ke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fitur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lambda-calculus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Scheme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mempunyai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dua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object :</a:t>
            </a:r>
          </a:p>
          <a:p>
            <a:pPr marL="981075" indent="-342900">
              <a:buFont typeface="+mj-lt"/>
              <a:buAutoNum type="alphaL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Atoms :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Untaian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Karakter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yang bukan blank</a:t>
            </a:r>
          </a:p>
          <a:p>
            <a:pPr marL="981075" indent="-342900">
              <a:buFont typeface="+mj-lt"/>
              <a:buAutoNum type="alphaL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List :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Rangkaian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Atom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atau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List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dipisahkan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oleh blank dan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berada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dalam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tanda</a:t>
            </a:r>
            <a:endParaRPr lang="en-US" dirty="0">
              <a:solidFill>
                <a:schemeClr val="bg2">
                  <a:lumMod val="50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638175"/>
            <a:endParaRPr lang="en-US" dirty="0">
              <a:solidFill>
                <a:schemeClr val="bg2">
                  <a:lumMod val="50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dapat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terbuat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atas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yang lain dan dapat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diaplikasikan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pada list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atau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argumen</a:t>
            </a:r>
            <a:endParaRPr lang="en-US" dirty="0">
              <a:solidFill>
                <a:schemeClr val="bg2">
                  <a:lumMod val="50000"/>
                </a:schemeClr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052570" y="779780"/>
            <a:ext cx="3665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SCHEME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25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40716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PEMROGRAMAN KONKUREN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H="1" flipV="1">
            <a:off x="1962298" y="3473973"/>
            <a:ext cx="8965565" cy="24130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962299" y="1402296"/>
            <a:ext cx="8999855" cy="1653019"/>
          </a:xfrm>
          <a:prstGeom prst="rect">
            <a:avLst/>
          </a:prstGeom>
          <a:solidFill>
            <a:srgbClr val="0B1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57280" y="1595747"/>
            <a:ext cx="7975600" cy="1266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Sebuah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sistem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komputer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harus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menangani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beberapa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program (task) yang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harus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dieksekusi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bersama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dalam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sebuah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lingkungan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baik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mono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atau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multi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prosesor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). Pada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pemrograman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konkuren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kita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tidak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lagi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berpikir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sekuensial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melainkan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harus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menangani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komunikasi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dan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sinkronisasi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antar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program.</a:t>
            </a:r>
          </a:p>
        </p:txBody>
      </p:sp>
      <p:sp>
        <p:nvSpPr>
          <p:cNvPr id="2" name="文本框 32">
            <a:extLst>
              <a:ext uri="{FF2B5EF4-FFF2-40B4-BE49-F238E27FC236}">
                <a16:creationId xmlns:a16="http://schemas.microsoft.com/office/drawing/2014/main" id="{608CF6CE-CF7F-A0B6-1301-46402B9042A1}"/>
              </a:ext>
            </a:extLst>
          </p:cNvPr>
          <p:cNvSpPr txBox="1"/>
          <p:nvPr/>
        </p:nvSpPr>
        <p:spPr>
          <a:xfrm>
            <a:off x="3654717" y="518589"/>
            <a:ext cx="5615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PEMROGRAMAN KONKUREN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6">
            <a:extLst>
              <a:ext uri="{FF2B5EF4-FFF2-40B4-BE49-F238E27FC236}">
                <a16:creationId xmlns:a16="http://schemas.microsoft.com/office/drawing/2014/main" id="{296F38A1-73FD-6738-844B-0A59CE6FDFCF}"/>
              </a:ext>
            </a:extLst>
          </p:cNvPr>
          <p:cNvSpPr/>
          <p:nvPr/>
        </p:nvSpPr>
        <p:spPr>
          <a:xfrm>
            <a:off x="1962299" y="3228679"/>
            <a:ext cx="8999855" cy="2354950"/>
          </a:xfrm>
          <a:prstGeom prst="rect">
            <a:avLst/>
          </a:prstGeom>
          <a:solidFill>
            <a:srgbClr val="0B1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52A796F1-0C65-BD7C-73A0-A581C43FBCCE}"/>
              </a:ext>
            </a:extLst>
          </p:cNvPr>
          <p:cNvSpPr txBox="1"/>
          <p:nvPr/>
        </p:nvSpPr>
        <p:spPr>
          <a:xfrm>
            <a:off x="2457280" y="3368553"/>
            <a:ext cx="7975600" cy="204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Alasan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Pemilihan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Pemrograman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Konkuren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bagi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Pemrogram</a:t>
            </a:r>
            <a:endParaRPr lang="en-US" sz="14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marL="171450" indent="-171450" algn="just" defTabSz="964565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Lebih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memahami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tentang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arsitektur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komputer</a:t>
            </a:r>
            <a:endParaRPr lang="en-US" sz="14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marL="171450" indent="-171450" algn="just" defTabSz="964565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Design compiler</a:t>
            </a:r>
          </a:p>
          <a:p>
            <a:pPr marL="171450" indent="-171450" algn="just" defTabSz="964565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Beberapa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permasalahan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sebagian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besar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dipecahkan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dengan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co-operating proses</a:t>
            </a:r>
          </a:p>
          <a:p>
            <a:pPr marL="171450" indent="-171450" algn="just" defTabSz="964565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Mengurangi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waktu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pengerjaan</a:t>
            </a:r>
            <a:r>
              <a:rPr lang="en-US" sz="14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/pelaksanaan proses</a:t>
            </a:r>
          </a:p>
        </p:txBody>
      </p:sp>
    </p:spTree>
    <p:extLst>
      <p:ext uri="{BB962C8B-B14F-4D97-AF65-F5344CB8AC3E}">
        <p14:creationId xmlns:p14="http://schemas.microsoft.com/office/powerpoint/2010/main" val="2209802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3295398" y="3123198"/>
            <a:ext cx="3541395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-- O ─ O ─ O ─ O →		</a:t>
            </a: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X = 5</a:t>
            </a: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Y = 3 * X + 4	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817378" y="2395230"/>
            <a:ext cx="447738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Operasi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Sekuensial</a:t>
            </a:r>
            <a:endParaRPr lang="zh-CN" altLang="en-US" sz="25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65493" y="3087069"/>
            <a:ext cx="3541395" cy="180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	- O ─ O –</a:t>
            </a: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-- │	  │ -- &gt;</a:t>
            </a:r>
          </a:p>
          <a:p>
            <a:pPr marL="268288" indent="-268288"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	- O ─ O –</a:t>
            </a:r>
          </a:p>
          <a:p>
            <a:pPr marL="268288" indent="-268288" algn="just" defTabSz="964565">
              <a:lnSpc>
                <a:spcPct val="140000"/>
              </a:lnSpc>
              <a:spcBef>
                <a:spcPct val="20000"/>
              </a:spcBef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marL="268288" indent="-268288"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X = A * B + C</a:t>
            </a: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Y = 3 * A + 7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94763" y="2395230"/>
            <a:ext cx="447738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Operasi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Konkuren</a:t>
            </a:r>
            <a:endParaRPr lang="zh-CN" altLang="en-US" sz="25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1817378" y="2071580"/>
            <a:ext cx="8965565" cy="24130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09249" y="2260760"/>
            <a:ext cx="635" cy="2176145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32">
            <a:extLst>
              <a:ext uri="{FF2B5EF4-FFF2-40B4-BE49-F238E27FC236}">
                <a16:creationId xmlns:a16="http://schemas.microsoft.com/office/drawing/2014/main" id="{CC898D89-C9E5-AEA8-01C1-B876F5FF6437}"/>
              </a:ext>
            </a:extLst>
          </p:cNvPr>
          <p:cNvSpPr txBox="1"/>
          <p:nvPr/>
        </p:nvSpPr>
        <p:spPr>
          <a:xfrm>
            <a:off x="3654717" y="518589"/>
            <a:ext cx="5615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Perbedaan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Operasi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Secara 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Sekuensial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dan 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Konkuren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5" name="TextBox 106">
            <a:extLst>
              <a:ext uri="{FF2B5EF4-FFF2-40B4-BE49-F238E27FC236}">
                <a16:creationId xmlns:a16="http://schemas.microsoft.com/office/drawing/2014/main" id="{DD5F3CCD-EA3E-7C3A-5D41-80D38142B594}"/>
              </a:ext>
            </a:extLst>
          </p:cNvPr>
          <p:cNvSpPr txBox="1"/>
          <p:nvPr/>
        </p:nvSpPr>
        <p:spPr>
          <a:xfrm>
            <a:off x="1817378" y="4956509"/>
            <a:ext cx="5483740" cy="9314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D" altLang="zh-CN" sz="1400" dirty="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Bahasa </a:t>
            </a:r>
            <a:r>
              <a:rPr lang="en-ID" altLang="zh-CN" sz="1400" dirty="0" err="1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Pemrograman</a:t>
            </a:r>
            <a:r>
              <a:rPr lang="en-ID" altLang="zh-CN" sz="1400" dirty="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400" dirty="0" err="1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Konkuren</a:t>
            </a:r>
            <a:r>
              <a:rPr lang="en-ID" altLang="zh-CN" sz="1400" dirty="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:</a:t>
            </a:r>
          </a:p>
          <a:p>
            <a:pPr algn="l">
              <a:lnSpc>
                <a:spcPct val="150000"/>
              </a:lnSpc>
            </a:pPr>
            <a:r>
              <a:rPr lang="en-ID" altLang="zh-CN" sz="1400" dirty="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Java, C#, Erlang, Occam, Limbo, SR, Ada</a:t>
            </a:r>
          </a:p>
          <a:p>
            <a:pPr algn="l">
              <a:lnSpc>
                <a:spcPct val="150000"/>
              </a:lnSpc>
            </a:pPr>
            <a:endParaRPr lang="en-ID" altLang="zh-CN" sz="1400" dirty="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285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143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79165" y="914399"/>
            <a:ext cx="8495030" cy="5120641"/>
          </a:xfrm>
          <a:prstGeom prst="roundRect">
            <a:avLst>
              <a:gd name="adj" fmla="val 7616"/>
            </a:avLst>
          </a:prstGeom>
          <a:noFill/>
          <a:ln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0">
                      <a:srgbClr val="FF6737"/>
                    </a:gs>
                    <a:gs pos="48000">
                      <a:srgbClr val="FF784E"/>
                    </a:gs>
                  </a:gsLst>
                  <a:lin ang="10800000" scaled="1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1083" y="1320938"/>
            <a:ext cx="12520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R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P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S</a:t>
            </a:r>
            <a:endParaRPr lang="zh-CN" sz="8800" kern="2500" dirty="0">
              <a:solidFill>
                <a:schemeClr val="bg1"/>
              </a:solidFill>
              <a:uFillTx/>
              <a:latin typeface="Verdana" panose="020B0604030504040204" pitchFamily="34" charset="0"/>
              <a:ea typeface="思源黑体 CN Heavy" panose="020B0A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655185" y="1419860"/>
            <a:ext cx="3583940" cy="937260"/>
            <a:chOff x="6953" y="1829"/>
            <a:chExt cx="5644" cy="1476"/>
          </a:xfrm>
        </p:grpSpPr>
        <p:sp>
          <p:nvSpPr>
            <p:cNvPr id="39" name="矩形 38"/>
            <p:cNvSpPr/>
            <p:nvPr/>
          </p:nvSpPr>
          <p:spPr>
            <a:xfrm>
              <a:off x="8901" y="2012"/>
              <a:ext cx="3696" cy="1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Pemrograman</a:t>
              </a:r>
              <a:r>
                <a:rPr lang="en-US" sz="2400" kern="2500" dirty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</a:t>
              </a:r>
              <a:r>
                <a:rPr lang="en-US" sz="2400" kern="2500" dirty="0" err="1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Logika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953" y="1829"/>
              <a:ext cx="1620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01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55185" y="3020695"/>
            <a:ext cx="3583940" cy="937260"/>
            <a:chOff x="7018" y="1829"/>
            <a:chExt cx="5644" cy="1476"/>
          </a:xfrm>
        </p:grpSpPr>
        <p:sp>
          <p:nvSpPr>
            <p:cNvPr id="43" name="矩形 42"/>
            <p:cNvSpPr/>
            <p:nvPr/>
          </p:nvSpPr>
          <p:spPr>
            <a:xfrm>
              <a:off x="8981" y="2007"/>
              <a:ext cx="3681" cy="1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Pemrograman</a:t>
              </a:r>
              <a:r>
                <a:rPr lang="en-US" sz="2400" kern="2500" dirty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</a:t>
              </a:r>
              <a:r>
                <a:rPr lang="en-US" sz="2400" kern="2500" dirty="0" err="1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Fungsional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02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655185" y="4679950"/>
            <a:ext cx="3702685" cy="937260"/>
            <a:chOff x="7018" y="1829"/>
            <a:chExt cx="5831" cy="1476"/>
          </a:xfrm>
        </p:grpSpPr>
        <p:sp>
          <p:nvSpPr>
            <p:cNvPr id="51" name="矩形 50"/>
            <p:cNvSpPr/>
            <p:nvPr/>
          </p:nvSpPr>
          <p:spPr>
            <a:xfrm>
              <a:off x="8981" y="2007"/>
              <a:ext cx="3868" cy="1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Pemgrograman</a:t>
              </a:r>
              <a:r>
                <a:rPr lang="en-US" sz="2400" kern="2500" dirty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</a:t>
              </a:r>
              <a:r>
                <a:rPr lang="en-US" sz="2400" kern="2500" dirty="0" err="1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Konkuren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03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H="1">
            <a:off x="6705588" y="0"/>
            <a:ext cx="5486411" cy="6858000"/>
          </a:xfrm>
          <a:prstGeom prst="rect">
            <a:avLst/>
          </a:prstGeom>
          <a:solidFill>
            <a:srgbClr val="455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4968" y="325374"/>
            <a:ext cx="4870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zh-CN" sz="30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Concurrency in Programming Languages</a:t>
            </a:r>
            <a:endParaRPr lang="zh-CN" altLang="en-US" sz="30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4348" y="1765891"/>
            <a:ext cx="5220428" cy="454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64565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Concurrent execution : A notation that denotes operations that could be, but need to be, executed in parallel.</a:t>
            </a:r>
          </a:p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endParaRPr lang="en-US" sz="14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  <a:p>
            <a:pPr marL="171450" indent="-171450" defTabSz="964565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Communication : A notation that permits processes to exchange information either through shared variables(visible to each process) or a message passing mechanism.</a:t>
            </a:r>
          </a:p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endParaRPr lang="en-US" sz="14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  <a:p>
            <a:pPr marL="171450" indent="-171450" defTabSz="964565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Synchronization : A notation to require a process to wait for a signal from another process.</a:t>
            </a:r>
          </a:p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endParaRPr lang="en-US" sz="14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  <a:p>
            <a:pPr marL="171450" indent="-171450" defTabSz="964565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Mutual exclusion : A notation to synchronize access to shared resource</a:t>
            </a:r>
          </a:p>
        </p:txBody>
      </p:sp>
      <p:sp>
        <p:nvSpPr>
          <p:cNvPr id="2" name="文本框 4">
            <a:extLst>
              <a:ext uri="{FF2B5EF4-FFF2-40B4-BE49-F238E27FC236}">
                <a16:creationId xmlns:a16="http://schemas.microsoft.com/office/drawing/2014/main" id="{C56CFD49-97C3-29D0-2901-EE2347B7B3C3}"/>
              </a:ext>
            </a:extLst>
          </p:cNvPr>
          <p:cNvSpPr txBox="1"/>
          <p:nvPr/>
        </p:nvSpPr>
        <p:spPr>
          <a:xfrm>
            <a:off x="484083" y="556206"/>
            <a:ext cx="54864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Sifat-</a:t>
            </a:r>
            <a:r>
              <a:rPr lang="en-ID" altLang="zh-CN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sifat</a:t>
            </a:r>
            <a:r>
              <a:rPr lang="en-ID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ID" altLang="zh-CN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Konkurensi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8" name="文本框 37">
            <a:extLst>
              <a:ext uri="{FF2B5EF4-FFF2-40B4-BE49-F238E27FC236}">
                <a16:creationId xmlns:a16="http://schemas.microsoft.com/office/drawing/2014/main" id="{7E169C32-581D-6622-32ED-FB04F34DC13E}"/>
              </a:ext>
            </a:extLst>
          </p:cNvPr>
          <p:cNvSpPr txBox="1"/>
          <p:nvPr/>
        </p:nvSpPr>
        <p:spPr>
          <a:xfrm>
            <a:off x="376507" y="1262512"/>
            <a:ext cx="6329081" cy="389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64565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Sinkronisasi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marL="174625" indent="-174625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Dua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buah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proses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dikatakan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berkomunikasi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jika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aksi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dari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sebuah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proses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sepenuhnya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mendahului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proses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berikutnya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Sinkronisasi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berhubungan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dengan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komunikasi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.</a:t>
            </a:r>
          </a:p>
          <a:p>
            <a:pPr marL="171450" indent="-171450" defTabSz="964565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Nondeterministic</a:t>
            </a:r>
          </a:p>
          <a:p>
            <a:pPr marL="174625" indent="-174625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Sebuah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program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dikatakan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non-deterministic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bila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memiliki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lebih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dari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satu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evaluasi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strategi yang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memungkinkan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dan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bebeda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, yang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memberikan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hasil-hasil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yang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berbeda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.</a:t>
            </a:r>
          </a:p>
          <a:p>
            <a:pPr marL="171450" indent="-171450" defTabSz="964565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Mutual Exclusion</a:t>
            </a:r>
          </a:p>
          <a:p>
            <a:pPr marL="174625" indent="-174625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Sebuah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proses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kadang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membutuhkan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akses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yang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eksklusif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terhadap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sumber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daya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Misalnya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ketika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sebuah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proses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memperbaiki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struktur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data,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tidak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ada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proses lain yang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mengakses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data yang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sama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685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441400" y="5874385"/>
            <a:ext cx="2669540" cy="83099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Tim </a:t>
            </a:r>
            <a:r>
              <a:rPr lang="en-US" sz="1200" kern="250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Penyusun</a:t>
            </a: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1.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2.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3</a:t>
            </a:r>
            <a:endParaRPr lang="en-US" sz="1200" kern="2500" dirty="0">
              <a:ln>
                <a:noFill/>
              </a:ln>
              <a:solidFill>
                <a:schemeClr val="bg1"/>
              </a:solidFill>
              <a:effectLst/>
              <a:uFillTx/>
              <a:latin typeface="Arial Black" panose="020B0A04020102020204" pitchFamily="34" charset="0"/>
              <a:ea typeface="Verdana" panose="020B0604030504040204" pitchFamily="34" charset="0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2020" y="1990725"/>
            <a:ext cx="5366238" cy="240065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Terima</a:t>
            </a:r>
            <a:endParaRPr lang="en-US" altLang="zh-CN" sz="7500" b="1" kern="2500" cap="all" dirty="0"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kasih</a:t>
            </a:r>
            <a:endParaRPr lang="zh-CN" sz="7500" b="1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15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PEMROGRAMAN LOGIKA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9D8DF0F8-E2B7-3005-8774-EC41CFC429DE}"/>
              </a:ext>
            </a:extLst>
          </p:cNvPr>
          <p:cNvSpPr/>
          <p:nvPr/>
        </p:nvSpPr>
        <p:spPr>
          <a:xfrm>
            <a:off x="1243012" y="4080006"/>
            <a:ext cx="8999855" cy="1029876"/>
          </a:xfrm>
          <a:prstGeom prst="rect">
            <a:avLst/>
          </a:prstGeom>
          <a:solidFill>
            <a:srgbClr val="0B1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243012" y="2660502"/>
            <a:ext cx="795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cap="all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Problem solving = problem description + logical deductions</a:t>
            </a:r>
            <a:endParaRPr lang="zh-CN" altLang="zh-CN" sz="1600" cap="all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4" name="TextBox 106"/>
          <p:cNvSpPr txBox="1"/>
          <p:nvPr/>
        </p:nvSpPr>
        <p:spPr>
          <a:xfrm>
            <a:off x="1350588" y="3140351"/>
            <a:ext cx="6085636" cy="798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Bagaimana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kita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dapat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memiliki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kemampuan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membuat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logika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deduksi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Idealnya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,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kita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memberitahukan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kepada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komputer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‘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apa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’ yang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kita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ingin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kerjakan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, bukan ‘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bagaimana’cara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mengerjakannya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052570" y="779780"/>
            <a:ext cx="3665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LOGIKA PEMROGRAMAN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F3A1AD33-DADC-F0E3-C54F-920CD6F1C77E}"/>
              </a:ext>
            </a:extLst>
          </p:cNvPr>
          <p:cNvSpPr txBox="1"/>
          <p:nvPr/>
        </p:nvSpPr>
        <p:spPr>
          <a:xfrm>
            <a:off x="1897380" y="4345004"/>
            <a:ext cx="7975600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Logika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pemrograman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pada python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adalah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paradigma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pemrograman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melihat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komputasi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sebagai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penalaran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otomatis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atas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basis data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pengetahuan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terbuat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dari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fakta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aturan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.</a:t>
            </a:r>
            <a:endParaRPr sz="12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052570" y="779780"/>
            <a:ext cx="3665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LOGIKA PEMROGRAMAN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7F4077-B7BB-9500-CD22-DC7AFB030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617" y="1997353"/>
            <a:ext cx="6790765" cy="367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1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1"/>
          <p:cNvSpPr/>
          <p:nvPr/>
        </p:nvSpPr>
        <p:spPr>
          <a:xfrm>
            <a:off x="1351429" y="2733087"/>
            <a:ext cx="4484370" cy="2310130"/>
          </a:xfrm>
          <a:prstGeom prst="rect">
            <a:avLst/>
          </a:prstGeom>
          <a:solidFill>
            <a:srgbClr val="091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05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19" name="Text Placeholder 32"/>
          <p:cNvSpPr txBox="1"/>
          <p:nvPr/>
        </p:nvSpPr>
        <p:spPr>
          <a:xfrm>
            <a:off x="1706624" y="3429000"/>
            <a:ext cx="4079392" cy="79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Pada </a:t>
            </a:r>
            <a:r>
              <a:rPr lang="en-US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pemrograman</a:t>
            </a:r>
            <a:r>
              <a:rPr lang="en-US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imperative, </a:t>
            </a:r>
            <a:r>
              <a:rPr lang="en-US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programmeryang</a:t>
            </a:r>
            <a:r>
              <a:rPr lang="en-US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memberitahu</a:t>
            </a:r>
            <a:r>
              <a:rPr lang="en-US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komputer</a:t>
            </a:r>
            <a:r>
              <a:rPr lang="en-US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“</a:t>
            </a:r>
            <a:r>
              <a:rPr lang="en-US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bagaimana</a:t>
            </a:r>
            <a:r>
              <a:rPr lang="en-US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/how” </a:t>
            </a:r>
            <a:r>
              <a:rPr lang="en-US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cara</a:t>
            </a:r>
            <a:r>
              <a:rPr lang="en-US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menyelesaikan</a:t>
            </a:r>
            <a:r>
              <a:rPr lang="en-US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masalah</a:t>
            </a:r>
            <a:endParaRPr lang="zh-CN" altLang="en-US" sz="120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4" name="Rectangle 47"/>
          <p:cNvSpPr/>
          <p:nvPr/>
        </p:nvSpPr>
        <p:spPr>
          <a:xfrm>
            <a:off x="6561884" y="2749550"/>
            <a:ext cx="4473575" cy="2310130"/>
          </a:xfrm>
          <a:prstGeom prst="rect">
            <a:avLst/>
          </a:prstGeom>
          <a:solidFill>
            <a:srgbClr val="9AA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AU" sz="313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06165" y="617535"/>
            <a:ext cx="6550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cap="all" dirty="0">
                <a:solidFill>
                  <a:schemeClr val="tx1"/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BAHASA PEMROGRAMAN IMPERATIVE VS DEKLARATIVE</a:t>
            </a:r>
            <a:endParaRPr lang="zh-CN" altLang="zh-CN" sz="3000" cap="all" dirty="0">
              <a:solidFill>
                <a:schemeClr val="tx1"/>
              </a:solidFill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" name="文本框 32">
            <a:extLst>
              <a:ext uri="{FF2B5EF4-FFF2-40B4-BE49-F238E27FC236}">
                <a16:creationId xmlns:a16="http://schemas.microsoft.com/office/drawing/2014/main" id="{A41D2577-BFFB-6A11-B484-A32D05D1D055}"/>
              </a:ext>
            </a:extLst>
          </p:cNvPr>
          <p:cNvSpPr txBox="1"/>
          <p:nvPr/>
        </p:nvSpPr>
        <p:spPr>
          <a:xfrm>
            <a:off x="1533800" y="2953385"/>
            <a:ext cx="162483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Imperative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54A23BDD-3F00-B3F5-9B7F-6A0966E7A023}"/>
              </a:ext>
            </a:extLst>
          </p:cNvPr>
          <p:cNvSpPr txBox="1"/>
          <p:nvPr/>
        </p:nvSpPr>
        <p:spPr>
          <a:xfrm>
            <a:off x="6661612" y="2971202"/>
            <a:ext cx="162483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Deklarative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Text Placeholder 32">
            <a:extLst>
              <a:ext uri="{FF2B5EF4-FFF2-40B4-BE49-F238E27FC236}">
                <a16:creationId xmlns:a16="http://schemas.microsoft.com/office/drawing/2014/main" id="{065E52F6-4F1F-74C8-78C3-68B5372D9DDE}"/>
              </a:ext>
            </a:extLst>
          </p:cNvPr>
          <p:cNvSpPr txBox="1"/>
          <p:nvPr/>
        </p:nvSpPr>
        <p:spPr>
          <a:xfrm>
            <a:off x="6739975" y="3543499"/>
            <a:ext cx="4349484" cy="13523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Pada 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pemrograman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, programmer 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mendeklarasikan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“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apa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/what” 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permasalahannya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dan 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komputer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yang 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akan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memecahkan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masalah</a:t>
            </a:r>
            <a:r>
              <a:rPr lang="en-US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.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Pemograman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deklaratif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banyak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digunakan 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untuk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membangun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sebuah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Sistem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Cerdas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120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atau</a:t>
            </a:r>
            <a:r>
              <a:rPr lang="en-ID" altLang="zh-CN" sz="120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artificial intelligence (AI).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E5409-07B6-DD98-0FE9-89AEEE46B92D}"/>
              </a:ext>
            </a:extLst>
          </p:cNvPr>
          <p:cNvSpPr txBox="1"/>
          <p:nvPr/>
        </p:nvSpPr>
        <p:spPr>
          <a:xfrm>
            <a:off x="1351429" y="1929764"/>
            <a:ext cx="96596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i="0" dirty="0" err="1">
                <a:solidFill>
                  <a:srgbClr val="222222"/>
                </a:solidFill>
                <a:effectLst/>
                <a:ea typeface="思源黑体 CN ExtraLight" panose="020B0200000000000000"/>
              </a:rPr>
              <a:t>Pemrograman</a:t>
            </a:r>
            <a:r>
              <a:rPr lang="en-ID" sz="1400" b="0" i="0" dirty="0">
                <a:solidFill>
                  <a:srgbClr val="222222"/>
                </a:solidFill>
                <a:effectLst/>
                <a:ea typeface="思源黑体 CN ExtraLight" panose="020B0200000000000000"/>
              </a:rPr>
              <a:t> </a:t>
            </a:r>
            <a:r>
              <a:rPr lang="en-ID" sz="1400" b="0" i="0" dirty="0" err="1">
                <a:solidFill>
                  <a:srgbClr val="222222"/>
                </a:solidFill>
                <a:effectLst/>
                <a:ea typeface="思源黑体 CN ExtraLight" panose="020B0200000000000000"/>
              </a:rPr>
              <a:t>deklaratif</a:t>
            </a:r>
            <a:r>
              <a:rPr lang="en-ID" sz="1400" b="0" i="0" dirty="0">
                <a:solidFill>
                  <a:srgbClr val="222222"/>
                </a:solidFill>
                <a:effectLst/>
                <a:ea typeface="思源黑体 CN ExtraLight" panose="020B0200000000000000"/>
              </a:rPr>
              <a:t> dan </a:t>
            </a:r>
            <a:r>
              <a:rPr lang="en-ID" sz="1400" b="0" i="0" dirty="0" err="1">
                <a:solidFill>
                  <a:srgbClr val="222222"/>
                </a:solidFill>
                <a:effectLst/>
                <a:ea typeface="思源黑体 CN ExtraLight" panose="020B0200000000000000"/>
              </a:rPr>
              <a:t>imperatif</a:t>
            </a:r>
            <a:r>
              <a:rPr lang="en-ID" sz="1400" b="0" i="0" dirty="0">
                <a:solidFill>
                  <a:srgbClr val="222222"/>
                </a:solidFill>
                <a:effectLst/>
                <a:ea typeface="思源黑体 CN ExtraLight" panose="020B0200000000000000"/>
              </a:rPr>
              <a:t> </a:t>
            </a:r>
            <a:r>
              <a:rPr lang="en-ID" sz="1400" b="0" i="0" dirty="0" err="1">
                <a:solidFill>
                  <a:srgbClr val="222222"/>
                </a:solidFill>
                <a:effectLst/>
                <a:ea typeface="思源黑体 CN ExtraLight" panose="020B0200000000000000"/>
              </a:rPr>
              <a:t>adalah</a:t>
            </a:r>
            <a:r>
              <a:rPr lang="en-ID" sz="1400" b="0" i="0" dirty="0">
                <a:solidFill>
                  <a:srgbClr val="222222"/>
                </a:solidFill>
                <a:effectLst/>
                <a:ea typeface="思源黑体 CN ExtraLight" panose="020B0200000000000000"/>
              </a:rPr>
              <a:t> </a:t>
            </a:r>
            <a:r>
              <a:rPr lang="en-ID" sz="1400" b="0" i="0" dirty="0" err="1">
                <a:solidFill>
                  <a:srgbClr val="222222"/>
                </a:solidFill>
                <a:effectLst/>
                <a:ea typeface="思源黑体 CN ExtraLight" panose="020B0200000000000000"/>
              </a:rPr>
              <a:t>dua</a:t>
            </a:r>
            <a:r>
              <a:rPr lang="en-ID" sz="1400" b="0" i="0" dirty="0">
                <a:solidFill>
                  <a:srgbClr val="222222"/>
                </a:solidFill>
                <a:effectLst/>
                <a:ea typeface="思源黑体 CN ExtraLight" panose="020B0200000000000000"/>
              </a:rPr>
              <a:t> </a:t>
            </a:r>
            <a:r>
              <a:rPr lang="en-ID" sz="1400" b="0" i="0" dirty="0" err="1">
                <a:solidFill>
                  <a:srgbClr val="222222"/>
                </a:solidFill>
                <a:effectLst/>
                <a:ea typeface="思源黑体 CN ExtraLight" panose="020B0200000000000000"/>
              </a:rPr>
              <a:t>paradigma</a:t>
            </a:r>
            <a:r>
              <a:rPr lang="en-ID" sz="1400" b="0" i="0" dirty="0">
                <a:solidFill>
                  <a:srgbClr val="222222"/>
                </a:solidFill>
                <a:effectLst/>
                <a:ea typeface="思源黑体 CN ExtraLight" panose="020B0200000000000000"/>
              </a:rPr>
              <a:t> </a:t>
            </a:r>
            <a:r>
              <a:rPr lang="en-ID" sz="1400" b="0" i="0" dirty="0" err="1">
                <a:solidFill>
                  <a:srgbClr val="222222"/>
                </a:solidFill>
                <a:effectLst/>
                <a:ea typeface="思源黑体 CN ExtraLight" panose="020B0200000000000000"/>
              </a:rPr>
              <a:t>pemrograman</a:t>
            </a:r>
            <a:r>
              <a:rPr lang="en-ID" sz="1400" b="0" i="0" dirty="0">
                <a:solidFill>
                  <a:srgbClr val="222222"/>
                </a:solidFill>
                <a:effectLst/>
                <a:ea typeface="思源黑体 CN ExtraLight" panose="020B0200000000000000"/>
              </a:rPr>
              <a:t> yang </a:t>
            </a:r>
            <a:r>
              <a:rPr lang="en-ID" sz="1400" b="0" i="0" dirty="0" err="1">
                <a:solidFill>
                  <a:srgbClr val="222222"/>
                </a:solidFill>
                <a:effectLst/>
                <a:ea typeface="思源黑体 CN ExtraLight" panose="020B0200000000000000"/>
              </a:rPr>
              <a:t>umum</a:t>
            </a:r>
            <a:r>
              <a:rPr lang="en-ID" sz="1400" b="0" i="0" dirty="0">
                <a:solidFill>
                  <a:srgbClr val="222222"/>
                </a:solidFill>
                <a:effectLst/>
                <a:ea typeface="思源黑体 CN ExtraLight" panose="020B0200000000000000"/>
              </a:rPr>
              <a:t>. </a:t>
            </a:r>
            <a:r>
              <a:rPr lang="en-ID" sz="1400" b="0" i="0" dirty="0" err="1">
                <a:solidFill>
                  <a:srgbClr val="222222"/>
                </a:solidFill>
                <a:effectLst/>
                <a:ea typeface="思源黑体 CN ExtraLight" panose="020B0200000000000000"/>
              </a:rPr>
              <a:t>Paradigma</a:t>
            </a:r>
            <a:r>
              <a:rPr lang="en-ID" sz="1400" b="0" i="0" dirty="0">
                <a:solidFill>
                  <a:srgbClr val="222222"/>
                </a:solidFill>
                <a:effectLst/>
                <a:ea typeface="思源黑体 CN ExtraLight" panose="020B0200000000000000"/>
              </a:rPr>
              <a:t> </a:t>
            </a:r>
            <a:r>
              <a:rPr lang="en-ID" sz="1400" b="0" i="0" dirty="0" err="1">
                <a:solidFill>
                  <a:srgbClr val="222222"/>
                </a:solidFill>
                <a:effectLst/>
                <a:ea typeface="思源黑体 CN ExtraLight" panose="020B0200000000000000"/>
              </a:rPr>
              <a:t>pemrograman</a:t>
            </a:r>
            <a:r>
              <a:rPr lang="en-ID" sz="1400" b="0" i="0" dirty="0">
                <a:solidFill>
                  <a:srgbClr val="222222"/>
                </a:solidFill>
                <a:effectLst/>
                <a:ea typeface="思源黑体 CN ExtraLight" panose="020B0200000000000000"/>
              </a:rPr>
              <a:t> digunakan </a:t>
            </a:r>
            <a:r>
              <a:rPr lang="en-ID" sz="1400" b="0" i="0" dirty="0" err="1">
                <a:solidFill>
                  <a:srgbClr val="222222"/>
                </a:solidFill>
                <a:effectLst/>
                <a:ea typeface="思源黑体 CN ExtraLight" panose="020B0200000000000000"/>
              </a:rPr>
              <a:t>untuk</a:t>
            </a:r>
            <a:r>
              <a:rPr lang="en-ID" sz="1400" b="0" i="0" dirty="0">
                <a:solidFill>
                  <a:srgbClr val="222222"/>
                </a:solidFill>
                <a:effectLst/>
                <a:ea typeface="思源黑体 CN ExtraLight" panose="020B0200000000000000"/>
              </a:rPr>
              <a:t> </a:t>
            </a:r>
            <a:r>
              <a:rPr lang="en-ID" sz="1400" b="0" i="0" dirty="0" err="1">
                <a:solidFill>
                  <a:srgbClr val="222222"/>
                </a:solidFill>
                <a:effectLst/>
                <a:ea typeface="思源黑体 CN ExtraLight" panose="020B0200000000000000"/>
              </a:rPr>
              <a:t>mengklasifikasikan</a:t>
            </a:r>
            <a:r>
              <a:rPr lang="en-ID" sz="1400" b="0" i="0" dirty="0">
                <a:solidFill>
                  <a:srgbClr val="222222"/>
                </a:solidFill>
                <a:effectLst/>
                <a:ea typeface="思源黑体 CN ExtraLight" panose="020B0200000000000000"/>
              </a:rPr>
              <a:t> </a:t>
            </a:r>
            <a:r>
              <a:rPr lang="en-ID" sz="1400" b="0" i="0" dirty="0" err="1">
                <a:solidFill>
                  <a:srgbClr val="222222"/>
                </a:solidFill>
                <a:effectLst/>
                <a:ea typeface="思源黑体 CN ExtraLight" panose="020B0200000000000000"/>
              </a:rPr>
              <a:t>bahasa</a:t>
            </a:r>
            <a:r>
              <a:rPr lang="en-ID" sz="1400" b="0" i="0" dirty="0">
                <a:solidFill>
                  <a:srgbClr val="222222"/>
                </a:solidFill>
                <a:effectLst/>
                <a:ea typeface="思源黑体 CN ExtraLight" panose="020B0200000000000000"/>
              </a:rPr>
              <a:t> </a:t>
            </a:r>
            <a:r>
              <a:rPr lang="en-ID" sz="1400" b="0" i="0" dirty="0" err="1">
                <a:solidFill>
                  <a:srgbClr val="222222"/>
                </a:solidFill>
                <a:effectLst/>
                <a:ea typeface="思源黑体 CN ExtraLight" panose="020B0200000000000000"/>
              </a:rPr>
              <a:t>pemrograman</a:t>
            </a:r>
            <a:r>
              <a:rPr lang="en-ID" sz="1400" b="0" i="0" dirty="0">
                <a:solidFill>
                  <a:srgbClr val="222222"/>
                </a:solidFill>
                <a:effectLst/>
                <a:ea typeface="思源黑体 CN ExtraLight" panose="020B0200000000000000"/>
              </a:rPr>
              <a:t> </a:t>
            </a:r>
            <a:r>
              <a:rPr lang="en-ID" sz="1400" b="0" i="0" dirty="0" err="1">
                <a:solidFill>
                  <a:srgbClr val="222222"/>
                </a:solidFill>
                <a:effectLst/>
                <a:ea typeface="思源黑体 CN ExtraLight" panose="020B0200000000000000"/>
              </a:rPr>
              <a:t>tergantung</a:t>
            </a:r>
            <a:r>
              <a:rPr lang="en-ID" sz="1400" b="0" i="0" dirty="0">
                <a:solidFill>
                  <a:srgbClr val="222222"/>
                </a:solidFill>
                <a:effectLst/>
                <a:ea typeface="思源黑体 CN ExtraLight" panose="020B0200000000000000"/>
              </a:rPr>
              <a:t> pada </a:t>
            </a:r>
            <a:r>
              <a:rPr lang="en-ID" sz="1400" b="0" i="0" dirty="0" err="1">
                <a:solidFill>
                  <a:srgbClr val="222222"/>
                </a:solidFill>
                <a:effectLst/>
                <a:ea typeface="思源黑体 CN ExtraLight" panose="020B0200000000000000"/>
              </a:rPr>
              <a:t>fiturnya</a:t>
            </a:r>
            <a:r>
              <a:rPr lang="en-ID" sz="1400" b="0" i="0" dirty="0">
                <a:solidFill>
                  <a:srgbClr val="222222"/>
                </a:solidFill>
                <a:effectLst/>
                <a:ea typeface="思源黑体 CN ExtraLight" panose="020B0200000000000000"/>
              </a:rPr>
              <a:t>. </a:t>
            </a:r>
            <a:endParaRPr lang="en-ID" sz="1400" dirty="0">
              <a:ea typeface="思源黑体 CN ExtraLight" panose="020B020000000000000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30107-BF9F-BCA4-1C36-19BD7B1FF1DD}"/>
              </a:ext>
            </a:extLst>
          </p:cNvPr>
          <p:cNvSpPr txBox="1"/>
          <p:nvPr/>
        </p:nvSpPr>
        <p:spPr>
          <a:xfrm>
            <a:off x="1351428" y="5272493"/>
            <a:ext cx="9659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>
                <a:effectLst/>
              </a:rPr>
              <a:t>Kesimpulanya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Pemrograman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Deklaratif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berfokus</a:t>
            </a:r>
            <a:r>
              <a:rPr lang="en-ID" sz="1400" dirty="0">
                <a:effectLst/>
              </a:rPr>
              <a:t> pada </a:t>
            </a:r>
            <a:r>
              <a:rPr lang="en-ID" sz="1400" dirty="0" err="1">
                <a:effectLst/>
              </a:rPr>
              <a:t>apa</a:t>
            </a:r>
            <a:r>
              <a:rPr lang="en-ID" sz="1400" dirty="0">
                <a:effectLst/>
              </a:rPr>
              <a:t> yang </a:t>
            </a:r>
            <a:r>
              <a:rPr lang="en-ID" sz="1400" dirty="0" err="1">
                <a:effectLst/>
              </a:rPr>
              <a:t>harus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dicapai</a:t>
            </a:r>
            <a:r>
              <a:rPr lang="en-ID" sz="1400" dirty="0">
                <a:effectLst/>
              </a:rPr>
              <a:t> program </a:t>
            </a:r>
            <a:r>
              <a:rPr lang="en-ID" sz="1400" dirty="0" err="1">
                <a:effectLst/>
              </a:rPr>
              <a:t>sementara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Pemrograman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Imperatif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berfokus</a:t>
            </a:r>
            <a:r>
              <a:rPr lang="en-ID" sz="1400" dirty="0">
                <a:effectLst/>
              </a:rPr>
              <a:t> pada </a:t>
            </a:r>
            <a:r>
              <a:rPr lang="en-ID" sz="1400" dirty="0" err="1">
                <a:effectLst/>
              </a:rPr>
              <a:t>bagaimana</a:t>
            </a:r>
            <a:r>
              <a:rPr lang="en-ID" sz="1400" dirty="0">
                <a:effectLst/>
              </a:rPr>
              <a:t> program </a:t>
            </a:r>
            <a:r>
              <a:rPr lang="en-ID" sz="1400" dirty="0" err="1">
                <a:effectLst/>
              </a:rPr>
              <a:t>harus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mencapai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hasil</a:t>
            </a:r>
            <a:r>
              <a:rPr lang="en-ID" sz="1400" dirty="0">
                <a:effectLst/>
              </a:rPr>
              <a:t>.</a:t>
            </a:r>
          </a:p>
          <a:p>
            <a:br>
              <a:rPr lang="en-ID" sz="1400" dirty="0">
                <a:effectLst/>
              </a:rPr>
            </a:br>
            <a:endParaRPr lang="en-ID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2566604" y="3485060"/>
            <a:ext cx="3541395" cy="2095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1.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Pergilah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Bengkel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2. Cari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kerusakan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motor Anda</a:t>
            </a: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3. Cari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bengkel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sesuai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merk motor Anda</a:t>
            </a: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4. Cari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dimana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teknisi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berada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5.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Teknisi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memeriksa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motor Anda</a:t>
            </a: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6.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Teknisi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memperbaiki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motor Anda.</a:t>
            </a: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7. Motor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diperbaiki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828173" y="2962910"/>
            <a:ext cx="447738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Imperative</a:t>
            </a:r>
            <a:endParaRPr lang="zh-CN" altLang="en-US" sz="25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20914" y="3536819"/>
            <a:ext cx="3541395" cy="839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sv-S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Teknisi, tolong periksa motor saya. (Teknisi, atas kebijakan dan SOPnya memilih metode terbaik untuk melakukan permintaan)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05558" y="2962910"/>
            <a:ext cx="447738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Deklarative</a:t>
            </a:r>
            <a:endParaRPr lang="zh-CN" altLang="en-US" sz="25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1962299" y="2798863"/>
            <a:ext cx="8965565" cy="24130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962299" y="1402297"/>
            <a:ext cx="8999855" cy="1049550"/>
          </a:xfrm>
          <a:prstGeom prst="rect">
            <a:avLst/>
          </a:prstGeom>
          <a:solidFill>
            <a:srgbClr val="0B1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68954" y="1603048"/>
            <a:ext cx="7975600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Pemrograman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deklaratif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merupakan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lawan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dari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pemrograman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imperatif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dimana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perbedaannya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dapat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dijelaskan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dalam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contoh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di dunia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nyata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Proses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Memperbaiki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Motor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berikut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: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6160003" y="2822993"/>
            <a:ext cx="635" cy="2176145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2944177" y="1679575"/>
            <a:ext cx="2225675" cy="3472180"/>
          </a:xfrm>
          <a:prstGeom prst="roundRect">
            <a:avLst/>
          </a:prstGeom>
          <a:solidFill>
            <a:srgbClr val="9AA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69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22973" y="1679575"/>
            <a:ext cx="2224800" cy="3474000"/>
          </a:xfrm>
          <a:prstGeom prst="roundRect">
            <a:avLst/>
          </a:prstGeom>
          <a:solidFill>
            <a:srgbClr val="455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69"/>
              </a:solidFill>
            </a:endParaRPr>
          </a:p>
        </p:txBody>
      </p:sp>
      <p:sp>
        <p:nvSpPr>
          <p:cNvPr id="19" name="TextBox 106"/>
          <p:cNvSpPr txBox="1"/>
          <p:nvPr/>
        </p:nvSpPr>
        <p:spPr>
          <a:xfrm>
            <a:off x="402907" y="670313"/>
            <a:ext cx="4670425" cy="798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Sebagai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bahasa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pemrograman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yang juga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sering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disebut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multi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paradigma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,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berikut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pengaplikasian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bahasa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pemrograman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python dengan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contoh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kasus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penjumlahan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sebagai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berikut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:</a:t>
            </a:r>
            <a:endParaRPr lang="zh-CN" altLang="en-US" sz="1200" dirty="0">
              <a:solidFill>
                <a:srgbClr val="595969"/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48485" y="3903980"/>
            <a:ext cx="15792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1600" cap="all" dirty="0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Please et</a:t>
            </a:r>
            <a:endParaRPr lang="zh-CN" altLang="zh-CN" sz="1600" cap="all" dirty="0">
              <a:solidFill>
                <a:schemeClr val="bg1"/>
              </a:solidFill>
              <a:uFillTx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78517" y="2558415"/>
            <a:ext cx="15792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cap="all" dirty="0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Imperative</a:t>
            </a:r>
            <a:endParaRPr lang="zh-CN" altLang="zh-CN" sz="1600" cap="all" dirty="0">
              <a:solidFill>
                <a:schemeClr val="bg1"/>
              </a:solidFill>
              <a:uFillTx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4" name="íšḻïḑé"/>
          <p:cNvSpPr/>
          <p:nvPr/>
        </p:nvSpPr>
        <p:spPr bwMode="auto">
          <a:xfrm>
            <a:off x="3135312" y="3060700"/>
            <a:ext cx="1938020" cy="134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buNone/>
            </a:pPr>
            <a:r>
              <a:rPr lang="en-ID" altLang="zh-CN" sz="12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angka</a:t>
            </a:r>
            <a:r>
              <a:rPr lang="en-ID" altLang="zh-CN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= [10, 20, 30, 40]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None/>
            </a:pPr>
            <a:r>
              <a:rPr lang="en-ID" altLang="zh-CN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total = 0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None/>
            </a:pPr>
            <a:r>
              <a:rPr lang="en-ID" altLang="zh-CN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for </a:t>
            </a:r>
            <a:r>
              <a:rPr lang="en-ID" altLang="zh-CN" sz="12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angka</a:t>
            </a:r>
            <a:r>
              <a:rPr lang="en-ID" altLang="zh-CN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in </a:t>
            </a:r>
            <a:r>
              <a:rPr lang="en-ID" altLang="zh-CN" sz="12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angka</a:t>
            </a:r>
            <a:r>
              <a:rPr lang="en-ID" altLang="zh-CN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: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None/>
            </a:pPr>
            <a:r>
              <a:rPr lang="en-ID" altLang="zh-CN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 total += </a:t>
            </a:r>
            <a:r>
              <a:rPr lang="en-ID" altLang="zh-CN" sz="12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angka</a:t>
            </a:r>
            <a:endParaRPr lang="en-ID" altLang="zh-CN" sz="12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  <a:p>
            <a:pPr algn="l">
              <a:lnSpc>
                <a:spcPct val="110000"/>
              </a:lnSpc>
              <a:spcBef>
                <a:spcPct val="0"/>
              </a:spcBef>
              <a:buNone/>
            </a:pPr>
            <a:r>
              <a:rPr lang="en-ID" altLang="zh-CN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print(total)</a:t>
            </a:r>
            <a:endParaRPr lang="zh-CN" altLang="en-US" sz="12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05562" y="2541307"/>
            <a:ext cx="15792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cap="all" dirty="0" err="1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Deklarative</a:t>
            </a:r>
            <a:endParaRPr lang="zh-CN" altLang="zh-CN" sz="1600" cap="all" dirty="0">
              <a:solidFill>
                <a:schemeClr val="bg1"/>
              </a:solidFill>
              <a:uFillTx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6" name="íšḻïḑé"/>
          <p:cNvSpPr/>
          <p:nvPr/>
        </p:nvSpPr>
        <p:spPr bwMode="auto">
          <a:xfrm>
            <a:off x="6750424" y="3060700"/>
            <a:ext cx="1976717" cy="134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buNone/>
            </a:pPr>
            <a:r>
              <a:rPr lang="nn-NO" altLang="zh-CN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angka = [10, 20, 30, 40]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None/>
            </a:pPr>
            <a:r>
              <a:rPr lang="nn-NO" altLang="zh-CN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print(sum(angka))</a:t>
            </a:r>
            <a:endParaRPr lang="zh-CN" altLang="en-US" sz="12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3" name="TextBox 106">
            <a:extLst>
              <a:ext uri="{FF2B5EF4-FFF2-40B4-BE49-F238E27FC236}">
                <a16:creationId xmlns:a16="http://schemas.microsoft.com/office/drawing/2014/main" id="{713B9400-60B6-99BA-3605-B05A989BE1D0}"/>
              </a:ext>
            </a:extLst>
          </p:cNvPr>
          <p:cNvSpPr txBox="1"/>
          <p:nvPr/>
        </p:nvSpPr>
        <p:spPr>
          <a:xfrm>
            <a:off x="5169852" y="5417997"/>
            <a:ext cx="6522723" cy="10753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Jika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melihat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contoh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diatas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,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terlihat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jelas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perbedaan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cara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penulisan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Imperatif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dan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Deklaratif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,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dimana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pada model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Impleratif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dilakukan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step by step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sedangkan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pada model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Deklaratif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,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penulisan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menggunakan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fungsi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sum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untuk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menjumlahkan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semuanya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dalam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satu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baris program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tanpa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mengetahui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alur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proses yang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terjadi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di </a:t>
            </a:r>
            <a:r>
              <a:rPr lang="en-ID" altLang="zh-CN" sz="1200" dirty="0" err="1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dalamnya</a:t>
            </a:r>
            <a:r>
              <a:rPr lang="en-ID" altLang="zh-CN" sz="1200" dirty="0">
                <a:solidFill>
                  <a:srgbClr val="59596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.</a:t>
            </a:r>
            <a:endParaRPr lang="zh-CN" altLang="en-US" sz="1200" dirty="0">
              <a:solidFill>
                <a:srgbClr val="595969"/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PEMROGRAMAN FUNGSIONAL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02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wNmI4M2UxM2ExNDIyNjEzMmMwOTBjNTdjYTI2O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F6737"/>
            </a:gs>
            <a:gs pos="48000">
              <a:srgbClr val="FF784E"/>
            </a:gs>
          </a:gsLst>
          <a:lin ang="10800000" scaled="1"/>
          <a:tileRect/>
        </a:gradFill>
        <a:ln>
          <a:noFill/>
        </a:ln>
      </a:spPr>
      <a:bodyPr rtlCol="0" anchor="ctr"/>
      <a:lstStyle>
        <a:defPPr algn="ctr">
          <a:defRPr sz="6600" kern="2500" dirty="0" smtClean="0">
            <a:solidFill>
              <a:schemeClr val="bg1"/>
            </a:solidFill>
            <a:latin typeface="思源黑体 ExtraLight" panose="020B0200000000000000" pitchFamily="34" charset="-122"/>
            <a:ea typeface="思源黑体 ExtraLight" panose="020B02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Regular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1674</Words>
  <Application>Microsoft Office PowerPoint</Application>
  <PresentationFormat>Widescreen</PresentationFormat>
  <Paragraphs>210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Arial Black</vt:lpstr>
      <vt:lpstr>Trebuchet MS</vt:lpstr>
      <vt:lpstr>Verdana</vt:lpstr>
      <vt:lpstr>Wingdings</vt:lpstr>
      <vt:lpstr>思源宋体 CN Heavy</vt:lpstr>
      <vt:lpstr>思源黑体 CN Bold</vt:lpstr>
      <vt:lpstr>思源黑体 CN ExtraLight</vt:lpstr>
      <vt:lpstr>思源黑体 CN Light</vt:lpstr>
      <vt:lpstr>思源黑体 CN Medium</vt:lpstr>
      <vt:lpstr>思源黑体 CN Regular</vt:lpstr>
      <vt:lpstr>思源黑体 ExtraLight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Syalis Ibnih</dc:creator>
  <cp:lastModifiedBy>Anisa Oktaviani</cp:lastModifiedBy>
  <cp:revision>762</cp:revision>
  <dcterms:created xsi:type="dcterms:W3CDTF">2020-07-07T03:15:00Z</dcterms:created>
  <dcterms:modified xsi:type="dcterms:W3CDTF">2022-08-28T12:42:44Z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C6E3E62C7AD842AE96887C97A8879F52</vt:lpwstr>
  </property>
</Properties>
</file>