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917" r:id="rId2"/>
    <p:sldId id="1779" r:id="rId3"/>
    <p:sldId id="1718" r:id="rId4"/>
    <p:sldId id="2066" r:id="rId5"/>
    <p:sldId id="2067" r:id="rId6"/>
    <p:sldId id="2081" r:id="rId7"/>
    <p:sldId id="2064" r:id="rId8"/>
    <p:sldId id="2075" r:id="rId9"/>
    <p:sldId id="2080" r:id="rId10"/>
    <p:sldId id="2012" r:id="rId11"/>
    <p:sldId id="2079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799" autoAdjust="0"/>
  </p:normalViewPr>
  <p:slideViewPr>
    <p:cSldViewPr snapToGrid="0">
      <p:cViewPr varScale="1">
        <p:scale>
          <a:sx n="66" d="100"/>
          <a:sy n="66" d="100"/>
        </p:scale>
        <p:origin x="798" y="66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9AA4E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yyyy/m/d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C-4B2D-BC78-D995C491EF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0913C8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yyyy/m/d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9C-4B2D-BC78-D995C491E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07351"/>
        <c:axId val="272048433"/>
      </c:radarChart>
      <c:catAx>
        <c:axId val="60707351"/>
        <c:scaling>
          <c:orientation val="minMax"/>
        </c:scaling>
        <c:delete val="0"/>
        <c:axPos val="b"/>
        <c:numFmt formatCode="yyyy/m/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bg1">
                    <a:lumMod val="50000"/>
                  </a:schemeClr>
                </a:solidFill>
                <a:uFill>
                  <a:solidFill>
                    <a:schemeClr val="tx1"/>
                  </a:solidFill>
                </a:uFill>
                <a:latin typeface="思源黑体 CN Regular" panose="020B0500000000000000" charset="-122"/>
                <a:ea typeface="思源黑体 CN Regular" panose="020B0500000000000000" charset="-122"/>
                <a:cs typeface="+mn-cs"/>
              </a:defRPr>
            </a:pPr>
            <a:endParaRPr lang="en-US"/>
          </a:p>
        </c:txPr>
        <c:crossAx val="272048433"/>
        <c:crosses val="autoZero"/>
        <c:auto val="1"/>
        <c:lblAlgn val="ctr"/>
        <c:lblOffset val="100"/>
        <c:noMultiLvlLbl val="0"/>
      </c:catAx>
      <c:valAx>
        <c:axId val="27204843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bg1">
                    <a:lumMod val="50000"/>
                  </a:schemeClr>
                </a:solidFill>
                <a:uFill>
                  <a:solidFill>
                    <a:schemeClr val="tx1"/>
                  </a:solidFill>
                </a:uFill>
                <a:latin typeface="思源黑体 CN Regular" panose="020B0500000000000000" charset="-122"/>
                <a:ea typeface="思源黑体 CN Regular" panose="020B0500000000000000" charset="-122"/>
                <a:cs typeface="+mn-cs"/>
              </a:defRPr>
            </a:pPr>
            <a:endParaRPr lang="en-US"/>
          </a:p>
        </c:txPr>
        <c:crossAx val="60707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u="none" strike="noStrike" kern="1200" cap="none" spc="0" normalizeH="0">
          <a:solidFill>
            <a:schemeClr val="bg1">
              <a:lumMod val="50000"/>
            </a:schemeClr>
          </a:solidFill>
          <a:uFill>
            <a:solidFill>
              <a:schemeClr val="tx1"/>
            </a:solidFill>
          </a:uFill>
          <a:latin typeface="思源黑体 CN Regular" panose="020B0500000000000000" charset="-122"/>
          <a:ea typeface="思源黑体 CN Regular" panose="020B0500000000000000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2022/8/28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6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7807826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KE 4 – Object oriented programming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19" y="1990725"/>
            <a:ext cx="10137867" cy="70788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000" kern="2500" cap="all" dirty="0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 PEMGROGRAMAN 1C</a:t>
            </a:r>
            <a:endParaRPr lang="zh-CN" sz="40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6096635" y="0"/>
            <a:ext cx="6095365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Medium" panose="020B0600000000000000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8216308"/>
              </p:ext>
            </p:extLst>
          </p:nvPr>
        </p:nvGraphicFramePr>
        <p:xfrm>
          <a:off x="1379302" y="2611483"/>
          <a:ext cx="2184703" cy="193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78271" y="218281"/>
            <a:ext cx="4477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PEMROGRAMAN BERORIENTASI OBJEK PADA PYTHON</a:t>
            </a:r>
            <a:endParaRPr lang="zh-CN" altLang="en-US" sz="3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720" y="1853512"/>
            <a:ext cx="524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Berikut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program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perhitungan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luas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segitiga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dengan </a:t>
            </a: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paradigma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OOP / PBO 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22720" y="2611483"/>
            <a:ext cx="5243194" cy="358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Segitiga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174625" indent="-1746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	def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__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alas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tinggi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alas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alas </a:t>
            </a: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tinggi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tinggi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174625" indent="-174625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get_luas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alas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tinggi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ID" sz="1200" b="0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segitiga1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Segitiga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(5,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10)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segitiga2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Segitiga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(10,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10)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ID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luas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segitiga1:'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segitiga1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get_luas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ID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363538" indent="-363538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luas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segitiga2:'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segitiga2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get_luas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Python OOP Bahasa Indonesia #2 - Constructor __init__()">
            <a:extLst>
              <a:ext uri="{FF2B5EF4-FFF2-40B4-BE49-F238E27FC236}">
                <a16:creationId xmlns:a16="http://schemas.microsoft.com/office/drawing/2014/main" id="{05638A59-2CCD-AFF4-6BD9-7024119CE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0" y="2034586"/>
            <a:ext cx="4946568" cy="269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55185" y="1419860"/>
            <a:ext cx="3241040" cy="937260"/>
            <a:chOff x="6953" y="1829"/>
            <a:chExt cx="5104" cy="1476"/>
          </a:xfrm>
        </p:grpSpPr>
        <p:sp>
          <p:nvSpPr>
            <p:cNvPr id="39" name="矩形 38"/>
            <p:cNvSpPr/>
            <p:nvPr/>
          </p:nvSpPr>
          <p:spPr>
            <a:xfrm>
              <a:off x="8901" y="2012"/>
              <a:ext cx="3156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Definisi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OOP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5185" y="3020695"/>
            <a:ext cx="3241040" cy="937260"/>
            <a:chOff x="7018" y="1829"/>
            <a:chExt cx="5104" cy="1476"/>
          </a:xfrm>
        </p:grpSpPr>
        <p:sp>
          <p:nvSpPr>
            <p:cNvPr id="43" name="矩形 42"/>
            <p:cNvSpPr/>
            <p:nvPr/>
          </p:nvSpPr>
          <p:spPr>
            <a:xfrm>
              <a:off x="8981" y="2007"/>
              <a:ext cx="3141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Konsep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Dasar OOP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DEFINISI PEMROGRAMAN BERBASIS OBJEK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6"/>
          <p:cNvSpPr txBox="1"/>
          <p:nvPr/>
        </p:nvSpPr>
        <p:spPr>
          <a:xfrm>
            <a:off x="827314" y="2442845"/>
            <a:ext cx="4513943" cy="2224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Tahun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1960,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ditemukan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suatu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pembuatan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program yang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terstruktur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(structured programming).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Metode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ini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dikembangkan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bahasa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C dan Pascal.</a:t>
            </a:r>
          </a:p>
          <a:p>
            <a:pPr>
              <a:lnSpc>
                <a:spcPct val="150000"/>
              </a:lnSpc>
            </a:pPr>
            <a:endParaRPr lang="en-ID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Dengan program yang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terstruktur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inilah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untuk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pertama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kalinya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kita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mampu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menulis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program yang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begitu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sulit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dengan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lebih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mudah</a:t>
            </a:r>
            <a:r>
              <a:rPr lang="en-ID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62514" y="779780"/>
            <a:ext cx="597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SEJARAH PEMROGRAMAN BERBASIS OBJEK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050" name="Picture 2" descr="Konsep OOP - Kotakode.com | Komunitas Developer Indonesia">
            <a:extLst>
              <a:ext uri="{FF2B5EF4-FFF2-40B4-BE49-F238E27FC236}">
                <a16:creationId xmlns:a16="http://schemas.microsoft.com/office/drawing/2014/main" id="{EE3EAA70-701D-69F0-FB0C-2E417E0A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37" y="1987550"/>
            <a:ext cx="5726063" cy="38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1">
            <a:extLst>
              <a:ext uri="{FF2B5EF4-FFF2-40B4-BE49-F238E27FC236}">
                <a16:creationId xmlns:a16="http://schemas.microsoft.com/office/drawing/2014/main" id="{648C58E8-C33F-3AB0-EC47-F66866471C81}"/>
              </a:ext>
            </a:extLst>
          </p:cNvPr>
          <p:cNvSpPr/>
          <p:nvPr/>
        </p:nvSpPr>
        <p:spPr>
          <a:xfrm rot="18900000">
            <a:off x="10549549" y="3798426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35C6C2CB-B10C-B464-C2E7-C8860C93684D}"/>
              </a:ext>
            </a:extLst>
          </p:cNvPr>
          <p:cNvSpPr txBox="1"/>
          <p:nvPr/>
        </p:nvSpPr>
        <p:spPr>
          <a:xfrm>
            <a:off x="4262985" y="4237317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</p:txBody>
      </p:sp>
      <p:sp>
        <p:nvSpPr>
          <p:cNvPr id="3" name="矩形: 圆角 9"/>
          <p:cNvSpPr/>
          <p:nvPr/>
        </p:nvSpPr>
        <p:spPr>
          <a:xfrm rot="18900000">
            <a:off x="7114390" y="2491816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 rot="18900000">
            <a:off x="408792" y="1178890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28340" y="1955697"/>
            <a:ext cx="3616402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 Oriented Programming (OOP)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paradigma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teknik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mana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semua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dalam program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dimodelkan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dalam dunia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nyata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dunia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nyata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ciri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attribut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juga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aksi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kelakuan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(behaviour).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7820" y="4791406"/>
            <a:ext cx="3616402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 Oriented Programming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paradigma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menjadikan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semua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Setiap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identitas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tugasnya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masing-masing.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3355" y="1992813"/>
            <a:ext cx="3616402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 Oriented Programming (OOP)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dalam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pembuatan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program, dengan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tujuan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kompleksnya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berbagai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terus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meningkat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6834" y="4012118"/>
            <a:ext cx="3616402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 Oriented Programming (OOP)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paradigma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konsep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(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kelas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 dan object (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).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Konsep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sering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kali digunakan dalam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menyusun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aplikasi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sederhana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digunakan 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kembali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</a:t>
            </a:r>
            <a:r>
              <a:rPr lang="en-ID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reuseable</a:t>
            </a:r>
            <a:r>
              <a:rPr lang="en-ID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5474" y="548781"/>
            <a:ext cx="6207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DEFINISI PEMROGRAMAN BERBASIS OBJEK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952" y="1614969"/>
            <a:ext cx="362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Berikut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definisi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PBO :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6376" y="1436389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27820" y="2821131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5251AD88-C011-D805-B370-63EE6E21E862}"/>
              </a:ext>
            </a:extLst>
          </p:cNvPr>
          <p:cNvSpPr txBox="1"/>
          <p:nvPr/>
        </p:nvSpPr>
        <p:spPr>
          <a:xfrm>
            <a:off x="10938512" y="4121191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</a:p>
        </p:txBody>
      </p:sp>
      <p:sp>
        <p:nvSpPr>
          <p:cNvPr id="19" name="矩形: 圆角 10">
            <a:extLst>
              <a:ext uri="{FF2B5EF4-FFF2-40B4-BE49-F238E27FC236}">
                <a16:creationId xmlns:a16="http://schemas.microsoft.com/office/drawing/2014/main" id="{B193B6A0-1FAC-9C43-9B51-5903B4516BF8}"/>
              </a:ext>
            </a:extLst>
          </p:cNvPr>
          <p:cNvSpPr/>
          <p:nvPr/>
        </p:nvSpPr>
        <p:spPr>
          <a:xfrm rot="18900000">
            <a:off x="4142836" y="4136413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83BD1AB1-9E22-7953-D1EE-4C9CD10C94A2}"/>
              </a:ext>
            </a:extLst>
          </p:cNvPr>
          <p:cNvSpPr txBox="1"/>
          <p:nvPr/>
        </p:nvSpPr>
        <p:spPr>
          <a:xfrm>
            <a:off x="4544939" y="4413178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KONSEP DASAR PEMROGRAMAN BERBASIS OBJEK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  <a:endParaRPr lang="en-US" altLang="zh-CN" sz="13000" kern="2500" dirty="0">
              <a:ln>
                <a:noFill/>
              </a:ln>
              <a:solidFill>
                <a:schemeClr val="bg1"/>
              </a:solidFill>
              <a:effectLst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2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095739" y="2214643"/>
            <a:ext cx="4572089" cy="1075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Pada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konsep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PBO,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semua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komponen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program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seolah-olah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adalah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sebuah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.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Sebuah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selalu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memiliki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identitas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dan juga </a:t>
            </a:r>
            <a:r>
              <a:rPr lang="en-ID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perilaku</a:t>
            </a:r>
            <a:r>
              <a:rPr lang="en-ID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atau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kemampuan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untuk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melakukan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tugas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tertentu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07771" y="792480"/>
            <a:ext cx="672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KONSEP DASAR PEMROGRAMAN BERBASIS OBJEK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F3EA1D-BBAB-2E38-410D-DFCF5A1B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68" y="3567998"/>
            <a:ext cx="3330030" cy="249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连接符 11">
            <a:extLst>
              <a:ext uri="{FF2B5EF4-FFF2-40B4-BE49-F238E27FC236}">
                <a16:creationId xmlns:a16="http://schemas.microsoft.com/office/drawing/2014/main" id="{670880F9-698E-362F-8C1F-4441FDF78917}"/>
              </a:ext>
            </a:extLst>
          </p:cNvPr>
          <p:cNvCxnSpPr>
            <a:cxnSpLocks/>
          </p:cNvCxnSpPr>
          <p:nvPr/>
        </p:nvCxnSpPr>
        <p:spPr>
          <a:xfrm>
            <a:off x="6154057" y="2317750"/>
            <a:ext cx="0" cy="3842159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6">
            <a:extLst>
              <a:ext uri="{FF2B5EF4-FFF2-40B4-BE49-F238E27FC236}">
                <a16:creationId xmlns:a16="http://schemas.microsoft.com/office/drawing/2014/main" id="{34AC2D6D-50E1-BEB4-544A-F5C3C47D23BB}"/>
              </a:ext>
            </a:extLst>
          </p:cNvPr>
          <p:cNvSpPr txBox="1"/>
          <p:nvPr/>
        </p:nvSpPr>
        <p:spPr>
          <a:xfrm>
            <a:off x="6422573" y="2214643"/>
            <a:ext cx="5210626" cy="135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Sebagai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contoh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program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cara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menghitung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luas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segitiga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.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Maka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alurnya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seperti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ini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Segitiga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adalah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sebuah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segitiga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memiliki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2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identitas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berupa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alas dan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tinggi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Obejk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segitiga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memiliki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kempuan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untuk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menghitung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luasnya</a:t>
            </a:r>
            <a:r>
              <a:rPr lang="en-ID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ID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sendiri</a:t>
            </a:r>
            <a:endParaRPr lang="en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43370A54-F553-170A-C0EF-4818A992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75" y="3659654"/>
            <a:ext cx="3466495" cy="2599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52696" y="2070833"/>
            <a:ext cx="2972472" cy="1502645"/>
          </a:xfrm>
          <a:prstGeom prst="rect">
            <a:avLst/>
          </a:prstGeom>
          <a:solidFill>
            <a:srgbClr val="0913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1961349" y="2414466"/>
            <a:ext cx="2191608" cy="1093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Prototipe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sebagai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tempat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mendefinisikan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atribut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suatu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Atribut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ini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terdiri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data member (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variabel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) dan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fungsi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(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metode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).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1961348" y="2211774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7831" y="2083533"/>
            <a:ext cx="2972472" cy="1502645"/>
          </a:xfrm>
          <a:prstGeom prst="rect">
            <a:avLst/>
          </a:prstGeom>
          <a:solidFill>
            <a:srgbClr val="9AA4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4791802" y="2377909"/>
            <a:ext cx="2745731" cy="1093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Variabel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dibagi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oleh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semua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instance (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turunan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)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Variabel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didefinisikan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di dalam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, tapi di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luar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metode-metode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dalam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tersebut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4791802" y="2183478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Variabel</a:t>
            </a:r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Kelas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7566" y="2070833"/>
            <a:ext cx="2972472" cy="1502645"/>
          </a:xfrm>
          <a:prstGeom prst="rect">
            <a:avLst/>
          </a:prstGeom>
          <a:solidFill>
            <a:srgbClr val="0913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7937929" y="2430137"/>
            <a:ext cx="2292722" cy="645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Data member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adalah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variabel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menyimpan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data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berhubungan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dengan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objeknya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7937929" y="2211774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Data Member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5396" y="3585943"/>
            <a:ext cx="2972472" cy="1502645"/>
          </a:xfrm>
          <a:prstGeom prst="rect">
            <a:avLst/>
          </a:prstGeom>
          <a:solidFill>
            <a:srgbClr val="9AA4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961348" y="3964286"/>
            <a:ext cx="2525719" cy="8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Fungsi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memiliki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nama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sama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di dalam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, tapi dengan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jumlah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tipe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argumen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berbeda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sehingga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dapat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melakukan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beberapa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hal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berbeda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1961348" y="3731403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Overloading </a:t>
            </a:r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Fungsi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5168" y="3585943"/>
            <a:ext cx="2972472" cy="1502645"/>
          </a:xfrm>
          <a:prstGeom prst="rect">
            <a:avLst/>
          </a:prstGeom>
          <a:solidFill>
            <a:srgbClr val="0913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21215" y="3929876"/>
            <a:ext cx="2625624" cy="8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Pembuatan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beberapa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fungsi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atau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kegunaan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untuk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suatu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operator.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Misalnya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operator +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dibuat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tidak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hanya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untuk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penjumlahan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, tapi juga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untuk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fungsi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lain.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791801" y="3726884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Overloading Operator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10266" y="3585943"/>
            <a:ext cx="2972472" cy="1502645"/>
          </a:xfrm>
          <a:prstGeom prst="rect">
            <a:avLst/>
          </a:prstGeom>
          <a:solidFill>
            <a:srgbClr val="9AA4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7953383" y="3929876"/>
            <a:ext cx="2286237" cy="645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Variabel yang didefinisikan di dalam suatu metode dan hanya menjadi milik dari instance kelas.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7944414" y="3749319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Variabel</a:t>
            </a:r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Instansi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07657" y="883920"/>
            <a:ext cx="6633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ISTILAH-ISTILAH DALAM PEMROGRAMAN BERBASIS OBJEK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52696" y="2070833"/>
            <a:ext cx="2972472" cy="1502645"/>
          </a:xfrm>
          <a:prstGeom prst="rect">
            <a:avLst/>
          </a:prstGeom>
          <a:solidFill>
            <a:srgbClr val="0913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1961348" y="2414466"/>
            <a:ext cx="2337095" cy="421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Pewarisan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karakteristik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sebuah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lain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menjadi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turunannya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1961349" y="2211774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Pewarisan</a:t>
            </a:r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/</a:t>
            </a:r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Inheritansi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7831" y="2083533"/>
            <a:ext cx="2972472" cy="1502645"/>
          </a:xfrm>
          <a:prstGeom prst="rect">
            <a:avLst/>
          </a:prstGeom>
          <a:solidFill>
            <a:srgbClr val="9AA4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4791802" y="2377909"/>
            <a:ext cx="2745731" cy="8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istilah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lain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suatu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Sebuah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dibuat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prototipe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Lingkaran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misalnya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disebut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sebagai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instance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tersebut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4791802" y="2183478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Instance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7566" y="2070833"/>
            <a:ext cx="2972472" cy="1502645"/>
          </a:xfrm>
          <a:prstGeom prst="rect">
            <a:avLst/>
          </a:prstGeom>
          <a:solidFill>
            <a:srgbClr val="0913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7937929" y="2430137"/>
            <a:ext cx="2292722" cy="421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Pembuatan</a:t>
            </a:r>
            <a:r>
              <a:rPr lang="fr-FR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instance/</a:t>
            </a:r>
            <a:r>
              <a:rPr lang="fr-FR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</a:t>
            </a:r>
            <a:r>
              <a:rPr lang="fr-FR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dari </a:t>
            </a:r>
            <a:r>
              <a:rPr lang="fr-FR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suatu</a:t>
            </a:r>
            <a:r>
              <a:rPr lang="fr-FR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fr-FR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7937929" y="2211774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Instansiasi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5396" y="3585943"/>
            <a:ext cx="2972472" cy="1502645"/>
          </a:xfrm>
          <a:prstGeom prst="rect">
            <a:avLst/>
          </a:prstGeom>
          <a:solidFill>
            <a:srgbClr val="9AA4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961348" y="3964286"/>
            <a:ext cx="2525719" cy="421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Fungsi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yang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didefinisikan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di dalam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suatu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1961348" y="3731403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Metode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5168" y="3585943"/>
            <a:ext cx="2972472" cy="1502645"/>
          </a:xfrm>
          <a:prstGeom prst="rect">
            <a:avLst/>
          </a:prstGeom>
          <a:solidFill>
            <a:srgbClr val="0913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21215" y="3929876"/>
            <a:ext cx="2625624" cy="645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instansiasi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atau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perwujudan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dari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sebuah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Bila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kelas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adalah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prototipenya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, dan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adalah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barang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 </a:t>
            </a:r>
            <a:r>
              <a:rPr lang="en-ID" altLang="zh-CN" sz="970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jadinya</a:t>
            </a:r>
            <a:r>
              <a:rPr lang="en-ID" altLang="zh-CN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.</a:t>
            </a:r>
            <a:endParaRPr lang="zh-CN" altLang="en-US" sz="97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791801" y="3726884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95" b="1" dirty="0" err="1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Objek</a:t>
            </a:r>
            <a:endParaRPr lang="zh-CN" altLang="en-US" sz="995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10266" y="3585943"/>
            <a:ext cx="2972472" cy="1502645"/>
          </a:xfrm>
          <a:prstGeom prst="rect">
            <a:avLst/>
          </a:prstGeom>
          <a:solidFill>
            <a:srgbClr val="9AA4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900" dirty="0">
              <a:solidFill>
                <a:prstClr val="white"/>
              </a:solidFill>
              <a:latin typeface="思源黑体 CN ExtraLight" panose="020B0200000000000000" charset="-122"/>
              <a:ea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28686" y="883920"/>
            <a:ext cx="766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ISTILAH-ISTILAH DALAM PEMROGRAMAN BERBASIS OBJEK (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Lanj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)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324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639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Courier New</vt:lpstr>
      <vt:lpstr>Trebuchet MS</vt:lpstr>
      <vt:lpstr>Verdana</vt:lpstr>
      <vt:lpstr>思源宋体 CN Heavy</vt:lpstr>
      <vt:lpstr>思源黑体 CN Bold</vt:lpstr>
      <vt:lpstr>思源黑体 CN ExtraLight</vt:lpstr>
      <vt:lpstr>思源黑体 CN Light</vt:lpstr>
      <vt:lpstr>思源黑体 CN Medium</vt:lpstr>
      <vt:lpstr>思源黑体 CN Normal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Anisa Oktaviani</cp:lastModifiedBy>
  <cp:revision>758</cp:revision>
  <dcterms:created xsi:type="dcterms:W3CDTF">2020-07-07T03:15:00Z</dcterms:created>
  <dcterms:modified xsi:type="dcterms:W3CDTF">2022-08-28T12:44:11Z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