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917" r:id="rId2"/>
    <p:sldId id="1779" r:id="rId3"/>
    <p:sldId id="1718" r:id="rId4"/>
    <p:sldId id="2012" r:id="rId5"/>
    <p:sldId id="2078" r:id="rId6"/>
    <p:sldId id="2053" r:id="rId7"/>
    <p:sldId id="2080" r:id="rId8"/>
    <p:sldId id="2054" r:id="rId9"/>
    <p:sldId id="2081" r:id="rId10"/>
    <p:sldId id="2055" r:id="rId11"/>
    <p:sldId id="2082" r:id="rId12"/>
    <p:sldId id="2066" r:id="rId13"/>
    <p:sldId id="2056" r:id="rId14"/>
    <p:sldId id="2064" r:id="rId15"/>
    <p:sldId id="2068" r:id="rId16"/>
    <p:sldId id="2083" r:id="rId17"/>
    <p:sldId id="2084" r:id="rId18"/>
    <p:sldId id="2085" r:id="rId19"/>
    <p:sldId id="2086" r:id="rId20"/>
    <p:sldId id="2079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A4EF"/>
    <a:srgbClr val="0913C8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799" autoAdjust="0"/>
  </p:normalViewPr>
  <p:slideViewPr>
    <p:cSldViewPr snapToGrid="0">
      <p:cViewPr varScale="1">
        <p:scale>
          <a:sx n="66" d="100"/>
          <a:sy n="66" d="100"/>
        </p:scale>
        <p:origin x="798" y="66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2022/8/26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7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19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9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95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9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5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0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7465786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KE 5 – 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OBJECT ORIENTED PROGRAMMING (</a:t>
            </a:r>
            <a:r>
              <a:rPr lang="en-US" kern="2500" cap="all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Lanj</a:t>
            </a: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.)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19" y="1990725"/>
            <a:ext cx="10137867" cy="70788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000" kern="2500" cap="all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 PEMGROGRAMAN 1C</a:t>
            </a:r>
            <a:endParaRPr lang="zh-CN" sz="40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OBJECT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6096635" y="0"/>
            <a:ext cx="6095365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61175" y="987425"/>
            <a:ext cx="4477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OBJEK PADA OOP</a:t>
            </a:r>
            <a:endParaRPr lang="zh-CN" altLang="en-US" sz="3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1175" y="2095923"/>
            <a:ext cx="4477385" cy="96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Object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instance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representasi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class. Jika class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cetakan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maka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object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hasil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cetakan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tersebut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.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317104" y="3420284"/>
            <a:ext cx="4021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>
            <a:extLst>
              <a:ext uri="{FF2B5EF4-FFF2-40B4-BE49-F238E27FC236}">
                <a16:creationId xmlns:a16="http://schemas.microsoft.com/office/drawing/2014/main" id="{88D3A8B9-B314-DB91-3013-A7C3C565FF08}"/>
              </a:ext>
            </a:extLst>
          </p:cNvPr>
          <p:cNvSpPr txBox="1"/>
          <p:nvPr/>
        </p:nvSpPr>
        <p:spPr>
          <a:xfrm>
            <a:off x="6861174" y="3815125"/>
            <a:ext cx="4477385" cy="126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Cara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mendeklarasikan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object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class pada python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dengan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memanggil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nama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class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beserta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dengan parameter yang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diberikan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constructor 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__). </a:t>
            </a:r>
          </a:p>
        </p:txBody>
      </p:sp>
      <p:pic>
        <p:nvPicPr>
          <p:cNvPr id="2051" name="Picture 3" descr="&amp;ldquo;Bagaimana Class Dan Object Bekerja?&amp;quot;">
            <a:extLst>
              <a:ext uri="{FF2B5EF4-FFF2-40B4-BE49-F238E27FC236}">
                <a16:creationId xmlns:a16="http://schemas.microsoft.com/office/drawing/2014/main" id="{1F04E0D6-CABD-77A1-BA05-81E4AF73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4" y="1263967"/>
            <a:ext cx="5762372" cy="40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0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6"/>
          <p:cNvSpPr txBox="1"/>
          <p:nvPr/>
        </p:nvSpPr>
        <p:spPr>
          <a:xfrm>
            <a:off x="3144253" y="1901858"/>
            <a:ext cx="5738630" cy="285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Sebagai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contoh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class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mobil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, dapat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dibuat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berbagai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 :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0842" y="571233"/>
            <a:ext cx="5053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OBJEK PADA OOP (</a:t>
            </a:r>
            <a:r>
              <a:rPr lang="en-ID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lanj</a:t>
            </a:r>
            <a:r>
              <a:rPr lang="en-ID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45CD4B-DEBA-6F1C-44EF-2DED65571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74" y="2532676"/>
            <a:ext cx="4679852" cy="43088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mobilFerari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new Mobil(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"Sport"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mobilJeep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new Mobil(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"Offroad"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106">
            <a:extLst>
              <a:ext uri="{FF2B5EF4-FFF2-40B4-BE49-F238E27FC236}">
                <a16:creationId xmlns:a16="http://schemas.microsoft.com/office/drawing/2014/main" id="{1912C9F3-1016-DBDD-E8CF-0DC47E3BFAAE}"/>
              </a:ext>
            </a:extLst>
          </p:cNvPr>
          <p:cNvSpPr txBox="1"/>
          <p:nvPr/>
        </p:nvSpPr>
        <p:spPr>
          <a:xfrm>
            <a:off x="3144253" y="3309303"/>
            <a:ext cx="5738630" cy="285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Penjelasan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E10066F-3834-0F81-4F03-0174FA063093}"/>
              </a:ext>
            </a:extLst>
          </p:cNvPr>
          <p:cNvSpPr/>
          <p:nvPr/>
        </p:nvSpPr>
        <p:spPr>
          <a:xfrm>
            <a:off x="5835993" y="3725040"/>
            <a:ext cx="372301" cy="360889"/>
          </a:xfrm>
          <a:prstGeom prst="downArrow">
            <a:avLst/>
          </a:prstGeom>
          <a:gradFill flip="none" rotWithShape="1">
            <a:gsLst>
              <a:gs pos="0">
                <a:srgbClr val="FF6737"/>
              </a:gs>
              <a:gs pos="48000">
                <a:srgbClr val="FF78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pic>
        <p:nvPicPr>
          <p:cNvPr id="3075" name="Picture 3" descr="&amp;ldquo;Struktur Pendeklarasian Object&amp;rdquo;">
            <a:extLst>
              <a:ext uri="{FF2B5EF4-FFF2-40B4-BE49-F238E27FC236}">
                <a16:creationId xmlns:a16="http://schemas.microsoft.com/office/drawing/2014/main" id="{02B86D71-D512-7DC5-526D-B59B4847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53" y="4216588"/>
            <a:ext cx="5738630" cy="182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INHERITANCE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034715" y="2101215"/>
            <a:ext cx="4732420" cy="3839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Konsep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paling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dasar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dalam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paradigma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OOP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adalah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konsep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pewarisan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Pewarisan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dapat membuat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satu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sebagai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induk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objek-objek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lainnya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Setiap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menjadi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turunan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dari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objek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induk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akan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memiliki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sifat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dan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perilaku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dasar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sama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Kelas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menjadi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“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pemberi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waris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”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dinamakan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kelas 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induk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atau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kelas basis.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Sedangkan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kelas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menjadi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“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ahli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waris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”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dinamakan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sebagai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kelas 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turunan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Regular" panose="020B0500000000000000" charset="-122"/>
                <a:cs typeface="+mn-ea"/>
                <a:sym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00925" y="792480"/>
            <a:ext cx="4732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PEWARISAN PADA OOP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90D0A-1259-12EC-5A7A-6D633DFA7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1215"/>
            <a:ext cx="550545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323865" y="2602042"/>
            <a:ext cx="6451166" cy="165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Secara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umum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kelas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turunan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selalu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sifat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perilaku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dengan kelas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induknya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: mulai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sampai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fungsi-fungsinya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Akan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tetapi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tidak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sebaliknya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belum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tentu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kelas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induk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semua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sifat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kelas-kelas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turunannya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10755" y="1314383"/>
            <a:ext cx="44773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SIFAT PEWARISAN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9348269" y="754513"/>
            <a:ext cx="0" cy="5348973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448" y="1366930"/>
            <a:ext cx="6113194" cy="484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Terdapat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3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buah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:</a:t>
            </a: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Pelajar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Ketiga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tersebut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sifat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perilaku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seperti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:</a:t>
            </a: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Nama</a:t>
            </a: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Asal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00FFFF"/>
              </a:highlight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Kemampuang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memperkenalkan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diri</a:t>
            </a: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Tetapi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sebagian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ciri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khas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tersendiri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missal :</a:t>
            </a: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Pelajar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sekolah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00FFFF"/>
              </a:highlight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tempat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kerja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00FFFF"/>
              </a:highlight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7307" y="360777"/>
            <a:ext cx="4477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CONTOH SEDERHANA PEWARISAN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2" name="直接连接符 11">
            <a:extLst>
              <a:ext uri="{FF2B5EF4-FFF2-40B4-BE49-F238E27FC236}">
                <a16:creationId xmlns:a16="http://schemas.microsoft.com/office/drawing/2014/main" id="{488EF34F-7898-9183-2248-495FD49CA298}"/>
              </a:ext>
            </a:extLst>
          </p:cNvPr>
          <p:cNvCxnSpPr>
            <a:cxnSpLocks/>
          </p:cNvCxnSpPr>
          <p:nvPr/>
        </p:nvCxnSpPr>
        <p:spPr>
          <a:xfrm>
            <a:off x="6721642" y="1366930"/>
            <a:ext cx="0" cy="4855019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">
            <a:extLst>
              <a:ext uri="{FF2B5EF4-FFF2-40B4-BE49-F238E27FC236}">
                <a16:creationId xmlns:a16="http://schemas.microsoft.com/office/drawing/2014/main" id="{64183AA1-308D-BB83-AAB4-81C3B750E55D}"/>
              </a:ext>
            </a:extLst>
          </p:cNvPr>
          <p:cNvSpPr txBox="1"/>
          <p:nvPr/>
        </p:nvSpPr>
        <p:spPr>
          <a:xfrm>
            <a:off x="6802337" y="1379470"/>
            <a:ext cx="5036736" cy="523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menyelesaikan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kasus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disamping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perlu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ditarik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kesimpulan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bahwa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ketiga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hubungan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waris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”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Penjelasannya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:</a:t>
            </a:r>
          </a:p>
          <a:p>
            <a:pPr marL="285750" indent="-2857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Pelajar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sebenarnya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hanya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Pelajar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tidak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</a:p>
          <a:p>
            <a:pPr marL="285750" indent="-2857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sebenarnya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, hanya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tidak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00FFFF"/>
              </a:highlight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Kesimpulannya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: 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kelas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turunan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285750" indent="-2857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6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896116" y="1896249"/>
            <a:ext cx="10028551" cy="105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Contoh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sederhana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pada slide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sebelumnya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diaplikasikan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menggunaka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Bahasa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pemrograman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pyton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 pitchFamily="34" charset="0"/>
            </a:endParaRPr>
          </a:p>
          <a:p>
            <a:pPr marL="342900" indent="-342900" algn="just" defTabSz="964565">
              <a:lnSpc>
                <a:spcPct val="14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Pembuatan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nama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asal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),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serta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satu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perilaku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yaitu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perkenalan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()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10755" y="881246"/>
            <a:ext cx="4477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PENERAPAN KONSEP PEWARISAN PADA PYTHON 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1048732" y="881246"/>
            <a:ext cx="0" cy="5348973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2DEACB-4A94-C2DB-0812-D8DB48410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06" y="3429000"/>
            <a:ext cx="6015788" cy="2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2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896116" y="1896249"/>
            <a:ext cx="10028551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2. Membuat kelas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turunan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kelas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yaitu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Pelajar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10754" y="881246"/>
            <a:ext cx="5400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PENERAPAN KONSEP PEWARISAN PADA PYTHON (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lanj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.) 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1048732" y="881246"/>
            <a:ext cx="0" cy="5348973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08A85D-CB0D-3812-D5AC-BE99B07E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67" y="2659795"/>
            <a:ext cx="3192377" cy="1538410"/>
          </a:xfrm>
          <a:prstGeom prst="rect">
            <a:avLst/>
          </a:prstGeom>
        </p:spPr>
      </p:pic>
      <p:sp>
        <p:nvSpPr>
          <p:cNvPr id="5" name="文本框 37">
            <a:extLst>
              <a:ext uri="{FF2B5EF4-FFF2-40B4-BE49-F238E27FC236}">
                <a16:creationId xmlns:a16="http://schemas.microsoft.com/office/drawing/2014/main" id="{4098793A-DCD3-F4CF-D7B9-491BE3B03C89}"/>
              </a:ext>
            </a:extLst>
          </p:cNvPr>
          <p:cNvSpPr txBox="1"/>
          <p:nvPr/>
        </p:nvSpPr>
        <p:spPr>
          <a:xfrm>
            <a:off x="1143267" y="4383353"/>
            <a:ext cx="9653068" cy="135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Ket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:</a:t>
            </a:r>
          </a:p>
          <a:p>
            <a:pPr marL="285750" indent="-2857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Terdapat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dua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buah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kelas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memiliki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atribut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fungsi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kelas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Orang</a:t>
            </a:r>
          </a:p>
          <a:p>
            <a:pPr marL="285750" indent="-285750" algn="just" defTabSz="964565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Perintah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pass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ditambahkan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dengan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tujuan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memberi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tau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bahwa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pewarisan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dilakukan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apa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adanya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tanpa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menambah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apapun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44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893983" y="1608531"/>
            <a:ext cx="10028551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3. Membuat instance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kelas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Pelajar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dan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Pekerja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. Serta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memanggil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fungsi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perkenalan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()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95946" y="587344"/>
            <a:ext cx="5400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PENERAPAN KONSEP PEWARISAN PADA PYTHON (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lanj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.) 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1048732" y="881246"/>
            <a:ext cx="0" cy="5348973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37">
            <a:extLst>
              <a:ext uri="{FF2B5EF4-FFF2-40B4-BE49-F238E27FC236}">
                <a16:creationId xmlns:a16="http://schemas.microsoft.com/office/drawing/2014/main" id="{4098793A-DCD3-F4CF-D7B9-491BE3B03C89}"/>
              </a:ext>
            </a:extLst>
          </p:cNvPr>
          <p:cNvSpPr txBox="1"/>
          <p:nvPr/>
        </p:nvSpPr>
        <p:spPr>
          <a:xfrm>
            <a:off x="1269466" y="4303522"/>
            <a:ext cx="9653068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37B45-E157-56DE-D870-D55A910A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66" y="2031941"/>
            <a:ext cx="7262795" cy="2314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84C10-0A44-76AB-8E55-C0BC513E8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67" y="4643562"/>
            <a:ext cx="6190371" cy="11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6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57870" y="1406525"/>
            <a:ext cx="2934970" cy="937260"/>
            <a:chOff x="6953" y="1829"/>
            <a:chExt cx="4622" cy="1476"/>
          </a:xfrm>
        </p:grpSpPr>
        <p:sp>
          <p:nvSpPr>
            <p:cNvPr id="13" name="矩形 12"/>
            <p:cNvSpPr/>
            <p:nvPr/>
          </p:nvSpPr>
          <p:spPr>
            <a:xfrm>
              <a:off x="8901" y="1987"/>
              <a:ext cx="2674" cy="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Object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57870" y="3007360"/>
            <a:ext cx="3192145" cy="937260"/>
            <a:chOff x="7018" y="1829"/>
            <a:chExt cx="5027" cy="1476"/>
          </a:xfrm>
        </p:grpSpPr>
        <p:sp>
          <p:nvSpPr>
            <p:cNvPr id="28" name="矩形 27"/>
            <p:cNvSpPr/>
            <p:nvPr/>
          </p:nvSpPr>
          <p:spPr>
            <a:xfrm>
              <a:off x="8981" y="1982"/>
              <a:ext cx="306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Inheritance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55185" y="1419860"/>
            <a:ext cx="2934970" cy="937260"/>
            <a:chOff x="6953" y="1829"/>
            <a:chExt cx="4622" cy="1476"/>
          </a:xfrm>
        </p:grpSpPr>
        <p:sp>
          <p:nvSpPr>
            <p:cNvPr id="39" name="矩形 38"/>
            <p:cNvSpPr/>
            <p:nvPr/>
          </p:nvSpPr>
          <p:spPr>
            <a:xfrm>
              <a:off x="8901" y="2012"/>
              <a:ext cx="2674" cy="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Class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5185" y="3020695"/>
            <a:ext cx="2944495" cy="937260"/>
            <a:chOff x="7018" y="1829"/>
            <a:chExt cx="4637" cy="1476"/>
          </a:xfrm>
        </p:grpSpPr>
        <p:sp>
          <p:nvSpPr>
            <p:cNvPr id="43" name="矩形 42"/>
            <p:cNvSpPr/>
            <p:nvPr/>
          </p:nvSpPr>
          <p:spPr>
            <a:xfrm>
              <a:off x="8981" y="2007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Attribute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55185" y="4679950"/>
            <a:ext cx="2944495" cy="937260"/>
            <a:chOff x="7018" y="1829"/>
            <a:chExt cx="4637" cy="1476"/>
          </a:xfrm>
        </p:grpSpPr>
        <p:sp>
          <p:nvSpPr>
            <p:cNvPr id="51" name="矩形 50"/>
            <p:cNvSpPr/>
            <p:nvPr/>
          </p:nvSpPr>
          <p:spPr>
            <a:xfrm>
              <a:off x="8981" y="2007"/>
              <a:ext cx="2674" cy="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Method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CLASS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6096635" y="0"/>
            <a:ext cx="6095365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61175" y="987425"/>
            <a:ext cx="4477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KELAS PADA OOP</a:t>
            </a:r>
            <a:endParaRPr lang="zh-CN" altLang="en-US" sz="3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79310" y="2095923"/>
            <a:ext cx="4159250" cy="1869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‘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cetakan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’, ‘template’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‘blueprint’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membuat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object. Class hanya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sebagai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kerangka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dasar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object.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Sehingga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cetakan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(class)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tersebut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dapat membuat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berbagai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macam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objek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kebutuhan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berbeda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beda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.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386002" y="4281712"/>
            <a:ext cx="4021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&amp;ldquo;Bagaimana Struktur Dari Class?&amp;quot;">
            <a:extLst>
              <a:ext uri="{FF2B5EF4-FFF2-40B4-BE49-F238E27FC236}">
                <a16:creationId xmlns:a16="http://schemas.microsoft.com/office/drawing/2014/main" id="{D6D909F3-F579-21DA-13AF-D0C93745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1" y="1264469"/>
            <a:ext cx="5803604" cy="408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3BC0E19F-6945-9480-760D-558472EDEC58}"/>
              </a:ext>
            </a:extLst>
          </p:cNvPr>
          <p:cNvSpPr txBox="1"/>
          <p:nvPr/>
        </p:nvSpPr>
        <p:spPr>
          <a:xfrm>
            <a:off x="7248207" y="4524636"/>
            <a:ext cx="4159250" cy="15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Sebagai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disamping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dibuat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Class Bernama “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mobil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”,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didalam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class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tersebut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terdapat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karakteristik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(attribute) dan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perilaku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(method) yang hanya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dimiliki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 oleh </a:t>
            </a:r>
            <a:r>
              <a:rPr lang="en-US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mobil</a:t>
            </a:r>
            <a:r>
              <a:rPr 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8CC1DF6-3D8F-1928-F2F4-0A11BCC3EC3C}"/>
              </a:ext>
            </a:extLst>
          </p:cNvPr>
          <p:cNvSpPr/>
          <p:nvPr/>
        </p:nvSpPr>
        <p:spPr>
          <a:xfrm rot="9229955">
            <a:off x="5236019" y="3796695"/>
            <a:ext cx="3026641" cy="1716259"/>
          </a:xfrm>
          <a:prstGeom prst="arc">
            <a:avLst>
              <a:gd name="adj1" fmla="val 16200000"/>
              <a:gd name="adj2" fmla="val 21325004"/>
            </a:avLst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58265" y="936210"/>
            <a:ext cx="5824024" cy="4986288"/>
            <a:chOff x="1543159" y="1957496"/>
            <a:chExt cx="2308848" cy="3424983"/>
          </a:xfrm>
          <a:solidFill>
            <a:schemeClr val="bg1"/>
          </a:solidFill>
        </p:grpSpPr>
        <p:sp>
          <p:nvSpPr>
            <p:cNvPr id="7" name="圆角矩形 16"/>
            <p:cNvSpPr/>
            <p:nvPr/>
          </p:nvSpPr>
          <p:spPr>
            <a:xfrm>
              <a:off x="1543159" y="1957496"/>
              <a:ext cx="2308848" cy="3424983"/>
            </a:xfrm>
            <a:prstGeom prst="roundRect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23709" y="2260065"/>
              <a:ext cx="1947748" cy="2819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Class Mobil:</a:t>
              </a:r>
            </a:p>
            <a:p>
              <a:pPr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__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init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__(self,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roda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tipe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self.tipe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tipe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self.roda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roda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doMelaju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(self):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Melaju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dengan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:”,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 marL="534988" indent="-534988" defTabSz="984250"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doKlakson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(self):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klakson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”)</a:t>
              </a:r>
            </a:p>
            <a:p>
              <a:pPr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doBelok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):</a:t>
              </a:r>
            </a:p>
            <a:p>
              <a:pPr marL="534988" indent="-534988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Belok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”,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>
                <a:lnSpc>
                  <a:spcPct val="11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7875404" y="5334120"/>
            <a:ext cx="1299829" cy="1180802"/>
          </a:xfrm>
          <a:prstGeom prst="ellipse">
            <a:avLst/>
          </a:prstGeom>
          <a:solidFill>
            <a:srgbClr val="FFCB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en-US" altLang="zh-CN" sz="2000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1623" y="2557296"/>
            <a:ext cx="480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Bentuk Class yang </a:t>
            </a:r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ditranslasikan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ke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dalam bentuk Bahasa </a:t>
            </a:r>
            <a:r>
              <a:rPr lang="en-US" altLang="zh-CN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Python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255C5-80BD-4845-EEB8-580E50DEFBE0}"/>
              </a:ext>
            </a:extLst>
          </p:cNvPr>
          <p:cNvSpPr/>
          <p:nvPr/>
        </p:nvSpPr>
        <p:spPr>
          <a:xfrm>
            <a:off x="5739618" y="1153551"/>
            <a:ext cx="1631853" cy="70338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Attribute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58265" y="936210"/>
            <a:ext cx="5824024" cy="4986288"/>
            <a:chOff x="1543159" y="1957496"/>
            <a:chExt cx="2308848" cy="3424983"/>
          </a:xfrm>
          <a:solidFill>
            <a:schemeClr val="bg1"/>
          </a:solidFill>
        </p:grpSpPr>
        <p:sp>
          <p:nvSpPr>
            <p:cNvPr id="7" name="圆角矩形 16"/>
            <p:cNvSpPr/>
            <p:nvPr/>
          </p:nvSpPr>
          <p:spPr>
            <a:xfrm>
              <a:off x="1543159" y="1957496"/>
              <a:ext cx="2308848" cy="3424983"/>
            </a:xfrm>
            <a:prstGeom prst="roundRect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23709" y="2260065"/>
              <a:ext cx="1947748" cy="2819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Class Mobil:</a:t>
              </a:r>
            </a:p>
            <a:p>
              <a:pPr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__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init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__(self,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roda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tipe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self.tipe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tipe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self.roda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roda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doMelaju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(self):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Melaju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dengan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:”,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 marL="534988" indent="-534988" defTabSz="984250"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doKlakson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(self):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klakson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”)</a:t>
              </a:r>
            </a:p>
            <a:p>
              <a:pPr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doBelok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):</a:t>
              </a:r>
            </a:p>
            <a:p>
              <a:pPr marL="534988" indent="-534988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Belok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“,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>
                <a:lnSpc>
                  <a:spcPct val="11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7875404" y="5334120"/>
            <a:ext cx="1299829" cy="1180802"/>
          </a:xfrm>
          <a:prstGeom prst="ellipse">
            <a:avLst/>
          </a:prstGeom>
          <a:solidFill>
            <a:srgbClr val="FFCB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en-US" altLang="zh-CN" sz="2000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4165" y="1713234"/>
            <a:ext cx="4803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Attribute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properties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karakteristik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class. Attribute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berupa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variabel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didalam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Variabel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didefinisikan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attribute juga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dengan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variabel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Global.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255C5-80BD-4845-EEB8-580E50DEFBE0}"/>
              </a:ext>
            </a:extLst>
          </p:cNvPr>
          <p:cNvSpPr/>
          <p:nvPr/>
        </p:nvSpPr>
        <p:spPr>
          <a:xfrm>
            <a:off x="5733827" y="1533378"/>
            <a:ext cx="4338641" cy="1570213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D30CEA-F2AF-8999-24D6-F75716C25A08}"/>
              </a:ext>
            </a:extLst>
          </p:cNvPr>
          <p:cNvSpPr txBox="1"/>
          <p:nvPr/>
        </p:nvSpPr>
        <p:spPr>
          <a:xfrm>
            <a:off x="564641" y="628602"/>
            <a:ext cx="4477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ATRIBUT PADA OOP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文本框 39">
            <a:extLst>
              <a:ext uri="{FF2B5EF4-FFF2-40B4-BE49-F238E27FC236}">
                <a16:creationId xmlns:a16="http://schemas.microsoft.com/office/drawing/2014/main" id="{1CC9B9C6-BCB7-A8E5-3684-FC221BEF959F}"/>
              </a:ext>
            </a:extLst>
          </p:cNvPr>
          <p:cNvSpPr txBox="1"/>
          <p:nvPr/>
        </p:nvSpPr>
        <p:spPr>
          <a:xfrm>
            <a:off x="514165" y="3103591"/>
            <a:ext cx="48034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Cara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mendeklarasikan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attribute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sama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dengan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cara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mendeklarasikan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variabel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. Dalam python, variable yang digunakan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attribute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biasanya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didefinisikan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dalam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constructur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 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(__</a:t>
            </a:r>
            <a:r>
              <a:rPr lang="en-US" altLang="zh-CN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init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__) dan </a:t>
            </a:r>
            <a:r>
              <a:rPr lang="en-US" altLang="zh-CN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keyword 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self.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Variabel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atribut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class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juga dengan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instance variable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variable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turunan</a:t>
            </a:r>
            <a:endParaRPr lang="en-US" altLang="zh-CN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27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METHOD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58265" y="936210"/>
            <a:ext cx="5824024" cy="4986288"/>
            <a:chOff x="1543159" y="1957496"/>
            <a:chExt cx="2308848" cy="3424983"/>
          </a:xfrm>
          <a:solidFill>
            <a:schemeClr val="bg1"/>
          </a:solidFill>
        </p:grpSpPr>
        <p:sp>
          <p:nvSpPr>
            <p:cNvPr id="7" name="圆角矩形 16"/>
            <p:cNvSpPr/>
            <p:nvPr/>
          </p:nvSpPr>
          <p:spPr>
            <a:xfrm>
              <a:off x="1543159" y="1957496"/>
              <a:ext cx="2308848" cy="3424983"/>
            </a:xfrm>
            <a:prstGeom prst="roundRect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23709" y="2260065"/>
              <a:ext cx="1947748" cy="2819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Class Mobil:</a:t>
              </a:r>
            </a:p>
            <a:p>
              <a:pPr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__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init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__(self,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roda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tipe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self.tipe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tipe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self.roda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roda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=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534988" indent="-534988" defTabSz="984250"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doMelaju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(self):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Melaju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dengan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:”,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self.kecepatan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 marL="534988" indent="-534988" defTabSz="984250"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doKlakson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(self):</a:t>
              </a:r>
            </a:p>
            <a:p>
              <a:pPr marL="534988" indent="-534988" defTabSz="98425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klakson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”)</a:t>
              </a:r>
            </a:p>
            <a:p>
              <a:pPr>
                <a:lnSpc>
                  <a:spcPct val="11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  <a:p>
              <a:pPr marL="266700" indent="-266700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def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doBelok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(self,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):</a:t>
              </a:r>
            </a:p>
            <a:p>
              <a:pPr marL="534988" indent="-534988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	print(“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Belok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 “,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arah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)</a:t>
              </a:r>
            </a:p>
            <a:p>
              <a:pPr>
                <a:lnSpc>
                  <a:spcPct val="11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7875404" y="5334120"/>
            <a:ext cx="1299829" cy="1180802"/>
          </a:xfrm>
          <a:prstGeom prst="ellipse">
            <a:avLst/>
          </a:prstGeom>
          <a:solidFill>
            <a:srgbClr val="FFCB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en-US" altLang="zh-CN" sz="2000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4165" y="1713234"/>
            <a:ext cx="4803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Method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didefinisikan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dalam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Biasanya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method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hubungan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dalam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behaviour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perilaku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kelas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. Dalam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kasus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mobil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terdapat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3 method yaitu </a:t>
            </a:r>
            <a:r>
              <a:rPr lang="en-US" altLang="zh-CN" sz="1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melaju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klakson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berbelok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255C5-80BD-4845-EEB8-580E50DEFBE0}"/>
              </a:ext>
            </a:extLst>
          </p:cNvPr>
          <p:cNvSpPr/>
          <p:nvPr/>
        </p:nvSpPr>
        <p:spPr>
          <a:xfrm>
            <a:off x="5458265" y="2646947"/>
            <a:ext cx="4586459" cy="2687173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D30CEA-F2AF-8999-24D6-F75716C25A08}"/>
              </a:ext>
            </a:extLst>
          </p:cNvPr>
          <p:cNvSpPr txBox="1"/>
          <p:nvPr/>
        </p:nvSpPr>
        <p:spPr>
          <a:xfrm>
            <a:off x="564641" y="628602"/>
            <a:ext cx="4477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METHOD PADA OOP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文本框 39">
            <a:extLst>
              <a:ext uri="{FF2B5EF4-FFF2-40B4-BE49-F238E27FC236}">
                <a16:creationId xmlns:a16="http://schemas.microsoft.com/office/drawing/2014/main" id="{1CC9B9C6-BCB7-A8E5-3684-FC221BEF959F}"/>
              </a:ext>
            </a:extLst>
          </p:cNvPr>
          <p:cNvSpPr txBox="1"/>
          <p:nvPr/>
        </p:nvSpPr>
        <p:spPr>
          <a:xfrm>
            <a:off x="514165" y="3103591"/>
            <a:ext cx="4803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Penulisan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method dalam python,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hampir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sama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mendefinisikan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umumnya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Namun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membedakan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terdapat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parameter </a:t>
            </a:r>
            <a:r>
              <a:rPr lang="en-US" altLang="zh-CN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self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Parameter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self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selalu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terdapat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awal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parameter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disetiap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</a:t>
            </a:r>
            <a:endParaRPr lang="en-US" altLang="zh-CN" sz="14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714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949</Words>
  <Application>Microsoft Office PowerPoint</Application>
  <PresentationFormat>Widescreen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Black</vt:lpstr>
      <vt:lpstr>Consolas</vt:lpstr>
      <vt:lpstr>Trebuchet MS</vt:lpstr>
      <vt:lpstr>Verdana</vt:lpstr>
      <vt:lpstr>思源宋体 CN Heavy</vt:lpstr>
      <vt:lpstr>思源黑体 CN Bold</vt:lpstr>
      <vt:lpstr>思源黑体 CN Light</vt:lpstr>
      <vt:lpstr>思源黑体 CN Medium</vt:lpstr>
      <vt:lpstr>思源黑体 CN Normal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Anisa Oktaviani</cp:lastModifiedBy>
  <cp:revision>761</cp:revision>
  <dcterms:created xsi:type="dcterms:W3CDTF">2020-07-07T03:15:00Z</dcterms:created>
  <dcterms:modified xsi:type="dcterms:W3CDTF">2022-08-26T12:17:14Z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