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1917" r:id="rId2"/>
    <p:sldId id="1779" r:id="rId3"/>
    <p:sldId id="1718" r:id="rId4"/>
    <p:sldId id="2064" r:id="rId5"/>
    <p:sldId id="2012" r:id="rId6"/>
    <p:sldId id="2068" r:id="rId7"/>
    <p:sldId id="2053" r:id="rId8"/>
    <p:sldId id="2069" r:id="rId9"/>
    <p:sldId id="2072" r:id="rId10"/>
    <p:sldId id="2067" r:id="rId11"/>
    <p:sldId id="2066" r:id="rId12"/>
    <p:sldId id="2055" r:id="rId13"/>
    <p:sldId id="2080" r:id="rId14"/>
    <p:sldId id="2079"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8">
          <p15:clr>
            <a:srgbClr val="A4A3A4"/>
          </p15:clr>
        </p15:guide>
        <p15:guide id="2" pos="36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A4EF"/>
    <a:srgbClr val="FFFFFF"/>
    <a:srgbClr val="0913C8"/>
    <a:srgbClr val="5E96E1"/>
    <a:srgbClr val="0B15D0"/>
    <a:srgbClr val="101BE1"/>
    <a:srgbClr val="4558C4"/>
    <a:srgbClr val="FFCB2A"/>
    <a:srgbClr val="F5F7F9"/>
    <a:srgbClr val="64A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5" autoAdjust="0"/>
    <p:restoredTop sz="92922" autoAdjust="0"/>
  </p:normalViewPr>
  <p:slideViewPr>
    <p:cSldViewPr snapToGrid="0">
      <p:cViewPr>
        <p:scale>
          <a:sx n="66" d="100"/>
          <a:sy n="66" d="100"/>
        </p:scale>
        <p:origin x="-1392" y="-78"/>
      </p:cViewPr>
      <p:guideLst>
        <p:guide orient="horz" pos="1358"/>
        <p:guide pos="3686"/>
      </p:guideLst>
    </p:cSldViewPr>
  </p:slideViewPr>
  <p:notesTextViewPr>
    <p:cViewPr>
      <p:scale>
        <a:sx n="1" d="1"/>
        <a:sy n="1" d="1"/>
      </p:scale>
      <p:origin x="0" y="0"/>
    </p:cViewPr>
  </p:notesTextViewPr>
  <p:sorterViewPr>
    <p:cViewPr>
      <p:scale>
        <a:sx n="100" d="100"/>
        <a:sy n="100" d="100"/>
      </p:scale>
      <p:origin x="0" y="-625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charset="-122"/>
              </a:rPr>
              <a:t>2022/8/27</a:t>
            </a:fld>
            <a:endParaRPr lang="zh-CN" altLang="en-US">
              <a:ea typeface="思源黑体 CN Light" panose="020B03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charset="-122"/>
              </a:rPr>
              <a:t>‹#›</a:t>
            </a:fld>
            <a:endParaRPr lang="zh-CN" altLang="en-US">
              <a:ea typeface="思源黑体 CN Light" panose="020B03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C07B87CD-54B4-4E9A-B40F-926276AE1BCE}" type="datetimeFigureOut">
              <a:rPr lang="zh-CN" altLang="en-US" smtClean="0"/>
              <a:t>2022/8/27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5B1D3E1B-6EFF-4A75-A3C0-EE4BF997391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1pPr>
    <a:lvl2pPr marL="4572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2pPr>
    <a:lvl3pPr marL="9144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3pPr>
    <a:lvl4pPr marL="13716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4pPr>
    <a:lvl5pPr marL="18288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63726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8167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pic>
        <p:nvPicPr>
          <p:cNvPr id="3" name="图片占位符 3" descr="蓝色的汽车&#10;&#10;描述已自动生成"/>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pic>
        <p:nvPicPr>
          <p:cNvPr id="2" name="图片 1" descr="pexels-burst-373965"/>
          <p:cNvPicPr>
            <a:picLocks noChangeAspect="1"/>
          </p:cNvPicPr>
          <p:nvPr userDrawn="1"/>
        </p:nvPicPr>
        <p:blipFill>
          <a:blip r:embed="rId4"/>
          <a:stretch>
            <a:fillRect/>
          </a:stretch>
        </p:blipFill>
        <p:spPr>
          <a:xfrm>
            <a:off x="0" y="0"/>
            <a:ext cx="12192000" cy="6858000"/>
          </a:xfrm>
          <a:prstGeom prst="rect">
            <a:avLst/>
          </a:prstGeom>
        </p:spPr>
      </p:pic>
      <p:sp>
        <p:nvSpPr>
          <p:cNvPr id="5" name="矩形 4"/>
          <p:cNvSpPr/>
          <p:nvPr userDrawn="1"/>
        </p:nvSpPr>
        <p:spPr>
          <a:xfrm>
            <a:off x="-76200" y="-85725"/>
            <a:ext cx="12363450" cy="6990715"/>
          </a:xfrm>
          <a:prstGeom prst="rect">
            <a:avLst/>
          </a:prstGeom>
          <a:solidFill>
            <a:srgbClr val="1C1F25">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cs typeface="思源黑体 CN Regular" panose="020B0500000000000000"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pic>
        <p:nvPicPr>
          <p:cNvPr id="4" name="图片 3" descr="未标题-1"/>
          <p:cNvPicPr>
            <a:picLocks noChangeAspect="1"/>
          </p:cNvPicPr>
          <p:nvPr userDrawn="1"/>
        </p:nvPicPr>
        <p:blipFill>
          <a:blip r:embed="rId2"/>
          <a:stretch>
            <a:fillRect/>
          </a:stretch>
        </p:blipFill>
        <p:spPr>
          <a:xfrm>
            <a:off x="0" y="0"/>
            <a:ext cx="12192635" cy="685863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pic>
        <p:nvPicPr>
          <p:cNvPr id="6" name="图片占位符 3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Effect>
                      <a14:saturation sat="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Main Slide">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8"/>
          <p:cNvSpPr>
            <a:spLocks noGrp="1"/>
          </p:cNvSpPr>
          <p:nvPr>
            <p:ph type="pic" sz="quarter" idx="10" hasCustomPrompt="1"/>
          </p:nvPr>
        </p:nvSpPr>
        <p:spPr>
          <a:xfrm>
            <a:off x="0" y="-1"/>
            <a:ext cx="12192000" cy="6858001"/>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图片占位符 8"/>
          <p:cNvSpPr>
            <a:spLocks noGrp="1"/>
          </p:cNvSpPr>
          <p:nvPr>
            <p:ph type="pic" sz="quarter" idx="10" hasCustomPrompt="1"/>
          </p:nvPr>
        </p:nvSpPr>
        <p:spPr>
          <a:xfrm>
            <a:off x="3141371" y="614765"/>
            <a:ext cx="4203326" cy="5579558"/>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图片占位符 8"/>
          <p:cNvSpPr>
            <a:spLocks noGrp="1"/>
          </p:cNvSpPr>
          <p:nvPr>
            <p:ph type="pic" sz="quarter" idx="10" hasCustomPrompt="1"/>
          </p:nvPr>
        </p:nvSpPr>
        <p:spPr>
          <a:xfrm>
            <a:off x="905515" y="744551"/>
            <a:ext cx="5230812" cy="5137150"/>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0"/>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74C160-5889-47AA-A190-2FDBE7ACE576}"/>
              </a:ext>
            </a:extLst>
          </p:cNvPr>
          <p:cNvSpPr>
            <a:spLocks noGrp="1"/>
          </p:cNvSpPr>
          <p:nvPr>
            <p:ph type="ftr" sz="quarter" idx="3"/>
          </p:nvPr>
        </p:nvSpPr>
        <p:spPr>
          <a:xfrm>
            <a:off x="117566" y="6126480"/>
            <a:ext cx="8035834" cy="5949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grpSp>
        <p:nvGrpSpPr>
          <p:cNvPr id="3" name="Group 2">
            <a:extLst>
              <a:ext uri="{FF2B5EF4-FFF2-40B4-BE49-F238E27FC236}">
                <a16:creationId xmlns:a16="http://schemas.microsoft.com/office/drawing/2014/main" id="{87A45308-63C1-49E6-86DB-2324974F7FBE}"/>
              </a:ext>
            </a:extLst>
          </p:cNvPr>
          <p:cNvGrpSpPr/>
          <p:nvPr userDrawn="1"/>
        </p:nvGrpSpPr>
        <p:grpSpPr>
          <a:xfrm>
            <a:off x="81060" y="5874385"/>
            <a:ext cx="6967074" cy="958594"/>
            <a:chOff x="81060" y="5874385"/>
            <a:chExt cx="6967074" cy="958594"/>
          </a:xfrm>
        </p:grpSpPr>
        <p:sp>
          <p:nvSpPr>
            <p:cNvPr id="4" name="矩形 32">
              <a:extLst>
                <a:ext uri="{FF2B5EF4-FFF2-40B4-BE49-F238E27FC236}">
                  <a16:creationId xmlns:a16="http://schemas.microsoft.com/office/drawing/2014/main" id="{CAC959C5-071E-46D4-95E8-AFE6D49DCDD2}"/>
                </a:ext>
              </a:extLst>
            </p:cNvPr>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5" name="Picture 4">
              <a:extLst>
                <a:ext uri="{FF2B5EF4-FFF2-40B4-BE49-F238E27FC236}">
                  <a16:creationId xmlns:a16="http://schemas.microsoft.com/office/drawing/2014/main" id="{34301B4F-702A-47B0-B358-7C382BA74D9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27100" y="3150235"/>
            <a:ext cx="7061868" cy="369332"/>
          </a:xfrm>
          <a:prstGeom prst="rect">
            <a:avLst/>
          </a:prstGeom>
          <a:noFill/>
          <a:ln w="12700">
            <a:noFill/>
          </a:ln>
          <a:effectLst/>
        </p:spPr>
        <p:txBody>
          <a:bodyPr wrap="square">
            <a:spAutoFit/>
          </a:bodyPr>
          <a:lstStyle/>
          <a:p>
            <a:pPr algn="dist">
              <a:lnSpc>
                <a:spcPct val="100000"/>
              </a:lnSpc>
            </a:pPr>
            <a:r>
              <a:rPr lang="en-US"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rPr>
              <a:t>PERTEMUAN KE 6 – </a:t>
            </a:r>
            <a:r>
              <a:rPr lang="en-US" kern="2500" cap="all" dirty="0">
                <a:solidFill>
                  <a:schemeClr val="bg1"/>
                </a:solidFill>
                <a:latin typeface="思源黑体 CN Bold" panose="020B0800000000000000" charset="-122"/>
                <a:ea typeface="思源黑体 CN Bold" panose="020B0800000000000000" charset="-122"/>
                <a:cs typeface="庞门正道标题体" panose="02010600030101010101" charset="-122"/>
              </a:rPr>
              <a:t>TATA BAHASA DALAM PEMROGRAMAN</a:t>
            </a:r>
            <a:endParaRPr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endParaRPr>
          </a:p>
        </p:txBody>
      </p:sp>
      <p:cxnSp>
        <p:nvCxnSpPr>
          <p:cNvPr id="36" name="直接连接符 35"/>
          <p:cNvCxnSpPr/>
          <p:nvPr/>
        </p:nvCxnSpPr>
        <p:spPr>
          <a:xfrm flipH="1">
            <a:off x="1010920" y="3705225"/>
            <a:ext cx="6480175" cy="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22019" y="1990725"/>
            <a:ext cx="10137867" cy="707886"/>
          </a:xfrm>
          <a:prstGeom prst="rect">
            <a:avLst/>
          </a:prstGeom>
          <a:noFill/>
          <a:ln w="12700">
            <a:noFill/>
          </a:ln>
          <a:effectLst/>
        </p:spPr>
        <p:txBody>
          <a:bodyPr wrap="square">
            <a:spAutoFit/>
          </a:bodyPr>
          <a:lstStyle/>
          <a:p>
            <a:pPr algn="l">
              <a:lnSpc>
                <a:spcPct val="100000"/>
              </a:lnSpc>
            </a:pPr>
            <a:r>
              <a:rPr lang="en-US" altLang="zh-CN" sz="40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ALGORITMA PEMGROGRAMAN 1C</a:t>
            </a:r>
            <a:endParaRPr lang="zh-CN" sz="40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矩形: 圆角 9"/>
          <p:cNvSpPr/>
          <p:nvPr/>
        </p:nvSpPr>
        <p:spPr>
          <a:xfrm rot="18900000">
            <a:off x="6459895" y="3393751"/>
            <a:ext cx="1306285" cy="1306285"/>
          </a:xfrm>
          <a:prstGeom prst="roundRect">
            <a:avLst>
              <a:gd name="adj" fmla="val 8586"/>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a:off x="5442858" y="2376714"/>
            <a:ext cx="1306285" cy="1306285"/>
          </a:xfrm>
          <a:prstGeom prst="roundRect">
            <a:avLst>
              <a:gd name="adj" fmla="val 8586"/>
            </a:avLst>
          </a:prstGeom>
          <a:solidFill>
            <a:srgbClr val="0B1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18900000">
            <a:off x="5442857" y="4410788"/>
            <a:ext cx="1306285" cy="1306285"/>
          </a:xfrm>
          <a:prstGeom prst="roundRect">
            <a:avLst>
              <a:gd name="adj" fmla="val 8586"/>
            </a:avLst>
          </a:prstGeom>
          <a:solidFill>
            <a:srgbClr val="0B1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rot="18900000">
            <a:off x="4425820" y="3393751"/>
            <a:ext cx="1306285" cy="1306285"/>
          </a:xfrm>
          <a:prstGeom prst="roundRect">
            <a:avLst>
              <a:gd name="adj" fmla="val 8586"/>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925565" y="2868721"/>
            <a:ext cx="3616402" cy="613694"/>
          </a:xfrm>
          <a:prstGeom prst="rect">
            <a:avLst/>
          </a:prstGeom>
          <a:noFill/>
        </p:spPr>
        <p:txBody>
          <a:bodyPr wrap="square" rtlCol="0">
            <a:spAutoFit/>
          </a:bodyPr>
          <a:lstStyle/>
          <a:p>
            <a:pPr>
              <a:lnSpc>
                <a:spcPct val="150000"/>
              </a:lnSpc>
            </a:pPr>
            <a:r>
              <a:rPr lang="en-US" altLang="zh-CN" sz="1200" dirty="0" err="1">
                <a:solidFill>
                  <a:schemeClr val="bg2">
                    <a:lumMod val="25000"/>
                  </a:schemeClr>
                </a:solidFill>
                <a:ea typeface="思源黑体 CN Light" panose="020B0300000000000000" charset="-122"/>
              </a:rPr>
              <a:t>Mesin</a:t>
            </a:r>
            <a:r>
              <a:rPr lang="en-US" altLang="zh-CN" sz="1200" dirty="0">
                <a:solidFill>
                  <a:schemeClr val="bg2">
                    <a:lumMod val="25000"/>
                  </a:schemeClr>
                </a:solidFill>
                <a:ea typeface="思源黑体 CN Light" panose="020B0300000000000000" charset="-122"/>
              </a:rPr>
              <a:t> </a:t>
            </a:r>
            <a:r>
              <a:rPr lang="en-US" altLang="zh-CN" sz="1200" dirty="0" err="1">
                <a:solidFill>
                  <a:schemeClr val="bg2">
                    <a:lumMod val="25000"/>
                  </a:schemeClr>
                </a:solidFill>
                <a:ea typeface="思源黑体 CN Light" panose="020B0300000000000000" charset="-122"/>
              </a:rPr>
              <a:t>pengenal</a:t>
            </a:r>
            <a:r>
              <a:rPr lang="en-US" altLang="zh-CN" sz="1200" dirty="0">
                <a:solidFill>
                  <a:schemeClr val="bg2">
                    <a:lumMod val="25000"/>
                  </a:schemeClr>
                </a:solidFill>
                <a:ea typeface="思源黑体 CN Light" panose="020B0300000000000000" charset="-122"/>
              </a:rPr>
              <a:t> Bahasa </a:t>
            </a:r>
            <a:r>
              <a:rPr lang="en-US" altLang="zh-CN" sz="1200" dirty="0">
                <a:solidFill>
                  <a:schemeClr val="bg2">
                    <a:lumMod val="25000"/>
                  </a:schemeClr>
                </a:solidFill>
                <a:ea typeface="思源黑体 CN Light" panose="020B0300000000000000" charset="-122"/>
                <a:cs typeface="Times New Roman" panose="02020603050405020304" pitchFamily="18" charset="0"/>
              </a:rPr>
              <a:t>→ </a:t>
            </a:r>
            <a:r>
              <a:rPr lang="en-US" altLang="zh-CN" sz="1200" dirty="0">
                <a:solidFill>
                  <a:schemeClr val="bg2">
                    <a:lumMod val="25000"/>
                  </a:schemeClr>
                </a:solidFill>
                <a:latin typeface="思源黑体 CN Light" panose="020B0300000000000000" charset="-122"/>
                <a:ea typeface="思源黑体 CN Light" panose="020B0300000000000000" charset="-122"/>
              </a:rPr>
              <a:t>Automata Pushdown (Pushdown Automata), PDA</a:t>
            </a:r>
            <a:endParaRPr lang="zh-CN" altLang="en-US" sz="1200" dirty="0">
              <a:solidFill>
                <a:schemeClr val="bg2">
                  <a:lumMod val="25000"/>
                </a:schemeClr>
              </a:solidFill>
              <a:latin typeface="思源黑体 CN Light" panose="020B0300000000000000" charset="-122"/>
              <a:ea typeface="思源黑体 CN Light" panose="020B0300000000000000" charset="-122"/>
            </a:endParaRPr>
          </a:p>
        </p:txBody>
      </p:sp>
      <p:sp>
        <p:nvSpPr>
          <p:cNvPr id="29" name="文本框 28"/>
          <p:cNvSpPr txBox="1"/>
          <p:nvPr/>
        </p:nvSpPr>
        <p:spPr>
          <a:xfrm>
            <a:off x="7923638" y="2521985"/>
            <a:ext cx="3505537" cy="369332"/>
          </a:xfrm>
          <a:prstGeom prst="rect">
            <a:avLst/>
          </a:prstGeom>
          <a:noFill/>
        </p:spPr>
        <p:txBody>
          <a:bodyPr wrap="square" rtlCol="0">
            <a:spAutoFit/>
          </a:bodyPr>
          <a:lstStyle/>
          <a:p>
            <a:r>
              <a:rPr lang="en-US" altLang="zh-CN" dirty="0">
                <a:solidFill>
                  <a:schemeClr val="tx1">
                    <a:lumMod val="65000"/>
                    <a:lumOff val="35000"/>
                  </a:schemeClr>
                </a:solidFill>
                <a:latin typeface="思源黑体 CN Medium" panose="020B0600000000000000" pitchFamily="34" charset="-122"/>
                <a:ea typeface="思源黑体 CN Medium" panose="020B0600000000000000" pitchFamily="34" charset="-122"/>
              </a:rPr>
              <a:t>Context Free Grammar (CFG)</a:t>
            </a:r>
            <a:endParaRPr lang="zh-CN" altLang="en-US"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4" name="文本框 3"/>
          <p:cNvSpPr txBox="1"/>
          <p:nvPr/>
        </p:nvSpPr>
        <p:spPr>
          <a:xfrm>
            <a:off x="7925565" y="4900769"/>
            <a:ext cx="3616402" cy="336695"/>
          </a:xfrm>
          <a:prstGeom prst="rect">
            <a:avLst/>
          </a:prstGeom>
          <a:noFill/>
        </p:spPr>
        <p:txBody>
          <a:bodyPr wrap="square" rtlCol="0">
            <a:spAutoFit/>
          </a:bodyPr>
          <a:lstStyle/>
          <a:p>
            <a:pPr>
              <a:lnSpc>
                <a:spcPct val="15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Automata </a:t>
            </a:r>
            <a:r>
              <a:rPr lang="en-US" altLang="zh-CN" sz="1200" dirty="0" err="1">
                <a:solidFill>
                  <a:schemeClr val="bg2">
                    <a:lumMod val="25000"/>
                  </a:schemeClr>
                </a:solidFill>
                <a:latin typeface="思源黑体 CN Light" panose="020B0300000000000000" charset="-122"/>
                <a:ea typeface="思源黑体 CN Light" panose="020B0300000000000000" charset="-122"/>
              </a:rPr>
              <a:t>Hingga</a:t>
            </a:r>
            <a:r>
              <a:rPr lang="en-US" altLang="zh-CN" sz="1200" dirty="0">
                <a:solidFill>
                  <a:schemeClr val="bg2">
                    <a:lumMod val="25000"/>
                  </a:schemeClr>
                </a:solidFill>
                <a:latin typeface="思源黑体 CN Light" panose="020B0300000000000000" charset="-122"/>
                <a:ea typeface="思源黑体 CN Light" panose="020B0300000000000000" charset="-122"/>
              </a:rPr>
              <a:t> (Finite Automata)</a:t>
            </a:r>
            <a:endParaRPr lang="zh-CN" altLang="en-US" sz="1200" dirty="0">
              <a:solidFill>
                <a:schemeClr val="bg2">
                  <a:lumMod val="25000"/>
                </a:schemeClr>
              </a:solidFill>
              <a:latin typeface="思源黑体 CN Light" panose="020B0300000000000000" charset="-122"/>
              <a:ea typeface="思源黑体 CN Light" panose="020B0300000000000000" charset="-122"/>
            </a:endParaRPr>
          </a:p>
        </p:txBody>
      </p:sp>
      <p:sp>
        <p:nvSpPr>
          <p:cNvPr id="31" name="文本框 30"/>
          <p:cNvSpPr txBox="1"/>
          <p:nvPr/>
        </p:nvSpPr>
        <p:spPr>
          <a:xfrm>
            <a:off x="7923639" y="4531437"/>
            <a:ext cx="2962075" cy="369332"/>
          </a:xfrm>
          <a:prstGeom prst="rect">
            <a:avLst/>
          </a:prstGeom>
          <a:noFill/>
        </p:spPr>
        <p:txBody>
          <a:bodyPr wrap="square" rtlCol="0">
            <a:spAutoFit/>
          </a:bodyPr>
          <a:lstStyle/>
          <a:p>
            <a:r>
              <a:rPr lang="en-US" altLang="zh-CN" dirty="0">
                <a:solidFill>
                  <a:schemeClr val="tx1">
                    <a:lumMod val="65000"/>
                    <a:lumOff val="35000"/>
                  </a:schemeClr>
                </a:solidFill>
                <a:latin typeface="思源黑体 CN Medium" panose="020B0600000000000000" pitchFamily="34" charset="-122"/>
                <a:ea typeface="思源黑体 CN Medium" panose="020B0600000000000000" pitchFamily="34" charset="-122"/>
              </a:rPr>
              <a:t>Regular Grammar (RG)</a:t>
            </a:r>
            <a:endParaRPr lang="zh-CN" altLang="en-US"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2" name="文本框 31"/>
          <p:cNvSpPr txBox="1"/>
          <p:nvPr/>
        </p:nvSpPr>
        <p:spPr>
          <a:xfrm>
            <a:off x="762825" y="2856656"/>
            <a:ext cx="3616402" cy="613694"/>
          </a:xfrm>
          <a:prstGeom prst="rect">
            <a:avLst/>
          </a:prstGeom>
          <a:noFill/>
        </p:spPr>
        <p:txBody>
          <a:bodyPr wrap="square" rtlCol="0">
            <a:spAutoFit/>
          </a:bodyPr>
          <a:lstStyle/>
          <a:p>
            <a:pPr algn="r">
              <a:lnSpc>
                <a:spcPct val="150000"/>
              </a:lnSpc>
            </a:pPr>
            <a:r>
              <a:rPr lang="en-US" altLang="zh-CN" sz="1200" dirty="0" err="1">
                <a:solidFill>
                  <a:schemeClr val="bg2">
                    <a:lumMod val="25000"/>
                  </a:schemeClr>
                </a:solidFill>
                <a:ea typeface="思源黑体 CN Light" panose="020B0300000000000000" charset="-122"/>
              </a:rPr>
              <a:t>Mesin</a:t>
            </a:r>
            <a:r>
              <a:rPr lang="en-US" altLang="zh-CN" sz="1200" dirty="0">
                <a:solidFill>
                  <a:schemeClr val="bg2">
                    <a:lumMod val="25000"/>
                  </a:schemeClr>
                </a:solidFill>
                <a:ea typeface="思源黑体 CN Light" panose="020B0300000000000000" charset="-122"/>
              </a:rPr>
              <a:t> </a:t>
            </a:r>
            <a:r>
              <a:rPr lang="en-US" altLang="zh-CN" sz="1200" dirty="0" err="1">
                <a:solidFill>
                  <a:schemeClr val="bg2">
                    <a:lumMod val="25000"/>
                  </a:schemeClr>
                </a:solidFill>
                <a:ea typeface="思源黑体 CN Light" panose="020B0300000000000000" charset="-122"/>
              </a:rPr>
              <a:t>pengenal</a:t>
            </a:r>
            <a:r>
              <a:rPr lang="en-US" altLang="zh-CN" sz="1200" dirty="0">
                <a:solidFill>
                  <a:schemeClr val="bg2">
                    <a:lumMod val="25000"/>
                  </a:schemeClr>
                </a:solidFill>
                <a:ea typeface="思源黑体 CN Light" panose="020B0300000000000000" charset="-122"/>
              </a:rPr>
              <a:t> Bahasa </a:t>
            </a:r>
            <a:r>
              <a:rPr lang="en-US" altLang="zh-CN" sz="1200" dirty="0">
                <a:solidFill>
                  <a:schemeClr val="bg2">
                    <a:lumMod val="25000"/>
                  </a:schemeClr>
                </a:solidFill>
                <a:ea typeface="思源黑体 CN Light" panose="020B0300000000000000" charset="-122"/>
                <a:cs typeface="Times New Roman" panose="02020603050405020304" pitchFamily="18" charset="0"/>
              </a:rPr>
              <a:t>→ </a:t>
            </a:r>
            <a:r>
              <a:rPr lang="en-US" altLang="zh-CN" sz="1200" dirty="0">
                <a:solidFill>
                  <a:schemeClr val="bg2">
                    <a:lumMod val="25000"/>
                  </a:schemeClr>
                </a:solidFill>
                <a:latin typeface="思源黑体 CN Light" panose="020B0300000000000000" charset="-122"/>
                <a:ea typeface="思源黑体 CN Light" panose="020B0300000000000000" charset="-122"/>
              </a:rPr>
              <a:t>Linear Bounded Automaton, LBA</a:t>
            </a:r>
            <a:endParaRPr lang="zh-CN" altLang="en-US" sz="1200" dirty="0">
              <a:solidFill>
                <a:schemeClr val="bg2">
                  <a:lumMod val="25000"/>
                </a:schemeClr>
              </a:solidFill>
              <a:latin typeface="思源黑体 CN Light" panose="020B0300000000000000" charset="-122"/>
              <a:ea typeface="思源黑体 CN Light" panose="020B0300000000000000" charset="-122"/>
            </a:endParaRPr>
          </a:p>
        </p:txBody>
      </p:sp>
      <p:sp>
        <p:nvSpPr>
          <p:cNvPr id="33" name="文本框 32"/>
          <p:cNvSpPr txBox="1"/>
          <p:nvPr/>
        </p:nvSpPr>
        <p:spPr>
          <a:xfrm>
            <a:off x="342835" y="2497855"/>
            <a:ext cx="3958803" cy="369332"/>
          </a:xfrm>
          <a:prstGeom prst="rect">
            <a:avLst/>
          </a:prstGeom>
          <a:noFill/>
        </p:spPr>
        <p:txBody>
          <a:bodyPr wrap="square" rtlCol="0">
            <a:spAutoFit/>
          </a:bodyPr>
          <a:lstStyle/>
          <a:p>
            <a:pPr algn="r"/>
            <a:r>
              <a:rPr lang="en-US" altLang="zh-CN" dirty="0">
                <a:solidFill>
                  <a:schemeClr val="tx1">
                    <a:lumMod val="65000"/>
                    <a:lumOff val="35000"/>
                  </a:schemeClr>
                </a:solidFill>
                <a:latin typeface="思源黑体 CN Medium" panose="020B0600000000000000" pitchFamily="34" charset="-122"/>
                <a:ea typeface="思源黑体 CN Medium" panose="020B0600000000000000" pitchFamily="34" charset="-122"/>
              </a:rPr>
              <a:t>Context Sensitive Grammar (CSG)</a:t>
            </a:r>
            <a:endParaRPr lang="zh-CN" altLang="en-US"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4" name="文本框 33"/>
          <p:cNvSpPr txBox="1"/>
          <p:nvPr/>
        </p:nvSpPr>
        <p:spPr>
          <a:xfrm>
            <a:off x="762825" y="4786528"/>
            <a:ext cx="3616402" cy="613566"/>
          </a:xfrm>
          <a:prstGeom prst="rect">
            <a:avLst/>
          </a:prstGeom>
          <a:noFill/>
        </p:spPr>
        <p:txBody>
          <a:bodyPr wrap="square" rtlCol="0">
            <a:spAutoFit/>
          </a:bodyPr>
          <a:lstStyle/>
          <a:p>
            <a:pPr algn="r">
              <a:lnSpc>
                <a:spcPct val="150000"/>
              </a:lnSpc>
            </a:pPr>
            <a:r>
              <a:rPr lang="en-US" altLang="zh-CN" sz="1200" dirty="0" err="1">
                <a:solidFill>
                  <a:schemeClr val="bg2">
                    <a:lumMod val="25000"/>
                  </a:schemeClr>
                </a:solidFill>
                <a:ea typeface="思源黑体 CN Light" panose="020B0300000000000000" charset="-122"/>
              </a:rPr>
              <a:t>Mesin</a:t>
            </a:r>
            <a:r>
              <a:rPr lang="en-US" altLang="zh-CN" sz="1200" dirty="0">
                <a:solidFill>
                  <a:schemeClr val="bg2">
                    <a:lumMod val="25000"/>
                  </a:schemeClr>
                </a:solidFill>
                <a:ea typeface="思源黑体 CN Light" panose="020B0300000000000000" charset="-122"/>
              </a:rPr>
              <a:t> </a:t>
            </a:r>
            <a:r>
              <a:rPr lang="en-US" altLang="zh-CN" sz="1200" dirty="0" err="1">
                <a:solidFill>
                  <a:schemeClr val="bg2">
                    <a:lumMod val="25000"/>
                  </a:schemeClr>
                </a:solidFill>
                <a:ea typeface="思源黑体 CN Light" panose="020B0300000000000000" charset="-122"/>
              </a:rPr>
              <a:t>pengenal</a:t>
            </a:r>
            <a:r>
              <a:rPr lang="en-US" altLang="zh-CN" sz="1200" dirty="0">
                <a:solidFill>
                  <a:schemeClr val="bg2">
                    <a:lumMod val="25000"/>
                  </a:schemeClr>
                </a:solidFill>
                <a:ea typeface="思源黑体 CN Light" panose="020B0300000000000000" charset="-122"/>
              </a:rPr>
              <a:t> Bahasa </a:t>
            </a:r>
            <a:r>
              <a:rPr lang="en-US" altLang="zh-CN" sz="1200" dirty="0">
                <a:solidFill>
                  <a:schemeClr val="bg2">
                    <a:lumMod val="25000"/>
                  </a:schemeClr>
                </a:solidFill>
                <a:ea typeface="思源黑体 CN Light" panose="020B0300000000000000" charset="-122"/>
                <a:cs typeface="Times New Roman" panose="02020603050405020304" pitchFamily="18" charset="0"/>
              </a:rPr>
              <a:t>→ </a:t>
            </a:r>
            <a:r>
              <a:rPr lang="en-US" altLang="zh-CN" sz="1200" dirty="0" err="1">
                <a:solidFill>
                  <a:schemeClr val="bg2">
                    <a:lumMod val="25000"/>
                  </a:schemeClr>
                </a:solidFill>
                <a:ea typeface="思源黑体 CN Light" panose="020B0300000000000000" charset="-122"/>
                <a:cs typeface="Times New Roman" panose="02020603050405020304" pitchFamily="18" charset="0"/>
              </a:rPr>
              <a:t>Mesin</a:t>
            </a:r>
            <a:r>
              <a:rPr lang="en-US" altLang="zh-CN" sz="1200" dirty="0">
                <a:solidFill>
                  <a:schemeClr val="bg2">
                    <a:lumMod val="25000"/>
                  </a:schemeClr>
                </a:solidFill>
                <a:ea typeface="思源黑体 CN Light" panose="020B0300000000000000" charset="-122"/>
                <a:cs typeface="Times New Roman" panose="02020603050405020304" pitchFamily="18" charset="0"/>
              </a:rPr>
              <a:t> Turing (Turing Machine), TM</a:t>
            </a:r>
            <a:endParaRPr lang="zh-CN" altLang="en-US" sz="1200" dirty="0">
              <a:solidFill>
                <a:schemeClr val="bg2">
                  <a:lumMod val="25000"/>
                </a:schemeClr>
              </a:solidFill>
              <a:ea typeface="思源黑体 CN Light" panose="020B0300000000000000" charset="-122"/>
            </a:endParaRPr>
          </a:p>
        </p:txBody>
      </p:sp>
      <p:sp>
        <p:nvSpPr>
          <p:cNvPr id="35" name="文本框 34"/>
          <p:cNvSpPr txBox="1"/>
          <p:nvPr/>
        </p:nvSpPr>
        <p:spPr>
          <a:xfrm>
            <a:off x="1103086" y="4427727"/>
            <a:ext cx="3198551" cy="369332"/>
          </a:xfrm>
          <a:prstGeom prst="rect">
            <a:avLst/>
          </a:prstGeom>
          <a:noFill/>
        </p:spPr>
        <p:txBody>
          <a:bodyPr wrap="square" rtlCol="0">
            <a:spAutoFit/>
          </a:bodyPr>
          <a:lstStyle/>
          <a:p>
            <a:pPr algn="r"/>
            <a:r>
              <a:rPr lang="en-US" altLang="zh-CN" dirty="0">
                <a:solidFill>
                  <a:schemeClr val="tx1">
                    <a:lumMod val="65000"/>
                    <a:lumOff val="35000"/>
                  </a:schemeClr>
                </a:solidFill>
                <a:latin typeface="思源黑体 CN Medium" panose="020B0600000000000000" pitchFamily="34" charset="-122"/>
                <a:ea typeface="思源黑体 CN Medium" panose="020B0600000000000000" pitchFamily="34" charset="-122"/>
                <a:sym typeface="+mn-ea"/>
              </a:rPr>
              <a:t>Unrestricted Grammar (UG)</a:t>
            </a:r>
            <a:endParaRPr lang="zh-CN" altLang="en-US" dirty="0">
              <a:solidFill>
                <a:schemeClr val="tx1">
                  <a:lumMod val="65000"/>
                  <a:lumOff val="35000"/>
                </a:schemeClr>
              </a:solidFill>
              <a:latin typeface="思源黑体 CN Medium" panose="020B0600000000000000" pitchFamily="34" charset="-122"/>
              <a:ea typeface="思源黑体 CN Medium" panose="020B0600000000000000" pitchFamily="34" charset="-122"/>
              <a:sym typeface="+mn-ea"/>
            </a:endParaRPr>
          </a:p>
        </p:txBody>
      </p:sp>
      <p:sp>
        <p:nvSpPr>
          <p:cNvPr id="7" name="文本框 6"/>
          <p:cNvSpPr txBox="1"/>
          <p:nvPr/>
        </p:nvSpPr>
        <p:spPr>
          <a:xfrm>
            <a:off x="4799217" y="3653513"/>
            <a:ext cx="769620" cy="706755"/>
          </a:xfrm>
          <a:prstGeom prst="rect">
            <a:avLst/>
          </a:prstGeom>
          <a:noFill/>
        </p:spPr>
        <p:txBody>
          <a:bodyPr wrap="square" rtlCol="0">
            <a:spAutoFit/>
          </a:bodyPr>
          <a:lstStyle/>
          <a:p>
            <a:r>
              <a:rPr lang="en-US" altLang="zh-CN" sz="4000" dirty="0">
                <a:solidFill>
                  <a:schemeClr val="bg1"/>
                </a:solidFill>
                <a:latin typeface="思源黑体 CN Medium" panose="020B0600000000000000" pitchFamily="34" charset="-122"/>
                <a:ea typeface="思源黑体 CN Medium" panose="020B0600000000000000" pitchFamily="34" charset="-122"/>
              </a:rPr>
              <a:t>1</a:t>
            </a:r>
          </a:p>
        </p:txBody>
      </p:sp>
      <p:sp>
        <p:nvSpPr>
          <p:cNvPr id="8" name="文本框 7"/>
          <p:cNvSpPr txBox="1"/>
          <p:nvPr/>
        </p:nvSpPr>
        <p:spPr>
          <a:xfrm>
            <a:off x="5830802" y="2603407"/>
            <a:ext cx="769620" cy="706755"/>
          </a:xfrm>
          <a:prstGeom prst="rect">
            <a:avLst/>
          </a:prstGeom>
          <a:noFill/>
        </p:spPr>
        <p:txBody>
          <a:bodyPr wrap="square" rtlCol="0">
            <a:spAutoFit/>
          </a:bodyPr>
          <a:lstStyle/>
          <a:p>
            <a:r>
              <a:rPr lang="en-US" altLang="zh-CN" sz="4000" dirty="0">
                <a:solidFill>
                  <a:schemeClr val="bg1"/>
                </a:solidFill>
                <a:latin typeface="思源黑体 CN Medium" panose="020B0600000000000000" pitchFamily="34" charset="-122"/>
                <a:ea typeface="思源黑体 CN Medium" panose="020B0600000000000000" pitchFamily="34" charset="-122"/>
              </a:rPr>
              <a:t>2</a:t>
            </a:r>
          </a:p>
        </p:txBody>
      </p:sp>
      <p:sp>
        <p:nvSpPr>
          <p:cNvPr id="9" name="文本框 8"/>
          <p:cNvSpPr txBox="1"/>
          <p:nvPr/>
        </p:nvSpPr>
        <p:spPr>
          <a:xfrm>
            <a:off x="6843261" y="3600162"/>
            <a:ext cx="769620" cy="706755"/>
          </a:xfrm>
          <a:prstGeom prst="rect">
            <a:avLst/>
          </a:prstGeom>
          <a:noFill/>
        </p:spPr>
        <p:txBody>
          <a:bodyPr wrap="square" rtlCol="0">
            <a:spAutoFit/>
          </a:bodyPr>
          <a:lstStyle/>
          <a:p>
            <a:r>
              <a:rPr lang="en-US" altLang="zh-CN" sz="4000" dirty="0">
                <a:solidFill>
                  <a:schemeClr val="bg1"/>
                </a:solidFill>
                <a:latin typeface="思源黑体 CN Medium" panose="020B0600000000000000" pitchFamily="34" charset="-122"/>
                <a:ea typeface="思源黑体 CN Medium" panose="020B0600000000000000" pitchFamily="34" charset="-122"/>
              </a:rPr>
              <a:t>3</a:t>
            </a:r>
          </a:p>
        </p:txBody>
      </p:sp>
      <p:sp>
        <p:nvSpPr>
          <p:cNvPr id="14" name="文本框 13"/>
          <p:cNvSpPr txBox="1"/>
          <p:nvPr/>
        </p:nvSpPr>
        <p:spPr>
          <a:xfrm>
            <a:off x="5824804" y="4722335"/>
            <a:ext cx="769620" cy="706755"/>
          </a:xfrm>
          <a:prstGeom prst="rect">
            <a:avLst/>
          </a:prstGeom>
          <a:noFill/>
        </p:spPr>
        <p:txBody>
          <a:bodyPr wrap="square" rtlCol="0">
            <a:spAutoFit/>
          </a:bodyPr>
          <a:lstStyle/>
          <a:p>
            <a:r>
              <a:rPr lang="en-US" altLang="zh-CN" sz="4000" dirty="0">
                <a:solidFill>
                  <a:schemeClr val="bg1"/>
                </a:solidFill>
                <a:latin typeface="思源黑体 CN Medium" panose="020B0600000000000000" pitchFamily="34" charset="-122"/>
                <a:ea typeface="思源黑体 CN Medium" panose="020B0600000000000000" pitchFamily="34" charset="-122"/>
              </a:rPr>
              <a:t>4</a:t>
            </a:r>
          </a:p>
        </p:txBody>
      </p:sp>
      <p:sp>
        <p:nvSpPr>
          <p:cNvPr id="2" name="文本框 36">
            <a:extLst>
              <a:ext uri="{FF2B5EF4-FFF2-40B4-BE49-F238E27FC236}">
                <a16:creationId xmlns:a16="http://schemas.microsoft.com/office/drawing/2014/main" id="{8BE874DC-962D-9286-D479-E0813B2C3535}"/>
              </a:ext>
            </a:extLst>
          </p:cNvPr>
          <p:cNvSpPr txBox="1"/>
          <p:nvPr/>
        </p:nvSpPr>
        <p:spPr>
          <a:xfrm>
            <a:off x="4836512" y="1428910"/>
            <a:ext cx="2964180" cy="338554"/>
          </a:xfrm>
          <a:prstGeom prst="rect">
            <a:avLst/>
          </a:prstGeom>
          <a:noFill/>
        </p:spPr>
        <p:txBody>
          <a:bodyPr wrap="square" rtlCol="0">
            <a:spAutoFit/>
          </a:bodyPr>
          <a:lstStyle/>
          <a:p>
            <a:pPr algn="ctr"/>
            <a:r>
              <a:rPr lang="en-US" altLang="zh-CN" sz="1600" cap="all" dirty="0" err="1">
                <a:solidFill>
                  <a:srgbClr val="445EFD"/>
                </a:solidFill>
                <a:latin typeface="思源黑体 CN Bold" panose="020B0800000000000000" charset="-122"/>
                <a:ea typeface="思源黑体 CN Bold" panose="020B0800000000000000" charset="-122"/>
                <a:cs typeface="思源黑体 CN Bold" panose="020B0800000000000000" charset="-122"/>
                <a:sym typeface="+mn-ea"/>
              </a:rPr>
              <a:t>Mesin</a:t>
            </a:r>
            <a:r>
              <a:rPr lang="en-US" altLang="zh-CN" sz="1600" cap="all" dirty="0">
                <a:solidFill>
                  <a:srgbClr val="445EFD"/>
                </a:solidFill>
                <a:latin typeface="思源黑体 CN Bold" panose="020B0800000000000000" charset="-122"/>
                <a:ea typeface="思源黑体 CN Bold" panose="020B0800000000000000" charset="-122"/>
                <a:cs typeface="思源黑体 CN Bold" panose="020B0800000000000000" charset="-122"/>
                <a:sym typeface="+mn-ea"/>
              </a:rPr>
              <a:t> </a:t>
            </a:r>
            <a:r>
              <a:rPr lang="en-US" altLang="zh-CN" sz="1600" cap="all" dirty="0" err="1">
                <a:solidFill>
                  <a:srgbClr val="445EFD"/>
                </a:solidFill>
                <a:latin typeface="思源黑体 CN Bold" panose="020B0800000000000000" charset="-122"/>
                <a:ea typeface="思源黑体 CN Bold" panose="020B0800000000000000" charset="-122"/>
                <a:cs typeface="思源黑体 CN Bold" panose="020B0800000000000000" charset="-122"/>
                <a:sym typeface="+mn-ea"/>
              </a:rPr>
              <a:t>pengenal</a:t>
            </a:r>
            <a:r>
              <a:rPr lang="en-US" altLang="zh-CN" sz="1600" cap="all" dirty="0">
                <a:solidFill>
                  <a:srgbClr val="445EFD"/>
                </a:solidFill>
                <a:latin typeface="思源黑体 CN Bold" panose="020B0800000000000000" charset="-122"/>
                <a:ea typeface="思源黑体 CN Bold" panose="020B0800000000000000" charset="-122"/>
                <a:cs typeface="思源黑体 CN Bold" panose="020B0800000000000000" charset="-122"/>
                <a:sym typeface="+mn-ea"/>
              </a:rPr>
              <a:t> </a:t>
            </a:r>
            <a:r>
              <a:rPr lang="en-US" altLang="zh-CN" sz="1600" cap="all" dirty="0" err="1">
                <a:solidFill>
                  <a:srgbClr val="445EFD"/>
                </a:solidFill>
                <a:latin typeface="思源黑体 CN Bold" panose="020B0800000000000000" charset="-122"/>
                <a:ea typeface="思源黑体 CN Bold" panose="020B0800000000000000" charset="-122"/>
                <a:cs typeface="思源黑体 CN Bold" panose="020B0800000000000000" charset="-122"/>
                <a:sym typeface="+mn-ea"/>
              </a:rPr>
              <a:t>bahasa</a:t>
            </a:r>
            <a:endParaRPr lang="zh-CN" altLang="zh-CN" sz="1600" cap="all" dirty="0">
              <a:solidFill>
                <a:srgbClr val="445EFD"/>
              </a:solidFill>
              <a:uFillTx/>
              <a:latin typeface="思源黑体 CN Bold" panose="020B0800000000000000" charset="-122"/>
              <a:ea typeface="思源黑体 CN Bold" panose="020B0800000000000000" charset="-122"/>
              <a:cs typeface="思源黑体 CN Bold" panose="020B0800000000000000" charset="-122"/>
              <a:sym typeface="+mn-ea"/>
            </a:endParaRPr>
          </a:p>
        </p:txBody>
      </p:sp>
      <p:sp>
        <p:nvSpPr>
          <p:cNvPr id="10" name="文本框 37">
            <a:extLst>
              <a:ext uri="{FF2B5EF4-FFF2-40B4-BE49-F238E27FC236}">
                <a16:creationId xmlns:a16="http://schemas.microsoft.com/office/drawing/2014/main" id="{AD48E507-61B4-FA6F-EEBF-6F30DA6532CB}"/>
              </a:ext>
            </a:extLst>
          </p:cNvPr>
          <p:cNvSpPr txBox="1"/>
          <p:nvPr/>
        </p:nvSpPr>
        <p:spPr>
          <a:xfrm>
            <a:off x="4554538" y="909955"/>
            <a:ext cx="3610610" cy="553085"/>
          </a:xfrm>
          <a:prstGeom prst="rect">
            <a:avLst/>
          </a:prstGeom>
          <a:noFill/>
        </p:spPr>
        <p:txBody>
          <a:bodyPr wrap="square" rtlCol="0">
            <a:spAutoFit/>
          </a:bodyPr>
          <a:lstStyle/>
          <a:p>
            <a:pPr algn="ctr"/>
            <a:r>
              <a:rPr lang="en-US" altLang="zh-CN" sz="3000" cap="all" dirty="0">
                <a:latin typeface="思源黑体 CN Medium" panose="020B0600000000000000" pitchFamily="34" charset="-122"/>
                <a:ea typeface="思源黑体 CN Medium" panose="020B0600000000000000" pitchFamily="34" charset="-122"/>
                <a:cs typeface="思源黑体 CN Bold" panose="020B0800000000000000" charset="-122"/>
                <a:sym typeface="+mn-ea"/>
              </a:rPr>
              <a:t>KELAS GRAMMAR</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15" name="文本框 3">
            <a:extLst>
              <a:ext uri="{FF2B5EF4-FFF2-40B4-BE49-F238E27FC236}">
                <a16:creationId xmlns:a16="http://schemas.microsoft.com/office/drawing/2014/main" id="{501CAC03-6792-B305-F0D5-99026BE6C8D5}"/>
              </a:ext>
            </a:extLst>
          </p:cNvPr>
          <p:cNvSpPr txBox="1"/>
          <p:nvPr/>
        </p:nvSpPr>
        <p:spPr>
          <a:xfrm>
            <a:off x="6594423" y="5851251"/>
            <a:ext cx="4947543" cy="890693"/>
          </a:xfrm>
          <a:prstGeom prst="rect">
            <a:avLst/>
          </a:prstGeom>
          <a:noFill/>
        </p:spPr>
        <p:txBody>
          <a:bodyPr wrap="square" rtlCol="0">
            <a:spAutoFit/>
          </a:bodyPr>
          <a:lstStyle/>
          <a:p>
            <a:pPr>
              <a:lnSpc>
                <a:spcPct val="150000"/>
              </a:lnSpc>
            </a:pPr>
            <a:r>
              <a:rPr lang="en-US" altLang="zh-CN" sz="1200" dirty="0" err="1">
                <a:solidFill>
                  <a:schemeClr val="bg2">
                    <a:lumMod val="25000"/>
                  </a:schemeClr>
                </a:solidFill>
                <a:latin typeface="思源黑体 CN Light" panose="020B0300000000000000" charset="-122"/>
                <a:ea typeface="思源黑体 CN Light" panose="020B0300000000000000" charset="-122"/>
              </a:rPr>
              <a:t>Catatan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p>
          <a:p>
            <a:pPr marL="171450" indent="-171450">
              <a:lnSpc>
                <a:spcPct val="150000"/>
              </a:lnSpc>
              <a:buFont typeface="Arial" panose="020B0604020202020204" pitchFamily="34" charset="0"/>
              <a:buChar char="•"/>
            </a:pPr>
            <a:r>
              <a:rPr lang="en-US" altLang="zh-CN" sz="1200" dirty="0" err="1">
                <a:solidFill>
                  <a:schemeClr val="bg2">
                    <a:lumMod val="25000"/>
                  </a:schemeClr>
                </a:solidFill>
                <a:latin typeface="思源黑体 CN Light" panose="020B0300000000000000" charset="-122"/>
                <a:ea typeface="思源黑体 CN Light" panose="020B0300000000000000" charset="-122"/>
              </a:rPr>
              <a:t>Pengenal</a:t>
            </a:r>
            <a:r>
              <a:rPr lang="en-US" altLang="zh-CN" sz="1200" dirty="0">
                <a:solidFill>
                  <a:schemeClr val="bg2">
                    <a:lumMod val="25000"/>
                  </a:schemeClr>
                </a:solidFill>
                <a:latin typeface="思源黑体 CN Light" panose="020B0300000000000000" charset="-122"/>
                <a:ea typeface="思源黑体 CN Light" panose="020B0300000000000000" charset="-122"/>
              </a:rPr>
              <a:t> Bahasa </a:t>
            </a:r>
            <a:r>
              <a:rPr lang="en-US" altLang="zh-CN" sz="1200" dirty="0" err="1">
                <a:solidFill>
                  <a:schemeClr val="bg2">
                    <a:lumMod val="25000"/>
                  </a:schemeClr>
                </a:solidFill>
                <a:latin typeface="思源黑体 CN Light" panose="020B0300000000000000" charset="-122"/>
                <a:ea typeface="思源黑体 CN Light" panose="020B0300000000000000" charset="-122"/>
              </a:rPr>
              <a:t>adalah</a:t>
            </a:r>
            <a:r>
              <a:rPr lang="en-US" altLang="zh-CN" sz="1200" dirty="0">
                <a:solidFill>
                  <a:schemeClr val="bg2">
                    <a:lumMod val="25000"/>
                  </a:schemeClr>
                </a:solidFill>
                <a:latin typeface="思源黑体 CN Light" panose="020B0300000000000000" charset="-122"/>
                <a:ea typeface="思源黑体 CN Light" panose="020B0300000000000000" charset="-122"/>
              </a:rPr>
              <a:t> salah </a:t>
            </a:r>
            <a:r>
              <a:rPr lang="en-US" altLang="zh-CN" sz="1200" dirty="0" err="1">
                <a:solidFill>
                  <a:schemeClr val="bg2">
                    <a:lumMod val="25000"/>
                  </a:schemeClr>
                </a:solidFill>
                <a:latin typeface="思源黑体 CN Light" panose="020B0300000000000000" charset="-122"/>
                <a:ea typeface="思源黑体 CN Light" panose="020B0300000000000000" charset="-122"/>
              </a:rPr>
              <a:t>satu</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kemampuan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mesin</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turing</a:t>
            </a: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marL="171450" indent="-171450">
              <a:lnSpc>
                <a:spcPct val="150000"/>
              </a:lnSpc>
              <a:buFont typeface="Arial" panose="020B0604020202020204" pitchFamily="34" charset="0"/>
              <a:buChar char="•"/>
            </a:pPr>
            <a:r>
              <a:rPr lang="en-US" altLang="zh-CN" sz="1200" dirty="0">
                <a:solidFill>
                  <a:schemeClr val="bg2">
                    <a:lumMod val="25000"/>
                  </a:schemeClr>
                </a:solidFill>
                <a:latin typeface="思源黑体 CN Light" panose="020B0300000000000000" charset="-122"/>
                <a:ea typeface="思源黑体 CN Light" panose="020B0300000000000000" charset="-122"/>
              </a:rPr>
              <a:t>LBA </a:t>
            </a:r>
            <a:r>
              <a:rPr lang="en-US" altLang="zh-CN" sz="1200" dirty="0" err="1">
                <a:solidFill>
                  <a:schemeClr val="bg2">
                    <a:lumMod val="25000"/>
                  </a:schemeClr>
                </a:solidFill>
                <a:latin typeface="思源黑体 CN Light" panose="020B0300000000000000" charset="-122"/>
                <a:ea typeface="思源黑体 CN Light" panose="020B0300000000000000" charset="-122"/>
              </a:rPr>
              <a:t>adalah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variasi</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dari</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Mesin</a:t>
            </a:r>
            <a:r>
              <a:rPr lang="en-US" altLang="zh-CN" sz="1200" dirty="0">
                <a:solidFill>
                  <a:schemeClr val="bg2">
                    <a:lumMod val="25000"/>
                  </a:schemeClr>
                </a:solidFill>
                <a:latin typeface="思源黑体 CN Light" panose="020B0300000000000000" charset="-122"/>
                <a:ea typeface="思源黑体 CN Light" panose="020B0300000000000000" charset="-122"/>
              </a:rPr>
              <a:t> Turing </a:t>
            </a:r>
            <a:r>
              <a:rPr lang="en-US" altLang="zh-CN" sz="1200" dirty="0" err="1">
                <a:solidFill>
                  <a:schemeClr val="bg2">
                    <a:lumMod val="25000"/>
                  </a:schemeClr>
                </a:solidFill>
                <a:latin typeface="思源黑体 CN Light" panose="020B0300000000000000" charset="-122"/>
                <a:ea typeface="思源黑体 CN Light" panose="020B0300000000000000" charset="-122"/>
              </a:rPr>
              <a:t>Nondeterministik</a:t>
            </a:r>
            <a:endParaRPr lang="zh-CN" altLang="en-US" sz="1200" dirty="0">
              <a:solidFill>
                <a:schemeClr val="bg2">
                  <a:lumMod val="25000"/>
                </a:schemeClr>
              </a:solidFill>
              <a:latin typeface="思源黑体 CN Light" panose="020B0300000000000000" charset="-122"/>
              <a:ea typeface="思源黑体 CN Light" panose="020B03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3" name="文本框 32"/>
          <p:cNvSpPr txBox="1"/>
          <p:nvPr/>
        </p:nvSpPr>
        <p:spPr>
          <a:xfrm>
            <a:off x="4052569" y="779780"/>
            <a:ext cx="4612459" cy="553998"/>
          </a:xfrm>
          <a:prstGeom prst="rect">
            <a:avLst/>
          </a:prstGeom>
          <a:noFill/>
        </p:spPr>
        <p:txBody>
          <a:bodyPr wrap="square" rtlCol="0">
            <a:spAutoFit/>
          </a:bodyPr>
          <a:lstStyle/>
          <a:p>
            <a:pPr algn="ct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KELAS BAHASA (LANJ.)</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34" name="文本框 33"/>
          <p:cNvSpPr txBox="1"/>
          <p:nvPr/>
        </p:nvSpPr>
        <p:spPr>
          <a:xfrm>
            <a:off x="4769929" y="1242830"/>
            <a:ext cx="3627755" cy="368300"/>
          </a:xfrm>
          <a:prstGeom prst="rect">
            <a:avLst/>
          </a:prstGeom>
          <a:noFill/>
        </p:spPr>
        <p:txBody>
          <a:bodyPr wrap="square" rtlCol="0">
            <a:spAutoFit/>
          </a:bodyPr>
          <a:lstStyle/>
          <a:p>
            <a:pPr algn="l"/>
            <a:r>
              <a:rPr lang="en-US" altLang="zh-CN" b="0" i="0" dirty="0" err="1">
                <a:solidFill>
                  <a:schemeClr val="bg1">
                    <a:lumMod val="50000"/>
                  </a:schemeClr>
                </a:solidFill>
                <a:effectLst/>
                <a:latin typeface="思源黑体 CN Light" panose="020B0300000000000000" charset="-122"/>
                <a:ea typeface="思源黑体 CN Light" panose="020B0300000000000000" charset="-122"/>
              </a:rPr>
              <a:t>Keterkaitan</a:t>
            </a:r>
            <a:r>
              <a:rPr lang="en-US" altLang="zh-CN" b="0" i="0" dirty="0">
                <a:solidFill>
                  <a:schemeClr val="bg1">
                    <a:lumMod val="50000"/>
                  </a:schemeClr>
                </a:solidFill>
                <a:effectLst/>
                <a:latin typeface="思源黑体 CN Light" panose="020B0300000000000000" charset="-122"/>
                <a:ea typeface="思源黑体 CN Light" panose="020B0300000000000000" charset="-122"/>
              </a:rPr>
              <a:t> </a:t>
            </a:r>
            <a:r>
              <a:rPr lang="en-US" altLang="zh-CN" b="0" i="0" dirty="0" err="1">
                <a:solidFill>
                  <a:schemeClr val="bg1">
                    <a:lumMod val="50000"/>
                  </a:schemeClr>
                </a:solidFill>
                <a:effectLst/>
                <a:latin typeface="思源黑体 CN Light" panose="020B0300000000000000" charset="-122"/>
                <a:ea typeface="思源黑体 CN Light" panose="020B0300000000000000" charset="-122"/>
              </a:rPr>
              <a:t>Hirarki</a:t>
            </a:r>
            <a:r>
              <a:rPr lang="en-US" altLang="zh-CN" b="0" i="0" dirty="0">
                <a:solidFill>
                  <a:schemeClr val="bg1">
                    <a:lumMod val="50000"/>
                  </a:schemeClr>
                </a:solidFill>
                <a:effectLst/>
                <a:latin typeface="思源黑体 CN Light" panose="020B0300000000000000" charset="-122"/>
                <a:ea typeface="思源黑体 CN Light" panose="020B0300000000000000" charset="-122"/>
              </a:rPr>
              <a:t> Chomsk</a:t>
            </a:r>
            <a:r>
              <a:rPr lang="en-US" altLang="zh-CN" dirty="0">
                <a:solidFill>
                  <a:schemeClr val="bg1">
                    <a:lumMod val="50000"/>
                  </a:schemeClr>
                </a:solidFill>
                <a:latin typeface="思源黑体 CN Light" panose="020B0300000000000000" charset="-122"/>
                <a:ea typeface="思源黑体 CN Light" panose="020B0300000000000000" charset="-122"/>
              </a:rPr>
              <a:t>y</a:t>
            </a:r>
            <a:endParaRPr lang="en-US" altLang="zh-CN" b="0" i="0" dirty="0">
              <a:solidFill>
                <a:schemeClr val="bg1">
                  <a:lumMod val="50000"/>
                </a:schemeClr>
              </a:solidFill>
              <a:effectLst/>
              <a:latin typeface="思源黑体 CN Light" panose="020B0300000000000000" charset="-122"/>
              <a:ea typeface="思源黑体 CN Light" panose="020B0300000000000000" charset="-122"/>
            </a:endParaRPr>
          </a:p>
        </p:txBody>
      </p:sp>
      <p:pic>
        <p:nvPicPr>
          <p:cNvPr id="1026" name="Picture 2">
            <a:extLst>
              <a:ext uri="{FF2B5EF4-FFF2-40B4-BE49-F238E27FC236}">
                <a16:creationId xmlns:a16="http://schemas.microsoft.com/office/drawing/2014/main" id="{176A2F67-934F-D272-3001-92AEE8ACB3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60" t="12078" r="360"/>
          <a:stretch/>
        </p:blipFill>
        <p:spPr bwMode="auto">
          <a:xfrm>
            <a:off x="3325699" y="1840859"/>
            <a:ext cx="5540602" cy="40005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BACKUS NAUR FORM</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9" name="矩形 18"/>
          <p:cNvSpPr/>
          <p:nvPr/>
        </p:nvSpPr>
        <p:spPr>
          <a:xfrm flipH="1">
            <a:off x="6096633" y="0"/>
            <a:ext cx="6095365" cy="6858000"/>
          </a:xfrm>
          <a:prstGeom prst="rect">
            <a:avLst/>
          </a:prstGeom>
          <a:solidFill>
            <a:srgbClr val="455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CN Light" panose="020B0300000000000000" charset="-122"/>
              <a:ea typeface="思源黑体 CN Light" panose="020B0300000000000000" charset="-122"/>
              <a:cs typeface="思源黑体 CN Medium" panose="020B0600000000000000" pitchFamily="34" charset="-122"/>
            </a:endParaRPr>
          </a:p>
        </p:txBody>
      </p:sp>
      <p:sp>
        <p:nvSpPr>
          <p:cNvPr id="5" name="文本框 4"/>
          <p:cNvSpPr txBox="1"/>
          <p:nvPr/>
        </p:nvSpPr>
        <p:spPr>
          <a:xfrm>
            <a:off x="6861175" y="987425"/>
            <a:ext cx="4477385" cy="553085"/>
          </a:xfrm>
          <a:prstGeom prst="rect">
            <a:avLst/>
          </a:prstGeom>
          <a:noFill/>
        </p:spPr>
        <p:txBody>
          <a:bodyPr wrap="square" rtlCol="0">
            <a:spAutoFit/>
          </a:bodyPr>
          <a:lstStyle/>
          <a:p>
            <a:pPr algn="r"/>
            <a:r>
              <a:rPr lang="en-US" altLang="zh-CN" sz="3000" dirty="0">
                <a:solidFill>
                  <a:schemeClr val="bg1"/>
                </a:solidFill>
                <a:latin typeface="思源黑体 CN Bold" panose="020B0800000000000000" charset="-122"/>
                <a:ea typeface="思源黑体 CN Bold" panose="020B0800000000000000" charset="-122"/>
              </a:rPr>
              <a:t>NOTASI BNF</a:t>
            </a:r>
            <a:endParaRPr lang="zh-CN" altLang="en-US" sz="3000" dirty="0">
              <a:solidFill>
                <a:schemeClr val="bg1"/>
              </a:solidFill>
              <a:latin typeface="思源黑体 CN Bold" panose="020B0800000000000000" charset="-122"/>
              <a:ea typeface="思源黑体 CN Bold" panose="020B0800000000000000" charset="-122"/>
            </a:endParaRPr>
          </a:p>
        </p:txBody>
      </p:sp>
      <p:sp>
        <p:nvSpPr>
          <p:cNvPr id="7" name="文本框 6"/>
          <p:cNvSpPr txBox="1"/>
          <p:nvPr/>
        </p:nvSpPr>
        <p:spPr>
          <a:xfrm>
            <a:off x="7179310" y="2398316"/>
            <a:ext cx="4159250" cy="662874"/>
          </a:xfrm>
          <a:prstGeom prst="rect">
            <a:avLst/>
          </a:prstGeom>
          <a:noFill/>
        </p:spPr>
        <p:txBody>
          <a:bodyPr wrap="square" rtlCol="0">
            <a:spAutoFit/>
          </a:bodyPr>
          <a:lstStyle/>
          <a:p>
            <a:pPr algn="r" defTabSz="964565">
              <a:lnSpc>
                <a:spcPct val="140000"/>
              </a:lnSpc>
              <a:spcBef>
                <a:spcPct val="20000"/>
              </a:spcBef>
              <a:defRPr/>
            </a:pP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Aturan-aturan</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produksi</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dapat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dinyatakan</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dalam bentuk BNF (Backus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Naur</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Form) </a:t>
            </a:r>
          </a:p>
        </p:txBody>
      </p:sp>
      <p:cxnSp>
        <p:nvCxnSpPr>
          <p:cNvPr id="9" name="直接连接符 8"/>
          <p:cNvCxnSpPr/>
          <p:nvPr/>
        </p:nvCxnSpPr>
        <p:spPr>
          <a:xfrm>
            <a:off x="7549333" y="3456486"/>
            <a:ext cx="40214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3D6DA5F-69AA-8152-E603-B2A2A40A71A9}"/>
              </a:ext>
            </a:extLst>
          </p:cNvPr>
          <p:cNvSpPr txBox="1"/>
          <p:nvPr/>
        </p:nvSpPr>
        <p:spPr>
          <a:xfrm>
            <a:off x="332814" y="430106"/>
            <a:ext cx="3660961" cy="361253"/>
          </a:xfrm>
          <a:prstGeom prst="rect">
            <a:avLst/>
          </a:prstGeom>
          <a:noFill/>
        </p:spPr>
        <p:txBody>
          <a:bodyPr wrap="square">
            <a:spAutoFit/>
          </a:bodyPr>
          <a:lstStyle/>
          <a:p>
            <a:pPr defTabSz="964565">
              <a:lnSpc>
                <a:spcPct val="140000"/>
              </a:lnSpc>
              <a:spcBef>
                <a:spcPct val="20000"/>
              </a:spcBef>
              <a:defRPr/>
            </a:pPr>
            <a:r>
              <a:rPr lang="en-US" sz="1400" dirty="0" err="1">
                <a:latin typeface="思源黑体 CN Light" panose="020B0300000000000000" charset="-122"/>
                <a:ea typeface="思源黑体 CN Light" panose="020B0300000000000000" charset="-122"/>
                <a:sym typeface="Arial" panose="020B0604020202020204" pitchFamily="34" charset="0"/>
              </a:rPr>
              <a:t>Simbol-simbol</a:t>
            </a:r>
            <a:r>
              <a:rPr lang="en-US" sz="1400" dirty="0">
                <a:latin typeface="思源黑体 CN Light" panose="020B0300000000000000" charset="-122"/>
                <a:ea typeface="思源黑体 CN Light" panose="020B0300000000000000" charset="-122"/>
                <a:sym typeface="Arial" panose="020B0604020202020204" pitchFamily="34" charset="0"/>
              </a:rPr>
              <a:t> BNF</a:t>
            </a:r>
          </a:p>
        </p:txBody>
      </p:sp>
      <p:sp>
        <p:nvSpPr>
          <p:cNvPr id="4" name="文本框 6">
            <a:extLst>
              <a:ext uri="{FF2B5EF4-FFF2-40B4-BE49-F238E27FC236}">
                <a16:creationId xmlns:a16="http://schemas.microsoft.com/office/drawing/2014/main" id="{0EE96853-5E21-4278-5664-84CBF29924ED}"/>
              </a:ext>
            </a:extLst>
          </p:cNvPr>
          <p:cNvSpPr txBox="1"/>
          <p:nvPr/>
        </p:nvSpPr>
        <p:spPr>
          <a:xfrm>
            <a:off x="7271978" y="3536381"/>
            <a:ext cx="4159250" cy="361253"/>
          </a:xfrm>
          <a:prstGeom prst="rect">
            <a:avLst/>
          </a:prstGeom>
          <a:noFill/>
        </p:spPr>
        <p:txBody>
          <a:bodyPr wrap="square" rtlCol="0">
            <a:spAutoFit/>
          </a:bodyPr>
          <a:lstStyle/>
          <a:p>
            <a:pPr algn="r" defTabSz="964565">
              <a:lnSpc>
                <a:spcPct val="140000"/>
              </a:lnSpc>
              <a:spcBef>
                <a:spcPct val="20000"/>
              </a:spcBef>
              <a:defRPr/>
            </a:pP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Contoh</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notasi</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dalam bentuk BNF</a:t>
            </a:r>
          </a:p>
        </p:txBody>
      </p:sp>
      <p:pic>
        <p:nvPicPr>
          <p:cNvPr id="12" name="Picture 11">
            <a:extLst>
              <a:ext uri="{FF2B5EF4-FFF2-40B4-BE49-F238E27FC236}">
                <a16:creationId xmlns:a16="http://schemas.microsoft.com/office/drawing/2014/main" id="{1880EC64-1687-902F-B284-C83D8825B8EF}"/>
              </a:ext>
            </a:extLst>
          </p:cNvPr>
          <p:cNvPicPr>
            <a:picLocks noChangeAspect="1"/>
          </p:cNvPicPr>
          <p:nvPr/>
        </p:nvPicPr>
        <p:blipFill>
          <a:blip r:embed="rId4"/>
          <a:stretch>
            <a:fillRect/>
          </a:stretch>
        </p:blipFill>
        <p:spPr>
          <a:xfrm>
            <a:off x="6735720" y="4036753"/>
            <a:ext cx="4839269" cy="1450386"/>
          </a:xfrm>
          <a:prstGeom prst="rect">
            <a:avLst/>
          </a:prstGeom>
        </p:spPr>
      </p:pic>
      <p:graphicFrame>
        <p:nvGraphicFramePr>
          <p:cNvPr id="14" name="Table 15">
            <a:extLst>
              <a:ext uri="{FF2B5EF4-FFF2-40B4-BE49-F238E27FC236}">
                <a16:creationId xmlns:a16="http://schemas.microsoft.com/office/drawing/2014/main" id="{C670CABF-9180-D5C1-A64F-2043975019E7}"/>
              </a:ext>
            </a:extLst>
          </p:cNvPr>
          <p:cNvGraphicFramePr>
            <a:graphicFrameLocks noGrp="1"/>
          </p:cNvGraphicFramePr>
          <p:nvPr>
            <p:extLst>
              <p:ext uri="{D42A27DB-BD31-4B8C-83A1-F6EECF244321}">
                <p14:modId xmlns:p14="http://schemas.microsoft.com/office/powerpoint/2010/main" val="3227418953"/>
              </p:ext>
            </p:extLst>
          </p:nvPr>
        </p:nvGraphicFramePr>
        <p:xfrm>
          <a:off x="400847" y="1075669"/>
          <a:ext cx="4635610" cy="1483360"/>
        </p:xfrm>
        <a:graphic>
          <a:graphicData uri="http://schemas.openxmlformats.org/drawingml/2006/table">
            <a:tbl>
              <a:tblPr firstRow="1" bandRow="1">
                <a:tableStyleId>{5940675A-B579-460E-94D1-54222C63F5DA}</a:tableStyleId>
              </a:tblPr>
              <a:tblGrid>
                <a:gridCol w="516929">
                  <a:extLst>
                    <a:ext uri="{9D8B030D-6E8A-4147-A177-3AD203B41FA5}">
                      <a16:colId xmlns:a16="http://schemas.microsoft.com/office/drawing/2014/main" val="862359754"/>
                    </a:ext>
                  </a:extLst>
                </a:gridCol>
                <a:gridCol w="4118681">
                  <a:extLst>
                    <a:ext uri="{9D8B030D-6E8A-4147-A177-3AD203B41FA5}">
                      <a16:colId xmlns:a16="http://schemas.microsoft.com/office/drawing/2014/main" val="2055043513"/>
                    </a:ext>
                  </a:extLst>
                </a:gridCol>
              </a:tblGrid>
              <a:tr h="370840">
                <a:tc>
                  <a:txBody>
                    <a:bodyPr/>
                    <a:lstStyle/>
                    <a:p>
                      <a:r>
                        <a:rPr lang="en-US" sz="1200" dirty="0">
                          <a:latin typeface="+mn-lt"/>
                        </a:rPr>
                        <a:t>::=</a:t>
                      </a:r>
                      <a:endParaRPr lang="en-ID" sz="1200" dirty="0">
                        <a:latin typeface="+mn-lt"/>
                      </a:endParaRPr>
                    </a:p>
                  </a:txBody>
                  <a:tcPr/>
                </a:tc>
                <a:tc>
                  <a:txBody>
                    <a:bodyPr/>
                    <a:lstStyle/>
                    <a:p>
                      <a:r>
                        <a:rPr lang="en-US" sz="1200" dirty="0" err="1">
                          <a:latin typeface="+mn-lt"/>
                        </a:rPr>
                        <a:t>Identik</a:t>
                      </a:r>
                      <a:r>
                        <a:rPr lang="en-US" sz="1200" dirty="0">
                          <a:latin typeface="+mn-lt"/>
                        </a:rPr>
                        <a:t> dengan symbol </a:t>
                      </a:r>
                      <a:r>
                        <a:rPr lang="en-US" sz="1200" dirty="0">
                          <a:latin typeface="+mn-lt"/>
                          <a:cs typeface="Times New Roman" panose="02020603050405020304" pitchFamily="18" charset="0"/>
                        </a:rPr>
                        <a:t>→ pada </a:t>
                      </a:r>
                      <a:r>
                        <a:rPr lang="en-US" sz="1200" dirty="0" err="1">
                          <a:latin typeface="+mn-lt"/>
                          <a:cs typeface="Times New Roman" panose="02020603050405020304" pitchFamily="18" charset="0"/>
                        </a:rPr>
                        <a:t>aturan</a:t>
                      </a:r>
                      <a:r>
                        <a:rPr lang="en-US" sz="1200" dirty="0">
                          <a:latin typeface="+mn-lt"/>
                          <a:cs typeface="Times New Roman" panose="02020603050405020304" pitchFamily="18" charset="0"/>
                        </a:rPr>
                        <a:t> </a:t>
                      </a:r>
                      <a:r>
                        <a:rPr lang="en-US" sz="1200" dirty="0" err="1">
                          <a:latin typeface="+mn-lt"/>
                          <a:cs typeface="Times New Roman" panose="02020603050405020304" pitchFamily="18" charset="0"/>
                        </a:rPr>
                        <a:t>produksi</a:t>
                      </a:r>
                      <a:endParaRPr lang="en-ID" sz="1200" dirty="0">
                        <a:latin typeface="+mn-lt"/>
                      </a:endParaRPr>
                    </a:p>
                  </a:txBody>
                  <a:tcPr/>
                </a:tc>
                <a:extLst>
                  <a:ext uri="{0D108BD9-81ED-4DB2-BD59-A6C34878D82A}">
                    <a16:rowId xmlns:a16="http://schemas.microsoft.com/office/drawing/2014/main" val="1369929015"/>
                  </a:ext>
                </a:extLst>
              </a:tr>
              <a:tr h="370840">
                <a:tc>
                  <a:txBody>
                    <a:bodyPr/>
                    <a:lstStyle/>
                    <a:p>
                      <a:r>
                        <a:rPr lang="en-US" sz="1200" dirty="0">
                          <a:latin typeface="+mn-lt"/>
                        </a:rPr>
                        <a:t>|</a:t>
                      </a:r>
                      <a:endParaRPr lang="en-ID" sz="1200" dirty="0">
                        <a:latin typeface="+mn-lt"/>
                      </a:endParaRPr>
                    </a:p>
                  </a:txBody>
                  <a:tcPr/>
                </a:tc>
                <a:tc>
                  <a:txBody>
                    <a:bodyPr/>
                    <a:lstStyle/>
                    <a:p>
                      <a:r>
                        <a:rPr lang="en-US" sz="1200" dirty="0" err="1">
                          <a:latin typeface="+mn-lt"/>
                        </a:rPr>
                        <a:t>Menyatakan</a:t>
                      </a:r>
                      <a:r>
                        <a:rPr lang="en-US" sz="1200" dirty="0">
                          <a:latin typeface="+mn-lt"/>
                        </a:rPr>
                        <a:t> “</a:t>
                      </a:r>
                      <a:r>
                        <a:rPr lang="en-US" sz="1200" dirty="0" err="1">
                          <a:latin typeface="+mn-lt"/>
                        </a:rPr>
                        <a:t>atau</a:t>
                      </a:r>
                      <a:r>
                        <a:rPr lang="en-US" sz="1200" dirty="0">
                          <a:latin typeface="+mn-lt"/>
                        </a:rPr>
                        <a:t>”</a:t>
                      </a:r>
                      <a:endParaRPr lang="en-ID" sz="1200" dirty="0">
                        <a:latin typeface="+mn-lt"/>
                      </a:endParaRPr>
                    </a:p>
                  </a:txBody>
                  <a:tcPr/>
                </a:tc>
                <a:extLst>
                  <a:ext uri="{0D108BD9-81ED-4DB2-BD59-A6C34878D82A}">
                    <a16:rowId xmlns:a16="http://schemas.microsoft.com/office/drawing/2014/main" val="714864930"/>
                  </a:ext>
                </a:extLst>
              </a:tr>
              <a:tr h="370840">
                <a:tc>
                  <a:txBody>
                    <a:bodyPr/>
                    <a:lstStyle/>
                    <a:p>
                      <a:r>
                        <a:rPr lang="en-US" sz="1200" dirty="0">
                          <a:latin typeface="+mn-lt"/>
                        </a:rPr>
                        <a:t>&lt; &gt;</a:t>
                      </a:r>
                      <a:endParaRPr lang="en-ID" sz="1200" dirty="0">
                        <a:latin typeface="+mn-lt"/>
                      </a:endParaRPr>
                    </a:p>
                  </a:txBody>
                  <a:tcPr/>
                </a:tc>
                <a:tc>
                  <a:txBody>
                    <a:bodyPr/>
                    <a:lstStyle/>
                    <a:p>
                      <a:r>
                        <a:rPr lang="en-US" sz="1200" dirty="0" err="1">
                          <a:latin typeface="+mn-lt"/>
                        </a:rPr>
                        <a:t>Mengapit</a:t>
                      </a:r>
                      <a:r>
                        <a:rPr lang="en-US" sz="1200" dirty="0">
                          <a:latin typeface="+mn-lt"/>
                        </a:rPr>
                        <a:t> symbol variable/non terminal</a:t>
                      </a:r>
                      <a:endParaRPr lang="en-ID" sz="1200" dirty="0">
                        <a:latin typeface="+mn-lt"/>
                      </a:endParaRPr>
                    </a:p>
                  </a:txBody>
                  <a:tcPr/>
                </a:tc>
                <a:extLst>
                  <a:ext uri="{0D108BD9-81ED-4DB2-BD59-A6C34878D82A}">
                    <a16:rowId xmlns:a16="http://schemas.microsoft.com/office/drawing/2014/main" val="3848928960"/>
                  </a:ext>
                </a:extLst>
              </a:tr>
              <a:tr h="370840">
                <a:tc>
                  <a:txBody>
                    <a:bodyPr/>
                    <a:lstStyle/>
                    <a:p>
                      <a:r>
                        <a:rPr lang="en-US" sz="1200" dirty="0">
                          <a:latin typeface="+mn-lt"/>
                        </a:rPr>
                        <a:t>{ }</a:t>
                      </a:r>
                      <a:endParaRPr lang="en-ID" sz="1200" dirty="0">
                        <a:latin typeface="+mn-lt"/>
                      </a:endParaRPr>
                    </a:p>
                  </a:txBody>
                  <a:tcPr/>
                </a:tc>
                <a:tc>
                  <a:txBody>
                    <a:bodyPr/>
                    <a:lstStyle/>
                    <a:p>
                      <a:r>
                        <a:rPr lang="en-US" sz="1200" dirty="0" err="1">
                          <a:latin typeface="+mn-lt"/>
                        </a:rPr>
                        <a:t>Pengulangan</a:t>
                      </a:r>
                      <a:r>
                        <a:rPr lang="en-US" sz="1200" dirty="0">
                          <a:latin typeface="+mn-lt"/>
                        </a:rPr>
                        <a:t> 0 </a:t>
                      </a:r>
                      <a:r>
                        <a:rPr lang="en-US" sz="1200" dirty="0" err="1">
                          <a:latin typeface="+mn-lt"/>
                        </a:rPr>
                        <a:t>sampa</a:t>
                      </a:r>
                      <a:r>
                        <a:rPr lang="en-US" sz="1200" dirty="0">
                          <a:latin typeface="+mn-lt"/>
                        </a:rPr>
                        <a:t> n kali</a:t>
                      </a:r>
                      <a:endParaRPr lang="en-ID" sz="1200" dirty="0">
                        <a:latin typeface="+mn-lt"/>
                      </a:endParaRPr>
                    </a:p>
                  </a:txBody>
                  <a:tcPr/>
                </a:tc>
                <a:extLst>
                  <a:ext uri="{0D108BD9-81ED-4DB2-BD59-A6C34878D82A}">
                    <a16:rowId xmlns:a16="http://schemas.microsoft.com/office/drawing/2014/main" val="1140421357"/>
                  </a:ext>
                </a:extLst>
              </a:tr>
            </a:tbl>
          </a:graphicData>
        </a:graphic>
      </p:graphicFrame>
      <p:sp>
        <p:nvSpPr>
          <p:cNvPr id="16" name="TextBox 15">
            <a:extLst>
              <a:ext uri="{FF2B5EF4-FFF2-40B4-BE49-F238E27FC236}">
                <a16:creationId xmlns:a16="http://schemas.microsoft.com/office/drawing/2014/main" id="{D4D9B2D1-871F-E462-9027-BDA3AE36CCC7}"/>
              </a:ext>
            </a:extLst>
          </p:cNvPr>
          <p:cNvSpPr txBox="1"/>
          <p:nvPr/>
        </p:nvSpPr>
        <p:spPr>
          <a:xfrm>
            <a:off x="400847" y="2880563"/>
            <a:ext cx="4504982" cy="1395382"/>
          </a:xfrm>
          <a:prstGeom prst="rect">
            <a:avLst/>
          </a:prstGeom>
          <a:noFill/>
        </p:spPr>
        <p:txBody>
          <a:bodyPr wrap="square">
            <a:spAutoFit/>
          </a:bodyPr>
          <a:lstStyle/>
          <a:p>
            <a:pPr defTabSz="964565">
              <a:lnSpc>
                <a:spcPct val="140000"/>
              </a:lnSpc>
              <a:spcBef>
                <a:spcPct val="20000"/>
              </a:spcBef>
              <a:defRPr/>
            </a:pPr>
            <a:r>
              <a:rPr lang="en-US" sz="1400" dirty="0" err="1">
                <a:ea typeface="思源黑体 CN Light" panose="020B0300000000000000" charset="-122"/>
                <a:sym typeface="Arial" panose="020B0604020202020204" pitchFamily="34" charset="0"/>
              </a:rPr>
              <a:t>Contoh</a:t>
            </a:r>
            <a:r>
              <a:rPr lang="en-US" sz="1400" dirty="0">
                <a:ea typeface="思源黑体 CN Light" panose="020B0300000000000000" charset="-122"/>
                <a:sym typeface="Arial" panose="020B0604020202020204" pitchFamily="34" charset="0"/>
              </a:rPr>
              <a:t>, </a:t>
            </a:r>
            <a:r>
              <a:rPr lang="en-US" sz="1400" dirty="0" err="1">
                <a:ea typeface="思源黑体 CN Light" panose="020B0300000000000000" charset="-122"/>
                <a:sym typeface="Arial" panose="020B0604020202020204" pitchFamily="34" charset="0"/>
              </a:rPr>
              <a:t>terdapat</a:t>
            </a:r>
            <a:r>
              <a:rPr lang="en-US" sz="1400" dirty="0">
                <a:ea typeface="思源黑体 CN Light" panose="020B0300000000000000" charset="-122"/>
                <a:sym typeface="Arial" panose="020B0604020202020204" pitchFamily="34" charset="0"/>
              </a:rPr>
              <a:t> </a:t>
            </a:r>
            <a:r>
              <a:rPr lang="en-US" sz="1400" dirty="0" err="1">
                <a:ea typeface="思源黑体 CN Light" panose="020B0300000000000000" charset="-122"/>
                <a:sym typeface="Arial" panose="020B0604020202020204" pitchFamily="34" charset="0"/>
              </a:rPr>
              <a:t>aturan</a:t>
            </a:r>
            <a:r>
              <a:rPr lang="en-US" sz="1400" dirty="0">
                <a:ea typeface="思源黑体 CN Light" panose="020B0300000000000000" charset="-122"/>
                <a:sym typeface="Arial" panose="020B0604020202020204" pitchFamily="34" charset="0"/>
              </a:rPr>
              <a:t> </a:t>
            </a:r>
            <a:r>
              <a:rPr lang="en-US" sz="1400" dirty="0" err="1">
                <a:ea typeface="思源黑体 CN Light" panose="020B0300000000000000" charset="-122"/>
                <a:sym typeface="Arial" panose="020B0604020202020204" pitchFamily="34" charset="0"/>
              </a:rPr>
              <a:t>produksi</a:t>
            </a:r>
            <a:r>
              <a:rPr lang="en-US" sz="1400" dirty="0">
                <a:ea typeface="思源黑体 CN Light" panose="020B0300000000000000" charset="-122"/>
                <a:sym typeface="Arial" panose="020B0604020202020204" pitchFamily="34" charset="0"/>
              </a:rPr>
              <a:t> </a:t>
            </a:r>
            <a:r>
              <a:rPr lang="en-US" sz="1400" dirty="0" err="1">
                <a:ea typeface="思源黑体 CN Light" panose="020B0300000000000000" charset="-122"/>
                <a:sym typeface="Arial" panose="020B0604020202020204" pitchFamily="34" charset="0"/>
              </a:rPr>
              <a:t>sebagai</a:t>
            </a:r>
            <a:r>
              <a:rPr lang="en-US" sz="1400" dirty="0">
                <a:ea typeface="思源黑体 CN Light" panose="020B0300000000000000" charset="-122"/>
                <a:sym typeface="Arial" panose="020B0604020202020204" pitchFamily="34" charset="0"/>
              </a:rPr>
              <a:t> </a:t>
            </a:r>
            <a:r>
              <a:rPr lang="en-US" sz="1400" dirty="0" err="1">
                <a:ea typeface="思源黑体 CN Light" panose="020B0300000000000000" charset="-122"/>
                <a:sym typeface="Arial" panose="020B0604020202020204" pitchFamily="34" charset="0"/>
              </a:rPr>
              <a:t>berikut</a:t>
            </a:r>
            <a:r>
              <a:rPr lang="en-US" sz="1400" dirty="0">
                <a:ea typeface="思源黑体 CN Light" panose="020B0300000000000000" charset="-122"/>
                <a:sym typeface="Arial" panose="020B0604020202020204" pitchFamily="34" charset="0"/>
              </a:rPr>
              <a:t> :</a:t>
            </a:r>
          </a:p>
          <a:p>
            <a:pPr defTabSz="964565">
              <a:lnSpc>
                <a:spcPct val="140000"/>
              </a:lnSpc>
              <a:spcBef>
                <a:spcPct val="20000"/>
              </a:spcBef>
              <a:defRPr/>
            </a:pPr>
            <a:r>
              <a:rPr lang="en-US" sz="1400" dirty="0">
                <a:ea typeface="思源黑体 CN Light" panose="020B0300000000000000" charset="-122"/>
                <a:sym typeface="Arial" panose="020B0604020202020204" pitchFamily="34" charset="0"/>
              </a:rPr>
              <a:t>E </a:t>
            </a:r>
            <a:r>
              <a:rPr lang="en-US" sz="1400" dirty="0">
                <a:ea typeface="思源黑体 CN Light" panose="020B0300000000000000" charset="-122"/>
                <a:cs typeface="Times New Roman" panose="02020603050405020304" pitchFamily="18" charset="0"/>
                <a:sym typeface="Arial" panose="020B0604020202020204" pitchFamily="34" charset="0"/>
              </a:rPr>
              <a:t>→ T| T+E | T-E, T → a</a:t>
            </a:r>
          </a:p>
          <a:p>
            <a:pPr defTabSz="964565">
              <a:lnSpc>
                <a:spcPct val="140000"/>
              </a:lnSpc>
              <a:spcBef>
                <a:spcPct val="20000"/>
              </a:spcBef>
              <a:defRPr/>
            </a:pPr>
            <a:r>
              <a:rPr lang="en-US" sz="1400" dirty="0" err="1">
                <a:ea typeface="思源黑体 CN Light" panose="020B0300000000000000" charset="-122"/>
                <a:cs typeface="Times New Roman" panose="02020603050405020304" pitchFamily="18" charset="0"/>
                <a:sym typeface="Arial" panose="020B0604020202020204" pitchFamily="34" charset="0"/>
              </a:rPr>
              <a:t>Notasi</a:t>
            </a:r>
            <a:r>
              <a:rPr lang="en-US" sz="1400" dirty="0">
                <a:ea typeface="思源黑体 CN Light" panose="020B0300000000000000" charset="-122"/>
                <a:cs typeface="Times New Roman" panose="02020603050405020304" pitchFamily="18" charset="0"/>
                <a:sym typeface="Arial" panose="020B0604020202020204" pitchFamily="34" charset="0"/>
              </a:rPr>
              <a:t> BNF :</a:t>
            </a:r>
          </a:p>
          <a:p>
            <a:pPr defTabSz="964565">
              <a:lnSpc>
                <a:spcPct val="140000"/>
              </a:lnSpc>
              <a:spcBef>
                <a:spcPct val="20000"/>
              </a:spcBef>
              <a:defRPr/>
            </a:pPr>
            <a:r>
              <a:rPr lang="en-US" sz="1400" dirty="0">
                <a:ea typeface="思源黑体 CN Light" panose="020B0300000000000000" charset="-122"/>
                <a:cs typeface="Times New Roman" panose="02020603050405020304" pitchFamily="18" charset="0"/>
                <a:sym typeface="Arial" panose="020B0604020202020204" pitchFamily="34" charset="0"/>
              </a:rPr>
              <a:t>E ::= | + | -, T ::= a</a:t>
            </a:r>
            <a:endParaRPr lang="en-US" sz="1400" dirty="0">
              <a:ea typeface="思源黑体 CN Light" panose="020B0300000000000000" charset="-122"/>
              <a:sym typeface="Arial" panose="020B0604020202020204" pitchFamily="34" charset="0"/>
            </a:endParaRPr>
          </a:p>
        </p:txBody>
      </p:sp>
    </p:spTree>
    <p:extLst>
      <p:ext uri="{BB962C8B-B14F-4D97-AF65-F5344CB8AC3E}">
        <p14:creationId xmlns:p14="http://schemas.microsoft.com/office/powerpoint/2010/main" val="48887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441400" y="5874385"/>
            <a:ext cx="2669540" cy="830997"/>
          </a:xfrm>
          <a:prstGeom prst="rect">
            <a:avLst/>
          </a:prstGeom>
          <a:noFill/>
          <a:ln w="12700">
            <a:noFill/>
          </a:ln>
          <a:effectLst/>
        </p:spPr>
        <p:txBody>
          <a:bodyPr wrap="square">
            <a:spAutoFit/>
          </a:bodyPr>
          <a:lstStyle/>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Tim </a:t>
            </a:r>
            <a:r>
              <a:rPr lang="en-US" sz="1200" kern="2500" dirty="0" err="1">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Penyusun</a:t>
            </a: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1.</a:t>
            </a:r>
          </a:p>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2.</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3</a:t>
            </a:r>
            <a:endPar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endParaRPr>
          </a:p>
        </p:txBody>
      </p:sp>
      <p:sp>
        <p:nvSpPr>
          <p:cNvPr id="7" name="矩形 6"/>
          <p:cNvSpPr/>
          <p:nvPr/>
        </p:nvSpPr>
        <p:spPr>
          <a:xfrm>
            <a:off x="922020" y="1990725"/>
            <a:ext cx="5366238" cy="2400657"/>
          </a:xfrm>
          <a:prstGeom prst="rect">
            <a:avLst/>
          </a:prstGeom>
          <a:noFill/>
          <a:ln w="12700">
            <a:noFill/>
          </a:ln>
          <a:effectLst/>
        </p:spPr>
        <p:txBody>
          <a:bodyPr wrap="square">
            <a:spAutoFit/>
          </a:bodyPr>
          <a:lstStyle/>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Terima</a:t>
            </a:r>
            <a:endParaRPr lang="en-US" altLang="zh-CN" sz="7500" b="1" kern="2500" cap="all" dirty="0">
              <a:solidFill>
                <a:schemeClr val="bg1"/>
              </a:solidFill>
              <a:effectLst>
                <a:outerShdw blurRad="25400" dist="25400" dir="2700000" algn="tl" rotWithShape="0">
                  <a:prstClr val="black">
                    <a:alpha val="20000"/>
                  </a:prstClr>
                </a:outerShdw>
              </a:effectLst>
              <a:latin typeface="思源宋体 CN Heavy" panose="02020900000000000000" charset="-122"/>
              <a:ea typeface="思源宋体 CN Heavy" panose="02020900000000000000" charset="-122"/>
              <a:cs typeface="庞门正道标题体" panose="02010600030101010101" charset="-122"/>
            </a:endParaRPr>
          </a:p>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kasih</a:t>
            </a:r>
            <a:endParaRPr lang="zh-CN" sz="7500" b="1"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extLst>
      <p:ext uri="{BB962C8B-B14F-4D97-AF65-F5344CB8AC3E}">
        <p14:creationId xmlns:p14="http://schemas.microsoft.com/office/powerpoint/2010/main" val="227415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14340000" scaled="0"/>
        </a:gradFill>
        <a:effectLst/>
      </p:bgPr>
    </p:bg>
    <p:spTree>
      <p:nvGrpSpPr>
        <p:cNvPr id="1" name=""/>
        <p:cNvGrpSpPr/>
        <p:nvPr/>
      </p:nvGrpSpPr>
      <p:grpSpPr>
        <a:xfrm>
          <a:off x="0" y="0"/>
          <a:ext cx="0" cy="0"/>
          <a:chOff x="0" y="0"/>
          <a:chExt cx="0" cy="0"/>
        </a:xfrm>
      </p:grpSpPr>
      <p:sp>
        <p:nvSpPr>
          <p:cNvPr id="4" name="圆角矩形 3"/>
          <p:cNvSpPr/>
          <p:nvPr/>
        </p:nvSpPr>
        <p:spPr>
          <a:xfrm>
            <a:off x="3479165" y="914399"/>
            <a:ext cx="8495030" cy="5120641"/>
          </a:xfrm>
          <a:prstGeom prst="roundRect">
            <a:avLst>
              <a:gd name="adj" fmla="val 7616"/>
            </a:avLst>
          </a:prstGeom>
          <a:noFill/>
          <a:ln>
            <a:solidFill>
              <a:schemeClr val="bg1"/>
            </a:solidFill>
            <a:prstDash val="sysDot"/>
          </a:ln>
          <a:extLst>
            <a:ext uri="{909E8E84-426E-40DD-AFC4-6F175D3DCCD1}">
              <a14:hiddenFill xmlns:a14="http://schemas.microsoft.com/office/drawing/2010/main">
                <a:gradFill flip="none" rotWithShape="1">
                  <a:gsLst>
                    <a:gs pos="0">
                      <a:srgbClr val="FF6737"/>
                    </a:gs>
                    <a:gs pos="48000">
                      <a:srgbClr val="FF784E"/>
                    </a:gs>
                  </a:gsLst>
                  <a:lin ang="108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5" name="矩形 4"/>
          <p:cNvSpPr/>
          <p:nvPr/>
        </p:nvSpPr>
        <p:spPr>
          <a:xfrm>
            <a:off x="1241083" y="1320938"/>
            <a:ext cx="1252025" cy="4154984"/>
          </a:xfrm>
          <a:prstGeom prst="rect">
            <a:avLst/>
          </a:prstGeom>
        </p:spPr>
        <p:txBody>
          <a:bodyPr wrap="square">
            <a:spAutoFit/>
          </a:bodyPr>
          <a:lstStyle/>
          <a:p>
            <a:pPr algn="dist"/>
            <a:r>
              <a:rPr lang="en-US"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R</a:t>
            </a:r>
          </a:p>
          <a:p>
            <a:pPr algn="dist"/>
            <a:r>
              <a:rPr lang="en-ID"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P</a:t>
            </a:r>
          </a:p>
          <a:p>
            <a:pPr algn="dist"/>
            <a:r>
              <a:rPr lang="en-ID"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S</a:t>
            </a:r>
            <a:endParaRPr lang="zh-CN" sz="8800" kern="2500" dirty="0">
              <a:solidFill>
                <a:schemeClr val="bg1"/>
              </a:solidFill>
              <a:uFillTx/>
              <a:latin typeface="Verdana" panose="020B0604030504040204" pitchFamily="34" charset="0"/>
              <a:ea typeface="思源黑体 CN Heavy" panose="020B0A00000000000000" charset="-122"/>
              <a:cs typeface="思源黑体 CN Regular" panose="020B0500000000000000" charset="-122"/>
              <a:sym typeface="思源黑体 CN Regular" panose="020B0500000000000000" charset="-122"/>
            </a:endParaRPr>
          </a:p>
        </p:txBody>
      </p:sp>
      <p:grpSp>
        <p:nvGrpSpPr>
          <p:cNvPr id="10" name="组合 9"/>
          <p:cNvGrpSpPr/>
          <p:nvPr/>
        </p:nvGrpSpPr>
        <p:grpSpPr>
          <a:xfrm>
            <a:off x="8357870" y="1406525"/>
            <a:ext cx="2960370" cy="1059815"/>
            <a:chOff x="6953" y="1829"/>
            <a:chExt cx="4662" cy="1669"/>
          </a:xfrm>
        </p:grpSpPr>
        <p:sp>
          <p:nvSpPr>
            <p:cNvPr id="11" name="矩形 10"/>
            <p:cNvSpPr/>
            <p:nvPr/>
          </p:nvSpPr>
          <p:spPr>
            <a:xfrm>
              <a:off x="8941" y="2627"/>
              <a:ext cx="2674" cy="871"/>
            </a:xfrm>
            <a:prstGeom prst="rect">
              <a:avLst/>
            </a:prstGeom>
          </p:spPr>
          <p:txBody>
            <a:bodyPr wrap="square">
              <a:spAutoFit/>
            </a:bodyPr>
            <a:lstStyle/>
            <a:p>
              <a:pPr algn="l">
                <a:lnSpc>
                  <a:spcPct val="100000"/>
                </a:lnSpc>
              </a:pPr>
              <a:r>
                <a:rPr lang="zh-CN" sz="1000" kern="2500" dirty="0">
                  <a:solidFill>
                    <a:schemeClr val="bg1"/>
                  </a:solidFill>
                  <a:latin typeface="思源黑体 CN Light" panose="020B0300000000000000" charset="-122"/>
                  <a:ea typeface="思源黑体 CN Light" panose="020B0300000000000000" charset="-122"/>
                  <a:cs typeface="庞门正道标题体" panose="02010600030101010101" charset="-122"/>
                </a:rPr>
                <a:t>New Product Introduction Introduction Of The ProductNew </a:t>
              </a:r>
            </a:p>
          </p:txBody>
        </p:sp>
        <p:sp>
          <p:nvSpPr>
            <p:cNvPr id="13" name="矩形 12"/>
            <p:cNvSpPr/>
            <p:nvPr/>
          </p:nvSpPr>
          <p:spPr>
            <a:xfrm>
              <a:off x="8901" y="1987"/>
              <a:ext cx="2674" cy="667"/>
            </a:xfrm>
            <a:prstGeom prst="rect">
              <a:avLst/>
            </a:prstGeom>
          </p:spPr>
          <p:txBody>
            <a:bodyPr wrap="square">
              <a:spAutoFit/>
            </a:bodyPr>
            <a:lstStyle/>
            <a:p>
              <a:pPr algn="l">
                <a:lnSpc>
                  <a:spcPct val="90000"/>
                </a:lnSpc>
              </a:pPr>
              <a:r>
                <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Enter title</a:t>
              </a:r>
            </a:p>
          </p:txBody>
        </p:sp>
        <p:sp>
          <p:nvSpPr>
            <p:cNvPr id="25" name="矩形 24"/>
            <p:cNvSpPr/>
            <p:nvPr/>
          </p:nvSpPr>
          <p:spPr>
            <a:xfrm>
              <a:off x="6953" y="1829"/>
              <a:ext cx="1620"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04</a:t>
              </a:r>
            </a:p>
          </p:txBody>
        </p:sp>
      </p:grpSp>
      <p:grpSp>
        <p:nvGrpSpPr>
          <p:cNvPr id="26" name="组合 25"/>
          <p:cNvGrpSpPr/>
          <p:nvPr/>
        </p:nvGrpSpPr>
        <p:grpSpPr>
          <a:xfrm>
            <a:off x="8357870" y="3007360"/>
            <a:ext cx="2982595" cy="1072515"/>
            <a:chOff x="7018" y="1829"/>
            <a:chExt cx="4697" cy="1689"/>
          </a:xfrm>
        </p:grpSpPr>
        <p:sp>
          <p:nvSpPr>
            <p:cNvPr id="27" name="矩形 26"/>
            <p:cNvSpPr/>
            <p:nvPr/>
          </p:nvSpPr>
          <p:spPr>
            <a:xfrm>
              <a:off x="9041" y="2647"/>
              <a:ext cx="2674" cy="871"/>
            </a:xfrm>
            <a:prstGeom prst="rect">
              <a:avLst/>
            </a:prstGeom>
          </p:spPr>
          <p:txBody>
            <a:bodyPr wrap="square">
              <a:spAutoFit/>
            </a:bodyPr>
            <a:lstStyle/>
            <a:p>
              <a:pPr algn="l">
                <a:lnSpc>
                  <a:spcPct val="100000"/>
                </a:lnSpc>
              </a:pPr>
              <a:r>
                <a:rPr lang="zh-CN" sz="1000" kern="2500" dirty="0">
                  <a:solidFill>
                    <a:schemeClr val="bg1"/>
                  </a:solidFill>
                  <a:latin typeface="思源黑体 CN Light" panose="020B0300000000000000" charset="-122"/>
                  <a:ea typeface="思源黑体 CN Light" panose="020B0300000000000000" charset="-122"/>
                  <a:cs typeface="庞门正道标题体" panose="02010600030101010101" charset="-122"/>
                </a:rPr>
                <a:t>New Product Introduction Introduction Of The ProductNew </a:t>
              </a:r>
            </a:p>
          </p:txBody>
        </p:sp>
        <p:sp>
          <p:nvSpPr>
            <p:cNvPr id="28" name="矩形 27"/>
            <p:cNvSpPr/>
            <p:nvPr/>
          </p:nvSpPr>
          <p:spPr>
            <a:xfrm>
              <a:off x="8981" y="1982"/>
              <a:ext cx="2674" cy="667"/>
            </a:xfrm>
            <a:prstGeom prst="rect">
              <a:avLst/>
            </a:prstGeom>
          </p:spPr>
          <p:txBody>
            <a:bodyPr wrap="square">
              <a:spAutoFit/>
            </a:bodyPr>
            <a:lstStyle/>
            <a:p>
              <a:pPr algn="l">
                <a:lnSpc>
                  <a:spcPct val="90000"/>
                </a:lnSpc>
              </a:pPr>
              <a:r>
                <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Enter title</a:t>
              </a:r>
            </a:p>
          </p:txBody>
        </p:sp>
        <p:sp>
          <p:nvSpPr>
            <p:cNvPr id="29" name="矩形 28"/>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05</a:t>
              </a:r>
            </a:p>
          </p:txBody>
        </p:sp>
      </p:grpSp>
      <p:grpSp>
        <p:nvGrpSpPr>
          <p:cNvPr id="37" name="组合 36"/>
          <p:cNvGrpSpPr/>
          <p:nvPr/>
        </p:nvGrpSpPr>
        <p:grpSpPr>
          <a:xfrm>
            <a:off x="4655185" y="1419860"/>
            <a:ext cx="2934970" cy="1205865"/>
            <a:chOff x="6953" y="1829"/>
            <a:chExt cx="4622" cy="1899"/>
          </a:xfrm>
        </p:grpSpPr>
        <p:sp>
          <p:nvSpPr>
            <p:cNvPr id="39" name="矩形 38"/>
            <p:cNvSpPr/>
            <p:nvPr/>
          </p:nvSpPr>
          <p:spPr>
            <a:xfrm>
              <a:off x="8901" y="2012"/>
              <a:ext cx="2674" cy="1716"/>
            </a:xfrm>
            <a:prstGeom prst="rect">
              <a:avLst/>
            </a:prstGeom>
          </p:spPr>
          <p:txBody>
            <a:bodyPr wrap="square">
              <a:spAutoFit/>
            </a:bodyPr>
            <a:lstStyle/>
            <a:p>
              <a:pPr algn="l">
                <a:lnSpc>
                  <a:spcPct val="90000"/>
                </a:lnSpc>
              </a:pP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Context Free Grammars</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40" name="矩形 39"/>
            <p:cNvSpPr/>
            <p:nvPr/>
          </p:nvSpPr>
          <p:spPr>
            <a:xfrm>
              <a:off x="6953" y="1829"/>
              <a:ext cx="1620"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01</a:t>
              </a:r>
            </a:p>
          </p:txBody>
        </p:sp>
      </p:grpSp>
      <p:grpSp>
        <p:nvGrpSpPr>
          <p:cNvPr id="41" name="组合 40"/>
          <p:cNvGrpSpPr/>
          <p:nvPr/>
        </p:nvGrpSpPr>
        <p:grpSpPr>
          <a:xfrm>
            <a:off x="4655185" y="3020695"/>
            <a:ext cx="2944495" cy="1202690"/>
            <a:chOff x="7018" y="1829"/>
            <a:chExt cx="4637" cy="1894"/>
          </a:xfrm>
        </p:grpSpPr>
        <p:sp>
          <p:nvSpPr>
            <p:cNvPr id="43" name="矩形 42"/>
            <p:cNvSpPr/>
            <p:nvPr/>
          </p:nvSpPr>
          <p:spPr>
            <a:xfrm>
              <a:off x="8981" y="2007"/>
              <a:ext cx="2674" cy="1716"/>
            </a:xfrm>
            <a:prstGeom prst="rect">
              <a:avLst/>
            </a:prstGeom>
          </p:spPr>
          <p:txBody>
            <a:bodyPr wrap="square">
              <a:spAutoFit/>
            </a:bodyPr>
            <a:lstStyle/>
            <a:p>
              <a:pPr algn="l">
                <a:lnSpc>
                  <a:spcPct val="90000"/>
                </a:lnSpc>
              </a:pP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Grammar dan Bahasa</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44" name="矩形 43"/>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02</a:t>
              </a:r>
            </a:p>
          </p:txBody>
        </p:sp>
      </p:grpSp>
      <p:grpSp>
        <p:nvGrpSpPr>
          <p:cNvPr id="45" name="组合 44"/>
          <p:cNvGrpSpPr/>
          <p:nvPr/>
        </p:nvGrpSpPr>
        <p:grpSpPr>
          <a:xfrm>
            <a:off x="8357870" y="4666615"/>
            <a:ext cx="2982595" cy="1072515"/>
            <a:chOff x="7018" y="1829"/>
            <a:chExt cx="4697" cy="1689"/>
          </a:xfrm>
        </p:grpSpPr>
        <p:sp>
          <p:nvSpPr>
            <p:cNvPr id="46" name="矩形 45"/>
            <p:cNvSpPr/>
            <p:nvPr/>
          </p:nvSpPr>
          <p:spPr>
            <a:xfrm>
              <a:off x="9041" y="2647"/>
              <a:ext cx="2674" cy="871"/>
            </a:xfrm>
            <a:prstGeom prst="rect">
              <a:avLst/>
            </a:prstGeom>
          </p:spPr>
          <p:txBody>
            <a:bodyPr wrap="square">
              <a:spAutoFit/>
            </a:bodyPr>
            <a:lstStyle/>
            <a:p>
              <a:pPr algn="l">
                <a:lnSpc>
                  <a:spcPct val="100000"/>
                </a:lnSpc>
              </a:pPr>
              <a:r>
                <a:rPr lang="zh-CN" sz="1000" kern="2500" dirty="0">
                  <a:solidFill>
                    <a:schemeClr val="bg1"/>
                  </a:solidFill>
                  <a:latin typeface="思源黑体 CN Light" panose="020B0300000000000000" charset="-122"/>
                  <a:ea typeface="思源黑体 CN Light" panose="020B0300000000000000" charset="-122"/>
                  <a:cs typeface="庞门正道标题体" panose="02010600030101010101" charset="-122"/>
                </a:rPr>
                <a:t>New Product Introduction Introduction Of The ProductNew </a:t>
              </a:r>
            </a:p>
          </p:txBody>
        </p:sp>
        <p:sp>
          <p:nvSpPr>
            <p:cNvPr id="47" name="矩形 46"/>
            <p:cNvSpPr/>
            <p:nvPr/>
          </p:nvSpPr>
          <p:spPr>
            <a:xfrm>
              <a:off x="8981" y="2007"/>
              <a:ext cx="2674" cy="667"/>
            </a:xfrm>
            <a:prstGeom prst="rect">
              <a:avLst/>
            </a:prstGeom>
          </p:spPr>
          <p:txBody>
            <a:bodyPr wrap="square">
              <a:spAutoFit/>
            </a:bodyPr>
            <a:lstStyle/>
            <a:p>
              <a:pPr algn="l">
                <a:lnSpc>
                  <a:spcPct val="90000"/>
                </a:lnSpc>
              </a:pPr>
              <a:r>
                <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Enter title</a:t>
              </a:r>
            </a:p>
          </p:txBody>
        </p:sp>
        <p:sp>
          <p:nvSpPr>
            <p:cNvPr id="48" name="矩形 47"/>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06</a:t>
              </a:r>
            </a:p>
          </p:txBody>
        </p:sp>
      </p:grpSp>
      <p:grpSp>
        <p:nvGrpSpPr>
          <p:cNvPr id="49" name="组合 48"/>
          <p:cNvGrpSpPr/>
          <p:nvPr/>
        </p:nvGrpSpPr>
        <p:grpSpPr>
          <a:xfrm>
            <a:off x="4655185" y="4679950"/>
            <a:ext cx="2944495" cy="1202690"/>
            <a:chOff x="7018" y="1829"/>
            <a:chExt cx="4637" cy="1894"/>
          </a:xfrm>
        </p:grpSpPr>
        <p:sp>
          <p:nvSpPr>
            <p:cNvPr id="51" name="矩形 50"/>
            <p:cNvSpPr/>
            <p:nvPr/>
          </p:nvSpPr>
          <p:spPr>
            <a:xfrm>
              <a:off x="8981" y="2007"/>
              <a:ext cx="2674" cy="1716"/>
            </a:xfrm>
            <a:prstGeom prst="rect">
              <a:avLst/>
            </a:prstGeom>
          </p:spPr>
          <p:txBody>
            <a:bodyPr wrap="square">
              <a:spAutoFit/>
            </a:bodyPr>
            <a:lstStyle/>
            <a:p>
              <a:pPr algn="l">
                <a:lnSpc>
                  <a:spcPct val="90000"/>
                </a:lnSpc>
              </a:pP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Backus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Naur</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Form</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52" name="矩形 51"/>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03</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4" name="矩形 3"/>
          <p:cNvSpPr/>
          <p:nvPr/>
        </p:nvSpPr>
        <p:spPr>
          <a:xfrm>
            <a:off x="3674110" y="3587115"/>
            <a:ext cx="5517515" cy="535531"/>
          </a:xfrm>
          <a:prstGeom prst="rect">
            <a:avLst/>
          </a:prstGeom>
        </p:spPr>
        <p:txBody>
          <a:bodyPr wrap="square">
            <a:spAutoFit/>
          </a:bodyPr>
          <a:lstStyle/>
          <a:p>
            <a:pPr algn="ctr">
              <a:lnSpc>
                <a:spcPct val="90000"/>
              </a:lnSpc>
            </a:pPr>
            <a:r>
              <a:rPr lang="en-US" sz="32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Context Free Grammars</a:t>
            </a:r>
          </a:p>
        </p:txBody>
      </p:sp>
      <p:sp>
        <p:nvSpPr>
          <p:cNvPr id="9" name="矩形 8"/>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106"/>
              <p:cNvSpPr txBox="1"/>
              <p:nvPr/>
            </p:nvSpPr>
            <p:spPr>
              <a:xfrm>
                <a:off x="815847" y="1864370"/>
                <a:ext cx="6230412" cy="3877985"/>
              </a:xfrm>
              <a:prstGeom prst="rect">
                <a:avLst/>
              </a:prstGeom>
              <a:noFill/>
            </p:spPr>
            <p:txBody>
              <a:bodyPr wrap="square" lIns="0" tIns="0" rIns="0" bIns="0" rtlCol="0">
                <a:spAutoFit/>
              </a:bodyPr>
              <a:lstStyle/>
              <a:p>
                <a:pPr>
                  <a:lnSpc>
                    <a:spcPct val="150000"/>
                  </a:lnSpc>
                </a:pP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Context Free Grammar (CFG)/ Bahasa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Bebas</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Konteks</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adalah</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sebuah</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tata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bahasa</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dimana</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tidak</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terdapat</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pembatasan</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pada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hasil</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produksinya</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Contoh</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pada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aturan</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produksi</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p>
              <a:p>
                <a:pPr>
                  <a:lnSpc>
                    <a:spcPct val="150000"/>
                  </a:lnSpc>
                </a:pPr>
                <a:endPar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endParaRPr>
              </a:p>
              <a:p>
                <a:pPr>
                  <a:lnSpc>
                    <a:spcPct val="150000"/>
                  </a:lnSpc>
                </a:pPr>
                <a14:m>
                  <m:oMathPara xmlns:m="http://schemas.openxmlformats.org/officeDocument/2006/math">
                    <m:oMathParaPr>
                      <m:jc m:val="centerGroup"/>
                    </m:oMathParaPr>
                    <m:oMath xmlns:m="http://schemas.openxmlformats.org/officeDocument/2006/math">
                      <m:r>
                        <a:rPr lang="zh-CN" altLang="en-US" sz="1400" b="1" i="1" smtClean="0">
                          <a:solidFill>
                            <a:schemeClr val="tx1">
                              <a:lumMod val="65000"/>
                              <a:lumOff val="35000"/>
                            </a:schemeClr>
                          </a:solidFill>
                          <a:latin typeface="Cambria Math" panose="02040503050406030204" pitchFamily="18" charset="0"/>
                          <a:ea typeface="思源黑体 CN Regular" panose="020B0500000000000000" charset="-122"/>
                          <a:cs typeface="+mn-ea"/>
                          <a:sym typeface="+mn-lt"/>
                        </a:rPr>
                        <m:t>𝜶</m:t>
                      </m:r>
                      <m:r>
                        <a:rPr lang="zh-CN" altLang="en-US" sz="1400" b="1" i="1" smtClean="0">
                          <a:solidFill>
                            <a:schemeClr val="tx1">
                              <a:lumMod val="65000"/>
                              <a:lumOff val="35000"/>
                            </a:schemeClr>
                          </a:solidFill>
                          <a:latin typeface="Cambria Math" panose="02040503050406030204" pitchFamily="18" charset="0"/>
                          <a:ea typeface="思源黑体 CN Regular" panose="020B0500000000000000" charset="-122"/>
                          <a:cs typeface="+mn-ea"/>
                          <a:sym typeface="+mn-lt"/>
                        </a:rPr>
                        <m:t>→</m:t>
                      </m:r>
                      <m:r>
                        <a:rPr lang="zh-CN" altLang="en-US" sz="1400" b="1" i="1" smtClean="0">
                          <a:solidFill>
                            <a:schemeClr val="tx1">
                              <a:lumMod val="65000"/>
                              <a:lumOff val="35000"/>
                            </a:schemeClr>
                          </a:solidFill>
                          <a:latin typeface="Cambria Math" panose="02040503050406030204" pitchFamily="18" charset="0"/>
                          <a:ea typeface="思源黑体 CN Regular" panose="020B0500000000000000" charset="-122"/>
                          <a:cs typeface="+mn-ea"/>
                          <a:sym typeface="+mn-lt"/>
                        </a:rPr>
                        <m:t>𝜷</m:t>
                      </m:r>
                    </m:oMath>
                  </m:oMathPara>
                </a14:m>
                <a:endParaRPr lang="en-US" altLang="zh-CN" sz="1400" b="1"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endParaRPr>
              </a:p>
              <a:p>
                <a:pPr>
                  <a:lnSpc>
                    <a:spcPct val="150000"/>
                  </a:lnSpc>
                </a:pPr>
                <a:endParaRPr lang="en-US" altLang="zh-CN" sz="1400" b="1"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endParaRPr>
              </a:p>
              <a:p>
                <a:pPr>
                  <a:lnSpc>
                    <a:spcPct val="150000"/>
                  </a:lnSpc>
                </a:pP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Batasannya</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hanyalah</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ruas</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kiri</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l-GR"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α)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adalah</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sebuah</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simbol</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variabel</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Sedangkan</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contoh</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aturan</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produksi</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yang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termasuk</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CFG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adalah</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seperti</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di </a:t>
                </a:r>
                <a:r>
                  <a:rPr lang="en-ID"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bawah</a:t>
                </a:r>
                <a:r>
                  <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p>
              <a:p>
                <a:pPr>
                  <a:lnSpc>
                    <a:spcPct val="150000"/>
                  </a:lnSpc>
                </a:pPr>
                <a:endParaRPr lang="en-ID"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endParaRPr>
              </a:p>
              <a:p>
                <a:pPr>
                  <a:lnSpc>
                    <a:spcPct val="150000"/>
                  </a:lnSpc>
                </a:pPr>
                <a14:m>
                  <m:oMathPara xmlns:m="http://schemas.openxmlformats.org/officeDocument/2006/math">
                    <m:oMathParaPr>
                      <m:jc m:val="centerGroup"/>
                    </m:oMathParaPr>
                    <m:oMath xmlns:m="http://schemas.openxmlformats.org/officeDocument/2006/math">
                      <m:r>
                        <a:rPr lang="en-US" altLang="zh-CN" sz="1400" b="1" i="1" smtClean="0">
                          <a:solidFill>
                            <a:schemeClr val="tx1">
                              <a:lumMod val="65000"/>
                              <a:lumOff val="35000"/>
                            </a:schemeClr>
                          </a:solidFill>
                          <a:latin typeface="Cambria Math" panose="02040503050406030204" pitchFamily="18" charset="0"/>
                          <a:ea typeface="思源黑体 CN Regular" panose="020B0500000000000000" charset="-122"/>
                          <a:cs typeface="+mn-ea"/>
                          <a:sym typeface="+mn-lt"/>
                        </a:rPr>
                        <m:t>𝑩</m:t>
                      </m:r>
                      <m:r>
                        <a:rPr lang="en-US" altLang="zh-CN" sz="1400" b="1" i="1" smtClean="0">
                          <a:solidFill>
                            <a:schemeClr val="tx1">
                              <a:lumMod val="65000"/>
                              <a:lumOff val="35000"/>
                            </a:schemeClr>
                          </a:solidFill>
                          <a:latin typeface="Cambria Math" panose="02040503050406030204" pitchFamily="18" charset="0"/>
                          <a:ea typeface="思源黑体 CN Regular" panose="020B0500000000000000" charset="-122"/>
                          <a:cs typeface="+mn-ea"/>
                          <a:sym typeface="+mn-lt"/>
                        </a:rPr>
                        <m:t> →</m:t>
                      </m:r>
                      <m:r>
                        <a:rPr lang="en-US" altLang="zh-CN" sz="1400" b="1" i="1" smtClean="0">
                          <a:solidFill>
                            <a:schemeClr val="tx1">
                              <a:lumMod val="65000"/>
                              <a:lumOff val="35000"/>
                            </a:schemeClr>
                          </a:solidFill>
                          <a:latin typeface="Cambria Math" panose="02040503050406030204" pitchFamily="18" charset="0"/>
                          <a:ea typeface="Cambria Math" panose="02040503050406030204" pitchFamily="18" charset="0"/>
                          <a:cs typeface="+mn-ea"/>
                          <a:sym typeface="+mn-lt"/>
                        </a:rPr>
                        <m:t>𝑪𝑫𝒆𝑭𝒈</m:t>
                      </m:r>
                    </m:oMath>
                  </m:oMathPara>
                </a14:m>
                <a:endParaRPr lang="en-US" altLang="zh-CN" sz="1400" b="1" dirty="0">
                  <a:solidFill>
                    <a:schemeClr val="tx1">
                      <a:lumMod val="65000"/>
                      <a:lumOff val="35000"/>
                    </a:schemeClr>
                  </a:solidFill>
                  <a:latin typeface="思源黑体 CN Regular" panose="020B0500000000000000" charset="-122"/>
                  <a:ea typeface="Cambria Math" panose="02040503050406030204" pitchFamily="18" charset="0"/>
                  <a:cs typeface="+mn-ea"/>
                  <a:sym typeface="+mn-lt"/>
                </a:endParaRPr>
              </a:p>
              <a:p>
                <a:pPr>
                  <a:lnSpc>
                    <a:spcPct val="150000"/>
                  </a:lnSpc>
                </a:pPr>
                <a14:m>
                  <m:oMathPara xmlns:m="http://schemas.openxmlformats.org/officeDocument/2006/math">
                    <m:oMathParaPr>
                      <m:jc m:val="centerGroup"/>
                    </m:oMathParaPr>
                    <m:oMath xmlns:m="http://schemas.openxmlformats.org/officeDocument/2006/math">
                      <m:r>
                        <a:rPr lang="en-US" altLang="zh-CN" sz="1400" b="1" i="1" smtClean="0">
                          <a:solidFill>
                            <a:schemeClr val="tx1">
                              <a:lumMod val="65000"/>
                              <a:lumOff val="35000"/>
                            </a:schemeClr>
                          </a:solidFill>
                          <a:latin typeface="Cambria Math" panose="02040503050406030204" pitchFamily="18" charset="0"/>
                          <a:ea typeface="思源黑体 CN Regular" panose="020B0500000000000000" charset="-122"/>
                          <a:cs typeface="+mn-ea"/>
                          <a:sym typeface="+mn-lt"/>
                        </a:rPr>
                        <m:t>𝑫</m:t>
                      </m:r>
                      <m:r>
                        <a:rPr lang="en-US" altLang="zh-CN" sz="1400" b="1" i="1" smtClean="0">
                          <a:solidFill>
                            <a:schemeClr val="tx1">
                              <a:lumMod val="65000"/>
                              <a:lumOff val="35000"/>
                            </a:schemeClr>
                          </a:solidFill>
                          <a:latin typeface="Cambria Math" panose="02040503050406030204" pitchFamily="18" charset="0"/>
                          <a:ea typeface="Cambria Math" panose="02040503050406030204" pitchFamily="18" charset="0"/>
                          <a:cs typeface="+mn-ea"/>
                          <a:sym typeface="+mn-lt"/>
                        </a:rPr>
                        <m:t>→</m:t>
                      </m:r>
                      <m:r>
                        <a:rPr lang="en-US" altLang="zh-CN" sz="1400" b="1" i="1" smtClean="0">
                          <a:solidFill>
                            <a:schemeClr val="tx1">
                              <a:lumMod val="65000"/>
                              <a:lumOff val="35000"/>
                            </a:schemeClr>
                          </a:solidFill>
                          <a:latin typeface="Cambria Math" panose="02040503050406030204" pitchFamily="18" charset="0"/>
                          <a:ea typeface="Cambria Math" panose="02040503050406030204" pitchFamily="18" charset="0"/>
                          <a:cs typeface="+mn-ea"/>
                          <a:sym typeface="+mn-lt"/>
                        </a:rPr>
                        <m:t>𝑩𝒄𝑫𝒆</m:t>
                      </m:r>
                    </m:oMath>
                  </m:oMathPara>
                </a14:m>
                <a:endParaRPr lang="zh-CN" altLang="en-US" sz="1400" b="1"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endParaRPr>
              </a:p>
            </p:txBody>
          </p:sp>
        </mc:Choice>
        <mc:Fallback xmlns="">
          <p:sp>
            <p:nvSpPr>
              <p:cNvPr id="3" name="TextBox 106"/>
              <p:cNvSpPr txBox="1">
                <a:spLocks noRot="1" noChangeAspect="1" noMove="1" noResize="1" noEditPoints="1" noAdjustHandles="1" noChangeArrowheads="1" noChangeShapeType="1" noTextEdit="1"/>
              </p:cNvSpPr>
              <p:nvPr/>
            </p:nvSpPr>
            <p:spPr>
              <a:xfrm>
                <a:off x="815847" y="1864370"/>
                <a:ext cx="6230412" cy="3877985"/>
              </a:xfrm>
              <a:prstGeom prst="rect">
                <a:avLst/>
              </a:prstGeom>
              <a:blipFill>
                <a:blip r:embed="rId4"/>
                <a:stretch>
                  <a:fillRect l="-1761" r="-1761"/>
                </a:stretch>
              </a:blipFill>
            </p:spPr>
            <p:txBody>
              <a:bodyPr/>
              <a:lstStyle/>
              <a:p>
                <a:r>
                  <a:rPr lang="en-ID">
                    <a:noFill/>
                  </a:rPr>
                  <a:t> </a:t>
                </a:r>
              </a:p>
            </p:txBody>
          </p:sp>
        </mc:Fallback>
      </mc:AlternateContent>
      <p:sp>
        <p:nvSpPr>
          <p:cNvPr id="33" name="文本框 32"/>
          <p:cNvSpPr txBox="1"/>
          <p:nvPr/>
        </p:nvSpPr>
        <p:spPr>
          <a:xfrm>
            <a:off x="4118311" y="536986"/>
            <a:ext cx="4392262" cy="1015663"/>
          </a:xfrm>
          <a:prstGeom prst="rect">
            <a:avLst/>
          </a:prstGeom>
          <a:noFill/>
        </p:spPr>
        <p:txBody>
          <a:bodyPr wrap="square" rtlCol="0">
            <a:spAutoFit/>
          </a:bodyPr>
          <a:lstStyle/>
          <a:p>
            <a:pPr algn="ct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DEFINISI CONTEXT FREE GRAMMAR</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cxnSp>
        <p:nvCxnSpPr>
          <p:cNvPr id="2" name="直接连接符 11">
            <a:extLst>
              <a:ext uri="{FF2B5EF4-FFF2-40B4-BE49-F238E27FC236}">
                <a16:creationId xmlns:a16="http://schemas.microsoft.com/office/drawing/2014/main" id="{9D14061F-026E-EAD7-E36D-79A994703DD6}"/>
              </a:ext>
            </a:extLst>
          </p:cNvPr>
          <p:cNvCxnSpPr>
            <a:cxnSpLocks/>
          </p:cNvCxnSpPr>
          <p:nvPr/>
        </p:nvCxnSpPr>
        <p:spPr>
          <a:xfrm>
            <a:off x="7460727" y="1864370"/>
            <a:ext cx="0" cy="4456644"/>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TextBox 106">
            <a:extLst>
              <a:ext uri="{FF2B5EF4-FFF2-40B4-BE49-F238E27FC236}">
                <a16:creationId xmlns:a16="http://schemas.microsoft.com/office/drawing/2014/main" id="{55B5E922-A03B-BDFB-7050-5DEE9C49073D}"/>
              </a:ext>
            </a:extLst>
          </p:cNvPr>
          <p:cNvSpPr txBox="1"/>
          <p:nvPr/>
        </p:nvSpPr>
        <p:spPr>
          <a:xfrm>
            <a:off x="7875196" y="1864369"/>
            <a:ext cx="3837190" cy="2870401"/>
          </a:xfrm>
          <a:prstGeom prst="rect">
            <a:avLst/>
          </a:prstGeom>
          <a:noFill/>
        </p:spPr>
        <p:txBody>
          <a:bodyPr wrap="square" lIns="0" tIns="0" rIns="0" bIns="0" rtlCol="0">
            <a:spAutoFit/>
          </a:bodyPr>
          <a:lstStyle/>
          <a:p>
            <a:pPr>
              <a:lnSpc>
                <a:spcPct val="150000"/>
              </a:lnSpc>
            </a:pP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Secara formal, CFG </a:t>
            </a:r>
            <a:r>
              <a:rPr lang="en-US"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didefinisikan</a:t>
            </a: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p>
          <a:p>
            <a:pPr>
              <a:lnSpc>
                <a:spcPct val="150000"/>
              </a:lnSpc>
            </a:pP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CFG G = (</a:t>
            </a:r>
            <a:r>
              <a:rPr lang="en-US" altLang="zh-CN" sz="1400" b="1"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V, T, P, S</a:t>
            </a: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t>
            </a:r>
          </a:p>
          <a:p>
            <a:pPr>
              <a:lnSpc>
                <a:spcPct val="150000"/>
              </a:lnSpc>
            </a:pPr>
            <a:endPar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endParaRPr>
          </a:p>
          <a:p>
            <a:pPr>
              <a:lnSpc>
                <a:spcPct val="150000"/>
              </a:lnSpc>
            </a:pPr>
            <a:r>
              <a:rPr lang="en-US"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Ket</a:t>
            </a: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p>
          <a:p>
            <a:pPr marL="285750" indent="-285750">
              <a:lnSpc>
                <a:spcPct val="150000"/>
              </a:lnSpc>
              <a:buFont typeface="Arial" panose="020B0604020202020204" pitchFamily="34" charset="0"/>
              <a:buChar char="•"/>
            </a:pPr>
            <a:r>
              <a:rPr lang="en-US" altLang="zh-CN" sz="1400" b="1"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V </a:t>
            </a:r>
            <a:r>
              <a:rPr lang="en-US"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adalah</a:t>
            </a: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daftar variable </a:t>
            </a:r>
            <a:r>
              <a:rPr lang="en-US"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produksi</a:t>
            </a:r>
            <a:endPar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endParaRPr>
          </a:p>
          <a:p>
            <a:pPr marL="285750" indent="-285750">
              <a:lnSpc>
                <a:spcPct val="150000"/>
              </a:lnSpc>
              <a:buFont typeface="Arial" panose="020B0604020202020204" pitchFamily="34" charset="0"/>
              <a:buChar char="•"/>
            </a:pPr>
            <a:r>
              <a:rPr lang="en-US" altLang="zh-CN" sz="1400" b="1"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T </a:t>
            </a:r>
            <a:r>
              <a:rPr lang="en-US"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adalah</a:t>
            </a: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symbol </a:t>
            </a:r>
            <a:r>
              <a:rPr lang="en-US"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atau</a:t>
            </a: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terminal yang </a:t>
            </a:r>
            <a:r>
              <a:rPr lang="en-US"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dipakai</a:t>
            </a: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dalam CFG</a:t>
            </a:r>
          </a:p>
          <a:p>
            <a:pPr marL="285750" indent="-285750">
              <a:lnSpc>
                <a:spcPct val="150000"/>
              </a:lnSpc>
              <a:buFont typeface="Arial" panose="020B0604020202020204" pitchFamily="34" charset="0"/>
              <a:buChar char="•"/>
            </a:pPr>
            <a:r>
              <a:rPr lang="en-US" altLang="zh-CN" sz="1400" b="1"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P </a:t>
            </a:r>
            <a:r>
              <a:rPr lang="en-US"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adalah</a:t>
            </a: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US"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aturan</a:t>
            </a: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a:t>
            </a:r>
            <a:r>
              <a:rPr lang="en-US"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produksi</a:t>
            </a: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CFG</a:t>
            </a:r>
          </a:p>
          <a:p>
            <a:pPr marL="285750" indent="-285750">
              <a:lnSpc>
                <a:spcPct val="150000"/>
              </a:lnSpc>
              <a:buFont typeface="Arial" panose="020B0604020202020204" pitchFamily="34" charset="0"/>
              <a:buChar char="•"/>
            </a:pPr>
            <a:r>
              <a:rPr lang="en-US" altLang="zh-CN" sz="1400" b="1"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S </a:t>
            </a:r>
            <a:r>
              <a:rPr lang="en-US" altLang="zh-CN" sz="1400" dirty="0" err="1">
                <a:solidFill>
                  <a:schemeClr val="tx1">
                    <a:lumMod val="65000"/>
                    <a:lumOff val="35000"/>
                  </a:schemeClr>
                </a:solidFill>
                <a:latin typeface="思源黑体 CN Regular" panose="020B0500000000000000" charset="-122"/>
                <a:ea typeface="思源黑体 CN Regular" panose="020B0500000000000000" charset="-122"/>
                <a:cs typeface="+mn-ea"/>
                <a:sym typeface="+mn-lt"/>
              </a:rPr>
              <a:t>adalah</a:t>
            </a:r>
            <a:r>
              <a:rPr lang="en-US" altLang="zh-CN" sz="1400"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rPr>
              <a:t> variable start</a:t>
            </a:r>
            <a:endParaRPr lang="zh-CN" altLang="en-US" sz="1400" b="1" dirty="0">
              <a:solidFill>
                <a:schemeClr val="tx1">
                  <a:lumMod val="65000"/>
                  <a:lumOff val="35000"/>
                </a:schemeClr>
              </a:solidFill>
              <a:latin typeface="思源黑体 CN Regular" panose="020B0500000000000000" charset="-122"/>
              <a:ea typeface="思源黑体 CN Regular" panose="020B0500000000000000" charset="-122"/>
              <a:cs typeface="+mn-ea"/>
              <a:sym typeface="+mn-lt"/>
            </a:endParaRPr>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6B63DE58-A740-1C50-6FB2-2D47E0A2A879}"/>
                  </a:ext>
                </a:extLst>
              </p:cNvPr>
              <p:cNvSpPr/>
              <p:nvPr/>
            </p:nvSpPr>
            <p:spPr>
              <a:xfrm>
                <a:off x="8213793" y="4948517"/>
                <a:ext cx="3159996" cy="1090108"/>
              </a:xfrm>
              <a:prstGeom prst="roundRect">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kern="2500" dirty="0">
                    <a:solidFill>
                      <a:schemeClr val="bg1"/>
                    </a:solidFill>
                    <a:latin typeface="思源黑体 ExtraLight" panose="020B0200000000000000" pitchFamily="34" charset="-122"/>
                    <a:ea typeface="思源黑体 ExtraLight" panose="020B0200000000000000" pitchFamily="34" charset="-122"/>
                  </a:rPr>
                  <a:t>Bentuk </a:t>
                </a:r>
                <a:r>
                  <a:rPr lang="en-US" sz="1400" kern="2500" dirty="0" err="1">
                    <a:solidFill>
                      <a:schemeClr val="bg1"/>
                    </a:solidFill>
                    <a:latin typeface="思源黑体 ExtraLight" panose="020B0200000000000000" pitchFamily="34" charset="-122"/>
                    <a:ea typeface="思源黑体 ExtraLight" panose="020B0200000000000000" pitchFamily="34" charset="-122"/>
                  </a:rPr>
                  <a:t>umum</a:t>
                </a:r>
                <a:r>
                  <a:rPr lang="en-US" sz="1400" kern="2500" dirty="0">
                    <a:solidFill>
                      <a:schemeClr val="bg1"/>
                    </a:solidFill>
                    <a:latin typeface="思源黑体 ExtraLight" panose="020B0200000000000000" pitchFamily="34" charset="-122"/>
                    <a:ea typeface="思源黑体 ExtraLight" panose="020B0200000000000000" pitchFamily="34" charset="-122"/>
                  </a:rPr>
                  <a:t> </a:t>
                </a:r>
                <a:r>
                  <a:rPr lang="en-US" sz="1400" kern="2500" dirty="0" err="1">
                    <a:solidFill>
                      <a:schemeClr val="bg1"/>
                    </a:solidFill>
                    <a:latin typeface="思源黑体 ExtraLight" panose="020B0200000000000000" pitchFamily="34" charset="-122"/>
                    <a:ea typeface="思源黑体 ExtraLight" panose="020B0200000000000000" pitchFamily="34" charset="-122"/>
                  </a:rPr>
                  <a:t>produksi</a:t>
                </a:r>
                <a:r>
                  <a:rPr lang="en-US" sz="1400" kern="2500" dirty="0">
                    <a:solidFill>
                      <a:schemeClr val="bg1"/>
                    </a:solidFill>
                    <a:latin typeface="思源黑体 ExtraLight" panose="020B0200000000000000" pitchFamily="34" charset="-122"/>
                    <a:ea typeface="思源黑体 ExtraLight" panose="020B0200000000000000" pitchFamily="34" charset="-122"/>
                  </a:rPr>
                  <a:t> CFG :</a:t>
                </a:r>
              </a:p>
              <a:p>
                <a:pPr algn="ctr"/>
                <a:endParaRPr lang="en-US" sz="1400" kern="2500" dirty="0">
                  <a:solidFill>
                    <a:schemeClr val="bg1"/>
                  </a:solidFill>
                  <a:latin typeface="思源黑体 ExtraLight" panose="020B0200000000000000" pitchFamily="34" charset="-122"/>
                  <a:ea typeface="思源黑体 ExtraLight" panose="020B0200000000000000" pitchFamily="34" charset="-122"/>
                </a:endParaRPr>
              </a:p>
              <a:p>
                <a:pPr algn="ctr"/>
                <a14:m>
                  <m:oMathPara xmlns:m="http://schemas.openxmlformats.org/officeDocument/2006/math">
                    <m:oMathParaPr>
                      <m:jc m:val="centerGroup"/>
                    </m:oMathParaPr>
                    <m:oMath xmlns:m="http://schemas.openxmlformats.org/officeDocument/2006/math">
                      <m:r>
                        <a:rPr lang="en-ID" sz="1400" i="1" kern="2500" smtClean="0">
                          <a:solidFill>
                            <a:schemeClr val="bg1"/>
                          </a:solidFill>
                          <a:latin typeface="Cambria Math" panose="02040503050406030204" pitchFamily="18" charset="0"/>
                          <a:ea typeface="Cambria Math" panose="02040503050406030204" pitchFamily="18" charset="0"/>
                        </a:rPr>
                        <m:t>𝛼</m:t>
                      </m:r>
                      <m:r>
                        <a:rPr lang="en-ID" sz="1400" i="1" kern="2500" smtClean="0">
                          <a:solidFill>
                            <a:schemeClr val="bg1"/>
                          </a:solidFill>
                          <a:latin typeface="Cambria Math" panose="02040503050406030204" pitchFamily="18" charset="0"/>
                          <a:ea typeface="Cambria Math" panose="02040503050406030204" pitchFamily="18" charset="0"/>
                        </a:rPr>
                        <m:t>→</m:t>
                      </m:r>
                      <m:r>
                        <a:rPr lang="en-ID" sz="1400" i="1" kern="2500" smtClean="0">
                          <a:solidFill>
                            <a:schemeClr val="bg1"/>
                          </a:solidFill>
                          <a:latin typeface="Cambria Math" panose="02040503050406030204" pitchFamily="18" charset="0"/>
                          <a:ea typeface="Cambria Math" panose="02040503050406030204" pitchFamily="18" charset="0"/>
                        </a:rPr>
                        <m:t>𝛽</m:t>
                      </m:r>
                      <m:r>
                        <a:rPr lang="en-US" sz="1400" b="0" i="1" kern="2500" smtClean="0">
                          <a:solidFill>
                            <a:schemeClr val="bg1"/>
                          </a:solidFill>
                          <a:latin typeface="Cambria Math" panose="02040503050406030204" pitchFamily="18" charset="0"/>
                          <a:ea typeface="Cambria Math" panose="02040503050406030204" pitchFamily="18" charset="0"/>
                        </a:rPr>
                        <m:t>, </m:t>
                      </m:r>
                      <m:r>
                        <a:rPr lang="en-US" sz="1400" b="0" i="1" kern="2500" smtClean="0">
                          <a:solidFill>
                            <a:schemeClr val="bg1"/>
                          </a:solidFill>
                          <a:latin typeface="Cambria Math" panose="02040503050406030204" pitchFamily="18" charset="0"/>
                          <a:ea typeface="Cambria Math" panose="02040503050406030204" pitchFamily="18" charset="0"/>
                        </a:rPr>
                        <m:t>𝛼</m:t>
                      </m:r>
                      <m:r>
                        <a:rPr lang="en-US" sz="1400" b="0" i="1" kern="2500" smtClean="0">
                          <a:solidFill>
                            <a:schemeClr val="bg1"/>
                          </a:solidFill>
                          <a:latin typeface="Cambria Math" panose="02040503050406030204" pitchFamily="18" charset="0"/>
                          <a:ea typeface="Cambria Math" panose="02040503050406030204" pitchFamily="18" charset="0"/>
                        </a:rPr>
                        <m:t>∈</m:t>
                      </m:r>
                      <m:sSub>
                        <m:sSubPr>
                          <m:ctrlPr>
                            <a:rPr lang="en-US" sz="1400" b="0" i="1" kern="2500" smtClean="0">
                              <a:solidFill>
                                <a:schemeClr val="bg1"/>
                              </a:solidFill>
                              <a:latin typeface="Cambria Math" panose="02040503050406030204" pitchFamily="18" charset="0"/>
                              <a:ea typeface="Cambria Math" panose="02040503050406030204" pitchFamily="18" charset="0"/>
                            </a:rPr>
                          </m:ctrlPr>
                        </m:sSubPr>
                        <m:e>
                          <m:r>
                            <a:rPr lang="en-US" sz="1400" b="0" i="1" kern="2500" smtClean="0">
                              <a:solidFill>
                                <a:schemeClr val="bg1"/>
                              </a:solidFill>
                              <a:latin typeface="Cambria Math" panose="02040503050406030204" pitchFamily="18" charset="0"/>
                              <a:ea typeface="Cambria Math" panose="02040503050406030204" pitchFamily="18" charset="0"/>
                            </a:rPr>
                            <m:t>𝑉</m:t>
                          </m:r>
                        </m:e>
                        <m:sub>
                          <m:r>
                            <a:rPr lang="en-US" sz="1400" b="0" i="1" kern="2500" smtClean="0">
                              <a:solidFill>
                                <a:schemeClr val="bg1"/>
                              </a:solidFill>
                              <a:latin typeface="Cambria Math" panose="02040503050406030204" pitchFamily="18" charset="0"/>
                              <a:ea typeface="Cambria Math" panose="02040503050406030204" pitchFamily="18" charset="0"/>
                            </a:rPr>
                            <m:t>𝑁</m:t>
                          </m:r>
                          <m:r>
                            <a:rPr lang="en-US" sz="1400" b="0" i="1" kern="2500" smtClean="0">
                              <a:solidFill>
                                <a:schemeClr val="bg1"/>
                              </a:solidFill>
                              <a:latin typeface="Cambria Math" panose="02040503050406030204" pitchFamily="18" charset="0"/>
                              <a:ea typeface="Cambria Math" panose="02040503050406030204" pitchFamily="18" charset="0"/>
                            </a:rPr>
                            <m:t> </m:t>
                          </m:r>
                        </m:sub>
                      </m:sSub>
                      <m:r>
                        <a:rPr lang="en-US" sz="1400" b="0" i="1" kern="2500" smtClean="0">
                          <a:solidFill>
                            <a:schemeClr val="bg1"/>
                          </a:solidFill>
                          <a:latin typeface="Cambria Math" panose="02040503050406030204" pitchFamily="18" charset="0"/>
                          <a:ea typeface="Cambria Math" panose="02040503050406030204" pitchFamily="18" charset="0"/>
                        </a:rPr>
                        <m:t>, </m:t>
                      </m:r>
                      <m:r>
                        <a:rPr lang="en-US" sz="1400" b="0" i="1" kern="2500" smtClean="0">
                          <a:solidFill>
                            <a:schemeClr val="bg1"/>
                          </a:solidFill>
                          <a:latin typeface="Cambria Math" panose="02040503050406030204" pitchFamily="18" charset="0"/>
                          <a:ea typeface="Cambria Math" panose="02040503050406030204" pitchFamily="18" charset="0"/>
                        </a:rPr>
                        <m:t>𝛽</m:t>
                      </m:r>
                      <m:r>
                        <a:rPr lang="en-US" sz="1400" b="0" i="1" kern="2500" smtClean="0">
                          <a:solidFill>
                            <a:schemeClr val="bg1"/>
                          </a:solidFill>
                          <a:latin typeface="Cambria Math" panose="02040503050406030204" pitchFamily="18" charset="0"/>
                          <a:ea typeface="Cambria Math" panose="02040503050406030204" pitchFamily="18" charset="0"/>
                        </a:rPr>
                        <m:t>∈</m:t>
                      </m:r>
                      <m:sSup>
                        <m:sSupPr>
                          <m:ctrlPr>
                            <a:rPr lang="en-US" sz="1400" b="0" i="1" kern="2500" smtClean="0">
                              <a:solidFill>
                                <a:schemeClr val="bg1"/>
                              </a:solidFill>
                              <a:latin typeface="Cambria Math" panose="02040503050406030204" pitchFamily="18" charset="0"/>
                              <a:ea typeface="Cambria Math" panose="02040503050406030204" pitchFamily="18" charset="0"/>
                            </a:rPr>
                          </m:ctrlPr>
                        </m:sSupPr>
                        <m:e>
                          <m:d>
                            <m:dPr>
                              <m:ctrlPr>
                                <a:rPr lang="en-US" sz="1400" b="0" i="1" kern="2500" smtClean="0">
                                  <a:solidFill>
                                    <a:schemeClr val="bg1"/>
                                  </a:solidFill>
                                  <a:latin typeface="Cambria Math" panose="02040503050406030204" pitchFamily="18" charset="0"/>
                                  <a:ea typeface="Cambria Math" panose="02040503050406030204" pitchFamily="18" charset="0"/>
                                </a:rPr>
                              </m:ctrlPr>
                            </m:dPr>
                            <m:e>
                              <m:sSub>
                                <m:sSubPr>
                                  <m:ctrlPr>
                                    <a:rPr lang="en-US" sz="1400" b="0" i="1" kern="2500" smtClean="0">
                                      <a:solidFill>
                                        <a:schemeClr val="bg1"/>
                                      </a:solidFill>
                                      <a:latin typeface="Cambria Math" panose="02040503050406030204" pitchFamily="18" charset="0"/>
                                      <a:ea typeface="Cambria Math" panose="02040503050406030204" pitchFamily="18" charset="0"/>
                                    </a:rPr>
                                  </m:ctrlPr>
                                </m:sSubPr>
                                <m:e>
                                  <m:r>
                                    <a:rPr lang="en-US" sz="1400" b="0" i="1" kern="2500" smtClean="0">
                                      <a:solidFill>
                                        <a:schemeClr val="bg1"/>
                                      </a:solidFill>
                                      <a:latin typeface="Cambria Math" panose="02040503050406030204" pitchFamily="18" charset="0"/>
                                      <a:ea typeface="Cambria Math" panose="02040503050406030204" pitchFamily="18" charset="0"/>
                                    </a:rPr>
                                    <m:t>𝑉</m:t>
                                  </m:r>
                                </m:e>
                                <m:sub>
                                  <m:r>
                                    <a:rPr lang="en-US" sz="1400" b="0" i="1" kern="2500" smtClean="0">
                                      <a:solidFill>
                                        <a:schemeClr val="bg1"/>
                                      </a:solidFill>
                                      <a:latin typeface="Cambria Math" panose="02040503050406030204" pitchFamily="18" charset="0"/>
                                      <a:ea typeface="Cambria Math" panose="02040503050406030204" pitchFamily="18" charset="0"/>
                                    </a:rPr>
                                    <m:t>𝑁</m:t>
                                  </m:r>
                                </m:sub>
                              </m:sSub>
                            </m:e>
                            <m:e>
                              <m:sSub>
                                <m:sSubPr>
                                  <m:ctrlPr>
                                    <a:rPr lang="en-US" sz="1400" b="0" i="1" kern="2500" smtClean="0">
                                      <a:solidFill>
                                        <a:schemeClr val="bg1"/>
                                      </a:solidFill>
                                      <a:latin typeface="Cambria Math" panose="02040503050406030204" pitchFamily="18" charset="0"/>
                                      <a:ea typeface="Cambria Math" panose="02040503050406030204" pitchFamily="18" charset="0"/>
                                    </a:rPr>
                                  </m:ctrlPr>
                                </m:sSubPr>
                                <m:e>
                                  <m:r>
                                    <a:rPr lang="en-US" sz="1400" b="0" i="1" kern="2500" smtClean="0">
                                      <a:solidFill>
                                        <a:schemeClr val="bg1"/>
                                      </a:solidFill>
                                      <a:latin typeface="Cambria Math" panose="02040503050406030204" pitchFamily="18" charset="0"/>
                                      <a:ea typeface="Cambria Math" panose="02040503050406030204" pitchFamily="18" charset="0"/>
                                    </a:rPr>
                                    <m:t>𝑉</m:t>
                                  </m:r>
                                </m:e>
                                <m:sub>
                                  <m:r>
                                    <a:rPr lang="en-US" sz="1400" b="0" i="1" kern="2500" smtClean="0">
                                      <a:solidFill>
                                        <a:schemeClr val="bg1"/>
                                      </a:solidFill>
                                      <a:latin typeface="Cambria Math" panose="02040503050406030204" pitchFamily="18" charset="0"/>
                                      <a:ea typeface="Cambria Math" panose="02040503050406030204" pitchFamily="18" charset="0"/>
                                    </a:rPr>
                                    <m:t>𝑇</m:t>
                                  </m:r>
                                </m:sub>
                              </m:sSub>
                            </m:e>
                          </m:d>
                        </m:e>
                        <m:sup>
                          <m:r>
                            <a:rPr lang="en-US" sz="1400" b="0" i="1" kern="2500" smtClean="0">
                              <a:solidFill>
                                <a:schemeClr val="bg1"/>
                              </a:solidFill>
                              <a:latin typeface="Cambria Math" panose="02040503050406030204" pitchFamily="18" charset="0"/>
                              <a:ea typeface="Cambria Math" panose="02040503050406030204" pitchFamily="18" charset="0"/>
                            </a:rPr>
                            <m:t>∗</m:t>
                          </m:r>
                        </m:sup>
                      </m:sSup>
                    </m:oMath>
                  </m:oMathPara>
                </a14:m>
                <a:endParaRPr lang="en-ID" sz="1400" kern="2500" dirty="0">
                  <a:solidFill>
                    <a:schemeClr val="bg1"/>
                  </a:solidFill>
                  <a:latin typeface="思源黑体 ExtraLight" panose="020B0200000000000000" pitchFamily="34" charset="-122"/>
                  <a:ea typeface="思源黑体 ExtraLight" panose="020B0200000000000000" pitchFamily="34" charset="-122"/>
                </a:endParaRPr>
              </a:p>
            </p:txBody>
          </p:sp>
        </mc:Choice>
        <mc:Fallback xmlns="">
          <p:sp>
            <p:nvSpPr>
              <p:cNvPr id="8" name="Rectangle: Rounded Corners 7">
                <a:extLst>
                  <a:ext uri="{FF2B5EF4-FFF2-40B4-BE49-F238E27FC236}">
                    <a16:creationId xmlns:a16="http://schemas.microsoft.com/office/drawing/2014/main" id="{6B63DE58-A740-1C50-6FB2-2D47E0A2A879}"/>
                  </a:ext>
                </a:extLst>
              </p:cNvPr>
              <p:cNvSpPr>
                <a:spLocks noRot="1" noChangeAspect="1" noMove="1" noResize="1" noEditPoints="1" noAdjustHandles="1" noChangeArrowheads="1" noChangeShapeType="1" noTextEdit="1"/>
              </p:cNvSpPr>
              <p:nvPr/>
            </p:nvSpPr>
            <p:spPr>
              <a:xfrm>
                <a:off x="8213793" y="4948517"/>
                <a:ext cx="3159996" cy="1090108"/>
              </a:xfrm>
              <a:prstGeom prst="roundRect">
                <a:avLst/>
              </a:prstGeom>
              <a:blipFill>
                <a:blip r:embed="rId5"/>
                <a:stretch>
                  <a:fillRect/>
                </a:stretch>
              </a:blipFill>
              <a:ln>
                <a:noFill/>
              </a:ln>
            </p:spPr>
            <p:txBody>
              <a:bodyPr/>
              <a:lstStyle/>
              <a:p>
                <a:r>
                  <a:rPr lang="en-ID">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9" name="矩形 18"/>
          <p:cNvSpPr/>
          <p:nvPr/>
        </p:nvSpPr>
        <p:spPr>
          <a:xfrm flipH="1">
            <a:off x="6096635" y="0"/>
            <a:ext cx="6095365" cy="6858000"/>
          </a:xfrm>
          <a:prstGeom prst="rect">
            <a:avLst/>
          </a:prstGeom>
          <a:solidFill>
            <a:srgbClr val="455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CN Light" panose="020B0300000000000000" charset="-122"/>
              <a:ea typeface="思源黑体 CN Light" panose="020B0300000000000000" charset="-122"/>
              <a:cs typeface="思源黑体 CN Medium" panose="020B0600000000000000" pitchFamily="34" charset="-122"/>
            </a:endParaRPr>
          </a:p>
        </p:txBody>
      </p:sp>
      <p:sp>
        <p:nvSpPr>
          <p:cNvPr id="5" name="文本框 4"/>
          <p:cNvSpPr txBox="1"/>
          <p:nvPr/>
        </p:nvSpPr>
        <p:spPr>
          <a:xfrm>
            <a:off x="6861175" y="987425"/>
            <a:ext cx="4477385" cy="553085"/>
          </a:xfrm>
          <a:prstGeom prst="rect">
            <a:avLst/>
          </a:prstGeom>
          <a:noFill/>
        </p:spPr>
        <p:txBody>
          <a:bodyPr wrap="square" rtlCol="0">
            <a:spAutoFit/>
          </a:bodyPr>
          <a:lstStyle/>
          <a:p>
            <a:pPr algn="r"/>
            <a:r>
              <a:rPr lang="en-US" altLang="zh-CN" sz="3000" dirty="0" err="1">
                <a:solidFill>
                  <a:schemeClr val="bg1"/>
                </a:solidFill>
                <a:latin typeface="思源黑体 CN Bold" panose="020B0800000000000000" charset="-122"/>
                <a:ea typeface="思源黑体 CN Bold" panose="020B0800000000000000" charset="-122"/>
              </a:rPr>
              <a:t>Analisis</a:t>
            </a:r>
            <a:r>
              <a:rPr lang="en-US" altLang="zh-CN" sz="3000" dirty="0">
                <a:solidFill>
                  <a:schemeClr val="bg1"/>
                </a:solidFill>
                <a:latin typeface="思源黑体 CN Bold" panose="020B0800000000000000" charset="-122"/>
                <a:ea typeface="思源黑体 CN Bold" panose="020B0800000000000000" charset="-122"/>
              </a:rPr>
              <a:t> </a:t>
            </a:r>
            <a:r>
              <a:rPr lang="en-US" altLang="zh-CN" sz="3000" dirty="0" err="1">
                <a:solidFill>
                  <a:schemeClr val="bg1"/>
                </a:solidFill>
                <a:latin typeface="思源黑体 CN Bold" panose="020B0800000000000000" charset="-122"/>
                <a:ea typeface="思源黑体 CN Bold" panose="020B0800000000000000" charset="-122"/>
              </a:rPr>
              <a:t>Sintaks</a:t>
            </a:r>
            <a:endParaRPr lang="zh-CN" altLang="en-US" sz="3000" dirty="0">
              <a:solidFill>
                <a:schemeClr val="bg1"/>
              </a:solidFill>
              <a:latin typeface="思源黑体 CN Bold" panose="020B0800000000000000" charset="-122"/>
              <a:ea typeface="思源黑体 CN Bold" panose="020B0800000000000000" charset="-122"/>
            </a:endParaRPr>
          </a:p>
        </p:txBody>
      </p:sp>
      <p:sp>
        <p:nvSpPr>
          <p:cNvPr id="7" name="文本框 6"/>
          <p:cNvSpPr txBox="1"/>
          <p:nvPr/>
        </p:nvSpPr>
        <p:spPr>
          <a:xfrm>
            <a:off x="7179310" y="2400300"/>
            <a:ext cx="4159250" cy="1567737"/>
          </a:xfrm>
          <a:prstGeom prst="rect">
            <a:avLst/>
          </a:prstGeom>
          <a:noFill/>
        </p:spPr>
        <p:txBody>
          <a:bodyPr wrap="square" rtlCol="0">
            <a:spAutoFit/>
          </a:bodyPr>
          <a:lstStyle/>
          <a:p>
            <a:pPr algn="r" defTabSz="964565">
              <a:lnSpc>
                <a:spcPct val="140000"/>
              </a:lnSpc>
              <a:spcBef>
                <a:spcPct val="20000"/>
              </a:spcBef>
              <a:defRPr/>
            </a:pP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Penelusuran</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sebuah</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kalimat</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sentensial</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sampai</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pada symbol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awal</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grammar.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Analisis</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sintaks</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dapat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dilakukan</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melalui</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derivasi</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atau</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i="1" dirty="0">
                <a:solidFill>
                  <a:schemeClr val="bg1"/>
                </a:solidFill>
                <a:latin typeface="思源黑体 CN Regular" panose="020B0500000000000000" charset="-122"/>
                <a:ea typeface="思源黑体 CN Regular" panose="020B0500000000000000" charset="-122"/>
                <a:sym typeface="Arial" panose="020B0604020202020204" pitchFamily="34" charset="0"/>
              </a:rPr>
              <a:t>parsing.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Penelusuran</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melalui</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i="1" dirty="0">
                <a:solidFill>
                  <a:schemeClr val="bg1"/>
                </a:solidFill>
                <a:latin typeface="思源黑体 CN Regular" panose="020B0500000000000000" charset="-122"/>
                <a:ea typeface="思源黑体 CN Regular" panose="020B0500000000000000" charset="-122"/>
                <a:sym typeface="Arial" panose="020B0604020202020204" pitchFamily="34" charset="0"/>
              </a:rPr>
              <a:t>parsing </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menghasilkan</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pohon</a:t>
            </a:r>
            <a:r>
              <a:rPr lang="en-US" sz="1400" dirty="0">
                <a:solidFill>
                  <a:schemeClr val="bg1"/>
                </a:solidFill>
                <a:latin typeface="思源黑体 CN Regular" panose="020B0500000000000000" charset="-122"/>
                <a:ea typeface="思源黑体 CN Regular" panose="020B0500000000000000" charset="-122"/>
                <a:sym typeface="Arial" panose="020B0604020202020204" pitchFamily="34" charset="0"/>
              </a:rPr>
              <a:t> </a:t>
            </a:r>
            <a:r>
              <a:rPr lang="en-US" sz="1400" dirty="0" err="1">
                <a:solidFill>
                  <a:schemeClr val="bg1"/>
                </a:solidFill>
                <a:latin typeface="思源黑体 CN Regular" panose="020B0500000000000000" charset="-122"/>
                <a:ea typeface="思源黑体 CN Regular" panose="020B0500000000000000" charset="-122"/>
                <a:sym typeface="Arial" panose="020B0604020202020204" pitchFamily="34" charset="0"/>
              </a:rPr>
              <a:t>sintaks</a:t>
            </a:r>
            <a:endParaRPr sz="1400" dirty="0">
              <a:solidFill>
                <a:schemeClr val="bg1"/>
              </a:solidFill>
              <a:latin typeface="思源黑体 CN Regular" panose="020B0500000000000000" charset="-122"/>
              <a:ea typeface="思源黑体 CN Regular" panose="020B0500000000000000" charset="-122"/>
              <a:sym typeface="Arial" panose="020B0604020202020204" pitchFamily="34" charset="0"/>
            </a:endParaRPr>
          </a:p>
        </p:txBody>
      </p:sp>
      <p:cxnSp>
        <p:nvCxnSpPr>
          <p:cNvPr id="9" name="直接连接符 8"/>
          <p:cNvCxnSpPr/>
          <p:nvPr/>
        </p:nvCxnSpPr>
        <p:spPr>
          <a:xfrm>
            <a:off x="7317105" y="4425315"/>
            <a:ext cx="40214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3D6DA5F-69AA-8152-E603-B2A2A40A71A9}"/>
              </a:ext>
            </a:extLst>
          </p:cNvPr>
          <p:cNvSpPr txBox="1"/>
          <p:nvPr/>
        </p:nvSpPr>
        <p:spPr>
          <a:xfrm>
            <a:off x="332814" y="430106"/>
            <a:ext cx="3660961" cy="361253"/>
          </a:xfrm>
          <a:prstGeom prst="rect">
            <a:avLst/>
          </a:prstGeom>
          <a:noFill/>
        </p:spPr>
        <p:txBody>
          <a:bodyPr wrap="square">
            <a:spAutoFit/>
          </a:bodyPr>
          <a:lstStyle/>
          <a:p>
            <a:pPr defTabSz="964565">
              <a:lnSpc>
                <a:spcPct val="140000"/>
              </a:lnSpc>
              <a:spcBef>
                <a:spcPct val="20000"/>
              </a:spcBef>
              <a:defRPr/>
            </a:pPr>
            <a:r>
              <a:rPr lang="en-US" sz="1400" dirty="0" err="1">
                <a:latin typeface="思源黑体 CN Light" panose="020B0300000000000000" charset="-122"/>
                <a:ea typeface="思源黑体 CN Light" panose="020B0300000000000000" charset="-122"/>
                <a:sym typeface="Arial" panose="020B0604020202020204" pitchFamily="34" charset="0"/>
              </a:rPr>
              <a:t>Contoh</a:t>
            </a:r>
            <a:r>
              <a:rPr lang="en-US" sz="1400" dirty="0">
                <a:latin typeface="思源黑体 CN Light" panose="020B0300000000000000" charset="-122"/>
                <a:ea typeface="思源黑体 CN Light" panose="020B0300000000000000" charset="-122"/>
                <a:sym typeface="Arial" panose="020B0604020202020204" pitchFamily="34" charset="0"/>
              </a:rPr>
              <a:t> Context Free Grammar (CFG)</a:t>
            </a:r>
          </a:p>
        </p:txBody>
      </p:sp>
      <p:sp>
        <p:nvSpPr>
          <p:cNvPr id="8" name="TextBox 7">
            <a:extLst>
              <a:ext uri="{FF2B5EF4-FFF2-40B4-BE49-F238E27FC236}">
                <a16:creationId xmlns:a16="http://schemas.microsoft.com/office/drawing/2014/main" id="{C8561221-A252-964A-0C0D-5615F75B4E49}"/>
              </a:ext>
            </a:extLst>
          </p:cNvPr>
          <p:cNvSpPr txBox="1"/>
          <p:nvPr/>
        </p:nvSpPr>
        <p:spPr>
          <a:xfrm>
            <a:off x="332814" y="810292"/>
            <a:ext cx="5762552" cy="913776"/>
          </a:xfrm>
          <a:prstGeom prst="rect">
            <a:avLst/>
          </a:prstGeom>
          <a:noFill/>
        </p:spPr>
        <p:txBody>
          <a:bodyPr wrap="square">
            <a:spAutoFit/>
          </a:bodyPr>
          <a:lstStyle/>
          <a:p>
            <a:pPr defTabSz="964565">
              <a:lnSpc>
                <a:spcPct val="140000"/>
              </a:lnSpc>
              <a:spcBef>
                <a:spcPct val="20000"/>
              </a:spcBef>
              <a:defRPr/>
            </a:pPr>
            <a:r>
              <a:rPr lang="en-US" sz="1200" dirty="0" err="1">
                <a:latin typeface="思源黑体 CN Light" panose="020B0300000000000000" charset="-122"/>
                <a:ea typeface="思源黑体 CN Light" panose="020B0300000000000000" charset="-122"/>
                <a:sym typeface="Arial" panose="020B0604020202020204" pitchFamily="34" charset="0"/>
              </a:rPr>
              <a:t>Diketahui</a:t>
            </a:r>
            <a:r>
              <a:rPr lang="en-US" sz="1200" dirty="0">
                <a:latin typeface="思源黑体 CN Light" panose="020B0300000000000000" charset="-122"/>
                <a:ea typeface="思源黑体 CN Light" panose="020B0300000000000000" charset="-122"/>
                <a:sym typeface="Arial" panose="020B0604020202020204" pitchFamily="34" charset="0"/>
              </a:rPr>
              <a:t> grammar G = {I</a:t>
            </a:r>
            <a:r>
              <a:rPr lang="en-US" sz="1200" dirty="0">
                <a:latin typeface="Times New Roman" panose="02020603050405020304" pitchFamily="18" charset="0"/>
                <a:ea typeface="思源黑体 CN Light" panose="020B0300000000000000" charset="-122"/>
                <a:cs typeface="Times New Roman" panose="02020603050405020304" pitchFamily="18" charset="0"/>
                <a:sym typeface="Arial" panose="020B0604020202020204" pitchFamily="34" charset="0"/>
              </a:rPr>
              <a:t>→</a:t>
            </a:r>
            <a:r>
              <a:rPr lang="en-US" sz="1200" dirty="0">
                <a:latin typeface="思源黑体 CN Light" panose="020B0300000000000000" charset="-122"/>
                <a:ea typeface="思源黑体 CN Light" panose="020B0300000000000000" charset="-122"/>
                <a:sym typeface="Arial" panose="020B0604020202020204" pitchFamily="34" charset="0"/>
              </a:rPr>
              <a:t> H | I H | IA, H</a:t>
            </a:r>
            <a:r>
              <a:rPr lang="en-US" sz="1200" dirty="0">
                <a:latin typeface="Times New Roman" panose="02020603050405020304" pitchFamily="18" charset="0"/>
                <a:ea typeface="思源黑体 CN Light" panose="020B0300000000000000" charset="-122"/>
                <a:cs typeface="Times New Roman" panose="02020603050405020304" pitchFamily="18" charset="0"/>
                <a:sym typeface="Arial" panose="020B0604020202020204" pitchFamily="34" charset="0"/>
              </a:rPr>
              <a:t> → </a:t>
            </a:r>
            <a:r>
              <a:rPr lang="en-US" sz="1200" dirty="0">
                <a:ea typeface="思源黑体 CN Light" panose="020B0300000000000000" charset="-122"/>
                <a:cs typeface="Times New Roman" panose="02020603050405020304" pitchFamily="18" charset="0"/>
                <a:sym typeface="Arial" panose="020B0604020202020204" pitchFamily="34" charset="0"/>
              </a:rPr>
              <a:t>a | b | c |…| z, A</a:t>
            </a:r>
            <a:r>
              <a:rPr lang="en-US" sz="1200" dirty="0">
                <a:latin typeface="Times New Roman" panose="02020603050405020304" pitchFamily="18" charset="0"/>
                <a:ea typeface="思源黑体 CN Light" panose="020B0300000000000000" charset="-122"/>
                <a:cs typeface="Times New Roman" panose="02020603050405020304" pitchFamily="18" charset="0"/>
                <a:sym typeface="Arial" panose="020B0604020202020204" pitchFamily="34" charset="0"/>
              </a:rPr>
              <a:t> →</a:t>
            </a:r>
            <a:r>
              <a:rPr lang="en-US" sz="1200" dirty="0">
                <a:ea typeface="思源黑体 CN Light" panose="020B0300000000000000" charset="-122"/>
                <a:cs typeface="Times New Roman" panose="02020603050405020304" pitchFamily="18" charset="0"/>
                <a:sym typeface="Arial" panose="020B0604020202020204" pitchFamily="34" charset="0"/>
              </a:rPr>
              <a:t> 0| 1 | 2 |….|9}</a:t>
            </a:r>
          </a:p>
          <a:p>
            <a:pPr defTabSz="964565">
              <a:lnSpc>
                <a:spcPct val="140000"/>
              </a:lnSpc>
              <a:spcBef>
                <a:spcPct val="20000"/>
              </a:spcBef>
              <a:defRPr/>
            </a:pPr>
            <a:r>
              <a:rPr lang="en-US" sz="1200" dirty="0">
                <a:latin typeface="Times New Roman" panose="02020603050405020304" pitchFamily="18" charset="0"/>
                <a:ea typeface="思源黑体 CN Light" panose="020B0300000000000000" charset="-122"/>
                <a:cs typeface="Times New Roman" panose="02020603050405020304" pitchFamily="18" charset="0"/>
                <a:sym typeface="Arial" panose="020B0604020202020204" pitchFamily="34" charset="0"/>
              </a:rPr>
              <a:t> </a:t>
            </a:r>
            <a:r>
              <a:rPr lang="en-US" sz="1200" dirty="0">
                <a:ea typeface="思源黑体 CN Light" panose="020B0300000000000000" charset="-122"/>
                <a:cs typeface="Times New Roman" panose="02020603050405020304" pitchFamily="18" charset="0"/>
                <a:sym typeface="Arial" panose="020B0604020202020204" pitchFamily="34" charset="0"/>
              </a:rPr>
              <a:t>dengan I </a:t>
            </a:r>
            <a:r>
              <a:rPr lang="en-US" sz="1200" dirty="0" err="1">
                <a:ea typeface="思源黑体 CN Light" panose="020B0300000000000000" charset="-122"/>
                <a:cs typeface="Times New Roman" panose="02020603050405020304" pitchFamily="18" charset="0"/>
                <a:sym typeface="Arial" panose="020B0604020202020204" pitchFamily="34" charset="0"/>
              </a:rPr>
              <a:t>adalah</a:t>
            </a:r>
            <a:r>
              <a:rPr lang="en-US" sz="1200" dirty="0">
                <a:ea typeface="思源黑体 CN Light" panose="020B0300000000000000" charset="-122"/>
                <a:cs typeface="Times New Roman" panose="02020603050405020304" pitchFamily="18" charset="0"/>
                <a:sym typeface="Arial" panose="020B0604020202020204" pitchFamily="34" charset="0"/>
              </a:rPr>
              <a:t> symbol </a:t>
            </a:r>
            <a:r>
              <a:rPr lang="en-US" sz="1200" dirty="0" err="1">
                <a:ea typeface="思源黑体 CN Light" panose="020B0300000000000000" charset="-122"/>
                <a:cs typeface="Times New Roman" panose="02020603050405020304" pitchFamily="18" charset="0"/>
                <a:sym typeface="Arial" panose="020B0604020202020204" pitchFamily="34" charset="0"/>
              </a:rPr>
              <a:t>awal</a:t>
            </a:r>
            <a:r>
              <a:rPr lang="en-US" sz="1200" dirty="0">
                <a:ea typeface="思源黑体 CN Light" panose="020B0300000000000000" charset="-122"/>
                <a:cs typeface="Times New Roman" panose="02020603050405020304" pitchFamily="18" charset="0"/>
                <a:sym typeface="Arial" panose="020B0604020202020204" pitchFamily="34" charset="0"/>
              </a:rPr>
              <a:t>.</a:t>
            </a:r>
          </a:p>
          <a:p>
            <a:pPr defTabSz="964565">
              <a:lnSpc>
                <a:spcPct val="140000"/>
              </a:lnSpc>
              <a:spcBef>
                <a:spcPct val="20000"/>
              </a:spcBef>
              <a:defRPr/>
            </a:pPr>
            <a:r>
              <a:rPr lang="en-US" sz="1200" dirty="0" err="1">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Berikut</a:t>
            </a: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a:t>
            </a:r>
            <a:r>
              <a:rPr lang="en-US" sz="1200" dirty="0" err="1">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ini</a:t>
            </a: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a:t>
            </a:r>
            <a:r>
              <a:rPr lang="en-US" sz="1200" dirty="0" err="1">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kedua</a:t>
            </a: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a:t>
            </a:r>
            <a:r>
              <a:rPr lang="en-US" sz="1200" dirty="0" err="1">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cara</a:t>
            </a: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a:t>
            </a:r>
            <a:r>
              <a:rPr lang="en-US" sz="1200" dirty="0" err="1">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analisa</a:t>
            </a: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a:t>
            </a:r>
            <a:r>
              <a:rPr lang="en-US" sz="1200" dirty="0" err="1">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sintaks</a:t>
            </a: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a:t>
            </a:r>
            <a:r>
              <a:rPr lang="en-US" sz="1200" dirty="0" err="1">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untuk</a:t>
            </a: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a:t>
            </a:r>
            <a:r>
              <a:rPr lang="en-US" sz="1200" dirty="0" err="1">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kalimat</a:t>
            </a: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x23b</a:t>
            </a:r>
          </a:p>
        </p:txBody>
      </p:sp>
      <p:sp>
        <p:nvSpPr>
          <p:cNvPr id="10" name="TextBox 9">
            <a:extLst>
              <a:ext uri="{FF2B5EF4-FFF2-40B4-BE49-F238E27FC236}">
                <a16:creationId xmlns:a16="http://schemas.microsoft.com/office/drawing/2014/main" id="{E25CC929-9DA3-C357-7296-7CC7C1BBA9DE}"/>
              </a:ext>
            </a:extLst>
          </p:cNvPr>
          <p:cNvSpPr txBox="1"/>
          <p:nvPr/>
        </p:nvSpPr>
        <p:spPr>
          <a:xfrm>
            <a:off x="760772" y="2104366"/>
            <a:ext cx="1670798" cy="3277500"/>
          </a:xfrm>
          <a:prstGeom prst="rect">
            <a:avLst/>
          </a:prstGeom>
          <a:noFill/>
        </p:spPr>
        <p:txBody>
          <a:bodyPr wrap="square">
            <a:spAutoFit/>
          </a:bodyPr>
          <a:lstStyle/>
          <a:p>
            <a:pPr algn="ctr" defTabSz="964565">
              <a:lnSpc>
                <a:spcPct val="140000"/>
              </a:lnSpc>
              <a:spcBef>
                <a:spcPct val="20000"/>
              </a:spcBef>
              <a:defRPr/>
            </a:pPr>
            <a:r>
              <a:rPr lang="en-US" sz="1200" dirty="0">
                <a:latin typeface="思源黑体 CN Light" panose="020B0300000000000000" charset="-122"/>
                <a:ea typeface="思源黑体 CN Light" panose="020B0300000000000000" charset="-122"/>
                <a:sym typeface="Arial" panose="020B0604020202020204" pitchFamily="34" charset="0"/>
              </a:rPr>
              <a:t>Cara 1 (</a:t>
            </a:r>
            <a:r>
              <a:rPr lang="en-US" sz="1200" dirty="0" err="1">
                <a:latin typeface="思源黑体 CN Light" panose="020B0300000000000000" charset="-122"/>
                <a:ea typeface="思源黑体 CN Light" panose="020B0300000000000000" charset="-122"/>
                <a:sym typeface="Arial" panose="020B0604020202020204" pitchFamily="34" charset="0"/>
              </a:rPr>
              <a:t>derivasi</a:t>
            </a:r>
            <a:r>
              <a:rPr lang="en-US" sz="1200" dirty="0">
                <a:latin typeface="思源黑体 CN Light" panose="020B0300000000000000" charset="-122"/>
                <a:ea typeface="思源黑体 CN Light" panose="020B0300000000000000" charset="-122"/>
                <a:sym typeface="Arial" panose="020B0604020202020204" pitchFamily="34" charset="0"/>
              </a:rPr>
              <a:t>)</a:t>
            </a:r>
          </a:p>
          <a:p>
            <a:pPr marL="174625" indent="-174625" defTabSz="964565">
              <a:lnSpc>
                <a:spcPct val="140000"/>
              </a:lnSpc>
              <a:spcBef>
                <a:spcPct val="20000"/>
              </a:spcBef>
              <a:defRPr/>
            </a:pP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I 	→ IH</a:t>
            </a:r>
          </a:p>
          <a:p>
            <a:pPr marL="174625" indent="-174625" defTabSz="964565">
              <a:lnSpc>
                <a:spcPct val="140000"/>
              </a:lnSpc>
              <a:spcBef>
                <a:spcPct val="20000"/>
              </a:spcBef>
              <a:defRPr/>
            </a:pP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→IAH</a:t>
            </a:r>
          </a:p>
          <a:p>
            <a:pPr marL="174625" indent="-174625" defTabSz="964565">
              <a:lnSpc>
                <a:spcPct val="140000"/>
              </a:lnSpc>
              <a:spcBef>
                <a:spcPct val="20000"/>
              </a:spcBef>
              <a:defRPr/>
            </a:pP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→IAAH</a:t>
            </a:r>
          </a:p>
          <a:p>
            <a:pPr marL="174625" indent="-174625" defTabSz="964565">
              <a:lnSpc>
                <a:spcPct val="140000"/>
              </a:lnSpc>
              <a:spcBef>
                <a:spcPct val="20000"/>
              </a:spcBef>
              <a:defRPr/>
            </a:pP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→HAAH</a:t>
            </a:r>
          </a:p>
          <a:p>
            <a:pPr marL="174625" indent="-174625" defTabSz="964565">
              <a:lnSpc>
                <a:spcPct val="140000"/>
              </a:lnSpc>
              <a:spcBef>
                <a:spcPct val="20000"/>
              </a:spcBef>
              <a:defRPr/>
            </a:pP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a:t>
            </a:r>
            <a:r>
              <a:rPr lang="en-US" sz="1200" dirty="0" err="1">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xAAH</a:t>
            </a:r>
            <a:endPar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endParaRPr>
          </a:p>
          <a:p>
            <a:pPr marL="174625" indent="-174625" defTabSz="964565">
              <a:lnSpc>
                <a:spcPct val="140000"/>
              </a:lnSpc>
              <a:spcBef>
                <a:spcPct val="20000"/>
              </a:spcBef>
              <a:defRPr/>
            </a:pP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→x2AH</a:t>
            </a:r>
          </a:p>
          <a:p>
            <a:pPr marL="174625" indent="-174625" defTabSz="964565">
              <a:lnSpc>
                <a:spcPct val="140000"/>
              </a:lnSpc>
              <a:spcBef>
                <a:spcPct val="20000"/>
              </a:spcBef>
              <a:defRPr/>
            </a:pP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→x23H</a:t>
            </a:r>
          </a:p>
          <a:p>
            <a:pPr marL="174625" indent="-174625" defTabSz="964565">
              <a:lnSpc>
                <a:spcPct val="140000"/>
              </a:lnSpc>
              <a:spcBef>
                <a:spcPct val="20000"/>
              </a:spcBef>
              <a:defRPr/>
            </a:pP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→x23b</a:t>
            </a:r>
          </a:p>
          <a:p>
            <a:pPr marL="174625" indent="-174625" defTabSz="964565">
              <a:lnSpc>
                <a:spcPct val="140000"/>
              </a:lnSpc>
              <a:spcBef>
                <a:spcPct val="20000"/>
              </a:spcBef>
              <a:defRPr/>
            </a:pP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a:t>
            </a:r>
          </a:p>
          <a:p>
            <a:pPr defTabSz="964565">
              <a:lnSpc>
                <a:spcPct val="140000"/>
              </a:lnSpc>
              <a:spcBef>
                <a:spcPct val="20000"/>
              </a:spcBef>
              <a:defRPr/>
            </a:pPr>
            <a:endPar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endParaRPr>
          </a:p>
        </p:txBody>
      </p:sp>
      <p:cxnSp>
        <p:nvCxnSpPr>
          <p:cNvPr id="11" name="直接连接符 11">
            <a:extLst>
              <a:ext uri="{FF2B5EF4-FFF2-40B4-BE49-F238E27FC236}">
                <a16:creationId xmlns:a16="http://schemas.microsoft.com/office/drawing/2014/main" id="{914F635C-9A13-1000-AA60-DBD3700673D4}"/>
              </a:ext>
            </a:extLst>
          </p:cNvPr>
          <p:cNvCxnSpPr>
            <a:cxnSpLocks/>
          </p:cNvCxnSpPr>
          <p:nvPr/>
        </p:nvCxnSpPr>
        <p:spPr>
          <a:xfrm>
            <a:off x="3036645" y="2104366"/>
            <a:ext cx="0" cy="2755492"/>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11AD68-66FA-CE3A-6299-50ED30AD9C5F}"/>
              </a:ext>
            </a:extLst>
          </p:cNvPr>
          <p:cNvSpPr txBox="1"/>
          <p:nvPr/>
        </p:nvSpPr>
        <p:spPr>
          <a:xfrm>
            <a:off x="3771582" y="2104366"/>
            <a:ext cx="1670798" cy="913776"/>
          </a:xfrm>
          <a:prstGeom prst="rect">
            <a:avLst/>
          </a:prstGeom>
          <a:noFill/>
        </p:spPr>
        <p:txBody>
          <a:bodyPr wrap="square">
            <a:spAutoFit/>
          </a:bodyPr>
          <a:lstStyle/>
          <a:p>
            <a:pPr defTabSz="964565">
              <a:lnSpc>
                <a:spcPct val="140000"/>
              </a:lnSpc>
              <a:spcBef>
                <a:spcPct val="20000"/>
              </a:spcBef>
              <a:defRPr/>
            </a:pPr>
            <a:r>
              <a:rPr lang="en-US" sz="1200" dirty="0">
                <a:latin typeface="思源黑体 CN Light" panose="020B0300000000000000" charset="-122"/>
                <a:ea typeface="思源黑体 CN Light" panose="020B0300000000000000" charset="-122"/>
                <a:sym typeface="Arial" panose="020B0604020202020204" pitchFamily="34" charset="0"/>
              </a:rPr>
              <a:t>Cara 2 (parsing)</a:t>
            </a:r>
          </a:p>
          <a:p>
            <a:pPr marL="174625" indent="-174625" defTabSz="964565">
              <a:lnSpc>
                <a:spcPct val="140000"/>
              </a:lnSpc>
              <a:spcBef>
                <a:spcPct val="20000"/>
              </a:spcBef>
              <a:defRPr/>
            </a:pPr>
            <a:r>
              <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rPr>
              <a:t>	</a:t>
            </a:r>
          </a:p>
          <a:p>
            <a:pPr defTabSz="964565">
              <a:lnSpc>
                <a:spcPct val="140000"/>
              </a:lnSpc>
              <a:spcBef>
                <a:spcPct val="20000"/>
              </a:spcBef>
              <a:defRPr/>
            </a:pPr>
            <a:endParaRPr lang="en-US" sz="1200" dirty="0">
              <a:latin typeface="思源黑体 CN Light" panose="020B0300000000000000" charset="-122"/>
              <a:ea typeface="思源黑体 CN Light" panose="020B0300000000000000" charset="-122"/>
              <a:cs typeface="Times New Roman" panose="02020603050405020304" pitchFamily="18" charset="0"/>
              <a:sym typeface="Arial" panose="020B0604020202020204" pitchFamily="34" charset="0"/>
            </a:endParaRPr>
          </a:p>
        </p:txBody>
      </p:sp>
      <p:pic>
        <p:nvPicPr>
          <p:cNvPr id="15" name="Picture 14">
            <a:extLst>
              <a:ext uri="{FF2B5EF4-FFF2-40B4-BE49-F238E27FC236}">
                <a16:creationId xmlns:a16="http://schemas.microsoft.com/office/drawing/2014/main" id="{8169B95F-7378-59D5-8F0D-580F9F50069A}"/>
              </a:ext>
            </a:extLst>
          </p:cNvPr>
          <p:cNvPicPr>
            <a:picLocks noChangeAspect="1"/>
          </p:cNvPicPr>
          <p:nvPr/>
        </p:nvPicPr>
        <p:blipFill>
          <a:blip r:embed="rId4"/>
          <a:stretch>
            <a:fillRect/>
          </a:stretch>
        </p:blipFill>
        <p:spPr>
          <a:xfrm>
            <a:off x="3497291" y="2729753"/>
            <a:ext cx="2085975" cy="182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1696869" y="1661685"/>
            <a:ext cx="6930614" cy="705962"/>
          </a:xfrm>
          <a:prstGeom prst="rect">
            <a:avLst/>
          </a:prstGeom>
          <a:noFill/>
        </p:spPr>
        <p:txBody>
          <a:bodyPr wrap="square" rtlCol="0">
            <a:spAutoFit/>
          </a:bodyPr>
          <a:lstStyle/>
          <a:p>
            <a:pPr algn="just" defTabSz="964565">
              <a:lnSpc>
                <a:spcPct val="140000"/>
              </a:lnSpc>
              <a:spcBef>
                <a:spcPct val="20000"/>
              </a:spcBef>
              <a:defRPr/>
            </a:pP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Diketahui</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grammar G = {S </a:t>
            </a:r>
            <a:r>
              <a:rPr lang="en-US" sz="1400" dirty="0">
                <a:solidFill>
                  <a:schemeClr val="tx1">
                    <a:lumMod val="65000"/>
                    <a:lumOff val="35000"/>
                  </a:schemeClr>
                </a:solidFill>
                <a:latin typeface="Times New Roman" panose="02020603050405020304" pitchFamily="18" charset="0"/>
                <a:ea typeface="思源黑体 CN Light" panose="020B0300000000000000" charset="-122"/>
                <a:cs typeface="Times New Roman" panose="02020603050405020304" pitchFamily="18" charset="0"/>
                <a:sym typeface="Arial" panose="020B0604020202020204" pitchFamily="34" charset="0"/>
              </a:rPr>
              <a:t>→ SOS | A, O → * | +, A → 0 | 1 | 2 | … | 9</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
            </a:r>
          </a:p>
          <a:p>
            <a:pPr algn="just" defTabSz="964565">
              <a:lnSpc>
                <a:spcPct val="140000"/>
              </a:lnSpc>
              <a:spcBef>
                <a:spcPct val="20000"/>
              </a:spcBef>
              <a:defRPr/>
            </a:pP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Kalimat</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 2*3+7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mempunyai</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dua</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pohon</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sintaks</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berikut</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endParaRPr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
        <p:nvSpPr>
          <p:cNvPr id="34" name="文本框 33"/>
          <p:cNvSpPr txBox="1"/>
          <p:nvPr/>
        </p:nvSpPr>
        <p:spPr>
          <a:xfrm>
            <a:off x="3949737" y="947935"/>
            <a:ext cx="4728135" cy="400110"/>
          </a:xfrm>
          <a:prstGeom prst="rect">
            <a:avLst/>
          </a:prstGeom>
          <a:noFill/>
        </p:spPr>
        <p:txBody>
          <a:bodyPr wrap="square" rtlCol="0">
            <a:spAutoFit/>
          </a:bodyPr>
          <a:lstStyle/>
          <a:p>
            <a:pPr algn="ctr"/>
            <a:r>
              <a:rPr lang="en-US" altLang="zh-CN" sz="2000" b="0" i="0" dirty="0" err="1">
                <a:solidFill>
                  <a:schemeClr val="bg1">
                    <a:lumMod val="50000"/>
                  </a:schemeClr>
                </a:solidFill>
                <a:effectLst/>
                <a:latin typeface="思源黑体 CN Light" panose="020B0300000000000000" charset="-122"/>
                <a:ea typeface="思源黑体 CN Light" panose="020B0300000000000000" charset="-122"/>
              </a:rPr>
              <a:t>Contoh</a:t>
            </a:r>
            <a:r>
              <a:rPr lang="en-US" altLang="zh-CN" sz="2000" b="0" i="0" dirty="0">
                <a:solidFill>
                  <a:schemeClr val="bg1">
                    <a:lumMod val="50000"/>
                  </a:schemeClr>
                </a:solidFill>
                <a:effectLst/>
                <a:latin typeface="思源黑体 CN Light" panose="020B0300000000000000" charset="-122"/>
                <a:ea typeface="思源黑体 CN Light" panose="020B0300000000000000" charset="-122"/>
              </a:rPr>
              <a:t> Context Free Grammar (CFG)</a:t>
            </a:r>
          </a:p>
        </p:txBody>
      </p:sp>
      <p:sp>
        <p:nvSpPr>
          <p:cNvPr id="8" name="文本框 7"/>
          <p:cNvSpPr txBox="1"/>
          <p:nvPr/>
        </p:nvSpPr>
        <p:spPr>
          <a:xfrm>
            <a:off x="2326005" y="3895725"/>
            <a:ext cx="7975600" cy="521970"/>
          </a:xfrm>
          <a:prstGeom prst="rect">
            <a:avLst/>
          </a:prstGeom>
          <a:noFill/>
        </p:spPr>
        <p:txBody>
          <a:bodyPr wrap="square" rtlCol="0">
            <a:spAutoFit/>
          </a:bodyPr>
          <a:lstStyle/>
          <a:p>
            <a:pPr algn="just" defTabSz="964565">
              <a:lnSpc>
                <a:spcPct val="140000"/>
              </a:lnSpc>
              <a:spcBef>
                <a:spcPct val="20000"/>
              </a:spcBef>
              <a:defRPr/>
            </a:pPr>
            <a:r>
              <a:rPr sz="1000" dirty="0">
                <a:solidFill>
                  <a:schemeClr val="bg1"/>
                </a:solidFill>
                <a:latin typeface="思源黑体 CN Light" panose="020B0300000000000000" charset="-122"/>
                <a:ea typeface="思源黑体 CN Light" panose="020B03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p:txBody>
      </p:sp>
      <p:sp>
        <p:nvSpPr>
          <p:cNvPr id="9" name="文本框 8"/>
          <p:cNvSpPr txBox="1"/>
          <p:nvPr/>
        </p:nvSpPr>
        <p:spPr>
          <a:xfrm>
            <a:off x="2326005" y="4784725"/>
            <a:ext cx="7975600" cy="521970"/>
          </a:xfrm>
          <a:prstGeom prst="rect">
            <a:avLst/>
          </a:prstGeom>
          <a:noFill/>
        </p:spPr>
        <p:txBody>
          <a:bodyPr wrap="square" rtlCol="0">
            <a:spAutoFit/>
          </a:bodyPr>
          <a:lstStyle/>
          <a:p>
            <a:pPr algn="just" defTabSz="964565">
              <a:lnSpc>
                <a:spcPct val="140000"/>
              </a:lnSpc>
              <a:spcBef>
                <a:spcPct val="20000"/>
              </a:spcBef>
              <a:defRPr/>
            </a:pPr>
            <a:r>
              <a:rPr sz="1000" dirty="0">
                <a:solidFill>
                  <a:schemeClr val="bg1"/>
                </a:solidFill>
                <a:latin typeface="思源黑体 CN Light" panose="020B0300000000000000" charset="-122"/>
                <a:ea typeface="思源黑体 CN Light" panose="020B03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p:txBody>
      </p:sp>
      <p:pic>
        <p:nvPicPr>
          <p:cNvPr id="6" name="Picture 5">
            <a:extLst>
              <a:ext uri="{FF2B5EF4-FFF2-40B4-BE49-F238E27FC236}">
                <a16:creationId xmlns:a16="http://schemas.microsoft.com/office/drawing/2014/main" id="{818D8DDD-7516-56EF-BB59-2AFE58B438A9}"/>
              </a:ext>
            </a:extLst>
          </p:cNvPr>
          <p:cNvPicPr>
            <a:picLocks noChangeAspect="1"/>
          </p:cNvPicPr>
          <p:nvPr/>
        </p:nvPicPr>
        <p:blipFill>
          <a:blip r:embed="rId4"/>
          <a:stretch>
            <a:fillRect/>
          </a:stretch>
        </p:blipFill>
        <p:spPr>
          <a:xfrm>
            <a:off x="4524374" y="2681287"/>
            <a:ext cx="4153497" cy="1976058"/>
          </a:xfrm>
          <a:prstGeom prst="rect">
            <a:avLst/>
          </a:prstGeom>
        </p:spPr>
      </p:pic>
      <p:sp>
        <p:nvSpPr>
          <p:cNvPr id="10" name="文本框 37">
            <a:extLst>
              <a:ext uri="{FF2B5EF4-FFF2-40B4-BE49-F238E27FC236}">
                <a16:creationId xmlns:a16="http://schemas.microsoft.com/office/drawing/2014/main" id="{4D1E91EA-5375-E95A-5906-2498B2156271}"/>
              </a:ext>
            </a:extLst>
          </p:cNvPr>
          <p:cNvSpPr txBox="1"/>
          <p:nvPr/>
        </p:nvSpPr>
        <p:spPr>
          <a:xfrm>
            <a:off x="1696869" y="4759731"/>
            <a:ext cx="9058873" cy="662874"/>
          </a:xfrm>
          <a:prstGeom prst="rect">
            <a:avLst/>
          </a:prstGeom>
          <a:noFill/>
        </p:spPr>
        <p:txBody>
          <a:bodyPr wrap="square" rtlCol="0">
            <a:spAutoFit/>
          </a:bodyPr>
          <a:lstStyle/>
          <a:p>
            <a:pPr algn="just" defTabSz="964565">
              <a:lnSpc>
                <a:spcPct val="140000"/>
              </a:lnSpc>
              <a:spcBef>
                <a:spcPct val="20000"/>
              </a:spcBef>
              <a:defRPr/>
            </a:pP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Sebuah</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kalimat</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yang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mempunyai</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lebih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dari</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satu</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pohon</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sintaks</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disebut</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kalimat</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ambigu</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(ambiguous). Grammar yang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menghasilkan</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paling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sedikit</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sebuah</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kalimat</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ambigu</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disebut</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grammar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ambigu</a:t>
            </a:r>
            <a:endParaRPr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GRAMMAR &amp; BAHASA</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6" name="矩形 5"/>
          <p:cNvSpPr/>
          <p:nvPr/>
        </p:nvSpPr>
        <p:spPr>
          <a:xfrm>
            <a:off x="3992245" y="4125595"/>
            <a:ext cx="4284345" cy="398780"/>
          </a:xfrm>
          <a:prstGeom prst="rect">
            <a:avLst/>
          </a:prstGeom>
        </p:spPr>
        <p:txBody>
          <a:bodyPr wrap="square">
            <a:spAutoFit/>
          </a:bodyPr>
          <a:lstStyle/>
          <a:p>
            <a:pPr algn="ctr">
              <a:lnSpc>
                <a:spcPct val="100000"/>
              </a:lnSpc>
            </a:pPr>
            <a:r>
              <a:rPr lang="zh-CN" sz="10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New Product Introduction Introduction Of The ProductNew Product Introduction Introduction Of The Product</a:t>
            </a: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4" name="Rectangle 41"/>
          <p:cNvSpPr/>
          <p:nvPr/>
        </p:nvSpPr>
        <p:spPr>
          <a:xfrm>
            <a:off x="1475105" y="4016983"/>
            <a:ext cx="4484370" cy="1482864"/>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4050"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4" name="Rectangle 47"/>
          <p:cNvSpPr/>
          <p:nvPr/>
        </p:nvSpPr>
        <p:spPr>
          <a:xfrm>
            <a:off x="1485900" y="1052829"/>
            <a:ext cx="4473575" cy="2900605"/>
          </a:xfrm>
          <a:prstGeom prst="rect">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2" name="文本框 11"/>
          <p:cNvSpPr txBox="1"/>
          <p:nvPr/>
        </p:nvSpPr>
        <p:spPr>
          <a:xfrm>
            <a:off x="6388735" y="1021192"/>
            <a:ext cx="3736975" cy="1015663"/>
          </a:xfrm>
          <a:prstGeom prst="rect">
            <a:avLst/>
          </a:prstGeom>
          <a:noFill/>
        </p:spPr>
        <p:txBody>
          <a:bodyPr wrap="square" rtlCol="0">
            <a:spAutoFit/>
          </a:bodyPr>
          <a:lstStyle/>
          <a:p>
            <a:r>
              <a:rPr lang="en-US" altLang="zh-CN" sz="3000" cap="all" dirty="0" err="1">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Konsep</a:t>
            </a:r>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 </a:t>
            </a:r>
            <a:r>
              <a:rPr lang="en-US" altLang="zh-CN" sz="3000" cap="all" dirty="0" err="1">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dasar</a:t>
            </a:r>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 dan </a:t>
            </a:r>
            <a:r>
              <a:rPr lang="en-US" altLang="zh-CN" sz="3000" cap="all" dirty="0" err="1">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bahasa</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mc:AlternateContent xmlns:mc="http://schemas.openxmlformats.org/markup-compatibility/2006" xmlns:a14="http://schemas.microsoft.com/office/drawing/2010/main">
        <mc:Choice Requires="a14">
          <p:sp>
            <p:nvSpPr>
              <p:cNvPr id="25" name="TextBox 106"/>
              <p:cNvSpPr txBox="1"/>
              <p:nvPr/>
            </p:nvSpPr>
            <p:spPr>
              <a:xfrm>
                <a:off x="1586753" y="1116378"/>
                <a:ext cx="4372722" cy="2737031"/>
              </a:xfrm>
              <a:prstGeom prst="rect">
                <a:avLst/>
              </a:prstGeom>
              <a:noFill/>
            </p:spPr>
            <p:txBody>
              <a:bodyPr wrap="square" lIns="0" tIns="0" rIns="0" bIns="0" rtlCol="0">
                <a:spAutoFit/>
              </a:bodyPr>
              <a:lstStyle/>
              <a:p>
                <a:pPr>
                  <a:lnSpc>
                    <a:spcPct val="150000"/>
                  </a:lnSpc>
                </a:pPr>
                <a:r>
                  <a:rPr lang="en-ID" altLang="zh-CN" sz="1200" dirty="0">
                    <a:solidFill>
                      <a:schemeClr val="bg1"/>
                    </a:solidFill>
                    <a:latin typeface="思源黑体 CN Regular" panose="020B0500000000000000" charset="-122"/>
                    <a:ea typeface="思源黑体 CN Regular" panose="020B0500000000000000" charset="-122"/>
                    <a:cs typeface="+mn-ea"/>
                    <a:sym typeface="+mn-lt"/>
                  </a:rPr>
                  <a:t>Dalam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pembicaraan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grammar,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anggota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alfabet</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dinamakan</a:t>
                </a:r>
                <a:endParaRPr lang="en-ID" altLang="zh-CN" sz="1200" dirty="0">
                  <a:solidFill>
                    <a:schemeClr val="bg1"/>
                  </a:solidFill>
                  <a:latin typeface="思源黑体 CN Regular" panose="020B0500000000000000" charset="-122"/>
                  <a:ea typeface="思源黑体 CN Regular" panose="020B0500000000000000" charset="-122"/>
                  <a:cs typeface="+mn-ea"/>
                  <a:sym typeface="+mn-lt"/>
                </a:endParaRPr>
              </a:p>
              <a:p>
                <a:pPr>
                  <a:lnSpc>
                    <a:spcPct val="150000"/>
                  </a:lnSpc>
                </a:pP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terminal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atau</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token.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Himpunan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terminal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dinyatakan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sebagai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14:m>
                  <m:oMath xmlns:m="http://schemas.openxmlformats.org/officeDocument/2006/math">
                    <m:sSub>
                      <m:sSubPr>
                        <m:ctrlPr>
                          <a:rPr lang="en-ID" altLang="zh-CN" sz="1200" i="1" smtClean="0">
                            <a:solidFill>
                              <a:schemeClr val="bg1"/>
                            </a:solidFill>
                            <a:latin typeface="Cambria Math" panose="02040503050406030204" pitchFamily="18" charset="0"/>
                            <a:ea typeface="思源黑体 CN Regular" panose="020B0500000000000000" charset="-122"/>
                            <a:cs typeface="+mn-ea"/>
                            <a:sym typeface="+mn-lt"/>
                          </a:rPr>
                        </m:ctrlPr>
                      </m:sSubPr>
                      <m:e>
                        <m:r>
                          <a:rPr lang="en-US" altLang="zh-CN" sz="1200" b="0" i="1" smtClean="0">
                            <a:solidFill>
                              <a:schemeClr val="bg1"/>
                            </a:solidFill>
                            <a:latin typeface="Cambria Math" panose="02040503050406030204" pitchFamily="18" charset="0"/>
                            <a:ea typeface="思源黑体 CN Regular" panose="020B0500000000000000" charset="-122"/>
                            <a:cs typeface="+mn-ea"/>
                            <a:sym typeface="+mn-lt"/>
                          </a:rPr>
                          <m:t>𝑉</m:t>
                        </m:r>
                      </m:e>
                      <m:sub>
                        <m:r>
                          <a:rPr lang="en-US" altLang="zh-CN" sz="1200" b="0" i="1" smtClean="0">
                            <a:solidFill>
                              <a:schemeClr val="bg1"/>
                            </a:solidFill>
                            <a:latin typeface="Cambria Math" panose="02040503050406030204" pitchFamily="18" charset="0"/>
                            <a:ea typeface="思源黑体 CN Regular" panose="020B0500000000000000" charset="-122"/>
                            <a:cs typeface="+mn-ea"/>
                            <a:sym typeface="+mn-lt"/>
                          </a:rPr>
                          <m:t>𝑇</m:t>
                        </m:r>
                      </m:sub>
                    </m:sSub>
                  </m:oMath>
                </a14:m>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sedangkan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himpunan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non terminal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dinyatakan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sebagai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14:m>
                  <m:oMath xmlns:m="http://schemas.openxmlformats.org/officeDocument/2006/math">
                    <m:sSub>
                      <m:sSubPr>
                        <m:ctrlPr>
                          <a:rPr lang="en-ID" altLang="zh-CN" sz="1200" i="1" smtClean="0">
                            <a:solidFill>
                              <a:schemeClr val="bg1"/>
                            </a:solidFill>
                            <a:latin typeface="Cambria Math" panose="02040503050406030204" pitchFamily="18" charset="0"/>
                            <a:ea typeface="思源黑体 CN Regular" panose="020B0500000000000000" charset="-122"/>
                            <a:cs typeface="+mn-ea"/>
                            <a:sym typeface="+mn-lt"/>
                          </a:rPr>
                        </m:ctrlPr>
                      </m:sSubPr>
                      <m:e>
                        <m:r>
                          <a:rPr lang="en-US" altLang="zh-CN" sz="1200" b="0" i="1" smtClean="0">
                            <a:solidFill>
                              <a:schemeClr val="bg1"/>
                            </a:solidFill>
                            <a:latin typeface="Cambria Math" panose="02040503050406030204" pitchFamily="18" charset="0"/>
                            <a:ea typeface="思源黑体 CN Regular" panose="020B0500000000000000" charset="-122"/>
                            <a:cs typeface="+mn-ea"/>
                            <a:sym typeface="+mn-lt"/>
                          </a:rPr>
                          <m:t>𝑉</m:t>
                        </m:r>
                      </m:e>
                      <m:sub>
                        <m:r>
                          <a:rPr lang="en-US" altLang="zh-CN" sz="1200" b="0" i="1" smtClean="0">
                            <a:solidFill>
                              <a:schemeClr val="bg1"/>
                            </a:solidFill>
                            <a:latin typeface="Cambria Math" panose="02040503050406030204" pitchFamily="18" charset="0"/>
                            <a:ea typeface="思源黑体 CN Regular" panose="020B0500000000000000" charset="-122"/>
                            <a:cs typeface="+mn-ea"/>
                            <a:sym typeface="+mn-lt"/>
                          </a:rPr>
                          <m:t>𝑁</m:t>
                        </m:r>
                      </m:sub>
                    </m:sSub>
                  </m:oMath>
                </a14:m>
                <a:r>
                  <a:rPr lang="en-ID" altLang="zh-CN" sz="1200" dirty="0">
                    <a:solidFill>
                      <a:schemeClr val="bg1"/>
                    </a:solidFill>
                    <a:latin typeface="思源黑体 CN Regular" panose="020B0500000000000000" charset="-122"/>
                    <a:ea typeface="思源黑体 CN Regular" panose="020B0500000000000000" charset="-122"/>
                    <a:cs typeface="+mn-ea"/>
                    <a:sym typeface="+mn-lt"/>
                  </a:rPr>
                  <a:t>.</a:t>
                </a:r>
              </a:p>
              <a:p>
                <a:pPr>
                  <a:lnSpc>
                    <a:spcPct val="150000"/>
                  </a:lnSpc>
                </a:pPr>
                <a:endParaRPr lang="en-ID" altLang="zh-CN" sz="1200" dirty="0">
                  <a:solidFill>
                    <a:schemeClr val="bg1"/>
                  </a:solidFill>
                  <a:latin typeface="思源黑体 CN Regular" panose="020B0500000000000000" charset="-122"/>
                  <a:ea typeface="思源黑体 CN Regular" panose="020B0500000000000000" charset="-122"/>
                  <a:cs typeface="+mn-ea"/>
                  <a:sym typeface="+mn-lt"/>
                </a:endParaRPr>
              </a:p>
              <a:p>
                <a:pPr>
                  <a:lnSpc>
                    <a:spcPct val="150000"/>
                  </a:lnSpc>
                </a:pP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berikut</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adalah</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terminal:</a:t>
                </a:r>
              </a:p>
              <a:p>
                <a:pPr marL="171450" indent="-171450">
                  <a:lnSpc>
                    <a:spcPct val="150000"/>
                  </a:lnSpc>
                  <a:buFont typeface="Arial" panose="020B0604020202020204" pitchFamily="34" charset="0"/>
                  <a:buChar char="•"/>
                </a:pP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huruf</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kecil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awal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alfabet</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misalnya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zh-CN" altLang="en-ID" sz="1200" dirty="0">
                    <a:solidFill>
                      <a:schemeClr val="bg1"/>
                    </a:solidFill>
                    <a:latin typeface="思源黑体 CN Regular" panose="020B0500000000000000" charset="-122"/>
                    <a:ea typeface="思源黑体 CN Regular" panose="020B0500000000000000" charset="-122"/>
                    <a:cs typeface="+mn-ea"/>
                    <a:sym typeface="+mn-lt"/>
                  </a:rPr>
                  <a:t>𝑎</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zh-CN" altLang="en-ID" sz="1200" dirty="0">
                    <a:solidFill>
                      <a:schemeClr val="bg1"/>
                    </a:solidFill>
                    <a:latin typeface="思源黑体 CN Regular" panose="020B0500000000000000" charset="-122"/>
                    <a:ea typeface="思源黑体 CN Regular" panose="020B0500000000000000" charset="-122"/>
                    <a:cs typeface="+mn-ea"/>
                    <a:sym typeface="+mn-lt"/>
                  </a:rPr>
                  <a:t>𝑏</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zh-CN" altLang="en-ID" sz="1200" dirty="0">
                    <a:solidFill>
                      <a:schemeClr val="bg1"/>
                    </a:solidFill>
                    <a:latin typeface="思源黑体 CN Regular" panose="020B0500000000000000" charset="-122"/>
                    <a:ea typeface="思源黑体 CN Regular" panose="020B0500000000000000" charset="-122"/>
                    <a:cs typeface="+mn-ea"/>
                    <a:sym typeface="+mn-lt"/>
                  </a:rPr>
                  <a:t>𝑐</a:t>
                </a:r>
                <a:endParaRPr lang="en-US" altLang="zh-CN" sz="1200" dirty="0">
                  <a:solidFill>
                    <a:schemeClr val="bg1"/>
                  </a:solidFill>
                  <a:latin typeface="思源黑体 CN Regular" panose="020B0500000000000000" charset="-122"/>
                  <a:ea typeface="思源黑体 CN Regular" panose="020B0500000000000000" charset="-122"/>
                  <a:cs typeface="+mn-ea"/>
                  <a:sym typeface="+mn-lt"/>
                </a:endParaRPr>
              </a:p>
              <a:p>
                <a:pPr marL="171450" indent="-171450">
                  <a:lnSpc>
                    <a:spcPct val="150000"/>
                  </a:lnSpc>
                  <a:buFont typeface="Arial" panose="020B0604020202020204" pitchFamily="34" charset="0"/>
                  <a:buChar char="•"/>
                </a:pP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operator,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misalnya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 −, dan ×</a:t>
                </a:r>
              </a:p>
              <a:p>
                <a:pPr marL="171450" indent="-171450">
                  <a:lnSpc>
                    <a:spcPct val="150000"/>
                  </a:lnSpc>
                  <a:buFont typeface="Arial" panose="020B0604020202020204" pitchFamily="34" charset="0"/>
                  <a:buChar char="•"/>
                </a:pP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tanda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baca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misalnya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 ), dan ;</a:t>
                </a:r>
              </a:p>
              <a:p>
                <a:pPr marL="171450" indent="-171450">
                  <a:lnSpc>
                    <a:spcPct val="150000"/>
                  </a:lnSpc>
                  <a:buFont typeface="Arial" panose="020B0604020202020204" pitchFamily="34" charset="0"/>
                  <a:buChar char="•"/>
                </a:pPr>
                <a:r>
                  <a:rPr lang="en-ID" altLang="zh-CN" sz="1200" dirty="0">
                    <a:solidFill>
                      <a:schemeClr val="bg1"/>
                    </a:solidFill>
                    <a:latin typeface="思源黑体 CN Regular" panose="020B0500000000000000" charset="-122"/>
                    <a:ea typeface="思源黑体 CN Regular" panose="020B0500000000000000" charset="-122"/>
                    <a:cs typeface="+mn-ea"/>
                    <a:sym typeface="+mn-lt"/>
                  </a:rPr>
                  <a:t>string yang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tercetak</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tebal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misalnya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zh-CN" altLang="en-ID" sz="1200" dirty="0">
                    <a:solidFill>
                      <a:schemeClr val="bg1"/>
                    </a:solidFill>
                    <a:latin typeface="思源黑体 CN Regular" panose="020B0500000000000000" charset="-122"/>
                    <a:ea typeface="思源黑体 CN Regular" panose="020B0500000000000000" charset="-122"/>
                    <a:cs typeface="+mn-ea"/>
                    <a:sym typeface="+mn-lt"/>
                  </a:rPr>
                  <a:t>𝒊𝒇</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zh-CN" altLang="en-ID" sz="1200" dirty="0">
                    <a:solidFill>
                      <a:schemeClr val="bg1"/>
                    </a:solidFill>
                    <a:latin typeface="思源黑体 CN Regular" panose="020B0500000000000000" charset="-122"/>
                    <a:ea typeface="思源黑体 CN Regular" panose="020B0500000000000000" charset="-122"/>
                    <a:cs typeface="+mn-ea"/>
                    <a:sym typeface="+mn-lt"/>
                  </a:rPr>
                  <a:t>𝒕𝒉𝒆𝒏</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dan </a:t>
                </a:r>
                <a:r>
                  <a:rPr lang="zh-CN" altLang="en-ID" sz="1200" dirty="0">
                    <a:solidFill>
                      <a:schemeClr val="bg1"/>
                    </a:solidFill>
                    <a:latin typeface="思源黑体 CN Regular" panose="020B0500000000000000" charset="-122"/>
                    <a:ea typeface="思源黑体 CN Regular" panose="020B0500000000000000" charset="-122"/>
                    <a:cs typeface="+mn-ea"/>
                    <a:sym typeface="+mn-lt"/>
                  </a:rPr>
                  <a:t>𝒆𝒍𝒔𝒆</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a:t>
                </a:r>
                <a:endParaRPr lang="zh-CN" altLang="en-US" sz="1200" dirty="0">
                  <a:solidFill>
                    <a:schemeClr val="bg1"/>
                  </a:solidFill>
                  <a:latin typeface="思源黑体 CN Regular" panose="020B0500000000000000" charset="-122"/>
                  <a:ea typeface="思源黑体 CN Regular" panose="020B0500000000000000" charset="-122"/>
                  <a:cs typeface="+mn-ea"/>
                  <a:sym typeface="+mn-lt"/>
                </a:endParaRPr>
              </a:p>
            </p:txBody>
          </p:sp>
        </mc:Choice>
        <mc:Fallback xmlns="">
          <p:sp>
            <p:nvSpPr>
              <p:cNvPr id="25" name="TextBox 106"/>
              <p:cNvSpPr txBox="1">
                <a:spLocks noRot="1" noChangeAspect="1" noMove="1" noResize="1" noEditPoints="1" noAdjustHandles="1" noChangeArrowheads="1" noChangeShapeType="1" noTextEdit="1"/>
              </p:cNvSpPr>
              <p:nvPr/>
            </p:nvSpPr>
            <p:spPr>
              <a:xfrm>
                <a:off x="1586753" y="1116378"/>
                <a:ext cx="4372722" cy="2737031"/>
              </a:xfrm>
              <a:prstGeom prst="rect">
                <a:avLst/>
              </a:prstGeom>
              <a:blipFill>
                <a:blip r:embed="rId4"/>
                <a:stretch>
                  <a:fillRect l="-2089" b="-2673"/>
                </a:stretch>
              </a:blipFill>
            </p:spPr>
            <p:txBody>
              <a:bodyPr/>
              <a:lstStyle/>
              <a:p>
                <a:r>
                  <a:rPr lang="en-ID">
                    <a:noFill/>
                  </a:rPr>
                  <a:t> </a:t>
                </a:r>
              </a:p>
            </p:txBody>
          </p:sp>
        </mc:Fallback>
      </mc:AlternateContent>
      <p:sp>
        <p:nvSpPr>
          <p:cNvPr id="2" name="TextBox 106">
            <a:extLst>
              <a:ext uri="{FF2B5EF4-FFF2-40B4-BE49-F238E27FC236}">
                <a16:creationId xmlns:a16="http://schemas.microsoft.com/office/drawing/2014/main" id="{55D0E5D5-A63E-BCB0-66C2-F06A4669DB6C}"/>
              </a:ext>
            </a:extLst>
          </p:cNvPr>
          <p:cNvSpPr txBox="1"/>
          <p:nvPr/>
        </p:nvSpPr>
        <p:spPr>
          <a:xfrm>
            <a:off x="6494649" y="2337322"/>
            <a:ext cx="5086313" cy="3845348"/>
          </a:xfrm>
          <a:prstGeom prst="rect">
            <a:avLst/>
          </a:prstGeom>
          <a:noFill/>
        </p:spPr>
        <p:txBody>
          <a:bodyPr wrap="square" lIns="0" tIns="0" rIns="0" bIns="0" rtlCol="0">
            <a:spAutoFit/>
          </a:bodyPr>
          <a:lstStyle/>
          <a:p>
            <a:pPr>
              <a:lnSpc>
                <a:spcPct val="150000"/>
              </a:lnSpc>
            </a:pPr>
            <a:r>
              <a:rPr lang="en-ID" altLang="zh-CN" sz="1200" dirty="0">
                <a:solidFill>
                  <a:schemeClr val="tx1"/>
                </a:solidFill>
                <a:latin typeface="思源黑体 CN Regular" panose="020B0500000000000000" charset="-122"/>
                <a:ea typeface="思源黑体 CN Regular" panose="020B0500000000000000" charset="-122"/>
                <a:cs typeface="+mn-ea"/>
                <a:sym typeface="+mn-lt"/>
              </a:rPr>
              <a:t>Bahasa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adalah</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kumpulan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kalimat</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Kalimat</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adalah</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rangkaian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kata. Kata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adalah</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komponen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terkecil</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kalimat</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tidak</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bisa</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dipisahkan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lagi</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a:t>
            </a:r>
          </a:p>
          <a:p>
            <a:pPr>
              <a:lnSpc>
                <a:spcPct val="150000"/>
              </a:lnSpc>
            </a:pPr>
            <a:endParaRPr lang="en-ID" altLang="zh-CN" sz="1200" dirty="0">
              <a:latin typeface="思源黑体 CN Regular" panose="020B0500000000000000" charset="-122"/>
              <a:ea typeface="思源黑体 CN Regular" panose="020B0500000000000000" charset="-122"/>
              <a:cs typeface="+mn-ea"/>
              <a:sym typeface="+mn-lt"/>
            </a:endParaRPr>
          </a:p>
          <a:p>
            <a:pPr>
              <a:lnSpc>
                <a:spcPct val="150000"/>
              </a:lnSpc>
            </a:pPr>
            <a:r>
              <a:rPr lang="en-ID" altLang="zh-CN" sz="1200" dirty="0">
                <a:solidFill>
                  <a:schemeClr val="tx1"/>
                </a:solidFill>
                <a:latin typeface="思源黑体 CN Regular" panose="020B0500000000000000" charset="-122"/>
                <a:ea typeface="思源黑体 CN Regular" panose="020B0500000000000000" charset="-122"/>
                <a:cs typeface="+mn-ea"/>
                <a:sym typeface="+mn-lt"/>
              </a:rPr>
              <a:t>Dalam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bahasa</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pemrograman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kalimat</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dikenal</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sebagai</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ekspresi</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dan kata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sebagai</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token. Kata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terdiri</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atas</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beberapa</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karakter</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Kelompok</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karakter</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membentuk</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sebuah</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token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dinamakam</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lexeme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untuk</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token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tersebut</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Setiap</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token yang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dihasilkan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disimpan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dalam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tabel</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simbol</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a:t>
            </a:r>
          </a:p>
          <a:p>
            <a:pPr>
              <a:lnSpc>
                <a:spcPct val="150000"/>
              </a:lnSpc>
            </a:pPr>
            <a:endParaRPr lang="en-ID" altLang="zh-CN" sz="1200" dirty="0">
              <a:latin typeface="思源黑体 CN Regular" panose="020B0500000000000000" charset="-122"/>
              <a:ea typeface="思源黑体 CN Regular" panose="020B0500000000000000" charset="-122"/>
              <a:cs typeface="+mn-ea"/>
              <a:sym typeface="+mn-lt"/>
            </a:endParaRPr>
          </a:p>
          <a:p>
            <a:pPr>
              <a:lnSpc>
                <a:spcPct val="150000"/>
              </a:lnSpc>
            </a:pP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Derivasi</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adalah</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sebuah</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proses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dimana</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suatu</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himpunan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produksi</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akan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diturunkan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dipilah-pilah</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dengan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melakukan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sedertan</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produksi</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sehingga</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membentuk</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tx1"/>
                </a:solidFill>
                <a:latin typeface="思源黑体 CN Regular" panose="020B0500000000000000" charset="-122"/>
                <a:ea typeface="思源黑体 CN Regular" panose="020B0500000000000000" charset="-122"/>
                <a:cs typeface="+mn-ea"/>
                <a:sym typeface="+mn-lt"/>
              </a:rPr>
              <a:t>untai</a:t>
            </a:r>
            <a:r>
              <a:rPr lang="en-ID" altLang="zh-CN" sz="1200" dirty="0">
                <a:solidFill>
                  <a:schemeClr val="tx1"/>
                </a:solidFill>
                <a:latin typeface="思源黑体 CN Regular" panose="020B0500000000000000" charset="-122"/>
                <a:ea typeface="思源黑体 CN Regular" panose="020B0500000000000000" charset="-122"/>
                <a:cs typeface="+mn-ea"/>
                <a:sym typeface="+mn-lt"/>
              </a:rPr>
              <a:t> terminal.</a:t>
            </a:r>
          </a:p>
          <a:p>
            <a:pPr>
              <a:lnSpc>
                <a:spcPct val="150000"/>
              </a:lnSpc>
            </a:pPr>
            <a:endParaRPr lang="en-ID" altLang="zh-CN" sz="1200" dirty="0">
              <a:latin typeface="思源黑体 CN Regular" panose="020B0500000000000000" charset="-122"/>
              <a:ea typeface="思源黑体 CN Regular" panose="020B0500000000000000" charset="-122"/>
              <a:cs typeface="+mn-ea"/>
              <a:sym typeface="+mn-lt"/>
            </a:endParaRPr>
          </a:p>
          <a:p>
            <a:pPr>
              <a:lnSpc>
                <a:spcPct val="150000"/>
              </a:lnSpc>
            </a:pPr>
            <a:endParaRPr lang="en-ID" altLang="zh-CN" sz="1200" dirty="0">
              <a:latin typeface="思源黑体 CN Regular" panose="020B0500000000000000" charset="-122"/>
              <a:ea typeface="思源黑体 CN Regular" panose="020B0500000000000000" charset="-122"/>
              <a:cs typeface="+mn-ea"/>
              <a:sym typeface="+mn-lt"/>
            </a:endParaRPr>
          </a:p>
        </p:txBody>
      </p:sp>
      <p:sp>
        <p:nvSpPr>
          <p:cNvPr id="3" name="TextBox 106">
            <a:extLst>
              <a:ext uri="{FF2B5EF4-FFF2-40B4-BE49-F238E27FC236}">
                <a16:creationId xmlns:a16="http://schemas.microsoft.com/office/drawing/2014/main" id="{FB462B34-C745-5182-2B6B-B8C935BAC8F6}"/>
              </a:ext>
            </a:extLst>
          </p:cNvPr>
          <p:cNvSpPr txBox="1"/>
          <p:nvPr/>
        </p:nvSpPr>
        <p:spPr>
          <a:xfrm>
            <a:off x="1586753" y="4152618"/>
            <a:ext cx="4372722" cy="1075359"/>
          </a:xfrm>
          <a:prstGeom prst="rect">
            <a:avLst/>
          </a:prstGeom>
          <a:noFill/>
        </p:spPr>
        <p:txBody>
          <a:bodyPr wrap="square" lIns="0" tIns="0" rIns="0" bIns="0" rtlCol="0">
            <a:spAutoFit/>
          </a:bodyPr>
          <a:lstStyle/>
          <a:p>
            <a:pPr>
              <a:lnSpc>
                <a:spcPct val="150000"/>
              </a:lnSpc>
            </a:pP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berikut</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adalah</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non terminal:</a:t>
            </a:r>
          </a:p>
          <a:p>
            <a:pPr>
              <a:lnSpc>
                <a:spcPct val="150000"/>
              </a:lnSpc>
            </a:pP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huruf</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besar</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awal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alfabet</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misalnya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zh-CN" altLang="en-ID" sz="1200" dirty="0">
                <a:solidFill>
                  <a:schemeClr val="bg1"/>
                </a:solidFill>
                <a:latin typeface="思源黑体 CN Regular" panose="020B0500000000000000" charset="-122"/>
                <a:ea typeface="思源黑体 CN Regular" panose="020B0500000000000000" charset="-122"/>
                <a:cs typeface="+mn-ea"/>
                <a:sym typeface="+mn-lt"/>
              </a:rPr>
              <a:t>𝐴</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a:t>
            </a:r>
            <a:r>
              <a:rPr lang="zh-CN" altLang="en-ID" sz="1200" dirty="0">
                <a:solidFill>
                  <a:schemeClr val="bg1"/>
                </a:solidFill>
                <a:latin typeface="思源黑体 CN Regular" panose="020B0500000000000000" charset="-122"/>
                <a:ea typeface="思源黑体 CN Regular" panose="020B0500000000000000" charset="-122"/>
                <a:cs typeface="+mn-ea"/>
                <a:sym typeface="+mn-lt"/>
              </a:rPr>
              <a:t>𝐵</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zh-CN" altLang="en-ID" sz="1200" dirty="0">
                <a:solidFill>
                  <a:schemeClr val="bg1"/>
                </a:solidFill>
                <a:latin typeface="思源黑体 CN Regular" panose="020B0500000000000000" charset="-122"/>
                <a:ea typeface="思源黑体 CN Regular" panose="020B0500000000000000" charset="-122"/>
                <a:cs typeface="+mn-ea"/>
                <a:sym typeface="+mn-lt"/>
              </a:rPr>
              <a:t>𝐶</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a:t>
            </a:r>
          </a:p>
          <a:p>
            <a:pPr>
              <a:lnSpc>
                <a:spcPct val="150000"/>
              </a:lnSpc>
            </a:pP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huruf</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S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sebagai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awal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a:t>
            </a:r>
          </a:p>
          <a:p>
            <a:pPr>
              <a:lnSpc>
                <a:spcPct val="150000"/>
              </a:lnSpc>
            </a:pPr>
            <a:r>
              <a:rPr lang="en-ID" altLang="zh-CN" sz="1200" dirty="0">
                <a:solidFill>
                  <a:schemeClr val="bg1"/>
                </a:solidFill>
                <a:latin typeface="思源黑体 CN Regular" panose="020B0500000000000000" charset="-122"/>
                <a:ea typeface="思源黑体 CN Regular" panose="020B0500000000000000" charset="-122"/>
                <a:cs typeface="+mn-ea"/>
                <a:sym typeface="+mn-lt"/>
              </a:rPr>
              <a:t>• string yang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tercetak</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miring,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misalnya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expr dan stmt.</a:t>
            </a:r>
            <a:endParaRPr lang="zh-CN" altLang="en-US" sz="1200" dirty="0">
              <a:solidFill>
                <a:schemeClr val="bg1"/>
              </a:solidFill>
              <a:latin typeface="思源黑体 CN Regular" panose="020B0500000000000000" charset="-122"/>
              <a:ea typeface="思源黑体 CN Regular" panose="020B0500000000000000" charset="-122"/>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4" name="文本框 33"/>
          <p:cNvSpPr txBox="1"/>
          <p:nvPr/>
        </p:nvSpPr>
        <p:spPr>
          <a:xfrm>
            <a:off x="4319270" y="1207770"/>
            <a:ext cx="4270423" cy="369332"/>
          </a:xfrm>
          <a:prstGeom prst="rect">
            <a:avLst/>
          </a:prstGeom>
          <a:noFill/>
        </p:spPr>
        <p:txBody>
          <a:bodyPr wrap="square" rtlCol="0">
            <a:spAutoFit/>
          </a:bodyPr>
          <a:lstStyle/>
          <a:p>
            <a:r>
              <a:rPr lang="en-US" altLang="zh-CN" sz="1800" cap="all" dirty="0" err="1">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Konsep</a:t>
            </a:r>
            <a:r>
              <a:rPr lang="en-US" altLang="zh-CN" sz="18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 </a:t>
            </a:r>
            <a:r>
              <a:rPr lang="en-US" altLang="zh-CN" sz="1800" cap="all" dirty="0" err="1">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dasar</a:t>
            </a:r>
            <a:r>
              <a:rPr lang="en-US" altLang="zh-CN" sz="18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 dan Bahasa (</a:t>
            </a:r>
            <a:r>
              <a:rPr lang="en-US" altLang="zh-CN" sz="1800" cap="all" dirty="0" err="1">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Lanj</a:t>
            </a:r>
            <a:r>
              <a:rPr lang="en-US" altLang="zh-CN" sz="18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a:t>
            </a:r>
            <a:endParaRPr lang="zh-CN" altLang="zh-CN" sz="18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3" name="流程图: 过程 2"/>
          <p:cNvSpPr/>
          <p:nvPr/>
        </p:nvSpPr>
        <p:spPr>
          <a:xfrm>
            <a:off x="1351915" y="1969135"/>
            <a:ext cx="3896360" cy="1991360"/>
          </a:xfrm>
          <a:prstGeom prst="flowChartProcess">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id-ID"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6" name="流程图: 过程 5"/>
          <p:cNvSpPr/>
          <p:nvPr/>
        </p:nvSpPr>
        <p:spPr>
          <a:xfrm>
            <a:off x="5361305" y="4069715"/>
            <a:ext cx="3896360" cy="1991360"/>
          </a:xfrm>
          <a:prstGeom prst="flowChartProcess">
            <a:avLst/>
          </a:prstGeom>
          <a:solidFill>
            <a:srgbClr val="455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tLang="en-US" sz="3130" dirty="0">
              <a:latin typeface="思源黑体 CN Bold" panose="020B0800000000000000" charset="-122"/>
              <a:ea typeface="思源黑体 CN Bold" panose="020B0800000000000000" charset="-122"/>
              <a:sym typeface="Arial" panose="020B0604020202020204" pitchFamily="34" charset="0"/>
            </a:endParaRPr>
          </a:p>
        </p:txBody>
      </p:sp>
      <p:sp>
        <p:nvSpPr>
          <p:cNvPr id="7" name="文本框 6"/>
          <p:cNvSpPr txBox="1"/>
          <p:nvPr/>
        </p:nvSpPr>
        <p:spPr>
          <a:xfrm>
            <a:off x="9677400" y="2471420"/>
            <a:ext cx="1421130" cy="1014730"/>
          </a:xfrm>
          <a:prstGeom prst="rect">
            <a:avLst/>
          </a:prstGeom>
          <a:noFill/>
        </p:spPr>
        <p:txBody>
          <a:bodyPr wrap="square" rtlCol="0">
            <a:spAutoFit/>
          </a:bodyPr>
          <a:lstStyle/>
          <a:p>
            <a:pPr algn="l"/>
            <a:r>
              <a:rPr lang="en-US" altLang="zh-CN" sz="6000" dirty="0">
                <a:solidFill>
                  <a:schemeClr val="tx1">
                    <a:lumMod val="65000"/>
                    <a:lumOff val="35000"/>
                  </a:schemeClr>
                </a:solidFill>
                <a:latin typeface="思源黑体 CN Bold" panose="020B0800000000000000" charset="-122"/>
                <a:ea typeface="思源黑体 CN Bold" panose="020B0800000000000000" charset="-122"/>
              </a:rPr>
              <a:t>01</a:t>
            </a:r>
          </a:p>
        </p:txBody>
      </p:sp>
      <p:sp>
        <p:nvSpPr>
          <p:cNvPr id="8" name="文本框 7"/>
          <p:cNvSpPr txBox="1"/>
          <p:nvPr/>
        </p:nvSpPr>
        <p:spPr>
          <a:xfrm>
            <a:off x="9677400" y="4558030"/>
            <a:ext cx="1421130" cy="1014730"/>
          </a:xfrm>
          <a:prstGeom prst="rect">
            <a:avLst/>
          </a:prstGeom>
          <a:noFill/>
        </p:spPr>
        <p:txBody>
          <a:bodyPr wrap="square" rtlCol="0">
            <a:spAutoFit/>
          </a:bodyPr>
          <a:lstStyle/>
          <a:p>
            <a:pPr algn="l"/>
            <a:r>
              <a:rPr lang="en-US" altLang="zh-CN" sz="6000" dirty="0">
                <a:solidFill>
                  <a:schemeClr val="tx1">
                    <a:lumMod val="65000"/>
                    <a:lumOff val="35000"/>
                  </a:schemeClr>
                </a:solidFill>
                <a:latin typeface="思源黑体 CN Bold" panose="020B0800000000000000" charset="-122"/>
                <a:ea typeface="思源黑体 CN Bold" panose="020B0800000000000000" charset="-122"/>
              </a:rPr>
              <a:t>02</a:t>
            </a:r>
          </a:p>
        </p:txBody>
      </p:sp>
      <p:sp>
        <p:nvSpPr>
          <p:cNvPr id="28" name="文本框 27"/>
          <p:cNvSpPr txBox="1"/>
          <p:nvPr/>
        </p:nvSpPr>
        <p:spPr>
          <a:xfrm>
            <a:off x="1655904" y="2114815"/>
            <a:ext cx="3483786" cy="172136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ID" altLang="zh-CN" sz="1200" dirty="0" err="1">
                <a:solidFill>
                  <a:schemeClr val="bg1"/>
                </a:solidFill>
                <a:latin typeface="思源黑体 CN Light" panose="020B0300000000000000" charset="-122"/>
                <a:ea typeface="思源黑体 CN Light" panose="020B0300000000000000" charset="-122"/>
              </a:rPr>
              <a:t>Huruf</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besar</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akhir</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alfabet</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melambangkan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simbol</a:t>
            </a:r>
            <a:r>
              <a:rPr lang="en-ID" altLang="zh-CN" sz="1200" dirty="0">
                <a:solidFill>
                  <a:schemeClr val="bg1"/>
                </a:solidFill>
                <a:latin typeface="思源黑体 CN Light" panose="020B0300000000000000" charset="-122"/>
                <a:ea typeface="思源黑体 CN Light" panose="020B0300000000000000" charset="-122"/>
              </a:rPr>
              <a:t> terminal </a:t>
            </a:r>
            <a:r>
              <a:rPr lang="en-ID" altLang="zh-CN" sz="1200" dirty="0" err="1">
                <a:solidFill>
                  <a:schemeClr val="bg1"/>
                </a:solidFill>
                <a:latin typeface="思源黑体 CN Light" panose="020B0300000000000000" charset="-122"/>
                <a:ea typeface="思源黑体 CN Light" panose="020B0300000000000000" charset="-122"/>
              </a:rPr>
              <a:t>atau</a:t>
            </a:r>
            <a:r>
              <a:rPr lang="en-ID" altLang="zh-CN" sz="1200" dirty="0">
                <a:solidFill>
                  <a:schemeClr val="bg1"/>
                </a:solidFill>
                <a:latin typeface="思源黑体 CN Light" panose="020B0300000000000000" charset="-122"/>
                <a:ea typeface="思源黑体 CN Light" panose="020B0300000000000000" charset="-122"/>
              </a:rPr>
              <a:t> non terminal, </a:t>
            </a:r>
            <a:r>
              <a:rPr lang="en-ID" altLang="zh-CN" sz="1200" dirty="0" err="1">
                <a:solidFill>
                  <a:schemeClr val="bg1"/>
                </a:solidFill>
                <a:latin typeface="思源黑体 CN Light" panose="020B0300000000000000" charset="-122"/>
                <a:ea typeface="思源黑体 CN Light" panose="020B0300000000000000" charset="-122"/>
              </a:rPr>
              <a:t>misalnya</a:t>
            </a:r>
            <a:r>
              <a:rPr lang="en-ID" altLang="zh-CN" sz="1200" dirty="0">
                <a:solidFill>
                  <a:schemeClr val="bg1"/>
                </a:solidFill>
                <a:latin typeface="思源黑体 CN Light" panose="020B0300000000000000" charset="-122"/>
                <a:ea typeface="思源黑体 CN Light" panose="020B0300000000000000" charset="-122"/>
              </a:rPr>
              <a:t>: </a:t>
            </a:r>
            <a:r>
              <a:rPr lang="zh-CN" altLang="en-ID" sz="1200" dirty="0">
                <a:solidFill>
                  <a:schemeClr val="bg1"/>
                </a:solidFill>
                <a:latin typeface="思源黑体 CN Light" panose="020B0300000000000000" charset="-122"/>
                <a:ea typeface="思源黑体 CN Light" panose="020B0300000000000000" charset="-122"/>
              </a:rPr>
              <a:t>𝑋</a:t>
            </a:r>
            <a:r>
              <a:rPr lang="en-ID" altLang="zh-CN" sz="1200" dirty="0">
                <a:solidFill>
                  <a:schemeClr val="bg1"/>
                </a:solidFill>
                <a:latin typeface="思源黑体 CN Light" panose="020B0300000000000000" charset="-122"/>
                <a:ea typeface="思源黑体 CN Light" panose="020B0300000000000000" charset="-122"/>
              </a:rPr>
              <a:t>, </a:t>
            </a:r>
            <a:r>
              <a:rPr lang="zh-CN" altLang="en-ID" sz="1200" dirty="0">
                <a:solidFill>
                  <a:schemeClr val="bg1"/>
                </a:solidFill>
                <a:latin typeface="思源黑体 CN Light" panose="020B0300000000000000" charset="-122"/>
                <a:ea typeface="思源黑体 CN Light" panose="020B0300000000000000" charset="-122"/>
              </a:rPr>
              <a:t>𝑌</a:t>
            </a:r>
            <a:r>
              <a:rPr lang="en-ID" altLang="zh-CN" sz="1200" dirty="0">
                <a:solidFill>
                  <a:schemeClr val="bg1"/>
                </a:solidFill>
                <a:latin typeface="思源黑体 CN Light" panose="020B0300000000000000" charset="-122"/>
                <a:ea typeface="思源黑体 CN Light" panose="020B0300000000000000" charset="-122"/>
              </a:rPr>
              <a:t>, </a:t>
            </a:r>
            <a:r>
              <a:rPr lang="zh-CN" altLang="en-ID" sz="1200" dirty="0">
                <a:solidFill>
                  <a:schemeClr val="bg1"/>
                </a:solidFill>
                <a:latin typeface="思源黑体 CN Light" panose="020B0300000000000000" charset="-122"/>
                <a:ea typeface="思源黑体 CN Light" panose="020B0300000000000000" charset="-122"/>
              </a:rPr>
              <a:t>𝑍</a:t>
            </a:r>
            <a:r>
              <a:rPr lang="en-ID" altLang="zh-CN" sz="1200" dirty="0">
                <a:solidFill>
                  <a:schemeClr val="bg1"/>
                </a:solidFill>
                <a:latin typeface="思源黑体 CN Light" panose="020B0300000000000000" charset="-122"/>
                <a:ea typeface="思源黑体 CN Light" panose="020B0300000000000000" charset="-122"/>
              </a:rPr>
              <a:t>.</a:t>
            </a:r>
          </a:p>
          <a:p>
            <a:pPr marL="171450" indent="-171450">
              <a:lnSpc>
                <a:spcPct val="150000"/>
              </a:lnSpc>
              <a:buFont typeface="Arial" panose="020B0604020202020204" pitchFamily="34" charset="0"/>
              <a:buChar char="•"/>
            </a:pPr>
            <a:r>
              <a:rPr lang="en-ID" altLang="zh-CN" sz="1200" dirty="0" err="1">
                <a:solidFill>
                  <a:schemeClr val="bg1"/>
                </a:solidFill>
                <a:latin typeface="思源黑体 CN Light" panose="020B0300000000000000" charset="-122"/>
                <a:ea typeface="思源黑体 CN Light" panose="020B0300000000000000" charset="-122"/>
              </a:rPr>
              <a:t>Huruf</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kecil</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akhir</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alfabet</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melambangkan</a:t>
            </a:r>
            <a:r>
              <a:rPr lang="en-ID" altLang="zh-CN" sz="1200" dirty="0">
                <a:solidFill>
                  <a:schemeClr val="bg1"/>
                </a:solidFill>
                <a:latin typeface="思源黑体 CN Light" panose="020B0300000000000000" charset="-122"/>
                <a:ea typeface="思源黑体 CN Light" panose="020B0300000000000000" charset="-122"/>
              </a:rPr>
              <a:t> string yang </a:t>
            </a:r>
            <a:r>
              <a:rPr lang="en-ID" altLang="zh-CN" sz="1200" dirty="0" err="1">
                <a:solidFill>
                  <a:schemeClr val="bg1"/>
                </a:solidFill>
                <a:latin typeface="思源黑体 CN Light" panose="020B0300000000000000" charset="-122"/>
                <a:ea typeface="思源黑体 CN Light" panose="020B0300000000000000" charset="-122"/>
              </a:rPr>
              <a:t>tersusun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atas</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simbol-simbol</a:t>
            </a:r>
            <a:r>
              <a:rPr lang="en-ID" altLang="zh-CN" sz="1200" dirty="0">
                <a:solidFill>
                  <a:schemeClr val="bg1"/>
                </a:solidFill>
                <a:latin typeface="思源黑体 CN Light" panose="020B0300000000000000" charset="-122"/>
                <a:ea typeface="思源黑体 CN Light" panose="020B0300000000000000" charset="-122"/>
              </a:rPr>
              <a:t> terminal, </a:t>
            </a:r>
            <a:r>
              <a:rPr lang="en-ID" altLang="zh-CN" sz="1200" dirty="0" err="1">
                <a:solidFill>
                  <a:schemeClr val="bg1"/>
                </a:solidFill>
                <a:latin typeface="思源黑体 CN Light" panose="020B0300000000000000" charset="-122"/>
                <a:ea typeface="思源黑体 CN Light" panose="020B0300000000000000" charset="-122"/>
              </a:rPr>
              <a:t>misalnya</a:t>
            </a:r>
            <a:r>
              <a:rPr lang="en-ID" altLang="zh-CN" sz="1200" dirty="0">
                <a:solidFill>
                  <a:schemeClr val="bg1"/>
                </a:solidFill>
                <a:latin typeface="思源黑体 CN Light" panose="020B0300000000000000" charset="-122"/>
                <a:ea typeface="思源黑体 CN Light" panose="020B0300000000000000" charset="-122"/>
              </a:rPr>
              <a:t>: </a:t>
            </a:r>
            <a:r>
              <a:rPr lang="zh-CN" altLang="en-ID" sz="1200" dirty="0">
                <a:solidFill>
                  <a:schemeClr val="bg1"/>
                </a:solidFill>
                <a:latin typeface="思源黑体 CN Light" panose="020B0300000000000000" charset="-122"/>
                <a:ea typeface="思源黑体 CN Light" panose="020B0300000000000000" charset="-122"/>
              </a:rPr>
              <a:t>𝑥</a:t>
            </a:r>
            <a:r>
              <a:rPr lang="en-ID" altLang="zh-CN" sz="1200" dirty="0">
                <a:solidFill>
                  <a:schemeClr val="bg1"/>
                </a:solidFill>
                <a:latin typeface="思源黑体 CN Light" panose="020B0300000000000000" charset="-122"/>
                <a:ea typeface="思源黑体 CN Light" panose="020B0300000000000000" charset="-122"/>
              </a:rPr>
              <a:t>, </a:t>
            </a:r>
            <a:r>
              <a:rPr lang="zh-CN" altLang="en-ID" sz="1200" dirty="0">
                <a:solidFill>
                  <a:schemeClr val="bg1"/>
                </a:solidFill>
                <a:latin typeface="思源黑体 CN Light" panose="020B0300000000000000" charset="-122"/>
                <a:ea typeface="思源黑体 CN Light" panose="020B0300000000000000" charset="-122"/>
              </a:rPr>
              <a:t>𝑦</a:t>
            </a:r>
            <a:r>
              <a:rPr lang="en-ID" altLang="zh-CN" sz="1200" dirty="0">
                <a:solidFill>
                  <a:schemeClr val="bg1"/>
                </a:solidFill>
                <a:latin typeface="思源黑体 CN Light" panose="020B0300000000000000" charset="-122"/>
                <a:ea typeface="思源黑体 CN Light" panose="020B0300000000000000" charset="-122"/>
              </a:rPr>
              <a:t>, </a:t>
            </a:r>
            <a:r>
              <a:rPr lang="zh-CN" altLang="en-ID" sz="1200" dirty="0">
                <a:solidFill>
                  <a:schemeClr val="bg1"/>
                </a:solidFill>
                <a:latin typeface="思源黑体 CN Light" panose="020B0300000000000000" charset="-122"/>
                <a:ea typeface="思源黑体 CN Light" panose="020B0300000000000000" charset="-122"/>
              </a:rPr>
              <a:t>𝑧</a:t>
            </a:r>
            <a:r>
              <a:rPr lang="en-ID" altLang="zh-CN" sz="1200" dirty="0">
                <a:solidFill>
                  <a:schemeClr val="bg1"/>
                </a:solidFill>
                <a:latin typeface="思源黑体 CN Light" panose="020B0300000000000000" charset="-122"/>
                <a:ea typeface="思源黑体 CN Light" panose="020B0300000000000000" charset="-122"/>
              </a:rPr>
              <a:t>.</a:t>
            </a:r>
            <a:endParaRPr lang="zh-CN" altLang="en-US" sz="1200" dirty="0">
              <a:solidFill>
                <a:schemeClr val="bg1"/>
              </a:solidFill>
              <a:latin typeface="思源黑体 CN Light" panose="020B0300000000000000" charset="-122"/>
              <a:ea typeface="思源黑体 CN Light" panose="020B0300000000000000" charset="-122"/>
            </a:endParaRPr>
          </a:p>
        </p:txBody>
      </p:sp>
      <p:sp>
        <p:nvSpPr>
          <p:cNvPr id="11" name="文本框 10"/>
          <p:cNvSpPr txBox="1"/>
          <p:nvPr/>
        </p:nvSpPr>
        <p:spPr>
          <a:xfrm>
            <a:off x="5694872" y="4456057"/>
            <a:ext cx="3300095" cy="116769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ID" altLang="zh-CN" sz="1200" dirty="0" err="1">
                <a:ln>
                  <a:noFill/>
                </a:ln>
                <a:solidFill>
                  <a:schemeClr val="bg1"/>
                </a:solidFill>
                <a:latin typeface="思源黑体 CN Light" panose="020B0300000000000000" charset="-122"/>
                <a:ea typeface="思源黑体 CN Light" panose="020B0300000000000000" charset="-122"/>
              </a:rPr>
              <a:t>Simbol</a:t>
            </a:r>
            <a:r>
              <a:rPr lang="en-ID" altLang="zh-CN" sz="1200" dirty="0">
                <a:ln>
                  <a:noFill/>
                </a:ln>
                <a:solidFill>
                  <a:schemeClr val="bg1"/>
                </a:solidFill>
                <a:latin typeface="思源黑体 CN Light" panose="020B0300000000000000" charset="-122"/>
                <a:ea typeface="思源黑体 CN Light" panose="020B0300000000000000" charset="-122"/>
              </a:rPr>
              <a:t> </a:t>
            </a:r>
            <a:r>
              <a:rPr lang="el-GR" altLang="zh-CN" sz="1200" dirty="0">
                <a:ln>
                  <a:noFill/>
                </a:ln>
                <a:solidFill>
                  <a:schemeClr val="bg1"/>
                </a:solidFill>
                <a:latin typeface="思源黑体 CN Light" panose="020B0300000000000000" charset="-122"/>
                <a:ea typeface="思源黑体 CN Light" panose="020B0300000000000000" charset="-122"/>
              </a:rPr>
              <a:t>α </a:t>
            </a:r>
            <a:r>
              <a:rPr lang="en-ID" altLang="zh-CN" sz="1200" dirty="0">
                <a:ln>
                  <a:noFill/>
                </a:ln>
                <a:solidFill>
                  <a:schemeClr val="bg1"/>
                </a:solidFill>
                <a:latin typeface="思源黑体 CN Light" panose="020B0300000000000000" charset="-122"/>
                <a:ea typeface="思源黑体 CN Light" panose="020B0300000000000000" charset="-122"/>
              </a:rPr>
              <a:t>dalam </a:t>
            </a:r>
            <a:r>
              <a:rPr lang="en-ID" altLang="zh-CN" sz="1200" dirty="0" err="1">
                <a:ln>
                  <a:noFill/>
                </a:ln>
                <a:solidFill>
                  <a:schemeClr val="bg1"/>
                </a:solidFill>
                <a:latin typeface="思源黑体 CN Light" panose="020B0300000000000000" charset="-122"/>
                <a:ea typeface="思源黑体 CN Light" panose="020B0300000000000000" charset="-122"/>
              </a:rPr>
              <a:t>produksi</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berbentuk</a:t>
            </a:r>
            <a:r>
              <a:rPr lang="en-ID" altLang="zh-CN" sz="1200" dirty="0">
                <a:ln>
                  <a:noFill/>
                </a:ln>
                <a:solidFill>
                  <a:schemeClr val="bg1"/>
                </a:solidFill>
                <a:latin typeface="思源黑体 CN Light" panose="020B0300000000000000" charset="-122"/>
                <a:ea typeface="思源黑体 CN Light" panose="020B0300000000000000" charset="-122"/>
              </a:rPr>
              <a:t> </a:t>
            </a:r>
            <a:r>
              <a:rPr lang="zh-CN" altLang="en-ID" sz="1200" dirty="0">
                <a:ln>
                  <a:noFill/>
                </a:ln>
                <a:solidFill>
                  <a:schemeClr val="bg1"/>
                </a:solidFill>
                <a:latin typeface="思源黑体 CN Light" panose="020B0300000000000000" charset="-122"/>
                <a:ea typeface="思源黑体 CN Light" panose="020B0300000000000000" charset="-122"/>
              </a:rPr>
              <a:t>𝛼 → 𝛽 </a:t>
            </a:r>
            <a:r>
              <a:rPr lang="en-ID" altLang="zh-CN" sz="1200" dirty="0" err="1">
                <a:ln>
                  <a:noFill/>
                </a:ln>
                <a:solidFill>
                  <a:schemeClr val="bg1"/>
                </a:solidFill>
                <a:latin typeface="思源黑体 CN Light" panose="020B0300000000000000" charset="-122"/>
                <a:ea typeface="思源黑体 CN Light" panose="020B0300000000000000" charset="-122"/>
              </a:rPr>
              <a:t>disebut</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ruas</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kiri</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produksi</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sedangkan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simbol</a:t>
            </a:r>
            <a:r>
              <a:rPr lang="en-ID" altLang="zh-CN" sz="1200" dirty="0">
                <a:ln>
                  <a:noFill/>
                </a:ln>
                <a:solidFill>
                  <a:schemeClr val="bg1"/>
                </a:solidFill>
                <a:latin typeface="思源黑体 CN Light" panose="020B0300000000000000" charset="-122"/>
                <a:ea typeface="思源黑体 CN Light" panose="020B0300000000000000" charset="-122"/>
              </a:rPr>
              <a:t> </a:t>
            </a:r>
            <a:r>
              <a:rPr lang="zh-CN" altLang="en-ID" sz="1200" dirty="0">
                <a:ln>
                  <a:noFill/>
                </a:ln>
                <a:solidFill>
                  <a:schemeClr val="bg1"/>
                </a:solidFill>
                <a:latin typeface="思源黑体 CN Light" panose="020B0300000000000000" charset="-122"/>
                <a:ea typeface="思源黑体 CN Light" panose="020B0300000000000000" charset="-122"/>
              </a:rPr>
              <a:t>𝛽 </a:t>
            </a:r>
            <a:r>
              <a:rPr lang="en-ID" altLang="zh-CN" sz="1200" dirty="0" err="1">
                <a:ln>
                  <a:noFill/>
                </a:ln>
                <a:solidFill>
                  <a:schemeClr val="bg1"/>
                </a:solidFill>
                <a:latin typeface="思源黑体 CN Light" panose="020B0300000000000000" charset="-122"/>
                <a:ea typeface="思源黑体 CN Light" panose="020B0300000000000000" charset="-122"/>
              </a:rPr>
              <a:t>disebut</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ruas</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kanan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produksi</a:t>
            </a:r>
            <a:endParaRPr lang="zh-CN" altLang="en-US" sz="1200" dirty="0">
              <a:ln>
                <a:noFill/>
              </a:ln>
              <a:solidFill>
                <a:schemeClr val="bg1"/>
              </a:solidFill>
              <a:latin typeface="思源黑体 CN Light" panose="020B0300000000000000" charset="-122"/>
              <a:ea typeface="思源黑体 CN Light" panose="020B0300000000000000" charset="-122"/>
            </a:endParaRPr>
          </a:p>
        </p:txBody>
      </p:sp>
      <p:sp>
        <p:nvSpPr>
          <p:cNvPr id="2" name="流程图: 过程 1"/>
          <p:cNvSpPr/>
          <p:nvPr/>
        </p:nvSpPr>
        <p:spPr>
          <a:xfrm>
            <a:off x="5368290" y="1983105"/>
            <a:ext cx="3896360" cy="1991360"/>
          </a:xfrm>
          <a:prstGeom prst="flowChartProcess">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id-ID"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0" name="文本框 9"/>
          <p:cNvSpPr txBox="1"/>
          <p:nvPr/>
        </p:nvSpPr>
        <p:spPr>
          <a:xfrm>
            <a:off x="5735320" y="2214268"/>
            <a:ext cx="3300095" cy="116737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ID" altLang="zh-CN" sz="1200" dirty="0" err="1">
                <a:solidFill>
                  <a:schemeClr val="bg1"/>
                </a:solidFill>
                <a:latin typeface="思源黑体 CN Light" panose="020B0300000000000000" charset="-122"/>
                <a:ea typeface="思源黑体 CN Light" panose="020B0300000000000000" charset="-122"/>
              </a:rPr>
              <a:t>Sebuah</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produksi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dilambangkan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sebagai</a:t>
            </a:r>
            <a:r>
              <a:rPr lang="en-ID" altLang="zh-CN" sz="1200" dirty="0">
                <a:solidFill>
                  <a:schemeClr val="bg1"/>
                </a:solidFill>
                <a:latin typeface="思源黑体 CN Light" panose="020B0300000000000000" charset="-122"/>
                <a:ea typeface="思源黑体 CN Light" panose="020B0300000000000000" charset="-122"/>
              </a:rPr>
              <a:t> </a:t>
            </a:r>
            <a:r>
              <a:rPr lang="zh-CN" altLang="en-ID" sz="1200" dirty="0">
                <a:solidFill>
                  <a:schemeClr val="bg1"/>
                </a:solidFill>
                <a:latin typeface="思源黑体 CN Light" panose="020B0300000000000000" charset="-122"/>
                <a:ea typeface="思源黑体 CN Light" panose="020B0300000000000000" charset="-122"/>
              </a:rPr>
              <a:t>𝛼 → 𝛽</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artinya</a:t>
            </a:r>
            <a:r>
              <a:rPr lang="en-ID" altLang="zh-CN" sz="1200" dirty="0">
                <a:solidFill>
                  <a:schemeClr val="bg1"/>
                </a:solidFill>
                <a:latin typeface="思源黑体 CN Light" panose="020B0300000000000000" charset="-122"/>
                <a:ea typeface="思源黑体 CN Light" panose="020B0300000000000000" charset="-122"/>
              </a:rPr>
              <a:t>: dalam </a:t>
            </a:r>
            <a:r>
              <a:rPr lang="en-ID" altLang="zh-CN" sz="1200" dirty="0" err="1">
                <a:solidFill>
                  <a:schemeClr val="bg1"/>
                </a:solidFill>
                <a:latin typeface="思源黑体 CN Light" panose="020B0300000000000000" charset="-122"/>
                <a:ea typeface="思源黑体 CN Light" panose="020B0300000000000000" charset="-122"/>
              </a:rPr>
              <a:t>sebuah</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derivasi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dapat</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dilakukan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penggantian</a:t>
            </a:r>
            <a:r>
              <a:rPr lang="en-ID" altLang="zh-CN" sz="1200" dirty="0">
                <a:solidFill>
                  <a:schemeClr val="bg1"/>
                </a:solidFill>
                <a:latin typeface="思源黑体 CN Light" panose="020B0300000000000000" charset="-122"/>
                <a:ea typeface="思源黑体 CN Light" panose="020B0300000000000000" charset="-122"/>
              </a:rPr>
              <a:t> symbol </a:t>
            </a:r>
            <a:r>
              <a:rPr lang="zh-CN" altLang="en-ID" sz="1200" dirty="0">
                <a:solidFill>
                  <a:schemeClr val="bg1"/>
                </a:solidFill>
                <a:latin typeface="思源黑体 CN Light" panose="020B0300000000000000" charset="-122"/>
                <a:ea typeface="思源黑体 CN Light" panose="020B0300000000000000" charset="-122"/>
              </a:rPr>
              <a:t>𝛼 </a:t>
            </a:r>
            <a:r>
              <a:rPr lang="en-ID" altLang="zh-CN" sz="1200" dirty="0">
                <a:solidFill>
                  <a:schemeClr val="bg1"/>
                </a:solidFill>
                <a:latin typeface="思源黑体 CN Light" panose="020B0300000000000000" charset="-122"/>
                <a:ea typeface="思源黑体 CN Light" panose="020B0300000000000000" charset="-122"/>
              </a:rPr>
              <a:t>dengan </a:t>
            </a:r>
            <a:r>
              <a:rPr lang="en-ID" altLang="zh-CN" sz="1200" dirty="0" err="1">
                <a:solidFill>
                  <a:schemeClr val="bg1"/>
                </a:solidFill>
                <a:latin typeface="思源黑体 CN Light" panose="020B0300000000000000" charset="-122"/>
                <a:ea typeface="思源黑体 CN Light" panose="020B0300000000000000" charset="-122"/>
              </a:rPr>
              <a:t>simbol</a:t>
            </a:r>
            <a:r>
              <a:rPr lang="en-ID" altLang="zh-CN" sz="1200" dirty="0">
                <a:solidFill>
                  <a:schemeClr val="bg1"/>
                </a:solidFill>
                <a:latin typeface="思源黑体 CN Light" panose="020B0300000000000000" charset="-122"/>
                <a:ea typeface="思源黑体 CN Light" panose="020B0300000000000000" charset="-122"/>
              </a:rPr>
              <a:t> </a:t>
            </a:r>
            <a:r>
              <a:rPr lang="zh-CN" altLang="en-ID" sz="1200" dirty="0">
                <a:solidFill>
                  <a:schemeClr val="bg1"/>
                </a:solidFill>
                <a:latin typeface="思源黑体 CN Light" panose="020B0300000000000000" charset="-122"/>
                <a:ea typeface="思源黑体 CN Light" panose="020B0300000000000000" charset="-122"/>
              </a:rPr>
              <a:t>𝛽</a:t>
            </a:r>
            <a:r>
              <a:rPr lang="en-ID" altLang="zh-CN" sz="1200" dirty="0">
                <a:solidFill>
                  <a:schemeClr val="bg1"/>
                </a:solidFill>
                <a:latin typeface="思源黑体 CN Light" panose="020B0300000000000000" charset="-122"/>
                <a:ea typeface="思源黑体 CN Light" panose="020B0300000000000000" charset="-122"/>
              </a:rPr>
              <a:t>.</a:t>
            </a:r>
            <a:endParaRPr lang="zh-CN" altLang="en-US" sz="1200" dirty="0">
              <a:solidFill>
                <a:schemeClr val="bg1"/>
              </a:solidFill>
              <a:latin typeface="思源黑体 CN Light" panose="020B0300000000000000" charset="-122"/>
              <a:ea typeface="思源黑体 CN Light" panose="020B0300000000000000" charset="-122"/>
            </a:endParaRPr>
          </a:p>
        </p:txBody>
      </p:sp>
      <p:sp>
        <p:nvSpPr>
          <p:cNvPr id="12" name="流程图: 过程 11"/>
          <p:cNvSpPr/>
          <p:nvPr/>
        </p:nvSpPr>
        <p:spPr>
          <a:xfrm>
            <a:off x="1351915" y="4069715"/>
            <a:ext cx="3896360" cy="1991360"/>
          </a:xfrm>
          <a:prstGeom prst="flowChartProcess">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id-ID"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5" name="文本框 14"/>
          <p:cNvSpPr txBox="1"/>
          <p:nvPr/>
        </p:nvSpPr>
        <p:spPr>
          <a:xfrm>
            <a:off x="1604442" y="4273997"/>
            <a:ext cx="3391306" cy="116737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ID" altLang="zh-CN" sz="1200" dirty="0" err="1">
                <a:solidFill>
                  <a:schemeClr val="bg1"/>
                </a:solidFill>
                <a:latin typeface="思源黑体 CN Light" panose="020B0300000000000000" charset="-122"/>
                <a:ea typeface="思源黑体 CN Light" panose="020B0300000000000000" charset="-122"/>
              </a:rPr>
              <a:t>Huruf</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yunani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melambangkan</a:t>
            </a:r>
            <a:r>
              <a:rPr lang="en-ID" altLang="zh-CN" sz="1200" dirty="0">
                <a:solidFill>
                  <a:schemeClr val="bg1"/>
                </a:solidFill>
                <a:latin typeface="思源黑体 CN Light" panose="020B0300000000000000" charset="-122"/>
                <a:ea typeface="思源黑体 CN Light" panose="020B0300000000000000" charset="-122"/>
              </a:rPr>
              <a:t> string yang </a:t>
            </a:r>
            <a:r>
              <a:rPr lang="en-ID" altLang="zh-CN" sz="1200" dirty="0" err="1">
                <a:solidFill>
                  <a:schemeClr val="bg1"/>
                </a:solidFill>
                <a:latin typeface="思源黑体 CN Light" panose="020B0300000000000000" charset="-122"/>
                <a:ea typeface="思源黑体 CN Light" panose="020B0300000000000000" charset="-122"/>
              </a:rPr>
              <a:t>tersusun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atas</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simbol-simbol</a:t>
            </a:r>
            <a:r>
              <a:rPr lang="en-ID" altLang="zh-CN" sz="1200" dirty="0">
                <a:solidFill>
                  <a:schemeClr val="bg1"/>
                </a:solidFill>
                <a:latin typeface="思源黑体 CN Light" panose="020B0300000000000000" charset="-122"/>
                <a:ea typeface="思源黑体 CN Light" panose="020B0300000000000000" charset="-122"/>
              </a:rPr>
              <a:t> terminal </a:t>
            </a:r>
            <a:r>
              <a:rPr lang="en-ID" altLang="zh-CN" sz="1200" dirty="0" err="1">
                <a:solidFill>
                  <a:schemeClr val="bg1"/>
                </a:solidFill>
                <a:latin typeface="思源黑体 CN Light" panose="020B0300000000000000" charset="-122"/>
                <a:ea typeface="思源黑体 CN Light" panose="020B0300000000000000" charset="-122"/>
              </a:rPr>
              <a:t>atau</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simbol-simbol</a:t>
            </a:r>
            <a:r>
              <a:rPr lang="en-ID" altLang="zh-CN" sz="1200" dirty="0">
                <a:solidFill>
                  <a:schemeClr val="bg1"/>
                </a:solidFill>
                <a:latin typeface="思源黑体 CN Light" panose="020B0300000000000000" charset="-122"/>
                <a:ea typeface="思源黑体 CN Light" panose="020B0300000000000000" charset="-122"/>
              </a:rPr>
              <a:t> non terminal </a:t>
            </a:r>
            <a:r>
              <a:rPr lang="en-ID" altLang="zh-CN" sz="1200" dirty="0" err="1">
                <a:solidFill>
                  <a:schemeClr val="bg1"/>
                </a:solidFill>
                <a:latin typeface="思源黑体 CN Light" panose="020B0300000000000000" charset="-122"/>
                <a:ea typeface="思源黑体 CN Light" panose="020B0300000000000000" charset="-122"/>
              </a:rPr>
              <a:t>atau</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campuran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keduanya</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misalnya</a:t>
            </a:r>
            <a:r>
              <a:rPr lang="en-ID" altLang="zh-CN" sz="1200" dirty="0">
                <a:solidFill>
                  <a:schemeClr val="bg1"/>
                </a:solidFill>
                <a:latin typeface="思源黑体 CN Light" panose="020B0300000000000000" charset="-122"/>
                <a:ea typeface="思源黑体 CN Light" panose="020B0300000000000000" charset="-122"/>
              </a:rPr>
              <a:t>: </a:t>
            </a:r>
            <a:r>
              <a:rPr lang="zh-CN" altLang="en-ID" sz="1200" dirty="0">
                <a:solidFill>
                  <a:schemeClr val="bg1"/>
                </a:solidFill>
                <a:latin typeface="思源黑体 CN Light" panose="020B0300000000000000" charset="-122"/>
                <a:ea typeface="思源黑体 CN Light" panose="020B0300000000000000" charset="-122"/>
              </a:rPr>
              <a:t>𝛼</a:t>
            </a:r>
            <a:r>
              <a:rPr lang="en-ID" altLang="zh-CN" sz="1200" dirty="0">
                <a:solidFill>
                  <a:schemeClr val="bg1"/>
                </a:solidFill>
                <a:latin typeface="思源黑体 CN Light" panose="020B0300000000000000" charset="-122"/>
                <a:ea typeface="思源黑体 CN Light" panose="020B0300000000000000" charset="-122"/>
              </a:rPr>
              <a:t>, </a:t>
            </a:r>
            <a:r>
              <a:rPr lang="zh-CN" altLang="en-ID" sz="1200" dirty="0">
                <a:solidFill>
                  <a:schemeClr val="bg1"/>
                </a:solidFill>
                <a:latin typeface="思源黑体 CN Light" panose="020B0300000000000000" charset="-122"/>
                <a:ea typeface="思源黑体 CN Light" panose="020B0300000000000000" charset="-122"/>
              </a:rPr>
              <a:t>𝛽</a:t>
            </a:r>
            <a:r>
              <a:rPr lang="en-ID" altLang="zh-CN" sz="1200" dirty="0">
                <a:solidFill>
                  <a:schemeClr val="bg1"/>
                </a:solidFill>
                <a:latin typeface="思源黑体 CN Light" panose="020B0300000000000000" charset="-122"/>
                <a:ea typeface="思源黑体 CN Light" panose="020B0300000000000000" charset="-122"/>
              </a:rPr>
              <a:t>, dan </a:t>
            </a:r>
            <a:r>
              <a:rPr lang="zh-CN" altLang="en-ID" sz="1200" dirty="0">
                <a:solidFill>
                  <a:schemeClr val="bg1"/>
                </a:solidFill>
                <a:latin typeface="思源黑体 CN Light" panose="020B0300000000000000" charset="-122"/>
                <a:ea typeface="思源黑体 CN Light" panose="020B0300000000000000" charset="-122"/>
              </a:rPr>
              <a:t>𝛾</a:t>
            </a:r>
            <a:r>
              <a:rPr lang="en-ID" altLang="zh-CN" sz="1200" dirty="0">
                <a:solidFill>
                  <a:schemeClr val="bg1"/>
                </a:solidFill>
                <a:latin typeface="思源黑体 CN Light" panose="020B0300000000000000" charset="-122"/>
                <a:ea typeface="思源黑体 CN Light" panose="020B0300000000000000" charset="-122"/>
              </a:rPr>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AwNmI4M2UxM2ExNDIyNjEzMmMwOTBjNTdjYTI2O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FF6737"/>
            </a:gs>
            <a:gs pos="48000">
              <a:srgbClr val="FF784E"/>
            </a:gs>
          </a:gsLst>
          <a:lin ang="10800000" scaled="1"/>
          <a:tileRect/>
        </a:gradFill>
        <a:ln>
          <a:noFill/>
        </a:ln>
      </a:spPr>
      <a:bodyPr rtlCol="0" anchor="ctr"/>
      <a:lstStyle>
        <a:defPPr algn="ctr">
          <a:defRPr sz="6600" kern="2500" dirty="0" smtClean="0">
            <a:solidFill>
              <a:schemeClr val="bg1"/>
            </a:solidFill>
            <a:latin typeface="思源黑体 ExtraLight" panose="020B0200000000000000" pitchFamily="34" charset="-122"/>
            <a:ea typeface="思源黑体 ExtraLight" panose="020B02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Regular"/>
        <a:ea typeface=""/>
        <a:cs typeface=""/>
        <a:font script="Jpan" typeface="ＭＳ Ｐ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1216</Words>
  <Application>Microsoft Office PowerPoint</Application>
  <PresentationFormat>Widescreen</PresentationFormat>
  <Paragraphs>142</Paragraphs>
  <Slides>14</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Arial</vt:lpstr>
      <vt:lpstr>Arial Black</vt:lpstr>
      <vt:lpstr>Cambria Math</vt:lpstr>
      <vt:lpstr>Times New Roman</vt:lpstr>
      <vt:lpstr>Trebuchet MS</vt:lpstr>
      <vt:lpstr>Verdana</vt:lpstr>
      <vt:lpstr>思源宋体 CN Heavy</vt:lpstr>
      <vt:lpstr>思源黑体 CN Bold</vt:lpstr>
      <vt:lpstr>思源黑体 CN ExtraLight</vt:lpstr>
      <vt:lpstr>思源黑体 CN Light</vt:lpstr>
      <vt:lpstr>思源黑体 CN Medium</vt:lpstr>
      <vt:lpstr>思源黑体 CN Regular</vt:lpstr>
      <vt:lpstr>思源黑体 ExtraLight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Syalis Ibnih</dc:creator>
  <cp:lastModifiedBy>Anisa Oktaviani</cp:lastModifiedBy>
  <cp:revision>761</cp:revision>
  <dcterms:created xsi:type="dcterms:W3CDTF">2020-07-07T03:15:00Z</dcterms:created>
  <dcterms:modified xsi:type="dcterms:W3CDTF">2022-08-27T12:08:46Z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C6E3E62C7AD842AE96887C97A8879F52</vt:lpwstr>
  </property>
</Properties>
</file>