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7" r:id="rId4"/>
    <p:sldId id="258" r:id="rId5"/>
    <p:sldId id="260" r:id="rId6"/>
    <p:sldId id="261" r:id="rId7"/>
    <p:sldId id="263" r:id="rId8"/>
    <p:sldId id="264" r:id="rId9"/>
    <p:sldId id="265" r:id="rId10"/>
    <p:sldId id="266" r:id="rId11"/>
    <p:sldId id="267" r:id="rId12"/>
    <p:sldId id="269" r:id="rId13"/>
    <p:sldId id="270" r:id="rId14"/>
    <p:sldId id="271"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3T20:33:34.814" idx="1">
    <p:pos x="4987" y="985"/>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10/3/2022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10/3/2022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a:solidFill>
                  <a:schemeClr val="tx1"/>
                </a:solidFill>
              </a:rPr>
              <a:t>Anggota kelompok:</a:t>
            </a:r>
            <a:br>
              <a:rPr lang="id-ID">
                <a:solidFill>
                  <a:schemeClr val="tx1"/>
                </a:solidFill>
              </a:rPr>
            </a:br>
            <a:endParaRPr lang="en-US" dirty="0">
              <a:solidFill>
                <a:schemeClr val="tx1"/>
              </a:solidFill>
            </a:endParaRPr>
          </a:p>
        </p:txBody>
      </p:sp>
      <p:sp>
        <p:nvSpPr>
          <p:cNvPr id="3" name="Subtitle 2"/>
          <p:cNvSpPr>
            <a:spLocks noGrp="1"/>
          </p:cNvSpPr>
          <p:nvPr>
            <p:ph type="subTitle" idx="1"/>
          </p:nvPr>
        </p:nvSpPr>
        <p:spPr/>
        <p:txBody>
          <a:bodyPr/>
          <a:lstStyle/>
          <a:p>
            <a:pPr marL="514350" indent="-514350">
              <a:buAutoNum type="arabicPeriod"/>
            </a:pPr>
            <a:r>
              <a:rPr lang="id-ID">
                <a:solidFill>
                  <a:schemeClr val="tx1"/>
                </a:solidFill>
              </a:rPr>
              <a:t>Muhammad Nafis Pratama Putra</a:t>
            </a:r>
          </a:p>
          <a:p>
            <a:pPr marL="514350" indent="-514350">
              <a:buAutoNum type="arabicPeriod"/>
            </a:pPr>
            <a:r>
              <a:rPr lang="id-ID">
                <a:solidFill>
                  <a:schemeClr val="tx1"/>
                </a:solidFill>
              </a:rPr>
              <a:t>Muhammad Tarmidzi Bariq</a:t>
            </a:r>
          </a:p>
          <a:p>
            <a:pPr marL="514350" indent="-514350">
              <a:buAutoNum type="arabicPeriod"/>
            </a:pPr>
            <a:r>
              <a:rPr lang="id-ID">
                <a:solidFill>
                  <a:schemeClr val="tx1"/>
                </a:solidFill>
              </a:rPr>
              <a:t>Muhammad Aldaffa R.G</a:t>
            </a:r>
          </a:p>
          <a:p>
            <a:pPr marL="514350" indent="-514350">
              <a:buAutoNum type="arabicPeriod"/>
            </a:pPr>
            <a:r>
              <a:rPr lang="id-ID">
                <a:solidFill>
                  <a:schemeClr val="tx1"/>
                </a:solidFill>
              </a:rPr>
              <a:t>Mahatir Febriansyah</a:t>
            </a:r>
          </a:p>
          <a:p>
            <a:pPr marL="514350" indent="-514350">
              <a:buAutoNum type="arabicPeriod"/>
            </a:pPr>
            <a:r>
              <a:rPr lang="id-ID">
                <a:solidFill>
                  <a:schemeClr val="tx1"/>
                </a:solidFill>
              </a:rPr>
              <a:t>Muhammad Raihan Kurniawan</a:t>
            </a:r>
          </a:p>
          <a:p>
            <a:pPr marL="514350" indent="-514350">
              <a:buAutoNum type="arabicPeriod"/>
            </a:pPr>
            <a:endParaRPr lang="id-ID">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Elektron </a:t>
            </a:r>
          </a:p>
        </p:txBody>
      </p:sp>
      <p:sp>
        <p:nvSpPr>
          <p:cNvPr id="3" name="Content Placeholder 2"/>
          <p:cNvSpPr>
            <a:spLocks noGrp="1"/>
          </p:cNvSpPr>
          <p:nvPr>
            <p:ph idx="1"/>
          </p:nvPr>
        </p:nvSpPr>
        <p:spPr/>
        <p:txBody>
          <a:bodyPr/>
          <a:lstStyle/>
          <a:p>
            <a:pPr marL="0" indent="0">
              <a:buNone/>
            </a:pPr>
            <a:r>
              <a:rPr lang="en-US" sz="2400"/>
              <a:t>Elektron adalah partikel subatomik yang bermuatan negatif dan umumnya ditulis sebagai e-. Elektron tidak memiliki komponen dasar ataupun substruktur apapun yang diketahui, sehingga ia dipercayai sebagai partikel elementer.</a:t>
            </a:r>
          </a:p>
          <a:p>
            <a:pPr marL="0" indent="0">
              <a:buNone/>
            </a:pPr>
            <a:r>
              <a:rPr lang="en-US" sz="2400"/>
              <a:t>karakteristik elektron : </a:t>
            </a:r>
          </a:p>
          <a:p>
            <a:pPr>
              <a:buFont typeface="Arial" panose="020B0604020202020204" pitchFamily="34" charset="0"/>
              <a:buChar char="•"/>
            </a:pPr>
            <a:r>
              <a:rPr lang="en-US" sz="2400"/>
              <a:t>Elektron memiliki massa sekitar 1/1836 massa proton.</a:t>
            </a:r>
          </a:p>
          <a:p>
            <a:pPr algn="l"/>
            <a:r>
              <a:rPr lang="en-US" sz="2400"/>
              <a:t>Massa invarian sebuah elektron adalah kira-kira 9,109 × 10−31 kilogram, ataupun setara dengan 5,489 × 10−4 satuan massa atom</a:t>
            </a:r>
          </a:p>
          <a:p>
            <a:pPr algn="l"/>
            <a:r>
              <a:rPr lang="en-US" sz="2400"/>
              <a:t>Elektron memiliki muatan listrik sebesar -1,602 × 10−19 coulomb,yang digunakan sebagai satuan standar untuk muatan partikel subatom. Di bawah ambang batas keakuratan eksperimen, muatan elektron adalah sama dengan muatan proton, namun memiliki tanda positif</a:t>
            </a:r>
          </a:p>
          <a:p>
            <a:pPr algn="l"/>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Neutron </a:t>
            </a:r>
          </a:p>
        </p:txBody>
      </p:sp>
      <p:sp>
        <p:nvSpPr>
          <p:cNvPr id="3" name="Content Placeholder 2"/>
          <p:cNvSpPr>
            <a:spLocks noGrp="1"/>
          </p:cNvSpPr>
          <p:nvPr>
            <p:ph idx="1"/>
          </p:nvPr>
        </p:nvSpPr>
        <p:spPr>
          <a:xfrm>
            <a:off x="609600" y="933450"/>
            <a:ext cx="10972800" cy="5329555"/>
          </a:xfrm>
        </p:spPr>
        <p:txBody>
          <a:bodyPr/>
          <a:lstStyle/>
          <a:p>
            <a:pPr marL="0" indent="0">
              <a:buNone/>
            </a:pPr>
            <a:r>
              <a:rPr lang="en-US" sz="2400"/>
              <a:t>Neutron adalah partikel penyusun inti atom yang tidak memiliki muatan sehingga neutron disebut sebagai partikel atom yang netral</a:t>
            </a:r>
          </a:p>
          <a:p>
            <a:pPr marL="0" indent="0">
              <a:buNone/>
            </a:pPr>
            <a:r>
              <a:rPr lang="en-US" sz="2400"/>
              <a:t>Neutron kebanyakan terdapat dalam inti atom dari semua atom, kecuali atom hidrogen. Sama halnya dengan partikel proton, neutron terletak di bagian inti atom karena neutron tidak akan stabil apabila terletak di luar inti atom.</a:t>
            </a:r>
          </a:p>
          <a:p>
            <a:pPr marL="0" indent="0">
              <a:buNone/>
            </a:pPr>
            <a:r>
              <a:rPr lang="en-US" sz="2400"/>
              <a:t>Sifat lainnya dari neutron adalah tidak bermuatan karena sinar neutron dalam medan listrik ataupun medan magnet tidak dibelokkan ke kutub positif dan negatif.</a:t>
            </a:r>
          </a:p>
          <a:p>
            <a:pPr marL="0" indent="0">
              <a:buNone/>
            </a:pPr>
            <a:r>
              <a:rPr lang="en-US" sz="2400">
                <a:sym typeface="+mn-ea"/>
              </a:rPr>
              <a:t>karakteristik neutron yaitu  :</a:t>
            </a:r>
          </a:p>
          <a:p>
            <a:r>
              <a:rPr lang="en-US" sz="2400"/>
              <a:t>Massa neutron setara dengan 1 sma (sebuah massa atom)</a:t>
            </a:r>
          </a:p>
          <a:p>
            <a:r>
              <a:rPr lang="en-US" sz="2400"/>
              <a:t>Lambang untuk neutron adalah n.</a:t>
            </a:r>
          </a:p>
          <a:p>
            <a:r>
              <a:rPr lang="en-US" sz="2400"/>
              <a:t>Memiliki muatan 1,67493 x 10-34 g</a:t>
            </a:r>
          </a:p>
          <a:p>
            <a:r>
              <a:rPr lang="en-US" sz="2400"/>
              <a:t>Tidak memiliki muatan dan bersifat netral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Susunan Atom </a:t>
            </a:r>
          </a:p>
        </p:txBody>
      </p:sp>
      <p:sp>
        <p:nvSpPr>
          <p:cNvPr id="3" name="Content Placeholder 2"/>
          <p:cNvSpPr>
            <a:spLocks noGrp="1"/>
          </p:cNvSpPr>
          <p:nvPr>
            <p:ph idx="1"/>
          </p:nvPr>
        </p:nvSpPr>
        <p:spPr>
          <a:prstGeom prst="rect">
            <a:avLst/>
          </a:prstGeom>
        </p:spPr>
        <p:txBody>
          <a:bodyPr/>
          <a:lstStyle/>
          <a:p>
            <a:pPr marL="0" indent="0">
              <a:buNone/>
            </a:pPr>
            <a:r>
              <a:rPr lang="en-US"/>
              <a:t>1. Nomor atom </a:t>
            </a:r>
          </a:p>
          <a:p>
            <a:pPr marL="0" indent="0">
              <a:buNone/>
            </a:pPr>
            <a:endParaRPr lang="en-US"/>
          </a:p>
          <a:p>
            <a:pPr marL="0" indent="0">
              <a:buNone/>
            </a:pPr>
            <a:endParaRPr lang="en-US"/>
          </a:p>
          <a:p>
            <a:pPr marL="0" indent="0">
              <a:buNone/>
            </a:pPr>
            <a:endParaRPr lang="en-US"/>
          </a:p>
          <a:p>
            <a:pPr marL="0" indent="0">
              <a:buNone/>
            </a:pPr>
            <a:r>
              <a:rPr lang="en-US"/>
              <a:t>2. Nomor Massa</a:t>
            </a:r>
          </a:p>
          <a:p>
            <a:pPr marL="0" indent="0">
              <a:buNone/>
            </a:pPr>
            <a:endParaRPr lang="en-US"/>
          </a:p>
          <a:p>
            <a:pPr marL="0" indent="0">
              <a:buFont typeface="+mj-lt"/>
              <a:buNone/>
            </a:pPr>
            <a:endParaRPr lang="en-US"/>
          </a:p>
          <a:p>
            <a:pPr marL="0" indent="0">
              <a:buNone/>
            </a:pPr>
            <a:endParaRPr lang="en-US" b="1" i="1" dirty="0">
              <a:solidFill>
                <a:srgbClr val="0070C0"/>
              </a:solidFill>
              <a:latin typeface="Calibri" panose="020F0502020204030204" charset="0"/>
              <a:cs typeface="Calibri" panose="020F0502020204030204" charset="0"/>
            </a:endParaRPr>
          </a:p>
          <a:p>
            <a:pPr marL="514350" indent="-514350">
              <a:buNone/>
            </a:pPr>
            <a:endParaRPr lang="en-US"/>
          </a:p>
          <a:p>
            <a:endParaRPr lang="en-US"/>
          </a:p>
        </p:txBody>
      </p:sp>
      <p:sp>
        <p:nvSpPr>
          <p:cNvPr id="7" name="Rounded Rectangle 6"/>
          <p:cNvSpPr/>
          <p:nvPr/>
        </p:nvSpPr>
        <p:spPr>
          <a:xfrm>
            <a:off x="896620" y="1775460"/>
            <a:ext cx="9007475" cy="86106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 name="Text Box 9"/>
          <p:cNvSpPr txBox="1"/>
          <p:nvPr/>
        </p:nvSpPr>
        <p:spPr>
          <a:xfrm>
            <a:off x="1388110" y="1880235"/>
            <a:ext cx="7588885" cy="1076325"/>
          </a:xfrm>
          <a:prstGeom prst="rect">
            <a:avLst/>
          </a:prstGeom>
          <a:noFill/>
        </p:spPr>
        <p:txBody>
          <a:bodyPr wrap="square" rtlCol="0">
            <a:spAutoFit/>
          </a:bodyPr>
          <a:lstStyle/>
          <a:p>
            <a:pPr marL="0" indent="0" algn="l">
              <a:buNone/>
            </a:pPr>
            <a:r>
              <a:rPr lang="en-US" sz="2800">
                <a:sym typeface="+mn-ea"/>
              </a:rPr>
              <a:t>Nomor atom = jumlah proton = jumlah elektro</a:t>
            </a:r>
            <a:endParaRPr lang="en-US" sz="2800"/>
          </a:p>
          <a:p>
            <a:pPr marL="0" indent="0" algn="l">
              <a:buNone/>
            </a:pPr>
            <a:endParaRPr lang="en-US"/>
          </a:p>
          <a:p>
            <a:endParaRPr lang="en-US"/>
          </a:p>
        </p:txBody>
      </p:sp>
      <p:sp>
        <p:nvSpPr>
          <p:cNvPr id="11" name="Rounded Rectangle 10"/>
          <p:cNvSpPr/>
          <p:nvPr/>
        </p:nvSpPr>
        <p:spPr>
          <a:xfrm>
            <a:off x="896620" y="4244340"/>
            <a:ext cx="9007475" cy="86106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1056640" y="4410710"/>
            <a:ext cx="8847455" cy="1076325"/>
          </a:xfrm>
          <a:prstGeom prst="rect">
            <a:avLst/>
          </a:prstGeom>
          <a:noFill/>
        </p:spPr>
        <p:txBody>
          <a:bodyPr wrap="square" rtlCol="0">
            <a:spAutoFit/>
          </a:bodyPr>
          <a:lstStyle/>
          <a:p>
            <a:pPr marL="0" indent="0" algn="l">
              <a:buNone/>
            </a:pPr>
            <a:r>
              <a:rPr lang="en-US" sz="2800">
                <a:sym typeface="+mn-ea"/>
              </a:rPr>
              <a:t>Nomor massa = jumlah proton + jumlah neutron</a:t>
            </a:r>
            <a:endParaRPr lang="en-US" sz="2800"/>
          </a:p>
          <a:p>
            <a:pPr marL="0" indent="0" algn="l">
              <a:buNone/>
            </a:pP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5785"/>
            <a:ext cx="10972800" cy="386715"/>
          </a:xfrm>
        </p:spPr>
        <p:txBody>
          <a:bodyPr/>
          <a:lstStyle/>
          <a:p>
            <a:r>
              <a:rPr lang="en-US">
                <a:sym typeface="+mn-ea"/>
              </a:rPr>
              <a:t>3.Lambang unsur</a:t>
            </a:r>
            <a:br>
              <a:rPr lang="en-US"/>
            </a:br>
            <a:endParaRPr lang="en-US"/>
          </a:p>
        </p:txBody>
      </p:sp>
      <p:sp>
        <p:nvSpPr>
          <p:cNvPr id="3" name="Content Placeholder 2"/>
          <p:cNvSpPr>
            <a:spLocks noGrp="1"/>
          </p:cNvSpPr>
          <p:nvPr>
            <p:ph sz="half" idx="1"/>
          </p:nvPr>
        </p:nvSpPr>
        <p:spPr>
          <a:xfrm>
            <a:off x="609600" y="952500"/>
            <a:ext cx="8055610" cy="4953000"/>
          </a:xfrm>
        </p:spPr>
        <p:txBody>
          <a:bodyPr/>
          <a:lstStyle/>
          <a:p>
            <a:pPr marL="0" indent="0">
              <a:buNone/>
            </a:pPr>
            <a:r>
              <a:rPr lang="en-US" sz="2000"/>
              <a:t>A = Nomor Massa</a:t>
            </a:r>
          </a:p>
          <a:p>
            <a:pPr marL="0" indent="0">
              <a:buNone/>
            </a:pPr>
            <a:r>
              <a:rPr lang="en-US" sz="2000"/>
              <a:t>Z = Nomor Atom</a:t>
            </a:r>
          </a:p>
          <a:p>
            <a:pPr marL="0" indent="0">
              <a:buNone/>
            </a:pPr>
            <a:r>
              <a:rPr lang="en-US" sz="2000"/>
              <a:t>X = Lambang Unsur</a:t>
            </a:r>
          </a:p>
          <a:p>
            <a:pPr marL="0" indent="0">
              <a:buNone/>
            </a:pPr>
            <a:r>
              <a:rPr lang="en-US" sz="2000"/>
              <a:t>Untuk menentukan jumlah proton, neutron, dan elektron dalam atom atau ion dapat digunakan persamaan berikut.</a:t>
            </a:r>
          </a:p>
          <a:p>
            <a:pPr>
              <a:buFont typeface="Arial" panose="020B0604020202020204" pitchFamily="34" charset="0"/>
              <a:buChar char="•"/>
            </a:pPr>
            <a:r>
              <a:rPr lang="en-US" sz="2000"/>
              <a:t>Nomor atom (Z) merupakan jumlah proton (muatan positif) atau jumah elektron dalam atom., atom bersifat netral maka </a:t>
            </a:r>
          </a:p>
          <a:p>
            <a:pPr>
              <a:buFont typeface="Arial" panose="020B0604020202020204" pitchFamily="34" charset="0"/>
              <a:buChar char="•"/>
            </a:pPr>
            <a:r>
              <a:rPr lang="en-US" sz="2000"/>
              <a:t>Jumlah proton = jumlah elektronnya.</a:t>
            </a:r>
          </a:p>
          <a:p>
            <a:pPr>
              <a:buFont typeface="Arial" panose="020B0604020202020204" pitchFamily="34" charset="0"/>
              <a:buChar char="•"/>
            </a:pPr>
            <a:r>
              <a:rPr lang="en-US" sz="2000"/>
              <a:t>Nomor massa (A) merupakan jumlah proton dan neutron. Nomor massa atau massa atom suatu unsur menyatakan banyaknya proton dan neutron yang menyusun inti atom suatu unsur. </a:t>
            </a:r>
          </a:p>
          <a:p>
            <a:pPr>
              <a:buFont typeface="Arial" panose="020B0604020202020204" pitchFamily="34" charset="0"/>
              <a:buChar char="•"/>
            </a:pPr>
            <a:r>
              <a:rPr lang="en-US" sz="2000"/>
              <a:t>Nomor Massa (A) = Jumlah Proton + Jumlah Neutron.</a:t>
            </a:r>
          </a:p>
          <a:p>
            <a:pPr>
              <a:buFont typeface="Arial" panose="020B0604020202020204" pitchFamily="34" charset="0"/>
              <a:buChar char="•"/>
            </a:pPr>
            <a:r>
              <a:rPr lang="en-US" sz="2000"/>
              <a:t>Lambang unsur (X) merupakan susunan suatu unsur netral, contohnya Oksigen lambang unsurnya (O).</a:t>
            </a:r>
          </a:p>
        </p:txBody>
      </p:sp>
      <p:pic>
        <p:nvPicPr>
          <p:cNvPr id="4" name="Picture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18880" y="773430"/>
            <a:ext cx="2493645" cy="1630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4.Isotop, Isobar, dan Isoton</a:t>
            </a:r>
          </a:p>
        </p:txBody>
      </p:sp>
      <p:graphicFrame>
        <p:nvGraphicFramePr>
          <p:cNvPr id="8" name="Content Placeholder 7"/>
          <p:cNvGraphicFramePr>
            <a:graphicFrameLocks noGrp="1"/>
          </p:cNvGraphicFramePr>
          <p:nvPr>
            <p:ph idx="1"/>
          </p:nvPr>
        </p:nvGraphicFramePr>
        <p:xfrm>
          <a:off x="458470" y="1748155"/>
          <a:ext cx="10972800" cy="3297555"/>
        </p:xfrm>
        <a:graphic>
          <a:graphicData uri="http://schemas.openxmlformats.org/drawingml/2006/table">
            <a:tbl>
              <a:tblPr firstRow="1" bandRow="1">
                <a:tableStyleId>{5C22544A-7EE6-4342-B048-85BDC9FD1C3A}</a:tableStyleId>
              </a:tblPr>
              <a:tblGrid>
                <a:gridCol w="3566795">
                  <a:extLst>
                    <a:ext uri="{9D8B030D-6E8A-4147-A177-3AD203B41FA5}">
                      <a16:colId xmlns:a16="http://schemas.microsoft.com/office/drawing/2014/main" val="20000"/>
                    </a:ext>
                  </a:extLst>
                </a:gridCol>
                <a:gridCol w="3748405">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1082675">
                <a:tc>
                  <a:txBody>
                    <a:bodyPr/>
                    <a:lstStyle/>
                    <a:p>
                      <a:pPr algn="ctr">
                        <a:buNone/>
                      </a:pPr>
                      <a:r>
                        <a:rPr lang="en-US" sz="3200"/>
                        <a:t>Isotop</a:t>
                      </a:r>
                    </a:p>
                  </a:txBody>
                  <a:tcPr/>
                </a:tc>
                <a:tc>
                  <a:txBody>
                    <a:bodyPr/>
                    <a:lstStyle/>
                    <a:p>
                      <a:pPr algn="ctr">
                        <a:buNone/>
                      </a:pPr>
                      <a:r>
                        <a:rPr lang="en-US" sz="3200"/>
                        <a:t>Isobar</a:t>
                      </a:r>
                    </a:p>
                  </a:txBody>
                  <a:tcPr/>
                </a:tc>
                <a:tc>
                  <a:txBody>
                    <a:bodyPr/>
                    <a:lstStyle/>
                    <a:p>
                      <a:pPr algn="ctr">
                        <a:buNone/>
                      </a:pPr>
                      <a:r>
                        <a:rPr lang="en-US" sz="3200"/>
                        <a:t>Isoton</a:t>
                      </a:r>
                    </a:p>
                  </a:txBody>
                  <a:tcPr/>
                </a:tc>
                <a:extLst>
                  <a:ext uri="{0D108BD9-81ED-4DB2-BD59-A6C34878D82A}">
                    <a16:rowId xmlns:a16="http://schemas.microsoft.com/office/drawing/2014/main" val="10000"/>
                  </a:ext>
                </a:extLst>
              </a:tr>
              <a:tr h="2214880">
                <a:tc>
                  <a:txBody>
                    <a:bodyPr/>
                    <a:lstStyle/>
                    <a:p>
                      <a:pPr>
                        <a:buNone/>
                      </a:pPr>
                      <a:r>
                        <a:rPr lang="en-US" sz="2400"/>
                        <a:t>Merupakan unsur-unsur yang memiliki nomor atom yang sama namun memiliki nomor massa yang berbeda.</a:t>
                      </a:r>
                    </a:p>
                  </a:txBody>
                  <a:tcPr/>
                </a:tc>
                <a:tc>
                  <a:txBody>
                    <a:bodyPr/>
                    <a:lstStyle/>
                    <a:p>
                      <a:pPr indent="0">
                        <a:buNone/>
                      </a:pPr>
                      <a:r>
                        <a:rPr lang="en-US" sz="2400" b="0">
                          <a:latin typeface="Times New Roman" panose="02020603050405020304" charset="0"/>
                          <a:cs typeface="Times New Roman" panose="02020603050405020304" charset="0"/>
                        </a:rPr>
                        <a:t>Merupakan unsur-unsur yang memiliki nomor massa yang sama namun memiliki nomor atom yang berbeda.</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a:buNone/>
                      </a:pPr>
                      <a:r>
                        <a:rPr lang="en-US" sz="2400"/>
                        <a:t>Merupakan unsur-unsur yang memiliki nomor atom yang berbeda namun memiliki neutron yang sama</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524000" y="483512"/>
            <a:ext cx="8153400" cy="583565"/>
          </a:xfrm>
          <a:prstGeom prst="rect">
            <a:avLst/>
          </a:prstGeom>
          <a:solidFill>
            <a:schemeClr val="tx1">
              <a:lumMod val="95000"/>
              <a:lumOff val="5000"/>
            </a:schemeClr>
          </a:solidFill>
        </p:spPr>
        <p:txBody>
          <a:bodyPr wrap="square" rtlCol="0">
            <a:spAutoFit/>
          </a:bodyPr>
          <a:lstStyle/>
          <a:p>
            <a:r>
              <a:rPr lang="en-US" sz="3200" b="1" dirty="0">
                <a:solidFill>
                  <a:schemeClr val="bg1"/>
                </a:solidFill>
              </a:rPr>
              <a:t> Massa Atom </a:t>
            </a:r>
            <a:r>
              <a:rPr lang="en-US" sz="3200" b="1" dirty="0" err="1">
                <a:solidFill>
                  <a:schemeClr val="bg1"/>
                </a:solidFill>
              </a:rPr>
              <a:t>dan</a:t>
            </a:r>
            <a:r>
              <a:rPr lang="en-US" sz="3200" b="1" dirty="0">
                <a:solidFill>
                  <a:schemeClr val="bg1"/>
                </a:solidFill>
              </a:rPr>
              <a:t> Massa Atom </a:t>
            </a:r>
            <a:r>
              <a:rPr lang="en-US" sz="3200" b="1" dirty="0" err="1">
                <a:solidFill>
                  <a:schemeClr val="bg1"/>
                </a:solidFill>
              </a:rPr>
              <a:t>Relatif</a:t>
            </a:r>
            <a:endParaRPr lang="en-US" sz="3200" b="1" dirty="0">
              <a:solidFill>
                <a:schemeClr val="bg1"/>
              </a:solidFill>
            </a:endParaRPr>
          </a:p>
        </p:txBody>
      </p:sp>
      <p:grpSp>
        <p:nvGrpSpPr>
          <p:cNvPr id="15" name="Group 14"/>
          <p:cNvGrpSpPr/>
          <p:nvPr/>
        </p:nvGrpSpPr>
        <p:grpSpPr>
          <a:xfrm>
            <a:off x="1905067" y="1371877"/>
            <a:ext cx="7672705" cy="1460500"/>
            <a:chOff x="609600" y="990600"/>
            <a:chExt cx="7672705" cy="1460500"/>
          </a:xfrm>
          <a:solidFill>
            <a:schemeClr val="tx2">
              <a:lumMod val="50000"/>
            </a:schemeClr>
          </a:solidFill>
        </p:grpSpPr>
        <p:sp>
          <p:nvSpPr>
            <p:cNvPr id="9" name="TextBox 8"/>
            <p:cNvSpPr txBox="1"/>
            <p:nvPr/>
          </p:nvSpPr>
          <p:spPr>
            <a:xfrm>
              <a:off x="609600" y="990600"/>
              <a:ext cx="7672705" cy="1460500"/>
            </a:xfrm>
            <a:prstGeom prst="rect">
              <a:avLst/>
            </a:prstGeom>
            <a:solidFill>
              <a:schemeClr val="accent6">
                <a:lumMod val="60000"/>
                <a:lumOff val="40000"/>
              </a:schemeClr>
            </a:solidFill>
          </p:spPr>
          <p:txBody>
            <a:bodyPr wrap="square" rtlCol="0">
              <a:spAutoFit/>
            </a:bodyPr>
            <a:lstStyle/>
            <a:p>
              <a:pPr>
                <a:spcBef>
                  <a:spcPts val="300"/>
                </a:spcBef>
              </a:pPr>
              <a:r>
                <a:rPr lang="en-US" sz="2800" dirty="0" err="1">
                  <a:solidFill>
                    <a:schemeClr val="bg1"/>
                  </a:solidFill>
                  <a:latin typeface="Calibri" panose="020F0502020204030204" charset="0"/>
                  <a:cs typeface="Calibri" panose="020F0502020204030204" charset="0"/>
                </a:rPr>
                <a:t>Ar</a:t>
              </a:r>
              <a:r>
                <a:rPr lang="en-US" sz="2800" dirty="0">
                  <a:solidFill>
                    <a:schemeClr val="bg1"/>
                  </a:solidFill>
                  <a:latin typeface="Calibri" panose="020F0502020204030204" charset="0"/>
                  <a:cs typeface="Calibri" panose="020F0502020204030204" charset="0"/>
                </a:rPr>
                <a:t> </a:t>
              </a:r>
              <a:r>
                <a:rPr lang="en-US" sz="2800" dirty="0" err="1">
                  <a:solidFill>
                    <a:schemeClr val="bg1"/>
                  </a:solidFill>
                  <a:latin typeface="Calibri" panose="020F0502020204030204" charset="0"/>
                  <a:cs typeface="Calibri" panose="020F0502020204030204" charset="0"/>
                </a:rPr>
                <a:t>unsur</a:t>
              </a:r>
              <a:r>
                <a:rPr lang="en-US" sz="2800" dirty="0">
                  <a:solidFill>
                    <a:schemeClr val="bg1"/>
                  </a:solidFill>
                  <a:latin typeface="Calibri" panose="020F0502020204030204" charset="0"/>
                  <a:cs typeface="Calibri" panose="020F0502020204030204" charset="0"/>
                </a:rPr>
                <a:t> X = </a:t>
              </a:r>
              <a:r>
                <a:rPr lang="en-US" sz="2800" dirty="0" err="1">
                  <a:solidFill>
                    <a:schemeClr val="bg1"/>
                  </a:solidFill>
                  <a:latin typeface="Calibri" panose="020F0502020204030204" charset="0"/>
                  <a:cs typeface="Calibri" panose="020F0502020204030204" charset="0"/>
                </a:rPr>
                <a:t>massa</a:t>
              </a:r>
              <a:r>
                <a:rPr lang="en-US" sz="2800" dirty="0">
                  <a:solidFill>
                    <a:schemeClr val="bg1"/>
                  </a:solidFill>
                  <a:latin typeface="Calibri" panose="020F0502020204030204" charset="0"/>
                  <a:cs typeface="Calibri" panose="020F0502020204030204" charset="0"/>
                </a:rPr>
                <a:t> rata-rata 1 atom </a:t>
              </a:r>
              <a:r>
                <a:rPr lang="en-US" sz="2800" dirty="0" err="1">
                  <a:solidFill>
                    <a:schemeClr val="bg1"/>
                  </a:solidFill>
                  <a:latin typeface="Calibri" panose="020F0502020204030204" charset="0"/>
                  <a:cs typeface="Calibri" panose="020F0502020204030204" charset="0"/>
                </a:rPr>
                <a:t>unsur</a:t>
              </a:r>
              <a:r>
                <a:rPr lang="en-US" sz="2800" dirty="0">
                  <a:solidFill>
                    <a:schemeClr val="bg1"/>
                  </a:solidFill>
                  <a:latin typeface="Calibri" panose="020F0502020204030204" charset="0"/>
                  <a:cs typeface="Calibri" panose="020F0502020204030204" charset="0"/>
                </a:rPr>
                <a:t> X</a:t>
              </a:r>
            </a:p>
            <a:p>
              <a:pPr>
                <a:spcBef>
                  <a:spcPts val="300"/>
                </a:spcBef>
              </a:pPr>
              <a:r>
                <a:rPr lang="en-US" sz="2800" dirty="0">
                  <a:solidFill>
                    <a:schemeClr val="bg1"/>
                  </a:solidFill>
                  <a:latin typeface="Calibri" panose="020F0502020204030204" charset="0"/>
                  <a:cs typeface="Calibri" panose="020F0502020204030204" charset="0"/>
                </a:rPr>
                <a:t>	</a:t>
              </a:r>
            </a:p>
            <a:p>
              <a:pPr>
                <a:spcBef>
                  <a:spcPts val="300"/>
                </a:spcBef>
              </a:pPr>
              <a:r>
                <a:rPr lang="en-US" sz="2800" dirty="0">
                  <a:solidFill>
                    <a:schemeClr val="bg1"/>
                  </a:solidFill>
                  <a:latin typeface="Calibri" panose="020F0502020204030204" charset="0"/>
                  <a:cs typeface="Calibri" panose="020F0502020204030204" charset="0"/>
                </a:rPr>
                <a:t>      	           1/12 </a:t>
              </a:r>
              <a:r>
                <a:rPr lang="en-US" sz="2800" dirty="0" err="1">
                  <a:solidFill>
                    <a:schemeClr val="bg1"/>
                  </a:solidFill>
                  <a:latin typeface="Calibri" panose="020F0502020204030204" charset="0"/>
                  <a:cs typeface="Calibri" panose="020F0502020204030204" charset="0"/>
                </a:rPr>
                <a:t>massa</a:t>
              </a:r>
              <a:r>
                <a:rPr lang="en-US" sz="2800" dirty="0">
                  <a:solidFill>
                    <a:schemeClr val="bg1"/>
                  </a:solidFill>
                  <a:latin typeface="Calibri" panose="020F0502020204030204" charset="0"/>
                  <a:cs typeface="Calibri" panose="020F0502020204030204" charset="0"/>
                </a:rPr>
                <a:t> 1 atom C-12</a:t>
              </a:r>
            </a:p>
          </p:txBody>
        </p:sp>
        <p:cxnSp>
          <p:nvCxnSpPr>
            <p:cNvPr id="14" name="Straight Connector 13"/>
            <p:cNvCxnSpPr/>
            <p:nvPr/>
          </p:nvCxnSpPr>
          <p:spPr>
            <a:xfrm>
              <a:off x="2061411" y="1676400"/>
              <a:ext cx="4648200"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905000" y="3049905"/>
            <a:ext cx="7673975" cy="991235"/>
            <a:chOff x="401702" y="1219200"/>
            <a:chExt cx="7524966" cy="759606"/>
          </a:xfrm>
          <a:solidFill>
            <a:schemeClr val="bg2">
              <a:lumMod val="60000"/>
              <a:lumOff val="40000"/>
            </a:schemeClr>
          </a:solidFill>
        </p:grpSpPr>
        <p:sp>
          <p:nvSpPr>
            <p:cNvPr id="17" name="TextBox 16"/>
            <p:cNvSpPr txBox="1"/>
            <p:nvPr/>
          </p:nvSpPr>
          <p:spPr>
            <a:xfrm>
              <a:off x="401702" y="1219200"/>
              <a:ext cx="7524966" cy="759606"/>
            </a:xfrm>
            <a:prstGeom prst="rect">
              <a:avLst/>
            </a:prstGeom>
            <a:grpFill/>
          </p:spPr>
          <p:txBody>
            <a:bodyPr wrap="square" rtlCol="0">
              <a:spAutoFit/>
            </a:bodyPr>
            <a:lstStyle/>
            <a:p>
              <a:pPr>
                <a:spcBef>
                  <a:spcPts val="300"/>
                </a:spcBef>
              </a:pPr>
              <a:r>
                <a:rPr lang="en-US" sz="2800" dirty="0" err="1">
                  <a:solidFill>
                    <a:schemeClr val="bg1"/>
                  </a:solidFill>
                  <a:latin typeface="Calibri" panose="020F0502020204030204" charset="0"/>
                  <a:cs typeface="Calibri" panose="020F0502020204030204" charset="0"/>
                </a:rPr>
                <a:t>Ar</a:t>
              </a:r>
              <a:r>
                <a:rPr lang="en-US" sz="2800" dirty="0">
                  <a:solidFill>
                    <a:schemeClr val="bg1"/>
                  </a:solidFill>
                  <a:latin typeface="Calibri" panose="020F0502020204030204" charset="0"/>
                  <a:cs typeface="Calibri" panose="020F0502020204030204" charset="0"/>
                </a:rPr>
                <a:t> </a:t>
              </a:r>
              <a:r>
                <a:rPr lang="en-US" sz="2800" dirty="0" err="1">
                  <a:solidFill>
                    <a:schemeClr val="bg1"/>
                  </a:solidFill>
                  <a:latin typeface="Calibri" panose="020F0502020204030204" charset="0"/>
                  <a:cs typeface="Calibri" panose="020F0502020204030204" charset="0"/>
                </a:rPr>
                <a:t>unsur</a:t>
              </a:r>
              <a:r>
                <a:rPr lang="en-US" sz="2800" dirty="0">
                  <a:solidFill>
                    <a:schemeClr val="bg1"/>
                  </a:solidFill>
                  <a:latin typeface="Calibri" panose="020F0502020204030204" charset="0"/>
                  <a:cs typeface="Calibri" panose="020F0502020204030204" charset="0"/>
                </a:rPr>
                <a:t> X = </a:t>
              </a:r>
              <a:r>
                <a:rPr lang="en-US" sz="2800" dirty="0" err="1">
                  <a:solidFill>
                    <a:schemeClr val="bg1"/>
                  </a:solidFill>
                  <a:latin typeface="Calibri" panose="020F0502020204030204" charset="0"/>
                  <a:cs typeface="Calibri" panose="020F0502020204030204" charset="0"/>
                </a:rPr>
                <a:t>massa</a:t>
              </a:r>
              <a:r>
                <a:rPr lang="en-US" sz="2800" dirty="0">
                  <a:solidFill>
                    <a:schemeClr val="bg1"/>
                  </a:solidFill>
                  <a:latin typeface="Calibri" panose="020F0502020204030204" charset="0"/>
                  <a:cs typeface="Calibri" panose="020F0502020204030204" charset="0"/>
                </a:rPr>
                <a:t> rata-rata 1 atom </a:t>
              </a:r>
              <a:r>
                <a:rPr lang="en-US" sz="2800" dirty="0" err="1">
                  <a:solidFill>
                    <a:schemeClr val="bg1"/>
                  </a:solidFill>
                  <a:latin typeface="Calibri" panose="020F0502020204030204" charset="0"/>
                  <a:cs typeface="Calibri" panose="020F0502020204030204" charset="0"/>
                </a:rPr>
                <a:t>unsur</a:t>
              </a:r>
              <a:r>
                <a:rPr lang="en-US" sz="2800" dirty="0">
                  <a:solidFill>
                    <a:schemeClr val="bg1"/>
                  </a:solidFill>
                  <a:latin typeface="Calibri" panose="020F0502020204030204" charset="0"/>
                  <a:cs typeface="Calibri" panose="020F0502020204030204" charset="0"/>
                </a:rPr>
                <a:t> X</a:t>
              </a:r>
            </a:p>
            <a:p>
              <a:pPr algn="ctr">
                <a:spcBef>
                  <a:spcPts val="300"/>
                </a:spcBef>
              </a:pPr>
              <a:r>
                <a:rPr lang="en-US" sz="2800" dirty="0">
                  <a:solidFill>
                    <a:schemeClr val="bg1"/>
                  </a:solidFill>
                  <a:latin typeface="Calibri" panose="020F0502020204030204" charset="0"/>
                  <a:cs typeface="Calibri" panose="020F0502020204030204" charset="0"/>
                </a:rPr>
                <a:t>1 </a:t>
              </a:r>
              <a:r>
                <a:rPr lang="en-US" sz="2800" dirty="0" err="1">
                  <a:solidFill>
                    <a:schemeClr val="bg1"/>
                  </a:solidFill>
                  <a:latin typeface="Calibri" panose="020F0502020204030204" charset="0"/>
                  <a:cs typeface="Calibri" panose="020F0502020204030204" charset="0"/>
                </a:rPr>
                <a:t>sma</a:t>
              </a:r>
              <a:endParaRPr lang="en-US" sz="2800" dirty="0">
                <a:solidFill>
                  <a:schemeClr val="bg1"/>
                </a:solidFill>
                <a:latin typeface="Calibri" panose="020F0502020204030204" charset="0"/>
                <a:cs typeface="Calibri" panose="020F0502020204030204" charset="0"/>
              </a:endParaRPr>
            </a:p>
          </p:txBody>
        </p:sp>
        <p:cxnSp>
          <p:nvCxnSpPr>
            <p:cNvPr id="18" name="Straight Connector 17"/>
            <p:cNvCxnSpPr/>
            <p:nvPr/>
          </p:nvCxnSpPr>
          <p:spPr>
            <a:xfrm>
              <a:off x="1825419" y="1598055"/>
              <a:ext cx="4648200"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905000" y="4258945"/>
            <a:ext cx="7620000" cy="1891665"/>
          </a:xfrm>
          <a:prstGeom prst="rect">
            <a:avLst/>
          </a:prstGeom>
          <a:solidFill>
            <a:schemeClr val="accent1">
              <a:lumMod val="75000"/>
            </a:schemeClr>
          </a:solidFill>
        </p:spPr>
        <p:txBody>
          <a:bodyPr wrap="square" rtlCol="0">
            <a:spAutoFit/>
          </a:bodyPr>
          <a:lstStyle/>
          <a:p>
            <a:pPr>
              <a:spcBef>
                <a:spcPts val="300"/>
              </a:spcBef>
            </a:pPr>
            <a:endParaRPr lang="en-US" sz="2800" dirty="0">
              <a:solidFill>
                <a:schemeClr val="bg1"/>
              </a:solidFill>
              <a:latin typeface="Calibri" panose="020F0502020204030204" charset="0"/>
              <a:cs typeface="Calibri" panose="020F0502020204030204" charset="0"/>
            </a:endParaRPr>
          </a:p>
          <a:p>
            <a:pPr>
              <a:spcBef>
                <a:spcPts val="300"/>
              </a:spcBef>
            </a:pPr>
            <a:r>
              <a:rPr lang="en-US" sz="2800" dirty="0">
                <a:solidFill>
                  <a:schemeClr val="bg1"/>
                </a:solidFill>
                <a:latin typeface="Calibri" panose="020F0502020204030204" charset="0"/>
                <a:cs typeface="Calibri" panose="020F0502020204030204" charset="0"/>
              </a:rPr>
              <a:t>Massa rata-rata 1 atom </a:t>
            </a:r>
            <a:r>
              <a:rPr lang="en-US" sz="2800" dirty="0" err="1">
                <a:solidFill>
                  <a:schemeClr val="bg1"/>
                </a:solidFill>
                <a:latin typeface="Calibri" panose="020F0502020204030204" charset="0"/>
                <a:cs typeface="Calibri" panose="020F0502020204030204" charset="0"/>
              </a:rPr>
              <a:t>unsur</a:t>
            </a:r>
            <a:r>
              <a:rPr lang="en-US" sz="2800" dirty="0">
                <a:solidFill>
                  <a:schemeClr val="bg1"/>
                </a:solidFill>
                <a:latin typeface="Calibri" panose="020F0502020204030204" charset="0"/>
                <a:cs typeface="Calibri" panose="020F0502020204030204" charset="0"/>
              </a:rPr>
              <a:t> X = </a:t>
            </a:r>
            <a:r>
              <a:rPr lang="en-US" sz="2800" dirty="0" err="1">
                <a:solidFill>
                  <a:schemeClr val="bg1"/>
                </a:solidFill>
                <a:latin typeface="Calibri" panose="020F0502020204030204" charset="0"/>
                <a:cs typeface="Calibri" panose="020F0502020204030204" charset="0"/>
              </a:rPr>
              <a:t>Ar</a:t>
            </a:r>
            <a:r>
              <a:rPr lang="en-US" sz="2800" dirty="0">
                <a:solidFill>
                  <a:schemeClr val="bg1"/>
                </a:solidFill>
                <a:latin typeface="Calibri" panose="020F0502020204030204" charset="0"/>
                <a:cs typeface="Calibri" panose="020F0502020204030204" charset="0"/>
              </a:rPr>
              <a:t> </a:t>
            </a:r>
            <a:r>
              <a:rPr lang="en-US" sz="2800" dirty="0" err="1">
                <a:solidFill>
                  <a:schemeClr val="bg1"/>
                </a:solidFill>
                <a:latin typeface="Calibri" panose="020F0502020204030204" charset="0"/>
                <a:cs typeface="Calibri" panose="020F0502020204030204" charset="0"/>
              </a:rPr>
              <a:t>unsur</a:t>
            </a:r>
            <a:r>
              <a:rPr lang="en-US" sz="2800" dirty="0">
                <a:solidFill>
                  <a:schemeClr val="bg1"/>
                </a:solidFill>
                <a:latin typeface="Calibri" panose="020F0502020204030204" charset="0"/>
                <a:cs typeface="Calibri" panose="020F0502020204030204" charset="0"/>
              </a:rPr>
              <a:t> X  </a:t>
            </a:r>
            <a:r>
              <a:rPr lang="en-US" sz="2800" dirty="0" err="1">
                <a:solidFill>
                  <a:schemeClr val="bg1"/>
                </a:solidFill>
                <a:latin typeface="Calibri" panose="020F0502020204030204" charset="0"/>
                <a:cs typeface="Calibri" panose="020F0502020204030204" charset="0"/>
              </a:rPr>
              <a:t>x</a:t>
            </a:r>
            <a:r>
              <a:rPr lang="en-US" sz="2800" dirty="0">
                <a:solidFill>
                  <a:schemeClr val="bg1"/>
                </a:solidFill>
                <a:latin typeface="Calibri" panose="020F0502020204030204" charset="0"/>
                <a:cs typeface="Calibri" panose="020F0502020204030204" charset="0"/>
              </a:rPr>
              <a:t> 1 </a:t>
            </a:r>
            <a:r>
              <a:rPr lang="en-US" sz="2800" dirty="0" err="1">
                <a:solidFill>
                  <a:schemeClr val="bg1"/>
                </a:solidFill>
                <a:latin typeface="Calibri" panose="020F0502020204030204" charset="0"/>
                <a:cs typeface="Calibri" panose="020F0502020204030204" charset="0"/>
              </a:rPr>
              <a:t>sma</a:t>
            </a:r>
            <a:r>
              <a:rPr lang="en-US" sz="2800" dirty="0">
                <a:solidFill>
                  <a:schemeClr val="bg1"/>
                </a:solidFill>
                <a:latin typeface="Calibri" panose="020F0502020204030204" charset="0"/>
                <a:cs typeface="Calibri" panose="020F0502020204030204" charset="0"/>
              </a:rPr>
              <a:t>	</a:t>
            </a:r>
          </a:p>
          <a:p>
            <a:pPr>
              <a:spcBef>
                <a:spcPts val="300"/>
              </a:spcBef>
            </a:pPr>
            <a:endParaRPr lang="en-US" sz="2800" dirty="0">
              <a:solidFill>
                <a:schemeClr val="bg1"/>
              </a:solidFill>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28600"/>
            <a:ext cx="8153400" cy="583565"/>
          </a:xfrm>
          <a:prstGeom prst="rect">
            <a:avLst/>
          </a:prstGeom>
          <a:solidFill>
            <a:schemeClr val="tx1">
              <a:lumMod val="95000"/>
              <a:lumOff val="5000"/>
            </a:schemeClr>
          </a:solidFill>
        </p:spPr>
        <p:txBody>
          <a:bodyPr wrap="square" rtlCol="0">
            <a:spAutoFit/>
          </a:bodyPr>
          <a:lstStyle/>
          <a:p>
            <a:r>
              <a:rPr lang="en-US" sz="3200" b="1" dirty="0">
                <a:solidFill>
                  <a:schemeClr val="bg1"/>
                </a:solidFill>
              </a:rPr>
              <a:t> </a:t>
            </a:r>
            <a:r>
              <a:rPr lang="en-US" sz="3200" b="1" dirty="0" err="1">
                <a:solidFill>
                  <a:schemeClr val="bg1"/>
                </a:solidFill>
              </a:rPr>
              <a:t>Konfigurasi</a:t>
            </a:r>
            <a:r>
              <a:rPr lang="en-US" sz="3200" b="1" dirty="0">
                <a:solidFill>
                  <a:schemeClr val="bg1"/>
                </a:solidFill>
              </a:rPr>
              <a:t> </a:t>
            </a:r>
            <a:r>
              <a:rPr lang="en-US" sz="3200" b="1" dirty="0" err="1">
                <a:solidFill>
                  <a:schemeClr val="bg1"/>
                </a:solidFill>
              </a:rPr>
              <a:t>Elektron</a:t>
            </a:r>
            <a:endParaRPr lang="en-US" sz="3200" b="1" dirty="0">
              <a:solidFill>
                <a:schemeClr val="bg1"/>
              </a:solidFill>
            </a:endParaRPr>
          </a:p>
        </p:txBody>
      </p:sp>
      <p:sp>
        <p:nvSpPr>
          <p:cNvPr id="6" name="TextBox 5"/>
          <p:cNvSpPr txBox="1"/>
          <p:nvPr/>
        </p:nvSpPr>
        <p:spPr>
          <a:xfrm>
            <a:off x="1676400" y="914400"/>
            <a:ext cx="7848600" cy="1198880"/>
          </a:xfrm>
          <a:prstGeom prst="rect">
            <a:avLst/>
          </a:prstGeom>
          <a:noFill/>
        </p:spPr>
        <p:txBody>
          <a:bodyPr wrap="square" rtlCol="0">
            <a:spAutoFit/>
          </a:bodyPr>
          <a:lstStyle/>
          <a:p>
            <a:pPr>
              <a:spcBef>
                <a:spcPts val="300"/>
              </a:spcBef>
            </a:pPr>
            <a:r>
              <a:rPr lang="en-US" sz="2400" dirty="0" err="1">
                <a:latin typeface="Calibri" panose="020F0502020204030204" charset="0"/>
                <a:cs typeface="Calibri" panose="020F0502020204030204" charset="0"/>
              </a:rPr>
              <a:t>Jumlah</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maksimum</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elektron</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pada</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setiap</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kulit</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memenuhi</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rumus</a:t>
            </a:r>
            <a:r>
              <a:rPr lang="en-US" sz="2400" dirty="0">
                <a:latin typeface="Calibri" panose="020F0502020204030204" charset="0"/>
                <a:cs typeface="Calibri" panose="020F0502020204030204" charset="0"/>
              </a:rPr>
              <a:t> </a:t>
            </a:r>
            <a:r>
              <a:rPr lang="en-US" sz="2400" i="1" dirty="0">
                <a:latin typeface="Calibri" panose="020F0502020204030204" charset="0"/>
                <a:cs typeface="Calibri" panose="020F0502020204030204" charset="0"/>
              </a:rPr>
              <a:t>2n</a:t>
            </a:r>
            <a:r>
              <a:rPr lang="en-US" sz="2400" dirty="0">
                <a:latin typeface="Calibri" panose="020F0502020204030204" charset="0"/>
                <a:cs typeface="Calibri" panose="020F0502020204030204" charset="0"/>
              </a:rPr>
              <a:t>²</a:t>
            </a:r>
            <a:r>
              <a:rPr lang="en-US" sz="2400" i="1" dirty="0">
                <a:solidFill>
                  <a:srgbClr val="FF0000"/>
                </a:solidFill>
                <a:latin typeface="Calibri" panose="020F0502020204030204" charset="0"/>
                <a:cs typeface="Calibri" panose="020F0502020204030204" charset="0"/>
              </a:rPr>
              <a:t> </a:t>
            </a:r>
            <a:r>
              <a:rPr lang="en-US" sz="2400" i="1" dirty="0">
                <a:latin typeface="Calibri" panose="020F0502020204030204" charset="0"/>
                <a:cs typeface="Calibri" panose="020F0502020204030204" charset="0"/>
              </a:rPr>
              <a:t>(n = </a:t>
            </a:r>
            <a:r>
              <a:rPr lang="en-US" sz="2400" i="1" dirty="0" err="1">
                <a:latin typeface="Calibri" panose="020F0502020204030204" charset="0"/>
                <a:cs typeface="Calibri" panose="020F0502020204030204" charset="0"/>
              </a:rPr>
              <a:t>nomor</a:t>
            </a:r>
            <a:r>
              <a:rPr lang="en-US" sz="2400" i="1" dirty="0">
                <a:latin typeface="Calibri" panose="020F0502020204030204" charset="0"/>
                <a:cs typeface="Calibri" panose="020F0502020204030204" charset="0"/>
              </a:rPr>
              <a:t> </a:t>
            </a:r>
            <a:r>
              <a:rPr lang="en-US" sz="2400" i="1" dirty="0" err="1">
                <a:latin typeface="Calibri" panose="020F0502020204030204" charset="0"/>
                <a:cs typeface="Calibri" panose="020F0502020204030204" charset="0"/>
              </a:rPr>
              <a:t>kulit</a:t>
            </a:r>
            <a:r>
              <a:rPr lang="en-US" sz="2400" i="1"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Persebaran</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elektron</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dalam</a:t>
            </a:r>
            <a:r>
              <a:rPr lang="en-US" sz="2400" dirty="0">
                <a:latin typeface="Calibri" panose="020F0502020204030204" charset="0"/>
                <a:cs typeface="Calibri" panose="020F0502020204030204" charset="0"/>
              </a:rPr>
              <a:t> </a:t>
            </a:r>
            <a:r>
              <a:rPr lang="en-US" sz="2400" dirty="0" err="1">
                <a:latin typeface="Calibri" panose="020F0502020204030204" charset="0"/>
                <a:cs typeface="Calibri" panose="020F0502020204030204" charset="0"/>
              </a:rPr>
              <a:t>kulit-kulit</a:t>
            </a:r>
            <a:r>
              <a:rPr lang="en-US" sz="2400" dirty="0">
                <a:latin typeface="Calibri" panose="020F0502020204030204" charset="0"/>
                <a:cs typeface="Calibri" panose="020F0502020204030204" charset="0"/>
              </a:rPr>
              <a:t> atom </a:t>
            </a:r>
            <a:r>
              <a:rPr lang="en-US" sz="2400" dirty="0" err="1">
                <a:latin typeface="Calibri" panose="020F0502020204030204" charset="0"/>
                <a:cs typeface="Calibri" panose="020F0502020204030204" charset="0"/>
              </a:rPr>
              <a:t>disebut</a:t>
            </a:r>
            <a:r>
              <a:rPr lang="en-US" sz="2400" dirty="0">
                <a:latin typeface="Calibri" panose="020F0502020204030204" charset="0"/>
                <a:cs typeface="Calibri" panose="020F0502020204030204" charset="0"/>
              </a:rPr>
              <a:t> </a:t>
            </a:r>
            <a:r>
              <a:rPr lang="en-US" sz="2400" i="1" dirty="0" err="1">
                <a:latin typeface="Calibri" panose="020F0502020204030204" charset="0"/>
                <a:cs typeface="Calibri" panose="020F0502020204030204" charset="0"/>
              </a:rPr>
              <a:t>konfigurasi</a:t>
            </a:r>
            <a:r>
              <a:rPr lang="en-US" sz="2400" i="1" dirty="0">
                <a:latin typeface="Calibri" panose="020F0502020204030204" charset="0"/>
                <a:cs typeface="Calibri" panose="020F0502020204030204" charset="0"/>
              </a:rPr>
              <a:t> </a:t>
            </a:r>
            <a:r>
              <a:rPr lang="en-US" sz="2400" i="1" dirty="0" err="1">
                <a:latin typeface="Calibri" panose="020F0502020204030204" charset="0"/>
                <a:cs typeface="Calibri" panose="020F0502020204030204" charset="0"/>
              </a:rPr>
              <a:t>elektron</a:t>
            </a:r>
            <a:r>
              <a:rPr lang="en-US" sz="2400" i="1" dirty="0">
                <a:latin typeface="Calibri" panose="020F0502020204030204" charset="0"/>
                <a:cs typeface="Calibri" panose="020F0502020204030204" charset="0"/>
              </a:rPr>
              <a:t>.</a:t>
            </a:r>
          </a:p>
        </p:txBody>
      </p:sp>
      <p:sp>
        <p:nvSpPr>
          <p:cNvPr id="8" name="TextBox 7"/>
          <p:cNvSpPr txBox="1"/>
          <p:nvPr/>
        </p:nvSpPr>
        <p:spPr>
          <a:xfrm>
            <a:off x="2514600" y="2209800"/>
            <a:ext cx="6172200" cy="2091690"/>
          </a:xfrm>
          <a:prstGeom prst="rect">
            <a:avLst/>
          </a:prstGeom>
          <a:solidFill>
            <a:schemeClr val="accent1">
              <a:lumMod val="75000"/>
            </a:schemeClr>
          </a:solidFill>
        </p:spPr>
        <p:txBody>
          <a:bodyPr wrap="square" rtlCol="0">
            <a:spAutoFit/>
          </a:bodyPr>
          <a:lstStyle/>
          <a:p>
            <a:pPr>
              <a:spcBef>
                <a:spcPts val="300"/>
              </a:spcBef>
            </a:pPr>
            <a:r>
              <a:rPr lang="en-US" sz="2400" dirty="0" err="1">
                <a:solidFill>
                  <a:schemeClr val="bg1"/>
                </a:solidFill>
                <a:latin typeface="Calibri" panose="020F0502020204030204" charset="0"/>
                <a:cs typeface="Calibri" panose="020F0502020204030204" charset="0"/>
              </a:rPr>
              <a:t>Kulit</a:t>
            </a:r>
            <a:r>
              <a:rPr lang="en-US" sz="2400" dirty="0">
                <a:solidFill>
                  <a:schemeClr val="bg1"/>
                </a:solidFill>
                <a:latin typeface="Calibri" panose="020F0502020204030204" charset="0"/>
                <a:cs typeface="Calibri" panose="020F0502020204030204" charset="0"/>
              </a:rPr>
              <a:t> K (n = 1) </a:t>
            </a:r>
            <a:r>
              <a:rPr lang="en-US" sz="2400" dirty="0" err="1">
                <a:solidFill>
                  <a:schemeClr val="bg1"/>
                </a:solidFill>
                <a:latin typeface="Calibri" panose="020F0502020204030204" charset="0"/>
                <a:cs typeface="Calibri" panose="020F0502020204030204" charset="0"/>
              </a:rPr>
              <a:t>maksimum</a:t>
            </a:r>
            <a:r>
              <a:rPr lang="en-US" sz="2400" dirty="0">
                <a:solidFill>
                  <a:schemeClr val="bg1"/>
                </a:solidFill>
                <a:latin typeface="Calibri" panose="020F0502020204030204" charset="0"/>
                <a:cs typeface="Calibri" panose="020F0502020204030204" charset="0"/>
              </a:rPr>
              <a:t> 2 x 1² = 2 </a:t>
            </a:r>
            <a:r>
              <a:rPr lang="en-US" sz="2400" dirty="0" err="1">
                <a:solidFill>
                  <a:schemeClr val="bg1"/>
                </a:solidFill>
                <a:latin typeface="Calibri" panose="020F0502020204030204" charset="0"/>
                <a:cs typeface="Calibri" panose="020F0502020204030204" charset="0"/>
              </a:rPr>
              <a:t>elektron</a:t>
            </a:r>
            <a:endParaRPr lang="en-US" sz="2400" dirty="0">
              <a:solidFill>
                <a:schemeClr val="bg1"/>
              </a:solidFill>
              <a:latin typeface="Calibri" panose="020F0502020204030204" charset="0"/>
              <a:cs typeface="Calibri" panose="020F0502020204030204" charset="0"/>
            </a:endParaRPr>
          </a:p>
          <a:p>
            <a:pPr>
              <a:spcBef>
                <a:spcPts val="300"/>
              </a:spcBef>
            </a:pPr>
            <a:r>
              <a:rPr lang="en-US" sz="2400" dirty="0" err="1">
                <a:solidFill>
                  <a:schemeClr val="bg1"/>
                </a:solidFill>
                <a:latin typeface="Calibri" panose="020F0502020204030204" charset="0"/>
                <a:cs typeface="Calibri" panose="020F0502020204030204" charset="0"/>
              </a:rPr>
              <a:t>Kulit</a:t>
            </a:r>
            <a:r>
              <a:rPr lang="en-US" sz="2400" dirty="0">
                <a:solidFill>
                  <a:schemeClr val="bg1"/>
                </a:solidFill>
                <a:latin typeface="Calibri" panose="020F0502020204030204" charset="0"/>
                <a:cs typeface="Calibri" panose="020F0502020204030204" charset="0"/>
              </a:rPr>
              <a:t> K (n = 2) </a:t>
            </a:r>
            <a:r>
              <a:rPr lang="en-US" sz="2400" dirty="0" err="1">
                <a:solidFill>
                  <a:schemeClr val="bg1"/>
                </a:solidFill>
                <a:latin typeface="Calibri" panose="020F0502020204030204" charset="0"/>
                <a:cs typeface="Calibri" panose="020F0502020204030204" charset="0"/>
              </a:rPr>
              <a:t>maksimum</a:t>
            </a:r>
            <a:r>
              <a:rPr lang="en-US" sz="2400" dirty="0">
                <a:solidFill>
                  <a:schemeClr val="bg1"/>
                </a:solidFill>
                <a:latin typeface="Calibri" panose="020F0502020204030204" charset="0"/>
                <a:cs typeface="Calibri" panose="020F0502020204030204" charset="0"/>
              </a:rPr>
              <a:t> 2 x 2² = 8 </a:t>
            </a:r>
            <a:r>
              <a:rPr lang="en-US" sz="2400" dirty="0" err="1">
                <a:solidFill>
                  <a:schemeClr val="bg1"/>
                </a:solidFill>
                <a:latin typeface="Calibri" panose="020F0502020204030204" charset="0"/>
                <a:cs typeface="Calibri" panose="020F0502020204030204" charset="0"/>
              </a:rPr>
              <a:t>elektron</a:t>
            </a:r>
            <a:endParaRPr lang="en-US" sz="2400" dirty="0">
              <a:solidFill>
                <a:schemeClr val="bg1"/>
              </a:solidFill>
              <a:latin typeface="Calibri" panose="020F0502020204030204" charset="0"/>
              <a:cs typeface="Calibri" panose="020F0502020204030204" charset="0"/>
            </a:endParaRPr>
          </a:p>
          <a:p>
            <a:pPr>
              <a:spcBef>
                <a:spcPts val="300"/>
              </a:spcBef>
            </a:pPr>
            <a:r>
              <a:rPr lang="en-US" sz="2400" dirty="0" err="1">
                <a:solidFill>
                  <a:schemeClr val="bg1"/>
                </a:solidFill>
                <a:latin typeface="Calibri" panose="020F0502020204030204" charset="0"/>
                <a:cs typeface="Calibri" panose="020F0502020204030204" charset="0"/>
              </a:rPr>
              <a:t>Kulit</a:t>
            </a:r>
            <a:r>
              <a:rPr lang="en-US" sz="2400" dirty="0">
                <a:solidFill>
                  <a:schemeClr val="bg1"/>
                </a:solidFill>
                <a:latin typeface="Calibri" panose="020F0502020204030204" charset="0"/>
                <a:cs typeface="Calibri" panose="020F0502020204030204" charset="0"/>
              </a:rPr>
              <a:t> K (n = 3) </a:t>
            </a:r>
            <a:r>
              <a:rPr lang="en-US" sz="2400" dirty="0" err="1">
                <a:solidFill>
                  <a:schemeClr val="bg1"/>
                </a:solidFill>
                <a:latin typeface="Calibri" panose="020F0502020204030204" charset="0"/>
                <a:cs typeface="Calibri" panose="020F0502020204030204" charset="0"/>
              </a:rPr>
              <a:t>maksimum</a:t>
            </a:r>
            <a:r>
              <a:rPr lang="en-US" sz="2400" dirty="0">
                <a:solidFill>
                  <a:schemeClr val="bg1"/>
                </a:solidFill>
                <a:latin typeface="Calibri" panose="020F0502020204030204" charset="0"/>
                <a:cs typeface="Calibri" panose="020F0502020204030204" charset="0"/>
              </a:rPr>
              <a:t> 2 x 3² = 18 </a:t>
            </a:r>
            <a:r>
              <a:rPr lang="en-US" sz="2400" dirty="0" err="1">
                <a:solidFill>
                  <a:schemeClr val="bg1"/>
                </a:solidFill>
                <a:latin typeface="Calibri" panose="020F0502020204030204" charset="0"/>
                <a:cs typeface="Calibri" panose="020F0502020204030204" charset="0"/>
              </a:rPr>
              <a:t>elektron</a:t>
            </a:r>
            <a:endParaRPr lang="en-US" sz="2400" dirty="0">
              <a:solidFill>
                <a:schemeClr val="bg1"/>
              </a:solidFill>
              <a:latin typeface="Calibri" panose="020F0502020204030204" charset="0"/>
              <a:cs typeface="Calibri" panose="020F0502020204030204" charset="0"/>
            </a:endParaRPr>
          </a:p>
          <a:p>
            <a:pPr>
              <a:spcBef>
                <a:spcPts val="300"/>
              </a:spcBef>
            </a:pPr>
            <a:r>
              <a:rPr lang="en-US" sz="2400" dirty="0" err="1">
                <a:solidFill>
                  <a:schemeClr val="bg1"/>
                </a:solidFill>
                <a:latin typeface="Calibri" panose="020F0502020204030204" charset="0"/>
                <a:cs typeface="Calibri" panose="020F0502020204030204" charset="0"/>
              </a:rPr>
              <a:t>Kulit</a:t>
            </a:r>
            <a:r>
              <a:rPr lang="en-US" sz="2400" dirty="0">
                <a:solidFill>
                  <a:schemeClr val="bg1"/>
                </a:solidFill>
                <a:latin typeface="Calibri" panose="020F0502020204030204" charset="0"/>
                <a:cs typeface="Calibri" panose="020F0502020204030204" charset="0"/>
              </a:rPr>
              <a:t> K (n = 4) </a:t>
            </a:r>
            <a:r>
              <a:rPr lang="en-US" sz="2400" dirty="0" err="1">
                <a:solidFill>
                  <a:schemeClr val="bg1"/>
                </a:solidFill>
                <a:latin typeface="Calibri" panose="020F0502020204030204" charset="0"/>
                <a:cs typeface="Calibri" panose="020F0502020204030204" charset="0"/>
              </a:rPr>
              <a:t>maksimum</a:t>
            </a:r>
            <a:r>
              <a:rPr lang="en-US" sz="2400" dirty="0">
                <a:solidFill>
                  <a:schemeClr val="bg1"/>
                </a:solidFill>
                <a:latin typeface="Calibri" panose="020F0502020204030204" charset="0"/>
                <a:cs typeface="Calibri" panose="020F0502020204030204" charset="0"/>
              </a:rPr>
              <a:t> 2 x 4² = 32 </a:t>
            </a:r>
            <a:r>
              <a:rPr lang="en-US" sz="2400" dirty="0" err="1">
                <a:solidFill>
                  <a:schemeClr val="bg1"/>
                </a:solidFill>
                <a:latin typeface="Calibri" panose="020F0502020204030204" charset="0"/>
                <a:cs typeface="Calibri" panose="020F0502020204030204" charset="0"/>
              </a:rPr>
              <a:t>elektron</a:t>
            </a:r>
            <a:endParaRPr lang="en-US" sz="2400" dirty="0">
              <a:solidFill>
                <a:schemeClr val="bg1"/>
              </a:solidFill>
              <a:latin typeface="Calibri" panose="020F0502020204030204" charset="0"/>
              <a:cs typeface="Calibri" panose="020F0502020204030204" charset="0"/>
            </a:endParaRPr>
          </a:p>
          <a:p>
            <a:pPr>
              <a:spcBef>
                <a:spcPts val="300"/>
              </a:spcBef>
            </a:pPr>
            <a:r>
              <a:rPr lang="en-US" sz="2400" dirty="0" err="1">
                <a:solidFill>
                  <a:schemeClr val="bg1"/>
                </a:solidFill>
                <a:latin typeface="Calibri" panose="020F0502020204030204" charset="0"/>
                <a:cs typeface="Calibri" panose="020F0502020204030204" charset="0"/>
              </a:rPr>
              <a:t>Kulit</a:t>
            </a:r>
            <a:r>
              <a:rPr lang="en-US" sz="2400" dirty="0">
                <a:solidFill>
                  <a:schemeClr val="bg1"/>
                </a:solidFill>
                <a:latin typeface="Calibri" panose="020F0502020204030204" charset="0"/>
                <a:cs typeface="Calibri" panose="020F0502020204030204" charset="0"/>
              </a:rPr>
              <a:t> K (n = 5) </a:t>
            </a:r>
            <a:r>
              <a:rPr lang="en-US" sz="2400" dirty="0" err="1">
                <a:solidFill>
                  <a:schemeClr val="bg1"/>
                </a:solidFill>
                <a:latin typeface="Calibri" panose="020F0502020204030204" charset="0"/>
                <a:cs typeface="Calibri" panose="020F0502020204030204" charset="0"/>
              </a:rPr>
              <a:t>maksimum</a:t>
            </a:r>
            <a:r>
              <a:rPr lang="en-US" sz="2400" dirty="0">
                <a:solidFill>
                  <a:schemeClr val="bg1"/>
                </a:solidFill>
                <a:latin typeface="Calibri" panose="020F0502020204030204" charset="0"/>
                <a:cs typeface="Calibri" panose="020F0502020204030204" charset="0"/>
              </a:rPr>
              <a:t> 2 x 5² = 50 </a:t>
            </a:r>
            <a:r>
              <a:rPr lang="en-US" sz="2400" dirty="0" err="1">
                <a:solidFill>
                  <a:schemeClr val="bg1"/>
                </a:solidFill>
                <a:latin typeface="Calibri" panose="020F0502020204030204" charset="0"/>
                <a:cs typeface="Calibri" panose="020F0502020204030204" charset="0"/>
              </a:rPr>
              <a:t>elektron</a:t>
            </a:r>
            <a:endParaRPr lang="en-US" sz="2400" dirty="0">
              <a:solidFill>
                <a:schemeClr val="bg1"/>
              </a:solidFill>
              <a:latin typeface="Calibri" panose="020F0502020204030204" charset="0"/>
              <a:cs typeface="Calibri" panose="020F0502020204030204" charset="0"/>
            </a:endParaRPr>
          </a:p>
        </p:txBody>
      </p:sp>
      <p:sp>
        <p:nvSpPr>
          <p:cNvPr id="13" name="TextBox 12"/>
          <p:cNvSpPr txBox="1"/>
          <p:nvPr/>
        </p:nvSpPr>
        <p:spPr>
          <a:xfrm>
            <a:off x="1752600" y="4514671"/>
            <a:ext cx="7848600" cy="1684020"/>
          </a:xfrm>
          <a:prstGeom prst="rect">
            <a:avLst/>
          </a:prstGeom>
          <a:noFill/>
        </p:spPr>
        <p:txBody>
          <a:bodyPr wrap="square" rtlCol="0">
            <a:spAutoFit/>
          </a:bodyPr>
          <a:lstStyle/>
          <a:p>
            <a:pPr>
              <a:spcBef>
                <a:spcPts val="300"/>
              </a:spcBef>
            </a:pPr>
            <a:r>
              <a:rPr lang="en-US" sz="2400" b="1" dirty="0" err="1">
                <a:solidFill>
                  <a:schemeClr val="tx2">
                    <a:lumMod val="75000"/>
                  </a:schemeClr>
                </a:solidFill>
                <a:latin typeface="Calibri" panose="020F0502020204030204" charset="0"/>
                <a:cs typeface="Calibri" panose="020F0502020204030204" charset="0"/>
              </a:rPr>
              <a:t>Contoh</a:t>
            </a:r>
            <a:r>
              <a:rPr lang="en-US" sz="2400" b="1" dirty="0">
                <a:solidFill>
                  <a:schemeClr val="tx2">
                    <a:lumMod val="75000"/>
                  </a:schemeClr>
                </a:solidFill>
                <a:latin typeface="Calibri" panose="020F0502020204030204" charset="0"/>
                <a:cs typeface="Calibri" panose="020F0502020204030204" charset="0"/>
              </a:rPr>
              <a:t>:</a:t>
            </a:r>
          </a:p>
          <a:p>
            <a:pPr>
              <a:spcBef>
                <a:spcPts val="300"/>
              </a:spcBef>
            </a:pPr>
            <a:r>
              <a:rPr lang="en-US" sz="2400" dirty="0">
                <a:latin typeface="Calibri" panose="020F0502020204030204" charset="0"/>
                <a:cs typeface="Calibri" panose="020F0502020204030204" charset="0"/>
              </a:rPr>
              <a:t>			</a:t>
            </a:r>
            <a:r>
              <a:rPr lang="en-US" sz="2400" b="1" dirty="0">
                <a:latin typeface="Calibri" panose="020F0502020204030204" charset="0"/>
                <a:cs typeface="Calibri" panose="020F0502020204030204" charset="0"/>
              </a:rPr>
              <a:t>K	L	M	N</a:t>
            </a:r>
          </a:p>
          <a:p>
            <a:pPr>
              <a:spcBef>
                <a:spcPts val="300"/>
              </a:spcBef>
            </a:pPr>
            <a:r>
              <a:rPr lang="en-US" sz="2400" i="1" dirty="0">
                <a:latin typeface="Calibri" panose="020F0502020204030204" charset="0"/>
                <a:cs typeface="Calibri" panose="020F0502020204030204" charset="0"/>
              </a:rPr>
              <a:t>	</a:t>
            </a:r>
            <a:r>
              <a:rPr lang="en-US" sz="1400" dirty="0">
                <a:latin typeface="Calibri" panose="020F0502020204030204" charset="0"/>
                <a:cs typeface="Calibri" panose="020F0502020204030204" charset="0"/>
              </a:rPr>
              <a:t>11</a:t>
            </a:r>
            <a:r>
              <a:rPr lang="en-US" sz="2400" dirty="0">
                <a:latin typeface="Calibri" panose="020F0502020204030204" charset="0"/>
                <a:cs typeface="Calibri" panose="020F0502020204030204" charset="0"/>
              </a:rPr>
              <a:t>Na	:	2	8	8	1</a:t>
            </a:r>
          </a:p>
          <a:p>
            <a:pPr>
              <a:spcBef>
                <a:spcPts val="300"/>
              </a:spcBef>
            </a:pPr>
            <a:r>
              <a:rPr lang="en-US" sz="2400" i="1" dirty="0">
                <a:latin typeface="Calibri" panose="020F0502020204030204" charset="0"/>
                <a:cs typeface="Calibri" panose="020F0502020204030204" charset="0"/>
              </a:rPr>
              <a:t>	</a:t>
            </a:r>
            <a:r>
              <a:rPr lang="en-US" sz="1400" dirty="0">
                <a:latin typeface="Calibri" panose="020F0502020204030204" charset="0"/>
                <a:cs typeface="Calibri" panose="020F0502020204030204" charset="0"/>
              </a:rPr>
              <a:t>12</a:t>
            </a:r>
            <a:r>
              <a:rPr lang="en-US" sz="2400" dirty="0">
                <a:latin typeface="Calibri" panose="020F0502020204030204" charset="0"/>
                <a:cs typeface="Calibri" panose="020F0502020204030204" charset="0"/>
              </a:rPr>
              <a:t>Mg	:	2	8	8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525" y="2984847"/>
            <a:ext cx="10316949" cy="700150"/>
          </a:xfrm>
        </p:spPr>
        <p:txBody>
          <a:bodyPr/>
          <a:lstStyle/>
          <a:p>
            <a:pPr algn="ctr"/>
            <a:r>
              <a:rPr lang="id-ID" sz="5400" b="1"/>
              <a:t>Struktur Atom</a:t>
            </a:r>
            <a:endParaRPr lang="en-US" sz="5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3110" b="1"/>
              <a:t>P</a:t>
            </a:r>
            <a:r>
              <a:rPr lang="en-US" sz="3110" b="1"/>
              <a:t>engertian </a:t>
            </a:r>
            <a:r>
              <a:rPr lang="id-ID" sz="3110" b="1"/>
              <a:t>A</a:t>
            </a:r>
            <a:r>
              <a:rPr lang="en-US" sz="3110" b="1"/>
              <a:t>tom </a:t>
            </a:r>
            <a:endParaRPr lang="en-US" b="1"/>
          </a:p>
          <a:p>
            <a:pPr marL="0" indent="0">
              <a:buNone/>
            </a:pPr>
            <a:r>
              <a:rPr lang="en-US" sz="2400"/>
              <a:t>Atom adalah suatu satuan dasar materi, yang terdiri atas inti atom serta awan elektron bermuatan negatif yang mengelilinginya.</a:t>
            </a:r>
          </a:p>
          <a:p>
            <a:pPr marL="0" indent="0">
              <a:buNone/>
            </a:pPr>
            <a:r>
              <a:rPr lang="en-US" sz="2400"/>
              <a:t>Kata atom berasal dari bahasa Yunani, yaitu dari kata “Atomos” yang artinya tidak dapat dibagi-bagi.</a:t>
            </a:r>
          </a:p>
          <a:p>
            <a:pPr marL="0" indent="0">
              <a:buNone/>
            </a:pPr>
            <a:r>
              <a:rPr lang="en-US" sz="2400"/>
              <a:t>Inti atom terdiri dari proton yang bermuatan positif, dan neutron yang bermuatan netral (kecuali pada inti atom Hidrogen-1, yang tidak mempunyai neutron). Atom mempunyai diameter sekitar 6-30 nm.Karena adanya gaya elektromagnetik, atom bergabung bersama dengan atom-atom yang lain sehingga membentuk sebuah molekul</a:t>
            </a:r>
            <a:r>
              <a:rPr lang="en-US" sz="2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1.Teori Atom</a:t>
            </a:r>
          </a:p>
        </p:txBody>
      </p:sp>
      <p:sp>
        <p:nvSpPr>
          <p:cNvPr id="3" name="Content Placeholder 2"/>
          <p:cNvSpPr>
            <a:spLocks noGrp="1"/>
          </p:cNvSpPr>
          <p:nvPr>
            <p:ph sz="half" idx="1"/>
          </p:nvPr>
        </p:nvSpPr>
        <p:spPr>
          <a:xfrm>
            <a:off x="609600" y="918845"/>
            <a:ext cx="7013575" cy="5540375"/>
          </a:xfrm>
        </p:spPr>
        <p:txBody>
          <a:bodyPr>
            <a:noAutofit/>
          </a:bodyPr>
          <a:lstStyle/>
          <a:p>
            <a:r>
              <a:rPr lang="en-US" sz="1600"/>
              <a:t> Teori Atom J.J Thomson</a:t>
            </a:r>
          </a:p>
          <a:p>
            <a:pPr marL="0" indent="0">
              <a:buNone/>
            </a:pPr>
            <a:r>
              <a:rPr lang="en-US" sz="1600"/>
              <a:t>Setelah penemuan proton oleh Goldstein di tahun 1886 dan elektron oleh J.J. Thomson di tahun 1897. Kemudian pada tahun 1898 J.J Thomson menyampaikan model atomnya.</a:t>
            </a:r>
          </a:p>
          <a:p>
            <a:pPr marL="0" indent="0">
              <a:buNone/>
            </a:pPr>
            <a:r>
              <a:rPr lang="en-US" sz="1600"/>
              <a:t>Model atom Thomson mengaku bahwa atom berbentuk bulat dimana muatan listrik positif yang tersebar merata dalam atom dinetralkan oleh elektron-elektron yang bermuatan negatif yang berada salah satu muatan positif.</a:t>
            </a:r>
          </a:p>
          <a:p>
            <a:pPr marL="0" indent="0">
              <a:buNone/>
            </a:pPr>
            <a:r>
              <a:rPr lang="en-US" sz="1600"/>
              <a:t>Model atom Thomson didasarkan pada asumsi bahwa massa elektron lebih kecil dari massa atom, dan elektron adalahpartikel penyusun atom.</a:t>
            </a:r>
          </a:p>
          <a:p>
            <a:pPr marL="0" indent="0">
              <a:buNone/>
            </a:pPr>
            <a:r>
              <a:rPr lang="en-US" sz="1600"/>
              <a:t>Karena atom bermuatan netral, maka elektron yang bermuatan negatif bakal menetralkan sebuah muatan positif dalam atom. Hal ini mendukung eksistensi proton dalam atom.</a:t>
            </a:r>
          </a:p>
          <a:p>
            <a:pPr marL="0" indent="0">
              <a:buNone/>
            </a:pPr>
            <a:r>
              <a:rPr lang="en-US" sz="1600"/>
              <a:t>Kelebihan teori atom Thomson ini yakni membuktikan adanya partikel beda yang bermuatan negative dalam atom. Berarti atom bukan adalahbagian terkecil dari sebuah unsure.</a:t>
            </a:r>
          </a:p>
          <a:p>
            <a:pPr marL="0" indent="0">
              <a:buNone/>
            </a:pPr>
            <a:r>
              <a:rPr lang="en-US" sz="1600"/>
              <a:t>Selain itu juga meyakinkan bahwa atom tersusun dari partikel yang bermuatan positif dan negative untuk menyusun atom netral.</a:t>
            </a:r>
          </a:p>
          <a:p>
            <a:pPr marL="0" indent="0">
              <a:buNone/>
            </a:pPr>
            <a:r>
              <a:rPr lang="en-US" sz="1600"/>
              <a:t>Juga memperlihatkan electron ada dalam seluruh unsure. Kelemahannya ialah belum dapat menjelaskan bagaimana rangkaian muatan positif dalam bola dan jumlah electron.</a:t>
            </a:r>
          </a:p>
        </p:txBody>
      </p:sp>
      <p:pic>
        <p:nvPicPr>
          <p:cNvPr id="4" name="Content Placeholder 3" descr="jj thompson"/>
          <p:cNvPicPr>
            <a:picLocks noGrp="1" noChangeAspect="1"/>
          </p:cNvPicPr>
          <p:nvPr>
            <p:ph sz="half" idx="2"/>
          </p:nvPr>
        </p:nvPicPr>
        <p:blipFill>
          <a:blip r:embed="rId2"/>
          <a:stretch>
            <a:fillRect/>
          </a:stretch>
        </p:blipFill>
        <p:spPr>
          <a:xfrm>
            <a:off x="7864475" y="2557145"/>
            <a:ext cx="3446145" cy="22644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flipV="1">
            <a:off x="838200" y="156845"/>
            <a:ext cx="10515600" cy="208280"/>
          </a:xfrm>
        </p:spPr>
        <p:txBody>
          <a:bodyPr>
            <a:normAutofit fontScale="90000"/>
          </a:bodyPr>
          <a:lstStyle/>
          <a:p>
            <a:endParaRPr lang="en-US"/>
          </a:p>
        </p:txBody>
      </p:sp>
      <p:sp>
        <p:nvSpPr>
          <p:cNvPr id="6" name="Content Placeholder 5"/>
          <p:cNvSpPr>
            <a:spLocks noGrp="1"/>
          </p:cNvSpPr>
          <p:nvPr>
            <p:ph idx="1"/>
          </p:nvPr>
        </p:nvSpPr>
        <p:spPr>
          <a:xfrm>
            <a:off x="838200" y="365125"/>
            <a:ext cx="10515600" cy="5812155"/>
          </a:xfrm>
        </p:spPr>
        <p:txBody>
          <a:bodyPr>
            <a:normAutofit fontScale="90000" lnSpcReduction="10000"/>
          </a:bodyPr>
          <a:lstStyle/>
          <a:p>
            <a:r>
              <a:rPr lang="en-US" sz="3110"/>
              <a:t>Teori Atom Jonh Dalton</a:t>
            </a:r>
            <a:r>
              <a:rPr lang="en-US" sz="2400"/>
              <a:t> </a:t>
            </a:r>
          </a:p>
          <a:p>
            <a:pPr marL="0" indent="0">
              <a:buNone/>
            </a:pPr>
            <a:r>
              <a:rPr lang="en-US" sz="2400"/>
              <a:t>John Dalton menyampaikan hipotesa mengenai atom menurut hukum keabadian massa (Lavoisier) dan hukum komparasi tetap (Proust). Teori yang diusulkan Dalton.</a:t>
            </a:r>
          </a:p>
          <a:p>
            <a:r>
              <a:rPr lang="en-US" sz="2400"/>
              <a:t>Atom ialah bagian terkecil dari pelajaran yang telah tidak dapat dipecah lagi.</a:t>
            </a:r>
          </a:p>
          <a:p>
            <a:r>
              <a:rPr lang="en-US" sz="2400"/>
              <a:t>Atom dicerminkan sebagai bola pejal yang paling kecil, sebuah unsur mempunyai atom-atom yang identik dan bertolak belakang untuk bagian yang berbeda.</a:t>
            </a:r>
          </a:p>
          <a:p>
            <a:r>
              <a:rPr lang="en-US" sz="2400"/>
              <a:t>Atom-atom bergabung menyusun senyawa dengan komparasi bilangan bulat dan sederhana. Misalnya air terdiri atom-atom hidrogen dan atom-atom oksigen</a:t>
            </a:r>
          </a:p>
          <a:p>
            <a:r>
              <a:rPr lang="en-US" sz="2400"/>
              <a:t>Reaksi kimia adalah pemisahan atau penggabungan atau penyusunan pulang dari atom-atom, sampai-sampai atom tidak dapat dibuat atau dimusnahkan.</a:t>
            </a:r>
          </a:p>
          <a:p>
            <a:r>
              <a:rPr lang="en-US" sz="2400"/>
              <a:t>Kelebihan dari teori Dalton ini ialah memulai minat terhadap penelitian tentang model atom.</a:t>
            </a:r>
          </a:p>
          <a:p>
            <a:r>
              <a:rPr lang="en-US" sz="2400"/>
              <a:t>Kelemahannya yaitu tidak menjelaskan hubungan lautan senyawa dan daya hantar arus listrik, andai atom adalahbagian terkecil dari sebuah unsure dan tidak dapat dipecah lagi.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Arial" panose="020B0604020202020204" pitchFamily="34" charset="0"/>
              <a:buChar char="•"/>
            </a:pPr>
            <a:r>
              <a:rPr lang="en-US" sz="2665"/>
              <a:t>Teori Atom Rutherford</a:t>
            </a:r>
          </a:p>
        </p:txBody>
      </p:sp>
      <p:sp>
        <p:nvSpPr>
          <p:cNvPr id="3" name="Content Placeholder 2"/>
          <p:cNvSpPr>
            <a:spLocks noGrp="1"/>
          </p:cNvSpPr>
          <p:nvPr>
            <p:ph sz="half" idx="1"/>
          </p:nvPr>
        </p:nvSpPr>
        <p:spPr>
          <a:xfrm>
            <a:off x="609600" y="904240"/>
            <a:ext cx="7014210" cy="5405120"/>
          </a:xfrm>
        </p:spPr>
        <p:txBody>
          <a:bodyPr>
            <a:noAutofit/>
          </a:bodyPr>
          <a:lstStyle/>
          <a:p>
            <a:pPr marL="0" indent="0">
              <a:buNone/>
            </a:pPr>
            <a:r>
              <a:rPr lang="en-US" sz="1800"/>
              <a:t>Eksperimen yang dilaksanakan Rutherford merupakan penembakan lempeng tipis dengan partikel alpha. Ternyata partikel tersebut ada yang diteruskan, dibelokkan atau dipantulkan. Berarti di dalam atom ada susunan-susunan partikel bermuatan positif dan negatif.</a:t>
            </a:r>
          </a:p>
          <a:p>
            <a:pPr marL="0" indent="0">
              <a:buNone/>
            </a:pPr>
            <a:r>
              <a:rPr lang="en-US" sz="1800"/>
              <a:t>Hasil riset Rutherford sekaligus menggantikan model atom Thomson, Rutherford mengajukakan model atom yang mengaku bahwa atom tersusun dari inti yang bermuatan positif dikelilingi oleh elektron-elektron yang bermuatan negatif, laksana planet mengelilingi matahari.</a:t>
            </a:r>
          </a:p>
          <a:p>
            <a:pPr marL="0" indent="0">
              <a:buNone/>
            </a:pPr>
            <a:r>
              <a:rPr lang="en-US" sz="1800"/>
              <a:t>Massa atom terpusat pada inti dan mayoritas volum atom adalahruang hampa/kosong. Karena atom mempunyai sifat netral, maka jumlah muatan positif dalam inti (proton) mesti sama dengan jumlah elektron.</a:t>
            </a:r>
          </a:p>
          <a:p>
            <a:pPr marL="0" indent="0">
              <a:buNone/>
            </a:pPr>
            <a:r>
              <a:rPr lang="en-US" sz="1800"/>
              <a:t>Kelebihan teori atom Ritherford ialah menyatakan bahwa atom tersusun dari inti atom dan electron yang mengelilingi inti. Kelemahannya, model itu tidak dapat menjelaskan mengapa electron tidak pernah jatuh ke inti cocok dengan teori fisika klasik</a:t>
            </a:r>
          </a:p>
        </p:txBody>
      </p:sp>
      <p:pic>
        <p:nvPicPr>
          <p:cNvPr id="4" name="Content Placeholder 3" descr="rutherford"/>
          <p:cNvPicPr>
            <a:picLocks noGrp="1" noChangeAspect="1"/>
          </p:cNvPicPr>
          <p:nvPr>
            <p:ph sz="half" idx="2"/>
          </p:nvPr>
        </p:nvPicPr>
        <p:blipFill>
          <a:blip r:embed="rId2"/>
          <a:stretch>
            <a:fillRect/>
          </a:stretch>
        </p:blipFill>
        <p:spPr>
          <a:xfrm>
            <a:off x="7859395" y="1388110"/>
            <a:ext cx="3722370" cy="2353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sym typeface="+mn-ea"/>
              </a:rPr>
              <a:t>Bentuk Atom</a:t>
            </a:r>
            <a:endParaRPr lang="en-US" sz="3200"/>
          </a:p>
        </p:txBody>
      </p:sp>
      <p:sp>
        <p:nvSpPr>
          <p:cNvPr id="3" name="Content Placeholder 2"/>
          <p:cNvSpPr>
            <a:spLocks noGrp="1"/>
          </p:cNvSpPr>
          <p:nvPr>
            <p:ph sz="half" idx="1"/>
          </p:nvPr>
        </p:nvSpPr>
        <p:spPr>
          <a:xfrm>
            <a:off x="609600" y="1174750"/>
            <a:ext cx="6969125" cy="4953000"/>
          </a:xfrm>
        </p:spPr>
        <p:txBody>
          <a:bodyPr/>
          <a:lstStyle/>
          <a:p>
            <a:pPr marL="0" indent="0">
              <a:buNone/>
            </a:pPr>
            <a:r>
              <a:rPr lang="en-US" sz="2400"/>
              <a:t>Atom memiliki format yang bervariasi yang dinamakan dengan Isotop, yang masing-masing format mempunyai jumlah proton dan elektron yang sama namun jumlah neutron yang berbeda.</a:t>
            </a:r>
          </a:p>
          <a:p>
            <a:pPr marL="0" indent="0">
              <a:buNone/>
            </a:pPr>
            <a:r>
              <a:rPr lang="en-US" sz="2400"/>
              <a:t>Jadi seluruh isotop dari suatu atom mempunyai nomor ataom yang sama namum nomor massa yang berbeda. Isotop-isotop mempunyai sifat-sifat yang sama, tetapi sifat kimia yang berbeda. Sebagian besar atom dalam suatu unsur adalahsatu jenis unsur.</a:t>
            </a:r>
          </a:p>
        </p:txBody>
      </p:sp>
      <p:pic>
        <p:nvPicPr>
          <p:cNvPr id="4" name="Content Placeholder 3" descr="bentuk atom"/>
          <p:cNvPicPr>
            <a:picLocks noGrp="1" noChangeAspect="1"/>
          </p:cNvPicPr>
          <p:nvPr>
            <p:ph sz="half" idx="2"/>
          </p:nvPr>
        </p:nvPicPr>
        <p:blipFill>
          <a:blip r:embed="rId2"/>
          <a:stretch>
            <a:fillRect/>
          </a:stretch>
        </p:blipFill>
        <p:spPr>
          <a:xfrm>
            <a:off x="8310880" y="1397635"/>
            <a:ext cx="2992755" cy="3223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7190"/>
            <a:ext cx="10972800" cy="878840"/>
          </a:xfrm>
        </p:spPr>
        <p:txBody>
          <a:bodyPr>
            <a:normAutofit fontScale="90000"/>
          </a:bodyPr>
          <a:lstStyle/>
          <a:p>
            <a:pPr marL="0" indent="0">
              <a:buFont typeface="Arial" panose="020B0604020202020204" pitchFamily="34" charset="0"/>
              <a:buNone/>
            </a:pPr>
            <a:r>
              <a:rPr lang="en-US" sz="3555">
                <a:sym typeface="+mn-ea"/>
              </a:rPr>
              <a:t>Partikel Dasar Atom</a:t>
            </a:r>
            <a:br>
              <a:rPr lang="en-US" sz="3555"/>
            </a:br>
            <a:endParaRPr lang="en-US" sz="3555"/>
          </a:p>
        </p:txBody>
      </p:sp>
      <p:sp>
        <p:nvSpPr>
          <p:cNvPr id="3" name="Content Placeholder 2"/>
          <p:cNvSpPr>
            <a:spLocks noGrp="1"/>
          </p:cNvSpPr>
          <p:nvPr>
            <p:ph sz="half" idx="1"/>
          </p:nvPr>
        </p:nvSpPr>
        <p:spPr>
          <a:xfrm>
            <a:off x="717550" y="1256030"/>
            <a:ext cx="10311130" cy="4921250"/>
          </a:xfrm>
        </p:spPr>
        <p:txBody>
          <a:bodyPr>
            <a:noAutofit/>
          </a:bodyPr>
          <a:lstStyle/>
          <a:p>
            <a:pPr marL="0" indent="0">
              <a:buNone/>
            </a:pPr>
            <a:r>
              <a:rPr lang="en-US" sz="2400"/>
              <a:t>Partikel Dasar Atom</a:t>
            </a:r>
          </a:p>
          <a:p>
            <a:pPr marL="0" indent="0">
              <a:buNone/>
            </a:pPr>
            <a:r>
              <a:rPr lang="en-US" sz="2400"/>
              <a:t>Seperti yang telah dilafalkan di atas, atom sebetulnya dikelilingi oleh proton yang ebrmuatan positif, neutron yang bermuatan netral, dan electron yang bermuatan negative.</a:t>
            </a:r>
          </a:p>
          <a:p>
            <a:pPr marL="0" indent="0">
              <a:buNone/>
            </a:pPr>
            <a:r>
              <a:rPr lang="en-US" sz="2400"/>
              <a:t>Adanya partikel dasar ini tidak terlepas dari pengaruh gaya elektromagnetik yang mengikat partikel-pertikel ini. Pengertian dari setiap partikel dasar sebuah atom ialah :</a:t>
            </a:r>
          </a:p>
          <a:p>
            <a:r>
              <a:rPr lang="en-US" sz="2400"/>
              <a:t>proton                                                           </a:t>
            </a:r>
          </a:p>
          <a:p>
            <a:r>
              <a:rPr lang="en-US" sz="2400"/>
              <a:t>neutron </a:t>
            </a:r>
          </a:p>
          <a:p>
            <a:r>
              <a:rPr lang="en-US" sz="2400"/>
              <a:t>elektron </a:t>
            </a:r>
          </a:p>
          <a:p>
            <a:pPr marL="0" indent="0">
              <a:buNone/>
            </a:pPr>
            <a:r>
              <a:rPr lang="en-US" sz="2400"/>
              <a:t> </a:t>
            </a:r>
          </a:p>
          <a:p>
            <a:pPr marL="0" indent="0">
              <a:buNone/>
            </a:pPr>
            <a:r>
              <a:rPr lang="en-US" sz="2400"/>
              <a:t>berikut penjelasan dari masing-masing partikel dasar tersebut : </a:t>
            </a:r>
          </a:p>
          <a:p>
            <a:pPr marL="0" indent="0">
              <a:buNone/>
            </a:pPr>
            <a:endParaRPr lang="en-US" sz="2400"/>
          </a:p>
        </p:txBody>
      </p:sp>
      <p:pic>
        <p:nvPicPr>
          <p:cNvPr id="5" name="Content Placeholder 4" descr="Struktur-Proton"/>
          <p:cNvPicPr>
            <a:picLocks noGrp="1" noChangeAspect="1"/>
          </p:cNvPicPr>
          <p:nvPr>
            <p:ph sz="half" idx="2"/>
          </p:nvPr>
        </p:nvPicPr>
        <p:blipFill>
          <a:blip r:embed="rId2"/>
          <a:stretch>
            <a:fillRect/>
          </a:stretch>
        </p:blipFill>
        <p:spPr>
          <a:xfrm>
            <a:off x="6187440" y="4186555"/>
            <a:ext cx="2284730" cy="1198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040"/>
            <a:ext cx="10515600" cy="813435"/>
          </a:xfrm>
        </p:spPr>
        <p:txBody>
          <a:bodyPr/>
          <a:lstStyle/>
          <a:p>
            <a:r>
              <a:rPr lang="en-US" sz="3200"/>
              <a:t>Proton </a:t>
            </a:r>
          </a:p>
        </p:txBody>
      </p:sp>
      <p:sp>
        <p:nvSpPr>
          <p:cNvPr id="3" name="Content Placeholder 2"/>
          <p:cNvSpPr>
            <a:spLocks noGrp="1"/>
          </p:cNvSpPr>
          <p:nvPr>
            <p:ph idx="1"/>
          </p:nvPr>
        </p:nvSpPr>
        <p:spPr>
          <a:xfrm>
            <a:off x="838200" y="1328420"/>
            <a:ext cx="10515600" cy="4848860"/>
          </a:xfrm>
        </p:spPr>
        <p:txBody>
          <a:bodyPr>
            <a:normAutofit fontScale="80000"/>
          </a:bodyPr>
          <a:lstStyle/>
          <a:p>
            <a:pPr marL="0" indent="0">
              <a:buNone/>
            </a:pPr>
            <a:r>
              <a:rPr lang="en-US" sz="2665"/>
              <a:t>Proton adalah salah satu jenis partikel subatomik, dimana partikel tersebut adalah partikel minimum yang membentuk sebuah atom. Selain itu, proton juga termasuk ke dalam keluarga fermion yang dilengkapi dengan adanya muatan listrik yang bersifat positif. </a:t>
            </a:r>
          </a:p>
          <a:p>
            <a:pPr marL="0" indent="0">
              <a:buNone/>
            </a:pPr>
            <a:r>
              <a:rPr lang="en-US" sz="2665"/>
              <a:t>Karakteristik Proton : </a:t>
            </a:r>
          </a:p>
          <a:p>
            <a:r>
              <a:rPr lang="en-US" sz="2665"/>
              <a:t>Proton adalah partikel komposit yang bersifat stabil dan jauh lebih besar dibandingkan elektron yaitu 1.836 kali seperti yang sudah dijelaskan di atas. Selain itu, proton juga dianugrahi muatan elementer yang bersifat positif 1 (1,6 x 10^-19 C). </a:t>
            </a:r>
          </a:p>
          <a:p>
            <a:r>
              <a:rPr lang="en-US" sz="2665"/>
              <a:t>proton juga memiliki partikel subatomik lainnya dan putarannya sendiri. ini adalah momentum sudut intrinsil dan tidak bisa berubah-ubah dan di dalamnya yaitu 1/2. Sifat tersebut sangatlah berguna untuk resonansi magnetik nuklir dan juga digunakan untuk aplikasi teknologi modern lain.</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8594</Words>
  <Application>Microsoft Office PowerPoint</Application>
  <PresentationFormat>Layar Lebar</PresentationFormat>
  <Paragraphs>152</Paragraphs>
  <Slides>16</Slides>
  <Notes>0</Notes>
  <HiddenSlides>0</HiddenSlides>
  <MMClips>0</MMClips>
  <ScaleCrop>false</ScaleCrop>
  <HeadingPairs>
    <vt:vector size="4" baseType="variant">
      <vt:variant>
        <vt:lpstr>Tema</vt:lpstr>
      </vt:variant>
      <vt:variant>
        <vt:i4>1</vt:i4>
      </vt:variant>
      <vt:variant>
        <vt:lpstr>Judul Slide</vt:lpstr>
      </vt:variant>
      <vt:variant>
        <vt:i4>16</vt:i4>
      </vt:variant>
    </vt:vector>
  </HeadingPairs>
  <TitlesOfParts>
    <vt:vector size="17" baseType="lpstr">
      <vt:lpstr>Blue Waves</vt:lpstr>
      <vt:lpstr>Anggota kelompok: </vt:lpstr>
      <vt:lpstr>Struktur Atom</vt:lpstr>
      <vt:lpstr>Presentasi PowerPoint</vt:lpstr>
      <vt:lpstr>1.Teori Atom</vt:lpstr>
      <vt:lpstr>Presentasi PowerPoint</vt:lpstr>
      <vt:lpstr>Teori Atom Rutherford</vt:lpstr>
      <vt:lpstr>Bentuk Atom</vt:lpstr>
      <vt:lpstr>Partikel Dasar Atom </vt:lpstr>
      <vt:lpstr>Proton </vt:lpstr>
      <vt:lpstr>Elektron </vt:lpstr>
      <vt:lpstr>Neutron </vt:lpstr>
      <vt:lpstr>Susunan Atom </vt:lpstr>
      <vt:lpstr>3.Lambang unsur </vt:lpstr>
      <vt:lpstr>4.Isotop, Isobar, dan Isoton</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daffaghifary99@gmail.com</cp:lastModifiedBy>
  <cp:revision>4</cp:revision>
  <dcterms:created xsi:type="dcterms:W3CDTF">2022-10-03T13:50:00Z</dcterms:created>
  <dcterms:modified xsi:type="dcterms:W3CDTF">2022-10-03T14:54:13Z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5A6DF798B4EF4D789A2A2B61391D1068</vt:lpwstr>
  </property>
  <property fmtid="{D5CDD505-2E9C-101B-9397-08002B2CF9AE}" pid="3" name="KSOProductBuildVer">
    <vt:lpwstr>1033-11.2.0.11341</vt:lpwstr>
  </property>
</Properties>
</file>