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58" r:id="rId4"/>
    <p:sldId id="257" r:id="rId5"/>
    <p:sldId id="259"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10/11/2022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10/11/2022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638" y="1106996"/>
            <a:ext cx="9211733" cy="1082675"/>
          </a:xfrm>
        </p:spPr>
        <p:txBody>
          <a:bodyPr/>
          <a:lstStyle/>
          <a:p>
            <a:pPr algn="ctr"/>
            <a:r>
              <a:rPr lang="id-ID" dirty="0"/>
              <a:t>Anggota kelompok:</a:t>
            </a:r>
            <a:br>
              <a:rPr lang="id-ID" dirty="0"/>
            </a:br>
            <a:endParaRPr lang="en-US" dirty="0"/>
          </a:p>
        </p:txBody>
      </p:sp>
      <p:sp>
        <p:nvSpPr>
          <p:cNvPr id="3" name="Subtitle 2"/>
          <p:cNvSpPr>
            <a:spLocks noGrp="1"/>
          </p:cNvSpPr>
          <p:nvPr>
            <p:ph type="subTitle" idx="1"/>
          </p:nvPr>
        </p:nvSpPr>
        <p:spPr>
          <a:xfrm>
            <a:off x="1344660" y="2545610"/>
            <a:ext cx="9218083" cy="1752600"/>
          </a:xfrm>
        </p:spPr>
        <p:txBody>
          <a:bodyPr/>
          <a:lstStyle/>
          <a:p>
            <a:pPr marL="514350" indent="-514350" algn="ctr">
              <a:buAutoNum type="arabicPeriod"/>
            </a:pPr>
            <a:r>
              <a:rPr lang="id-ID" dirty="0"/>
              <a:t>Muhammad Nafis Pratama Putra</a:t>
            </a:r>
          </a:p>
          <a:p>
            <a:pPr marL="514350" indent="-514350" algn="ctr">
              <a:buAutoNum type="arabicPeriod"/>
            </a:pPr>
            <a:r>
              <a:rPr lang="id-ID" dirty="0"/>
              <a:t>Muhammad Tarmidzi Bariq</a:t>
            </a:r>
          </a:p>
          <a:p>
            <a:pPr marL="514350" indent="-514350" algn="ctr">
              <a:buAutoNum type="arabicPeriod"/>
            </a:pPr>
            <a:r>
              <a:rPr lang="id-ID" dirty="0"/>
              <a:t>Muhammad Aldaffa R.G</a:t>
            </a:r>
          </a:p>
          <a:p>
            <a:pPr marL="514350" indent="-514350" algn="ctr">
              <a:buAutoNum type="arabicPeriod"/>
            </a:pPr>
            <a:r>
              <a:rPr lang="id-ID" dirty="0"/>
              <a:t>Mahatir Febriansyah</a:t>
            </a:r>
          </a:p>
          <a:p>
            <a:pPr marL="514350" indent="-514350" algn="ctr">
              <a:buAutoNum type="arabicPeriod"/>
            </a:pPr>
            <a:r>
              <a:rPr lang="id-ID" dirty="0"/>
              <a:t>Muhammad Raihan Kurniawan</a:t>
            </a:r>
          </a:p>
          <a:p>
            <a:pPr marL="514350" indent="-514350" algn="ctr">
              <a:buAutoNum type="arabicPeriod"/>
            </a:pPr>
            <a:endParaRPr lang="id-ID" dirty="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a:t>Tabel pengelompokan menurut Mendeleev</a:t>
            </a:r>
          </a:p>
        </p:txBody>
      </p:sp>
      <p:pic>
        <p:nvPicPr>
          <p:cNvPr id="7" name="Content Placeholder 6" descr="0a198-capture2"/>
          <p:cNvPicPr>
            <a:picLocks noGrp="1" noChangeAspect="1"/>
          </p:cNvPicPr>
          <p:nvPr>
            <p:ph idx="1"/>
          </p:nvPr>
        </p:nvPicPr>
        <p:blipFill>
          <a:blip r:embed="rId2"/>
          <a:stretch>
            <a:fillRect/>
          </a:stretch>
        </p:blipFill>
        <p:spPr>
          <a:xfrm>
            <a:off x="902335" y="1035050"/>
            <a:ext cx="10386695" cy="4537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a:t>KELEBIHAN DAN KELEMAHAN:</a:t>
            </a:r>
          </a:p>
          <a:p>
            <a:pPr marL="0" indent="0">
              <a:buNone/>
            </a:pPr>
            <a:r>
              <a:rPr lang="en-US" sz="2000"/>
              <a:t>(+) KELEBIHAN :</a:t>
            </a:r>
          </a:p>
          <a:p>
            <a:pPr marL="0" indent="0">
              <a:buNone/>
            </a:pPr>
            <a:r>
              <a:rPr lang="en-US" sz="2000"/>
              <a:t>+ Sistem Periodik Mendeleev menyediakan beberapa tempat kosong untuk unsur-</a:t>
            </a:r>
          </a:p>
          <a:p>
            <a:pPr marL="0" indent="0">
              <a:buNone/>
            </a:pPr>
            <a:r>
              <a:rPr lang="en-US" sz="2000"/>
              <a:t>unsur yang belum ditemukan.</a:t>
            </a:r>
          </a:p>
          <a:p>
            <a:pPr marL="0" indent="0">
              <a:buNone/>
            </a:pPr>
            <a:r>
              <a:rPr lang="en-US" sz="2000"/>
              <a:t>+ meramalkan sifat-sifat unsur yang belum diketahui.</a:t>
            </a:r>
          </a:p>
          <a:p>
            <a:pPr marL="0" indent="0">
              <a:buNone/>
            </a:pPr>
            <a:r>
              <a:rPr lang="en-US" sz="2000"/>
              <a:t>Pada perkembangan selanjutnya, beberapa unsur yang ditemukan ternyata cocok</a:t>
            </a:r>
          </a:p>
          <a:p>
            <a:pPr marL="0" indent="0">
              <a:buNone/>
            </a:pPr>
            <a:r>
              <a:rPr lang="en-US" sz="2000"/>
              <a:t>dengan prediksi Mendeleev.</a:t>
            </a:r>
          </a:p>
          <a:p>
            <a:pPr marL="0" indent="0">
              <a:buNone/>
            </a:pPr>
            <a:r>
              <a:rPr lang="en-US" sz="2000"/>
              <a:t>(-) KELEMAHAN :</a:t>
            </a:r>
          </a:p>
          <a:p>
            <a:pPr marL="0" indent="0">
              <a:buNone/>
            </a:pPr>
            <a:r>
              <a:rPr lang="en-US" sz="2000"/>
              <a:t>– Masih terdapat unsur – unsur yang massanya lebih besar letaknya di depan unsur yang massanya lebih kecil.</a:t>
            </a:r>
          </a:p>
          <a:p>
            <a:pPr marL="0" indent="0">
              <a:buNone/>
            </a:pPr>
            <a:r>
              <a:rPr lang="en-US" sz="2000"/>
              <a:t>– Adanya unsur-unsur yang tidak mempunyai kesamaan sifat dimasukkan dalam satu</a:t>
            </a:r>
          </a:p>
          <a:p>
            <a:pPr marL="0" indent="0">
              <a:buNone/>
            </a:pPr>
            <a:r>
              <a:rPr lang="en-US" sz="2000"/>
              <a:t>golongan, misalnya Cu dan Ag ditempatkan dengan unsur Li, Na, K, Rb dan Cs.</a:t>
            </a:r>
          </a:p>
          <a:p>
            <a:pPr marL="0" indent="0">
              <a:buNone/>
            </a:pPr>
            <a:r>
              <a:rPr lang="en-US" sz="2000"/>
              <a:t>– Adanya penempatan unsur-unsur yang tidak sesuai dengan kenaikan massa atom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5</a:t>
            </a:r>
            <a:r>
              <a:rPr lang="en-US" sz="2800"/>
              <a:t>. Pengelompokkan Unsur Menurut Henry Moseley</a:t>
            </a:r>
          </a:p>
        </p:txBody>
      </p:sp>
      <p:sp>
        <p:nvSpPr>
          <p:cNvPr id="3" name="Content Placeholder 2"/>
          <p:cNvSpPr>
            <a:spLocks noGrp="1"/>
          </p:cNvSpPr>
          <p:nvPr>
            <p:ph idx="1"/>
          </p:nvPr>
        </p:nvSpPr>
        <p:spPr/>
        <p:txBody>
          <a:bodyPr/>
          <a:lstStyle/>
          <a:p>
            <a:pPr marL="0" indent="0">
              <a:buNone/>
            </a:pPr>
            <a:r>
              <a:rPr lang="en-US" sz="2000"/>
              <a:t>Tabel periodik Mendeleev dikemukakan sebelum penemuan struktur atom, yaitu partikel-partikel penyusun atom. Partikel penyusun inti atom yaitu proton dan neutron, sedangkan elektron mengitari inti atom. Setelah partikel-partikel penyusun atom ditemukan, ternyata ada beberapa unsur yang mempunyai jumlah partikel proton atau elektron sama, tetapi jumlah neutron berbeda. Unsur tersebut dikenal sebagai isotop. Jadi, terdapat atom yang mempunyai jumlah proton dan sifat kimia sama, tetapi massanya berbeda karena massa proton dan neutron menentukan massa atom.</a:t>
            </a:r>
          </a:p>
          <a:p>
            <a:pPr marL="0" indent="0">
              <a:buNone/>
            </a:pPr>
            <a:r>
              <a:rPr lang="en-US" sz="2000"/>
              <a:t>Dengan demikian, sifat kimia tidak ditentukan oleh massa atom, tetapi ditentukan oleh jumlah proton dalam atom tersebut. Jumlah proton menyatakan nomor atom. Dengan demikian sifat-sifat unsur ditentukan oleh nomor atom. Keperiodikan sifat fisika dan kimia unsur disusun berdasarkan nomor atomnya. Pernyataan tersebut disimpulkan berdasarkan hasil percobaan Henry Moseley pada tahun 1913. Menurut Moseley, sifat-sifat kimia unsur merupakan fungsi periodik dari nomor atomnya. Artinya, jika unsur-unsur diurutkan berdasarkan kenaikan nomor atomnya, maka sifat-sifat unsur akan berulang secara periodik.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772795"/>
            <a:ext cx="10972800" cy="5354955"/>
          </a:xfrm>
        </p:spPr>
        <p:txBody>
          <a:bodyPr/>
          <a:lstStyle/>
          <a:p>
            <a:pPr marL="0" indent="0">
              <a:buNone/>
            </a:pPr>
            <a:r>
              <a:rPr lang="en-US" sz="2000"/>
              <a:t>Susunan periodik yang disusun oleh Moseley akhirnya berkembang lebih baik sampai didapatkan bentuk yang sekarang ini dengan mengikuti hukum periodik bahwabila unsur disusun berdasarkan kenaikan nomor atom, maka sifat unsur akan berulang secara periodik.</a:t>
            </a:r>
          </a:p>
          <a:p>
            <a:pPr marL="0" indent="0">
              <a:buNone/>
            </a:pPr>
            <a:r>
              <a:rPr lang="en-US" sz="2000"/>
              <a:t>Sistem periodik modern dikenal juga sebagai sistem periodik bentuk panjang, terdapat lajur mendatar yang disebut periode dan lajur tegak yang disebut golongan.</a:t>
            </a:r>
          </a:p>
          <a:p>
            <a:pPr marL="0" indent="0">
              <a:buNone/>
            </a:pPr>
            <a:r>
              <a:rPr lang="en-US" sz="2000"/>
              <a:t>Dalam sistem periodik modern terdapat 7 pediode, yaitu:</a:t>
            </a:r>
          </a:p>
          <a:p>
            <a:r>
              <a:rPr lang="en-US" sz="2000"/>
              <a:t>Periode 1 : terdiri atas 2 unsur</a:t>
            </a:r>
          </a:p>
          <a:p>
            <a:r>
              <a:rPr lang="en-US" sz="2000"/>
              <a:t>Periode 2 : terdiri atas 8 unsur</a:t>
            </a:r>
          </a:p>
          <a:p>
            <a:r>
              <a:rPr lang="en-US" sz="2000"/>
              <a:t>Periode 3 : terdiri atas 8 unsur</a:t>
            </a:r>
          </a:p>
          <a:p>
            <a:r>
              <a:rPr lang="en-US" sz="2000"/>
              <a:t>Periode 4 : terdiri atas 18 unsur</a:t>
            </a:r>
          </a:p>
          <a:p>
            <a:r>
              <a:rPr lang="en-US" sz="2000"/>
              <a:t>Periode 5 : terdiri atas 18 unsur</a:t>
            </a:r>
          </a:p>
          <a:p>
            <a:r>
              <a:rPr lang="en-US" sz="2000"/>
              <a:t>Periode 6 : terdiri atas 32 unsur, yaitu 18 unsur seperti periode 4 atau 5, dan 14 unsur lagi merupakan deret lantanida</a:t>
            </a:r>
          </a:p>
          <a:p>
            <a:r>
              <a:rPr lang="en-US" sz="2000"/>
              <a:t>Periode 7 : merupakan periode unsur yang belum lengkap. Pada periode ini terdapat deret aktinida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Penjelasan Sistem Periodik Unsur</a:t>
            </a:r>
          </a:p>
        </p:txBody>
      </p:sp>
      <p:sp>
        <p:nvSpPr>
          <p:cNvPr id="3" name="Content Placeholder 2"/>
          <p:cNvSpPr>
            <a:spLocks noGrp="1"/>
          </p:cNvSpPr>
          <p:nvPr>
            <p:ph idx="1"/>
          </p:nvPr>
        </p:nvSpPr>
        <p:spPr>
          <a:xfrm>
            <a:off x="609600" y="888365"/>
            <a:ext cx="10972800" cy="5239385"/>
          </a:xfrm>
        </p:spPr>
        <p:txBody>
          <a:bodyPr/>
          <a:lstStyle/>
          <a:p>
            <a:r>
              <a:rPr lang="en-US"/>
              <a:t>Penamaan</a:t>
            </a:r>
          </a:p>
          <a:p>
            <a:pPr marL="0" indent="0">
              <a:buNone/>
            </a:pPr>
            <a:r>
              <a:rPr lang="en-US" sz="1800"/>
              <a:t>Penamaan khusus untuk beberapa golongan adalah :</a:t>
            </a:r>
          </a:p>
          <a:p>
            <a:pPr marL="0" indent="0">
              <a:buNone/>
            </a:pPr>
            <a:r>
              <a:rPr lang="en-US" sz="1800"/>
              <a:t>Golongan I A disebut golongan Alkali, kecuali H</a:t>
            </a:r>
          </a:p>
          <a:p>
            <a:pPr marL="0" indent="0">
              <a:buNone/>
            </a:pPr>
            <a:r>
              <a:rPr lang="en-US" sz="1800"/>
              <a:t>Golongan II A disebut golongan Alkali tanah</a:t>
            </a:r>
          </a:p>
          <a:p>
            <a:pPr marL="0" indent="0">
              <a:buNone/>
            </a:pPr>
            <a:r>
              <a:rPr lang="en-US" sz="1800"/>
              <a:t>Golongan VII A disebut golongan Halogen</a:t>
            </a:r>
          </a:p>
          <a:p>
            <a:pPr marL="0" indent="0">
              <a:buNone/>
            </a:pPr>
            <a:r>
              <a:rPr lang="en-US" sz="1800"/>
              <a:t>Golongan VIII A disebut golongan Gas Mulia</a:t>
            </a:r>
          </a:p>
          <a:p>
            <a:pPr marL="0" indent="0">
              <a:buNone/>
            </a:pPr>
            <a:r>
              <a:rPr lang="en-US" sz="1800"/>
              <a:t>Golongan I B sampai Golongan VIII B disebut Golongan Transisi</a:t>
            </a:r>
          </a:p>
          <a:p>
            <a:pPr marL="0" indent="0">
              <a:buNone/>
            </a:pPr>
            <a:r>
              <a:rPr lang="en-US" sz="1800"/>
              <a:t>Golongan III A sampai dengan golongan VI A diberi nama sesuai unsur yang ada pada golongan tersebut</a:t>
            </a:r>
          </a:p>
          <a:p>
            <a:pPr marL="0" indent="0">
              <a:buNone/>
            </a:pPr>
            <a:r>
              <a:rPr lang="en-US" sz="1800"/>
              <a:t>Contoh :</a:t>
            </a:r>
          </a:p>
          <a:p>
            <a:pPr marL="0" indent="0">
              <a:buNone/>
            </a:pPr>
            <a:r>
              <a:rPr lang="en-US" sz="1800"/>
              <a:t>Golongan III A diberi nama golongan Aluminium.</a:t>
            </a:r>
          </a:p>
          <a:p>
            <a:pPr marL="0" indent="0">
              <a:buNone/>
            </a:pPr>
            <a:r>
              <a:rPr lang="en-US" sz="1800"/>
              <a:t>Golongan IV A diberi nama golongan Karbon Silikon.</a:t>
            </a:r>
          </a:p>
          <a:p>
            <a:pPr marL="0" indent="0">
              <a:buNone/>
            </a:pPr>
            <a:r>
              <a:rPr lang="en-US" sz="1800"/>
              <a:t>Golongan V A diberi nama golongan Nitrogen Fosfor.</a:t>
            </a:r>
          </a:p>
          <a:p>
            <a:pPr marL="0" indent="0">
              <a:buNone/>
            </a:pPr>
            <a:r>
              <a:rPr lang="en-US" sz="1800"/>
              <a:t>Golongan VI A diber nama golongan Oksigen Belerang.</a:t>
            </a:r>
          </a:p>
          <a:p>
            <a:pPr marL="0" indent="0">
              <a:buNone/>
            </a:pPr>
            <a:r>
              <a:rPr lang="en-US" sz="1800"/>
              <a:t>Demikian artikel Sejarah Perkembangan Sistem Periodik Unsur (SPU) Dan Penjelasannya, jika ada pertanyaan silahkan berkomentar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Perubahan sifat Sistem Periodik Unsur</a:t>
            </a:r>
          </a:p>
        </p:txBody>
      </p:sp>
      <p:sp>
        <p:nvSpPr>
          <p:cNvPr id="3" name="Content Placeholder 2"/>
          <p:cNvSpPr>
            <a:spLocks noGrp="1"/>
          </p:cNvSpPr>
          <p:nvPr>
            <p:ph idx="1"/>
          </p:nvPr>
        </p:nvSpPr>
        <p:spPr/>
        <p:txBody>
          <a:bodyPr/>
          <a:lstStyle/>
          <a:p>
            <a:r>
              <a:rPr lang="en-US" sz="2800"/>
              <a:t>Beberapa perubahan sifat unsur secara teratur tersebut yaitu :</a:t>
            </a:r>
          </a:p>
          <a:p>
            <a:pPr marL="457200" indent="-457200">
              <a:buAutoNum type="arabicPeriod"/>
            </a:pPr>
            <a:r>
              <a:rPr lang="en-US" sz="2400"/>
              <a:t>Logam dan non logam</a:t>
            </a:r>
          </a:p>
          <a:p>
            <a:pPr marL="0" indent="0" algn="l">
              <a:buNone/>
            </a:pPr>
            <a:r>
              <a:rPr lang="en-US" sz="2000"/>
              <a:t>Unsur secara garis besar dikelompokkan menjadi 2 yaitu unsur logam dan unsur non logam. Unsur logam umumnya memiliki sifat yang bisa menghantarkan listrik dengan baik, warna mengkilap , keras. Unsur non logam umumnya memiliki sifat tidak bisa menghantarkan listrik, serta titik didih dan lelehnya rendah. Umumnya, di alam unsur logam Lebih banyak kelimpahannya daripada unsur non logam.</a:t>
            </a:r>
          </a:p>
          <a:p>
            <a:pPr marL="0" indent="0" algn="l">
              <a:buNone/>
            </a:pPr>
            <a:r>
              <a:rPr lang="en-US" sz="2000"/>
              <a:t>Pada sistem periodik, unsur logam terletak pada sebelah kiri dan unsur non logam terletak pada sebelah kanan. Dalam satu periode dari kiri ke kanan sifat kelogamannya berkurang atau makin bersifat non logam. Sedangkan dalam satu golongan dari atas ke bawah sifat kelogamannya semakin besar. Diantara unsur logam dan non logam terdapat unsur semi logam atau disebu juga metaloid, yakni unsur non logam yang memiliki sifat kelogaman namun secara terbatas.</a:t>
            </a:r>
          </a:p>
          <a:p>
            <a:pPr marL="0" indent="0" algn="l">
              <a:buNone/>
            </a:pP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2605"/>
            <a:ext cx="10972800" cy="582613"/>
          </a:xfrm>
        </p:spPr>
        <p:txBody>
          <a:bodyPr/>
          <a:lstStyle/>
          <a:p>
            <a:r>
              <a:rPr lang="en-US" sz="2400">
                <a:sym typeface="+mn-ea"/>
              </a:rPr>
              <a:t/>
            </a:r>
            <a:br>
              <a:rPr lang="en-US" sz="2400">
                <a:sym typeface="+mn-ea"/>
              </a:rPr>
            </a:br>
            <a:r>
              <a:rPr lang="en-US" sz="2400">
                <a:sym typeface="+mn-ea"/>
              </a:rPr>
              <a:t>2. Titik leleh dan Titik didih</a:t>
            </a:r>
            <a:r>
              <a:rPr lang="en-US"/>
              <a:t/>
            </a:r>
            <a:br>
              <a:rPr lang="en-US"/>
            </a:br>
            <a:endParaRPr lang="en-US"/>
          </a:p>
        </p:txBody>
      </p:sp>
      <p:sp>
        <p:nvSpPr>
          <p:cNvPr id="3" name="Content Placeholder 2"/>
          <p:cNvSpPr>
            <a:spLocks noGrp="1"/>
          </p:cNvSpPr>
          <p:nvPr>
            <p:ph idx="1"/>
          </p:nvPr>
        </p:nvSpPr>
        <p:spPr>
          <a:xfrm>
            <a:off x="609600" y="1233805"/>
            <a:ext cx="10972800" cy="4893945"/>
          </a:xfrm>
        </p:spPr>
        <p:txBody>
          <a:bodyPr/>
          <a:lstStyle/>
          <a:p>
            <a:pPr marL="0" indent="0">
              <a:buNone/>
            </a:pPr>
            <a:endParaRPr lang="en-US" sz="2000"/>
          </a:p>
          <a:p>
            <a:pPr marL="0" indent="0">
              <a:buNone/>
            </a:pPr>
            <a:r>
              <a:rPr lang="en-US" sz="2000"/>
              <a:t>Titik didih dan leleh termasuk sifat fisik yang memilikii sifat keperiodikkan. Kecendrungan atau tren perubahan titik didih dan leleh pada sistem periodik ialah sebagai berikut:</a:t>
            </a:r>
          </a:p>
          <a:p>
            <a:pPr marL="0" indent="0">
              <a:buNone/>
            </a:pPr>
            <a:endParaRPr lang="en-US" sz="2000"/>
          </a:p>
          <a:p>
            <a:r>
              <a:rPr lang="en-US" sz="2000"/>
              <a:t>Unsur logam pada suatu golongan dari atas menuju bawah, titik didih dan leleh akan semakin rendah, sedangkan untuk unsur non logam akan semakin tinggi.</a:t>
            </a:r>
          </a:p>
          <a:p>
            <a:r>
              <a:rPr lang="en-US" sz="2000"/>
              <a:t>Unsur pada satu periode dari kiri menuju kanan, titik leleh naik hingga maksimum pada golongan IVA lalu turun secara teratur, sedangkan titik didih naik terus hingga maksimum pada golongan IIIA lalu turun dengan teratur.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080"/>
            <a:ext cx="10972800" cy="582613"/>
          </a:xfrm>
        </p:spPr>
        <p:txBody>
          <a:bodyPr/>
          <a:lstStyle/>
          <a:p>
            <a:r>
              <a:rPr lang="en-US">
                <a:sym typeface="+mn-ea"/>
              </a:rPr>
              <a:t/>
            </a:r>
            <a:br>
              <a:rPr lang="en-US">
                <a:sym typeface="+mn-ea"/>
              </a:rPr>
            </a:br>
            <a:r>
              <a:rPr lang="en-US" sz="2400">
                <a:sym typeface="+mn-ea"/>
              </a:rPr>
              <a:t>3. Jari-jari atom</a:t>
            </a:r>
            <a:r>
              <a:rPr lang="en-US"/>
              <a:t/>
            </a:r>
            <a:br>
              <a:rPr lang="en-US"/>
            </a:br>
            <a:endParaRPr lang="en-US"/>
          </a:p>
        </p:txBody>
      </p:sp>
      <p:sp>
        <p:nvSpPr>
          <p:cNvPr id="3" name="Content Placeholder 2"/>
          <p:cNvSpPr>
            <a:spLocks noGrp="1"/>
          </p:cNvSpPr>
          <p:nvPr>
            <p:ph idx="1"/>
          </p:nvPr>
        </p:nvSpPr>
        <p:spPr/>
        <p:txBody>
          <a:bodyPr/>
          <a:lstStyle/>
          <a:p>
            <a:pPr marL="0" indent="0">
              <a:buNone/>
            </a:pPr>
            <a:r>
              <a:rPr lang="en-US" sz="2000"/>
              <a:t>Jari-jari atom ialah jarak dari pusat atom (inti atom) hingga kulit luar yang ditempati elektron. Panjang atau pendeknya jari-jari atom bisa diketahui oleh 2 faktor yaitu jumlah kulit elektron dan muatan inti atom.</a:t>
            </a:r>
          </a:p>
          <a:p>
            <a:pPr marL="0" indent="0">
              <a:buNone/>
            </a:pPr>
            <a:r>
              <a:rPr lang="en-US" sz="2000"/>
              <a:t>Ada kecendrungan jari-jari atom pada satu periode dari kiri ke kanan akan semakin pendek sedangkan jari-jari atom unsur segolongan dari atas ke bawah akan semakin panjang. Kecendrungan tersebut disebabkan oleh adanya garik tarik inti atom terhadap elektron serta jumlah kulit elektron.</a:t>
            </a:r>
          </a:p>
          <a:p>
            <a:pPr marL="0" indent="0">
              <a:buNone/>
            </a:pPr>
            <a:r>
              <a:rPr lang="en-US" sz="2000"/>
              <a:t>Pada suatu periode dari kiri ke kanan muatan inti akan bertambah sedangkan jumlah kulit elektron tetap. Oleh karena itu gaya tarik inti tehadap elektron terluar semakin kuat hingga menyebabkan jarak elektron yang terluar dengan inti makin dekat.</a:t>
            </a:r>
          </a:p>
          <a:p>
            <a:pPr marL="0" indent="0">
              <a:buNone/>
            </a:pPr>
            <a:r>
              <a:rPr lang="en-US" sz="2000"/>
              <a:t>Pada golongan, semakin ke bawah jumlah kulit makin banyak. Meski dalam hal ini jumlah muatan inti makin banyak, tapi pengaruh bertambahnya jumlah kulit lebih besar daripada pengaruh muatan inti. Oleh karena itu, jarak elektron kulit terluar terhadap inti akan semakin jauh.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Konfigurasi elektron</a:t>
            </a:r>
          </a:p>
        </p:txBody>
      </p:sp>
      <p:sp>
        <p:nvSpPr>
          <p:cNvPr id="3" name="Content Placeholder 2"/>
          <p:cNvSpPr>
            <a:spLocks noGrp="1"/>
          </p:cNvSpPr>
          <p:nvPr>
            <p:ph sz="half" idx="1"/>
          </p:nvPr>
        </p:nvSpPr>
        <p:spPr>
          <a:xfrm>
            <a:off x="609600" y="1174750"/>
            <a:ext cx="6563995" cy="4937760"/>
          </a:xfrm>
        </p:spPr>
        <p:txBody>
          <a:bodyPr/>
          <a:lstStyle/>
          <a:p>
            <a:pPr marL="0" indent="0">
              <a:buNone/>
            </a:pPr>
            <a:r>
              <a:rPr lang="en-US" sz="1800"/>
              <a:t>Konfigurasi elektron adalah susunan elektron yang menggambarkan pengisian elektron elektron dalam kulit – kulit elektron. Pada keadaan dasar (stasioner), pengisian elektron ke dalam kulit kulit elektron adalah sebagai berikut, </a:t>
            </a:r>
          </a:p>
          <a:p>
            <a:r>
              <a:rPr lang="en-US" sz="1800"/>
              <a:t>Kulit ke-1 (K) maksimum berisi 2 elektron.</a:t>
            </a:r>
          </a:p>
          <a:p>
            <a:r>
              <a:rPr lang="en-US" sz="1800"/>
              <a:t>Kulit ke-2 (L) maksimum berisi 8 elektron.</a:t>
            </a:r>
          </a:p>
          <a:p>
            <a:r>
              <a:rPr lang="en-US" sz="1800"/>
              <a:t>Kulit ke-3 (M) - maksimum 8 elektron, jika elektron yg tersisa kurang dari 18.</a:t>
            </a:r>
          </a:p>
          <a:p>
            <a:pPr marL="0" indent="0">
              <a:buNone/>
            </a:pPr>
            <a:r>
              <a:rPr lang="en-US" sz="1800"/>
              <a:t>        -Maksimum 18 elektron, jika elektron yg tersisa lebih dari 18.</a:t>
            </a:r>
          </a:p>
          <a:p>
            <a:r>
              <a:rPr lang="en-US" sz="1800"/>
              <a:t>Kulit ke-4 (N) – maksimum 8 elektron, jika elektron yang terisa kurang dari 18.</a:t>
            </a:r>
          </a:p>
          <a:p>
            <a:pPr marL="0" indent="0">
              <a:buNone/>
            </a:pPr>
            <a:r>
              <a:rPr lang="en-US" sz="1800"/>
              <a:t>        -Maksimum 18 elektron, jika elektron yang tersisa lebih dari 18, tetapi kurang dari 18.</a:t>
            </a:r>
          </a:p>
          <a:p>
            <a:pPr marL="0" indent="0">
              <a:buNone/>
            </a:pPr>
            <a:r>
              <a:rPr lang="en-US" sz="1800"/>
              <a:t>        -Maksimum 32 elektron, jika elektron yang tersisa lebih dari 32.</a:t>
            </a:r>
          </a:p>
          <a:p>
            <a:r>
              <a:rPr lang="en-US" sz="1800"/>
              <a:t>Kulit ke-n maksimum menampung 2n2 elektron</a:t>
            </a:r>
            <a:r>
              <a:rPr lang="en-US" sz="2000"/>
              <a:t>.</a:t>
            </a:r>
          </a:p>
        </p:txBody>
      </p:sp>
      <p:pic>
        <p:nvPicPr>
          <p:cNvPr id="4" name="Picture 1" descr="https://lh3.googleusercontent.com/WMdhtBdUlxv5c7N-p5fhkk742cuc9G5MOZc82Oa3tT4WjJrrVB2_fMrs5fZiy3RkOkLw9GMLCPIXwqwJunf-dz_RIQKiwAmg4D9P0UZ9jBNmHdTLw9eDjItKXsNAnrttd5nzqoc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173595" y="2679700"/>
            <a:ext cx="4397375" cy="263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marL="0" indent="0">
              <a:buNone/>
            </a:pPr>
            <a:r>
              <a:rPr lang="en-US" sz="2000"/>
              <a:t>Konfigurasi elektron menurut Model Kulit hanya berlaku untuk unsur – unsur golongan utama, sedangkan untuk unsur – unsur transisi penyusun konfigurasi elektron nya menggunakan  teori atom Mekanika Kuantum.</a:t>
            </a:r>
          </a:p>
          <a:p>
            <a:pPr marL="0" indent="0">
              <a:buNone/>
            </a:pPr>
            <a:r>
              <a:rPr lang="en-US" sz="2000"/>
              <a:t>Menurut teori atom Mekanika Kuantum, suatu kulit (tingkat energi) terdiri atas subkulit (subtingkat energi) dan orbital.</a:t>
            </a:r>
          </a:p>
          <a:p>
            <a:r>
              <a:rPr lang="en-US" sz="2000"/>
              <a:t>	Satu kulit terdiri atas subkulit  - subkulit</a:t>
            </a:r>
          </a:p>
          <a:p>
            <a:r>
              <a:rPr lang="en-US" sz="2000"/>
              <a:t>	Satu subkulit terdiri atas orbital – orbital</a:t>
            </a:r>
          </a:p>
          <a:p>
            <a:r>
              <a:rPr lang="en-US" sz="2000"/>
              <a:t>	Satu orbital maksimum menampung dua elektron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000">
              <a:sym typeface="+mn-ea"/>
            </a:endParaRPr>
          </a:p>
          <a:p>
            <a:pPr marL="0" indent="0" algn="ctr">
              <a:buNone/>
            </a:pPr>
            <a:endParaRPr lang="en-US" sz="4000">
              <a:sym typeface="+mn-ea"/>
            </a:endParaRPr>
          </a:p>
          <a:p>
            <a:pPr marL="0" indent="0" algn="ctr">
              <a:buNone/>
            </a:pPr>
            <a:r>
              <a:rPr lang="en-US" sz="4000">
                <a:sym typeface="+mn-ea"/>
              </a:rPr>
              <a:t>Sistem Periodik dan Konfigurasi Elektron </a:t>
            </a:r>
            <a:endParaRPr 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ym typeface="+mn-ea"/>
              </a:rPr>
              <a:t/>
            </a:r>
            <a:br>
              <a:rPr lang="en-US" sz="2400">
                <a:sym typeface="+mn-ea"/>
              </a:rPr>
            </a:br>
            <a:r>
              <a:rPr lang="en-US" sz="2400">
                <a:sym typeface="+mn-ea"/>
              </a:rPr>
              <a:t>Jenis – jenis Subkulit</a:t>
            </a:r>
            <a:r>
              <a:rPr lang="en-US" sz="2400"/>
              <a:t/>
            </a:r>
            <a:br>
              <a:rPr lang="en-US" sz="2400"/>
            </a:br>
            <a:endParaRPr lang="en-US" sz="2400"/>
          </a:p>
        </p:txBody>
      </p:sp>
      <p:sp>
        <p:nvSpPr>
          <p:cNvPr id="3" name="Content Placeholder 2"/>
          <p:cNvSpPr>
            <a:spLocks noGrp="1"/>
          </p:cNvSpPr>
          <p:nvPr>
            <p:ph sz="half" idx="1"/>
          </p:nvPr>
        </p:nvSpPr>
        <p:spPr/>
        <p:txBody>
          <a:bodyPr/>
          <a:lstStyle/>
          <a:p>
            <a:r>
              <a:rPr lang="en-US" sz="1800"/>
              <a:t>Subkulit s : memiliki 1 orbital (maksimum 2 elektron)</a:t>
            </a:r>
          </a:p>
          <a:p>
            <a:r>
              <a:rPr lang="en-US" sz="1800"/>
              <a:t>Subkulit p : memiliki 3 orbital (maksimum 6 elektron)</a:t>
            </a:r>
          </a:p>
          <a:p>
            <a:r>
              <a:rPr lang="en-US" sz="1800"/>
              <a:t>Subkulit d : memiliki 5 orbital (maksimum 10 elektron)</a:t>
            </a:r>
          </a:p>
          <a:p>
            <a:r>
              <a:rPr lang="en-US" sz="1800"/>
              <a:t>Subkulit f : memiliki 7 orbital (maksimum 14 elektron)</a:t>
            </a:r>
          </a:p>
          <a:p>
            <a:pPr marL="0" indent="0">
              <a:buNone/>
            </a:pPr>
            <a:endParaRPr lang="en-US" sz="1800"/>
          </a:p>
          <a:p>
            <a:pPr marL="0" indent="0">
              <a:buNone/>
            </a:pPr>
            <a:r>
              <a:rPr lang="en-US" sz="1800"/>
              <a:t>Itu adalah urutan tingkat energi kulit dan subkulit suatu atom. Subkulit 1s punya tingkat energi paling rendah, lalu naik ke subkulit 2s, 2p, 3s, 3p, sampai terakhir yang paling tinggi 8s. Pastinya elektron yang bisa mengisi subkulit tertentu juga terbatas. Elektron yang mengisi subkulit ini dituliskan dalam bentuk pangkat. Subkulit s maksimal terisi 2 elektron (s2), p terisi 6 elektron (p6), d terisi 10 elektron (d10), dan f terisi 14 elektron (f14).</a:t>
            </a:r>
          </a:p>
          <a:p>
            <a:endParaRPr lang="en-US" sz="1800"/>
          </a:p>
        </p:txBody>
      </p:sp>
      <p:pic>
        <p:nvPicPr>
          <p:cNvPr id="6" name="Picture 2" descr="urutan konfigurasi elektr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34150" y="1174750"/>
            <a:ext cx="4832350" cy="483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07110" y="4464050"/>
            <a:ext cx="10016490" cy="1663700"/>
          </a:xfrm>
        </p:spPr>
        <p:txBody>
          <a:bodyPr/>
          <a:lstStyle/>
          <a:p>
            <a:r>
              <a:rPr lang="en-US" sz="2000"/>
              <a:t>Karbon punya 6 elektron, kita jumlahkan pangkatnya dari  1s2, 2s2, dan 2p2 maka pas 6. Dalam menuliskan konfigurasi elektron, ikuti saja urutan tingkat energi kulit dan subkulitnya sampai pangkatnya sama seperti banyaknya elektron yang dipunyai atom itu</a:t>
            </a:r>
          </a:p>
        </p:txBody>
      </p:sp>
      <p:pic>
        <p:nvPicPr>
          <p:cNvPr id="5" name="Picture 3" descr="contoh konfigurasi elektron karb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611755" y="407035"/>
            <a:ext cx="6968490" cy="36061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260350"/>
            <a:ext cx="10092055" cy="3996690"/>
          </a:xfrm>
        </p:spPr>
        <p:txBody>
          <a:bodyPr/>
          <a:lstStyle/>
          <a:p>
            <a:r>
              <a:rPr lang="en-US" sz="1800"/>
              <a:t>Diagram orbital</a:t>
            </a:r>
          </a:p>
          <a:p>
            <a:pPr marL="0" indent="0">
              <a:buNone/>
            </a:pPr>
            <a:r>
              <a:rPr lang="en-US" sz="1800"/>
              <a:t>Distribusi elektron dalam orbital dapat dinyatakan dalam diagram orbital. Dalam satu orbital maksimal ditempati dua elektron. Karena muatan kedua elektron tersebut sama (negatif), maka akan terjadi gaya tolak menolak. Untuk mengimbangi gaya toal ini maka kedua elektron dalam orbital harus berotasi dengan arah yang berlawanan. Dengan demikian, dalam suatu diagram orbital kedua elektron digambarkan sebagai dua anak panah yang berlawanan arah. </a:t>
            </a:r>
          </a:p>
          <a:p>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Aturan menggambar Diagram Orbital</a:t>
            </a:r>
          </a:p>
          <a:p>
            <a:pPr marL="0" indent="0">
              <a:buNone/>
            </a:pPr>
            <a:r>
              <a:rPr lang="en-US" sz="1800"/>
              <a:t>-Prinsip aufbau = pengisian elektron dimulai dari tangkat terendah menuju tingkat energi lebih tinggi.</a:t>
            </a:r>
          </a:p>
          <a:p>
            <a:pPr marL="0" indent="0">
              <a:buNone/>
            </a:pPr>
            <a:r>
              <a:rPr lang="en-US" sz="1800"/>
              <a:t>-Aturan hund = elektron yang mengisi subkulit dengan jumlah orbital lebih dari satu akan tersebar pada orbital yang memiliki kesamaan energi dengan arah putaran spin yang sama.</a:t>
            </a:r>
          </a:p>
          <a:p>
            <a:pPr marL="0" indent="0">
              <a:buNone/>
            </a:pPr>
            <a:r>
              <a:rPr lang="en-US" sz="1800"/>
              <a:t>-Larangan pauli = setiap orbital maksimal hanya dapat terisi 2 elektron dengan spin yang berlawanan.</a:t>
            </a:r>
          </a:p>
        </p:txBody>
      </p:sp>
      <p:pic>
        <p:nvPicPr>
          <p:cNvPr id="6" name="Content Placeholder 5" descr="contoh diagram orbita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5565" b="48689"/>
          <a:stretch>
            <a:fillRect/>
          </a:stretch>
        </p:blipFill>
        <p:spPr>
          <a:xfrm>
            <a:off x="3863340" y="4501515"/>
            <a:ext cx="4464685" cy="21215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4885"/>
          </a:xfrm>
        </p:spPr>
        <p:txBody>
          <a:bodyPr/>
          <a:lstStyle/>
          <a:p>
            <a:r>
              <a:rPr lang="en-US"/>
              <a:t>Sistem periodik </a:t>
            </a:r>
          </a:p>
        </p:txBody>
      </p:sp>
      <p:sp>
        <p:nvSpPr>
          <p:cNvPr id="3" name="Content Placeholder 2"/>
          <p:cNvSpPr>
            <a:spLocks noGrp="1"/>
          </p:cNvSpPr>
          <p:nvPr>
            <p:ph idx="1"/>
          </p:nvPr>
        </p:nvSpPr>
        <p:spPr/>
        <p:txBody>
          <a:bodyPr/>
          <a:lstStyle/>
          <a:p>
            <a:pPr marL="0" indent="0">
              <a:buNone/>
            </a:pPr>
            <a:r>
              <a:rPr lang="en-US" sz="2400"/>
              <a:t>Sistem periodik adalah suatu tabel berisi identitas unsur-unsur yang dikemas secara berkala dalam bentuk periode dan golongan berdasarkan kemiripan sifat-sifat unsurnya.</a:t>
            </a:r>
          </a:p>
          <a:p>
            <a:pPr marL="0" indent="0">
              <a:buNone/>
            </a:pPr>
            <a:endParaRPr lang="en-US" sz="2400"/>
          </a:p>
          <a:p>
            <a:pPr marL="0" indent="0">
              <a:buNone/>
            </a:pPr>
            <a:r>
              <a:rPr lang="en-US"/>
              <a:t>SEJARAH : </a:t>
            </a:r>
          </a:p>
          <a:p>
            <a:pPr marL="0" indent="0">
              <a:buNone/>
            </a:pPr>
            <a:r>
              <a:rPr lang="en-US" sz="2400"/>
              <a:t>Robert Boyle adalah orang pertama yang memberikan tentang definisi bahwa unsur adalah suatu zat yang tidak dapat lagi dibagi-bagi menjadi dua zat atau lebih dengan cara kimia. Sejak itu orang dapat menyimpulkan bahwa unsur-unsur mempunyai sifat yang jelas dan ada kemiripan diantara sifat-sifat unsur itu.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 </a:t>
            </a:r>
            <a:r>
              <a:rPr lang="en-US" sz="2800">
                <a:sym typeface="+mn-ea"/>
              </a:rPr>
              <a:t>Pengelompokkan Unsur Menurut Antoine Lavoisie</a:t>
            </a:r>
          </a:p>
        </p:txBody>
      </p:sp>
      <p:sp>
        <p:nvSpPr>
          <p:cNvPr id="3" name="Content Placeholder 2"/>
          <p:cNvSpPr>
            <a:spLocks noGrp="1"/>
          </p:cNvSpPr>
          <p:nvPr>
            <p:ph idx="1"/>
          </p:nvPr>
        </p:nvSpPr>
        <p:spPr/>
        <p:txBody>
          <a:bodyPr/>
          <a:lstStyle/>
          <a:p>
            <a:pPr marL="0" indent="0">
              <a:buNone/>
            </a:pPr>
            <a:r>
              <a:rPr lang="en-US" sz="2000"/>
              <a:t>Setelah Boyle memberi penjelasan tentang konsep unsur, Lavoiser pada tahun 1769 menerbitkan suatu daftar unsur-unsur. Lavoiser membagi unsur-unsur dalam unsur logam dan non logam. Pada waktu itu baru dikenal kurang lebih 33 unsur. Pengelompokan ini merupakan metode paling sederhana , dilakukan. Pengelompokan ini masih sangat sederhana karena antara unsur – unsur logam sendiri masih banyak perbedaan </a:t>
            </a:r>
          </a:p>
          <a:p>
            <a:pPr marL="0" indent="0">
              <a:buNone/>
            </a:pPr>
            <a:r>
              <a:rPr lang="en-US" sz="2000"/>
              <a:t>(+) KELEBIHAN :</a:t>
            </a:r>
          </a:p>
          <a:p>
            <a:pPr marL="0" indent="0">
              <a:buNone/>
            </a:pPr>
            <a:r>
              <a:rPr lang="en-US" sz="2000"/>
              <a:t>Sudah Mengelompokkan 33 unsur berdasarkan sifat kima, sehingga bisa dijadikan referensi bagi ilmuwan setelahnya</a:t>
            </a:r>
          </a:p>
          <a:p>
            <a:pPr marL="0" indent="0">
              <a:buNone/>
            </a:pPr>
            <a:r>
              <a:rPr lang="en-US" sz="2000"/>
              <a:t>(-) KELEMAHAN :</a:t>
            </a:r>
          </a:p>
          <a:p>
            <a:pPr marL="0" indent="0">
              <a:buNone/>
            </a:pPr>
            <a:r>
              <a:rPr lang="en-US" sz="2000"/>
              <a:t>Pengelompokannya masih terlalu umum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18870"/>
          </a:xfrm>
        </p:spPr>
        <p:txBody>
          <a:bodyPr/>
          <a:lstStyle/>
          <a:p>
            <a:r>
              <a:rPr lang="en-US">
                <a:sym typeface="+mn-ea"/>
              </a:rPr>
              <a:t>Perbedaan Logam dan Non Logam</a:t>
            </a:r>
            <a:endParaRPr lang="en-US"/>
          </a:p>
        </p:txBody>
      </p:sp>
      <p:sp>
        <p:nvSpPr>
          <p:cNvPr id="3" name="Content Placeholder 2"/>
          <p:cNvSpPr>
            <a:spLocks noGrp="1"/>
          </p:cNvSpPr>
          <p:nvPr>
            <p:ph idx="1"/>
          </p:nvPr>
        </p:nvSpPr>
        <p:spPr/>
        <p:txBody>
          <a:bodyPr/>
          <a:lstStyle/>
          <a:p>
            <a:pPr marL="0" indent="0">
              <a:buNone/>
            </a:pPr>
            <a:endParaRPr lang="en-US"/>
          </a:p>
          <a:p>
            <a:endParaRPr lang="en-US"/>
          </a:p>
          <a:p>
            <a:endParaRPr lang="en-US"/>
          </a:p>
          <a:p>
            <a:endParaRPr lang="en-US"/>
          </a:p>
          <a:p>
            <a:endParaRPr lang="en-US"/>
          </a:p>
          <a:p>
            <a:endParaRPr lang="en-US"/>
          </a:p>
          <a:p>
            <a:endParaRPr lang="en-US" sz="2000"/>
          </a:p>
          <a:p>
            <a:r>
              <a:rPr lang="en-US" sz="2000"/>
              <a:t>selain unsur logam dan non-logam, masih ditemukan beberapa unsur yang memiliki sifat logam dan non-logam (unsur metaloid), misalnya unsur silikon, antimon, dan arsen. Jadi, penggolongan unsur menjadi unsur logam dan non-logam masih memiliki kelemahan</a:t>
            </a:r>
            <a:r>
              <a:rPr lang="en-US" sz="1800"/>
              <a:t>.</a:t>
            </a:r>
          </a:p>
        </p:txBody>
      </p:sp>
      <p:graphicFrame>
        <p:nvGraphicFramePr>
          <p:cNvPr id="4" name="Table 3"/>
          <p:cNvGraphicFramePr/>
          <p:nvPr/>
        </p:nvGraphicFramePr>
        <p:xfrm>
          <a:off x="1737995" y="1309370"/>
          <a:ext cx="8533130" cy="3505200"/>
        </p:xfrm>
        <a:graphic>
          <a:graphicData uri="http://schemas.openxmlformats.org/drawingml/2006/table">
            <a:tbl>
              <a:tblPr firstRow="1" bandRow="1">
                <a:tableStyleId>{5C22544A-7EE6-4342-B048-85BDC9FD1C3A}</a:tableStyleId>
              </a:tblPr>
              <a:tblGrid>
                <a:gridCol w="4236720">
                  <a:extLst>
                    <a:ext uri="{9D8B030D-6E8A-4147-A177-3AD203B41FA5}">
                      <a16:colId xmlns:a16="http://schemas.microsoft.com/office/drawing/2014/main" val="20000"/>
                    </a:ext>
                  </a:extLst>
                </a:gridCol>
                <a:gridCol w="4296410">
                  <a:extLst>
                    <a:ext uri="{9D8B030D-6E8A-4147-A177-3AD203B41FA5}">
                      <a16:colId xmlns:a16="http://schemas.microsoft.com/office/drawing/2014/main" val="20001"/>
                    </a:ext>
                  </a:extLst>
                </a:gridCol>
              </a:tblGrid>
              <a:tr h="365760">
                <a:tc>
                  <a:txBody>
                    <a:bodyPr/>
                    <a:lstStyle/>
                    <a:p>
                      <a:pPr algn="ctr">
                        <a:buNone/>
                      </a:pPr>
                      <a:r>
                        <a:rPr lang="en-US"/>
                        <a:t>LOGAM</a:t>
                      </a:r>
                    </a:p>
                  </a:txBody>
                  <a:tcPr/>
                </a:tc>
                <a:tc>
                  <a:txBody>
                    <a:bodyPr/>
                    <a:lstStyle/>
                    <a:p>
                      <a:pPr algn="ctr">
                        <a:buNone/>
                      </a:pPr>
                      <a:r>
                        <a:rPr lang="en-US"/>
                        <a:t>NON LOGAM  </a:t>
                      </a:r>
                    </a:p>
                  </a:txBody>
                  <a:tcPr/>
                </a:tc>
                <a:extLst>
                  <a:ext uri="{0D108BD9-81ED-4DB2-BD59-A6C34878D82A}">
                    <a16:rowId xmlns:a16="http://schemas.microsoft.com/office/drawing/2014/main" val="10000"/>
                  </a:ext>
                </a:extLst>
              </a:tr>
              <a:tr h="3139440">
                <a:tc>
                  <a:txBody>
                    <a:bodyPr/>
                    <a:lstStyle/>
                    <a:p>
                      <a:pPr marL="342900" indent="-342900">
                        <a:buAutoNum type="arabicPeriod"/>
                      </a:pPr>
                      <a:r>
                        <a:rPr lang="en-US" sz="2000"/>
                        <a:t>Berwujud padat pada suhu kamar (250), kecuali raksa (Hg)</a:t>
                      </a:r>
                    </a:p>
                    <a:p>
                      <a:pPr marL="342900" indent="-342900">
                        <a:buAutoNum type="arabicPeriod"/>
                      </a:pPr>
                      <a:r>
                        <a:rPr lang="en-US" sz="2000"/>
                        <a:t>Mengkilap jika digosok</a:t>
                      </a:r>
                    </a:p>
                    <a:p>
                      <a:pPr marL="342900" indent="-342900">
                        <a:buAutoNum type="arabicPeriod"/>
                      </a:pPr>
                      <a:r>
                        <a:rPr lang="en-US" sz="2000"/>
                        <a:t>Merupakan konduktor yang baik</a:t>
                      </a:r>
                    </a:p>
                    <a:p>
                      <a:pPr marL="342900" indent="-342900">
                        <a:buAutoNum type="arabicPeriod"/>
                      </a:pPr>
                      <a:r>
                        <a:rPr lang="en-US" sz="2000"/>
                        <a:t>Dapat ditempa atau direnggangkan</a:t>
                      </a:r>
                    </a:p>
                    <a:p>
                      <a:pPr marL="342900" indent="-342900">
                        <a:buAutoNum type="arabicPeriod"/>
                      </a:pPr>
                      <a:r>
                        <a:rPr lang="en-US" sz="2000"/>
                        <a:t>Penghantar panas yang baik</a:t>
                      </a:r>
                    </a:p>
                  </a:txBody>
                  <a:tcPr/>
                </a:tc>
                <a:tc>
                  <a:txBody>
                    <a:bodyPr/>
                    <a:lstStyle/>
                    <a:p>
                      <a:pPr marL="342900" indent="-342900">
                        <a:buAutoNum type="arabicPeriod"/>
                      </a:pPr>
                      <a:r>
                        <a:rPr lang="en-US" sz="2000"/>
                        <a:t>Ada yang berupa zat padat, cair, atau gas pada suhu kamar</a:t>
                      </a:r>
                    </a:p>
                    <a:p>
                      <a:pPr marL="342900" indent="-342900">
                        <a:buAutoNum type="arabicPeriod"/>
                      </a:pPr>
                      <a:r>
                        <a:rPr lang="en-US" sz="2000"/>
                        <a:t>Tidak mengkilap jika digosok, kecuali intan (karbon)</a:t>
                      </a:r>
                    </a:p>
                    <a:p>
                      <a:pPr marL="342900" indent="-342900">
                        <a:buAutoNum type="arabicPeriod"/>
                      </a:pPr>
                      <a:r>
                        <a:rPr lang="en-US" sz="2000"/>
                        <a:t>Bukan konduktor yang baik</a:t>
                      </a:r>
                    </a:p>
                    <a:p>
                      <a:pPr marL="342900" indent="-342900">
                        <a:buAutoNum type="arabicPeriod"/>
                      </a:pPr>
                      <a:r>
                        <a:rPr lang="en-US" sz="2000"/>
                        <a:t>Umumnya rapuh, terutama yang berwujud padat</a:t>
                      </a:r>
                    </a:p>
                    <a:p>
                      <a:pPr marL="342900" indent="-342900">
                        <a:buAutoNum type="arabicPeriod"/>
                      </a:pPr>
                      <a:r>
                        <a:rPr lang="en-US" sz="2000"/>
                        <a:t>Bukan penghantar panas yang baik</a:t>
                      </a:r>
                    </a:p>
                    <a:p>
                      <a:pPr indent="0">
                        <a:buNone/>
                      </a:pPr>
                      <a:endParaRPr lang="en-US" sz="200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79145"/>
          </a:xfrm>
        </p:spPr>
        <p:txBody>
          <a:bodyPr/>
          <a:lstStyle/>
          <a:p>
            <a:r>
              <a:rPr lang="en-US">
                <a:sym typeface="+mn-ea"/>
              </a:rPr>
              <a:t>2.</a:t>
            </a:r>
            <a:r>
              <a:rPr lang="en-US" sz="2800">
                <a:sym typeface="+mn-ea"/>
              </a:rPr>
              <a:t> Pengelompokkan Unsur Menurut Johann Wolfgang Dobereiner</a:t>
            </a:r>
          </a:p>
        </p:txBody>
      </p:sp>
      <p:sp>
        <p:nvSpPr>
          <p:cNvPr id="3" name="Content Placeholder 2"/>
          <p:cNvSpPr>
            <a:spLocks noGrp="1"/>
          </p:cNvSpPr>
          <p:nvPr>
            <p:ph idx="1"/>
          </p:nvPr>
        </p:nvSpPr>
        <p:spPr/>
        <p:txBody>
          <a:bodyPr/>
          <a:lstStyle/>
          <a:p>
            <a:pPr marL="0" indent="0">
              <a:buNone/>
            </a:pPr>
            <a:r>
              <a:rPr lang="en-US" sz="2000"/>
              <a:t>Dobereiner adalah orang pertama menemukan hubungan antara sifat unsur dengan massa atom relatifnya. Unsu-unsur dikelompokkan berdasarkan kemiripan sifat-sifatnya. Setiap kelompok terdiri atas tiga unsur, sehingga disebut triade. Di dalam triade, unsur ke-2 mempunyai sifat-sifat yang berada di antara unsur ke-1 dan ke-3 dan memiliki massa atom sama dengan massa rata-rata unsur ke-1 dan ke-3.</a:t>
            </a:r>
          </a:p>
          <a:p>
            <a:pPr marL="0" indent="0">
              <a:buNone/>
            </a:pPr>
            <a:endParaRPr lang="en-US" sz="2000"/>
          </a:p>
          <a:p>
            <a:pPr marL="0" indent="0">
              <a:buNone/>
            </a:pPr>
            <a:r>
              <a:rPr lang="en-US" sz="2000"/>
              <a:t>Jenis Triade :</a:t>
            </a:r>
          </a:p>
          <a:p>
            <a:r>
              <a:rPr lang="en-US" sz="2000"/>
              <a:t>Triade Litium(Li), Natrium(Na), Kalium(k)</a:t>
            </a:r>
          </a:p>
          <a:p>
            <a:r>
              <a:rPr lang="en-US" sz="2000"/>
              <a:t>Triade Kalsium(Ca), Stronsium(Sr), Barium(Br)</a:t>
            </a:r>
          </a:p>
          <a:p>
            <a:r>
              <a:rPr lang="en-US" sz="2000"/>
              <a:t>Triade Klor(Cl), Brom(Br), Iodium(I)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1955"/>
            <a:ext cx="10972800" cy="772795"/>
          </a:xfrm>
        </p:spPr>
        <p:txBody>
          <a:bodyPr/>
          <a:lstStyle/>
          <a:p>
            <a:r>
              <a:rPr lang="en-US" sz="2800"/>
              <a:t>Tabel pengelompokan unsur-unsur menurut Triade Dobereine</a:t>
            </a:r>
          </a:p>
        </p:txBody>
      </p:sp>
      <p:pic>
        <p:nvPicPr>
          <p:cNvPr id="4" name="Content Placeholder 3" descr="e3699-capture"/>
          <p:cNvPicPr>
            <a:picLocks noGrp="1" noChangeAspect="1"/>
          </p:cNvPicPr>
          <p:nvPr>
            <p:ph idx="1"/>
          </p:nvPr>
        </p:nvPicPr>
        <p:blipFill>
          <a:blip r:embed="rId2"/>
          <a:stretch>
            <a:fillRect/>
          </a:stretch>
        </p:blipFill>
        <p:spPr>
          <a:xfrm>
            <a:off x="1653540" y="1174750"/>
            <a:ext cx="9171305" cy="3507740"/>
          </a:xfrm>
          <a:prstGeom prst="rect">
            <a:avLst/>
          </a:prstGeom>
        </p:spPr>
      </p:pic>
      <p:sp>
        <p:nvSpPr>
          <p:cNvPr id="8" name="Text Box 7"/>
          <p:cNvSpPr txBox="1"/>
          <p:nvPr/>
        </p:nvSpPr>
        <p:spPr>
          <a:xfrm>
            <a:off x="718185" y="4682490"/>
            <a:ext cx="11033125" cy="2030095"/>
          </a:xfrm>
          <a:prstGeom prst="rect">
            <a:avLst/>
          </a:prstGeom>
          <a:noFill/>
        </p:spPr>
        <p:txBody>
          <a:bodyPr wrap="square" rtlCol="0">
            <a:spAutoFit/>
          </a:bodyPr>
          <a:lstStyle/>
          <a:p>
            <a:pPr algn="l"/>
            <a:r>
              <a:rPr lang="en-US"/>
              <a:t>KELEBIHAN &amp; KEKURANGAN Pengelompokkan Unsur Menurut Johann Wolfgang Dobereiner</a:t>
            </a:r>
          </a:p>
          <a:p>
            <a:pPr algn="l"/>
            <a:r>
              <a:rPr lang="en-US"/>
              <a:t>(+) KELEBIHAN :</a:t>
            </a:r>
          </a:p>
          <a:p>
            <a:pPr algn="l"/>
            <a:r>
              <a:rPr lang="en-US"/>
              <a:t> Keteraturan setiap unsur yang sifatnya mirip massa atom (Ar) unsur yang kedua (Tengah) merupakan massa atom rata-rata di massa atom unsur pertama dan ketiga</a:t>
            </a:r>
          </a:p>
          <a:p>
            <a:pPr algn="l"/>
            <a:r>
              <a:rPr lang="en-US"/>
              <a:t>(-) KEKURANGAN</a:t>
            </a:r>
          </a:p>
          <a:p>
            <a:pPr algn="l"/>
            <a:r>
              <a:rPr lang="en-US"/>
              <a:t> Kurang efisien karena ada beberapa unsur lain yang tidak termasuk dalam kelompok Triade padahal sifatnya sama dengan unsur di dalam kelompok triade tersebut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23595"/>
          </a:xfrm>
        </p:spPr>
        <p:txBody>
          <a:bodyPr/>
          <a:lstStyle/>
          <a:p>
            <a:r>
              <a:rPr lang="en-US">
                <a:sym typeface="+mn-ea"/>
              </a:rPr>
              <a:t>3. </a:t>
            </a:r>
            <a:r>
              <a:rPr lang="en-US" sz="2800">
                <a:sym typeface="+mn-ea"/>
              </a:rPr>
              <a:t>Pengelompokan Unsur Menurut John Newlands</a:t>
            </a:r>
            <a:endParaRPr lang="en-US" sz="2800"/>
          </a:p>
        </p:txBody>
      </p:sp>
      <p:sp>
        <p:nvSpPr>
          <p:cNvPr id="3" name="Content Placeholder 2"/>
          <p:cNvSpPr>
            <a:spLocks noGrp="1"/>
          </p:cNvSpPr>
          <p:nvPr>
            <p:ph sz="half" idx="1"/>
          </p:nvPr>
        </p:nvSpPr>
        <p:spPr>
          <a:xfrm>
            <a:off x="609600" y="1174750"/>
            <a:ext cx="10077450" cy="2114550"/>
          </a:xfrm>
        </p:spPr>
        <p:txBody>
          <a:bodyPr/>
          <a:lstStyle/>
          <a:p>
            <a:pPr marL="0" indent="0">
              <a:buNone/>
            </a:pPr>
            <a:r>
              <a:rPr lang="en-US" sz="1800"/>
              <a:t>Triade Debereiner mendorong John Alexander Reina Newlands untuk melanjutkan upaya pengelompokan unsur-unsur berdasarkan kenaikan massa atom dan keterkaitannya dengan sifat unsur.</a:t>
            </a:r>
          </a:p>
          <a:p>
            <a:pPr marL="0" indent="0">
              <a:buNone/>
            </a:pPr>
            <a:r>
              <a:rPr lang="en-US" sz="1800"/>
              <a:t>Menurut Newlands, jika unsur-unsur diurutkan letaknya sesuai dengan kenaikan massa atom relatifnya, maka sifat unsur akan terulang pada tiap unsur kedelapan. Keteraturan ini sesuai dengan pengulangan not lagu (oktaf) sehingga disebut Hukum Oktaf (law of octaves). Tabel berikut menunjukkan pengelompokan unsur berdasarkan hukum Oktaf Newlands.</a:t>
            </a:r>
          </a:p>
          <a:p>
            <a:pPr marL="0" indent="0">
              <a:buNone/>
            </a:pPr>
            <a:endParaRPr lang="en-US" sz="1800"/>
          </a:p>
        </p:txBody>
      </p:sp>
      <p:pic>
        <p:nvPicPr>
          <p:cNvPr id="4" name="Content Placeholder 3" descr="hal9"/>
          <p:cNvPicPr>
            <a:picLocks noGrp="1" noChangeAspect="1"/>
          </p:cNvPicPr>
          <p:nvPr>
            <p:ph sz="half" idx="2"/>
          </p:nvPr>
        </p:nvPicPr>
        <p:blipFill>
          <a:blip r:embed="rId2"/>
          <a:stretch>
            <a:fillRect/>
          </a:stretch>
        </p:blipFill>
        <p:spPr>
          <a:xfrm>
            <a:off x="1582420" y="3289300"/>
            <a:ext cx="8131810" cy="2292985"/>
          </a:xfrm>
          <a:prstGeom prst="rect">
            <a:avLst/>
          </a:prstGeom>
        </p:spPr>
      </p:pic>
      <p:sp>
        <p:nvSpPr>
          <p:cNvPr id="5" name="Text Box 4"/>
          <p:cNvSpPr txBox="1"/>
          <p:nvPr/>
        </p:nvSpPr>
        <p:spPr>
          <a:xfrm>
            <a:off x="1024255" y="5739765"/>
            <a:ext cx="9662795" cy="922020"/>
          </a:xfrm>
          <a:prstGeom prst="rect">
            <a:avLst/>
          </a:prstGeom>
          <a:noFill/>
        </p:spPr>
        <p:txBody>
          <a:bodyPr wrap="square" rtlCol="0">
            <a:spAutoFit/>
          </a:bodyPr>
          <a:lstStyle/>
          <a:p>
            <a:pPr algn="l"/>
            <a:r>
              <a:rPr lang="en-US"/>
              <a:t>(-)KELEMAHAN :</a:t>
            </a:r>
          </a:p>
          <a:p>
            <a:pPr algn="l"/>
            <a:r>
              <a:rPr lang="en-US"/>
              <a:t>– dalam kenyataanya masih di ketemukan beberapa oktaf yang isinya lebih dari delapan unsur. Dan penggolonganya ini tidak cocok untuk unsur yang massa atomnya sangat besar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sz="2800"/>
              <a:t>Pengelompokan Unsur Menurut Dmitri Mendeleev</a:t>
            </a:r>
          </a:p>
        </p:txBody>
      </p:sp>
      <p:sp>
        <p:nvSpPr>
          <p:cNvPr id="5" name="Content Placeholder 4"/>
          <p:cNvSpPr>
            <a:spLocks noGrp="1"/>
          </p:cNvSpPr>
          <p:nvPr>
            <p:ph sz="half" idx="1"/>
          </p:nvPr>
        </p:nvSpPr>
        <p:spPr>
          <a:xfrm>
            <a:off x="609600" y="1416050"/>
            <a:ext cx="10917555" cy="4711700"/>
          </a:xfrm>
        </p:spPr>
        <p:txBody>
          <a:bodyPr/>
          <a:lstStyle/>
          <a:p>
            <a:r>
              <a:rPr lang="en-US" sz="2400"/>
              <a:t>Dmitri Ivanovich Mendeleev pada tahun 1869 melakukan pengamatan 63 unsur yang sudah dikenal dan mendapatkan hasil bahwa sifat unsur merupakan fungsi periodik dari massa atom relatifnya. Sifat tertentu akan berulang secara periodik apabila unsur-unsur disusun berdasarkan kenaikan massa atom relatifnya. Mendeleev selanjutnya menempatkan unsur-unsur dengan kemiripan sifat pada satu lajur vertikal yang disebut golongan. Unsur-unsur juga disusun berdasarkan kenaikan massa atom relatifnya dan ditempatkan dalam satu lajur yang disebut periode.</a:t>
            </a:r>
          </a:p>
          <a:p>
            <a:pPr marL="0" indent="0">
              <a:buNone/>
            </a:pPr>
            <a:endParaRPr lang="en-US" sz="24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2151</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SimSun</vt:lpstr>
      <vt:lpstr>Arial</vt:lpstr>
      <vt:lpstr>Gear Drives</vt:lpstr>
      <vt:lpstr>Anggota kelompok: </vt:lpstr>
      <vt:lpstr>PowerPoint Presentation</vt:lpstr>
      <vt:lpstr>Sistem periodik </vt:lpstr>
      <vt:lpstr>1. Pengelompokkan Unsur Menurut Antoine Lavoisie</vt:lpstr>
      <vt:lpstr>Perbedaan Logam dan Non Logam</vt:lpstr>
      <vt:lpstr>2. Pengelompokkan Unsur Menurut Johann Wolfgang Dobereiner</vt:lpstr>
      <vt:lpstr>Tabel pengelompokan unsur-unsur menurut Triade Dobereine</vt:lpstr>
      <vt:lpstr>3. Pengelompokan Unsur Menurut John Newlands</vt:lpstr>
      <vt:lpstr>4. Pengelompokan Unsur Menurut Dmitri Mendeleev</vt:lpstr>
      <vt:lpstr>Tabel pengelompokan menurut Mendeleev</vt:lpstr>
      <vt:lpstr>PowerPoint Presentation</vt:lpstr>
      <vt:lpstr>5. Pengelompokkan Unsur Menurut Henry Moseley</vt:lpstr>
      <vt:lpstr>PowerPoint Presentation</vt:lpstr>
      <vt:lpstr>Penjelasan Sistem Periodik Unsur</vt:lpstr>
      <vt:lpstr>Perubahan sifat Sistem Periodik Unsur</vt:lpstr>
      <vt:lpstr> 2. Titik leleh dan Titik didih </vt:lpstr>
      <vt:lpstr> 3. Jari-jari atom </vt:lpstr>
      <vt:lpstr>Konfigurasi elektron</vt:lpstr>
      <vt:lpstr>PowerPoint Presentation</vt:lpstr>
      <vt:lpstr> Jenis – jenis Subkulit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ASUS</cp:lastModifiedBy>
  <cp:revision>2</cp:revision>
  <dcterms:created xsi:type="dcterms:W3CDTF">2022-10-11T13:19:34Z</dcterms:created>
  <dcterms:modified xsi:type="dcterms:W3CDTF">2022-10-11T16:11:01Z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F1B0B473EC4140C49C8F955826679DA4</vt:lpwstr>
  </property>
  <property fmtid="{D5CDD505-2E9C-101B-9397-08002B2CF9AE}" pid="3" name="KSOProductBuildVer">
    <vt:lpwstr>1033-11.2.0.11341</vt:lpwstr>
  </property>
</Properties>
</file>