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y="10287000" cx="18288000"/>
  <p:notesSz cx="6858000" cy="9144000"/>
  <p:embeddedFontLs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scadia Code SemiBold" panose="020B0609020000020004" pitchFamily="49" charset="0"/>
      <p:bold r:id="rId20"/>
      <p:boldItalic r:id="rId21"/>
    </p:embeddedFont>
    <p:embeddedFont>
      <p:font typeface="Cascadia Mono SemiLight" panose="020B0609020000020004" pitchFamily="49" charset="0"/>
      <p:regular r:id="rId22"/>
      <p:italic r:id="rId23"/>
    </p:embeddedFont>
    <p:embeddedFont>
      <p:font typeface="Chiller" panose="04020404031007020602" pitchFamily="82" charset="0"/>
      <p:regular r:id="rId24"/>
    </p:embeddedFont>
    <p:embeddedFont>
      <p:font typeface="Roboto Mono Regular" panose="020B0604020202020204" charset="0"/>
      <p:regular r:id="rId25"/>
    </p:embeddedFont>
    <p:embeddedFont>
      <p:font typeface="Roboto Mono Regular Bold" panose="020B0604020202020204" charset="0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5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/>
          <p:cNvGrpSpPr/>
          <p:nvPr/>
        </p:nvGrpSpPr>
        <p:grpSpPr>
          <a:xfrm>
            <a:off x="734471" y="1827138"/>
            <a:ext cx="15972381" cy="9229973"/>
            <a:chOff x="0" y="0"/>
            <a:chExt cx="5490351" cy="3172714"/>
          </a:xfrm>
        </p:grpSpPr>
        <p:sp>
          <p:nvSpPr>
            <p:cNvPr id="1048611" name="Freeform 3"/>
            <p:cNvSpPr/>
            <p:nvPr/>
          </p:nvSpPr>
          <p:spPr>
            <a:xfrm>
              <a:off x="0" y="0"/>
              <a:ext cx="5490351" cy="3172714"/>
            </a:xfrm>
            <a:custGeom>
              <a:avLst/>
              <a:ahLst/>
              <a:rect l="l" t="t" r="r" b="b"/>
              <a:pathLst>
                <a:path w="5490351" h="3172714">
                  <a:moveTo>
                    <a:pt x="5365891" y="3172714"/>
                  </a:moveTo>
                  <a:lnTo>
                    <a:pt x="124460" y="3172714"/>
                  </a:lnTo>
                  <a:cubicBezTo>
                    <a:pt x="55880" y="3172714"/>
                    <a:pt x="0" y="3116834"/>
                    <a:pt x="0" y="30482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3048254"/>
                  </a:lnTo>
                  <a:cubicBezTo>
                    <a:pt x="5490351" y="3116834"/>
                    <a:pt x="5434471" y="3172714"/>
                    <a:pt x="5365891" y="3172714"/>
                  </a:cubicBezTo>
                  <a:close/>
                </a:path>
              </a:pathLst>
            </a:custGeom>
            <a:solidFill>
              <a:srgbClr val="3B4937"/>
            </a:solidFill>
          </p:spPr>
        </p:sp>
      </p:grpSp>
      <p:grpSp>
        <p:nvGrpSpPr>
          <p:cNvPr id="34" name="Group 4"/>
          <p:cNvGrpSpPr/>
          <p:nvPr/>
        </p:nvGrpSpPr>
        <p:grpSpPr>
          <a:xfrm rot="-10800000">
            <a:off x="1433554" y="1123950"/>
            <a:ext cx="5939862" cy="929058"/>
            <a:chOff x="0" y="0"/>
            <a:chExt cx="38779425" cy="6065520"/>
          </a:xfrm>
        </p:grpSpPr>
        <p:sp>
          <p:nvSpPr>
            <p:cNvPr id="1048612" name="Freeform 5"/>
            <p:cNvSpPr/>
            <p:nvPr/>
          </p:nvSpPr>
          <p:spPr>
            <a:xfrm>
              <a:off x="-50800" y="0"/>
              <a:ext cx="38881025" cy="6066790"/>
            </a:xfrm>
            <a:custGeom>
              <a:avLst/>
              <a:ahLst/>
              <a:rect l="l" t="t" r="r" b="b"/>
              <a:pathLst>
                <a:path w="38881025" h="6066790">
                  <a:moveTo>
                    <a:pt x="1692910" y="0"/>
                  </a:moveTo>
                  <a:lnTo>
                    <a:pt x="1692910" y="6065520"/>
                  </a:lnTo>
                  <a:cubicBezTo>
                    <a:pt x="1710690" y="6066790"/>
                    <a:pt x="1728470" y="6066790"/>
                    <a:pt x="1746250" y="6066790"/>
                  </a:cubicBezTo>
                  <a:lnTo>
                    <a:pt x="37124615" y="6066790"/>
                  </a:lnTo>
                  <a:lnTo>
                    <a:pt x="37124615" y="0"/>
                  </a:lnTo>
                  <a:lnTo>
                    <a:pt x="1692910" y="0"/>
                  </a:lnTo>
                  <a:close/>
                  <a:moveTo>
                    <a:pt x="37581815" y="0"/>
                  </a:moveTo>
                  <a:lnTo>
                    <a:pt x="37124615" y="0"/>
                  </a:lnTo>
                  <a:lnTo>
                    <a:pt x="37124615" y="6065520"/>
                  </a:lnTo>
                  <a:lnTo>
                    <a:pt x="37134775" y="6065520"/>
                  </a:lnTo>
                  <a:cubicBezTo>
                    <a:pt x="37873915" y="6065520"/>
                    <a:pt x="38522886" y="5462270"/>
                    <a:pt x="38576225" y="4725670"/>
                  </a:cubicBezTo>
                  <a:lnTo>
                    <a:pt x="38826415" y="1338580"/>
                  </a:lnTo>
                  <a:cubicBezTo>
                    <a:pt x="38881025" y="603250"/>
                    <a:pt x="38320954" y="0"/>
                    <a:pt x="37581815" y="0"/>
                  </a:cubicBezTo>
                  <a:close/>
                  <a:moveTo>
                    <a:pt x="1299210" y="0"/>
                  </a:moveTo>
                  <a:cubicBezTo>
                    <a:pt x="560070" y="0"/>
                    <a:pt x="0" y="603250"/>
                    <a:pt x="54610" y="1339850"/>
                  </a:cubicBezTo>
                  <a:lnTo>
                    <a:pt x="304800" y="4726940"/>
                  </a:lnTo>
                  <a:cubicBezTo>
                    <a:pt x="358140" y="5445760"/>
                    <a:pt x="977900" y="6037580"/>
                    <a:pt x="1694180" y="6065520"/>
                  </a:cubicBezTo>
                  <a:lnTo>
                    <a:pt x="1694180" y="0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3B4937"/>
            </a:solidFill>
          </p:spPr>
        </p:sp>
      </p:grpSp>
      <p:grpSp>
        <p:nvGrpSpPr>
          <p:cNvPr id="35" name="Group 6"/>
          <p:cNvGrpSpPr/>
          <p:nvPr/>
        </p:nvGrpSpPr>
        <p:grpSpPr>
          <a:xfrm>
            <a:off x="1703426" y="1588479"/>
            <a:ext cx="15555874" cy="9381757"/>
            <a:chOff x="0" y="0"/>
            <a:chExt cx="20741165" cy="12509009"/>
          </a:xfrm>
        </p:grpSpPr>
        <p:grpSp>
          <p:nvGrpSpPr>
            <p:cNvPr id="36" name="Group 7"/>
            <p:cNvGrpSpPr/>
            <p:nvPr/>
          </p:nvGrpSpPr>
          <p:grpSpPr>
            <a:xfrm>
              <a:off x="0" y="1142541"/>
              <a:ext cx="20741165" cy="11366468"/>
              <a:chOff x="0" y="0"/>
              <a:chExt cx="5490351" cy="3008794"/>
            </a:xfrm>
          </p:grpSpPr>
          <p:sp>
            <p:nvSpPr>
              <p:cNvPr id="1048613" name="Freeform 8"/>
              <p:cNvSpPr/>
              <p:nvPr/>
            </p:nvSpPr>
            <p:spPr>
              <a:xfrm>
                <a:off x="0" y="0"/>
                <a:ext cx="5490351" cy="3008794"/>
              </a:xfrm>
              <a:custGeom>
                <a:avLst/>
                <a:ahLst/>
                <a:rect l="l" t="t" r="r" b="b"/>
                <a:pathLst>
                  <a:path w="5490351" h="3008794">
                    <a:moveTo>
                      <a:pt x="5365891" y="3008794"/>
                    </a:moveTo>
                    <a:lnTo>
                      <a:pt x="124460" y="3008794"/>
                    </a:lnTo>
                    <a:cubicBezTo>
                      <a:pt x="55880" y="3008794"/>
                      <a:pt x="0" y="2952914"/>
                      <a:pt x="0" y="28843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65891" y="0"/>
                    </a:lnTo>
                    <a:cubicBezTo>
                      <a:pt x="5434471" y="0"/>
                      <a:pt x="5490351" y="55880"/>
                      <a:pt x="5490351" y="124460"/>
                    </a:cubicBezTo>
                    <a:lnTo>
                      <a:pt x="5490351" y="2884334"/>
                    </a:lnTo>
                    <a:cubicBezTo>
                      <a:pt x="5490351" y="2952914"/>
                      <a:pt x="5434471" y="3008794"/>
                      <a:pt x="5365891" y="3008794"/>
                    </a:cubicBezTo>
                    <a:close/>
                  </a:path>
                </a:pathLst>
              </a:custGeom>
              <a:solidFill>
                <a:srgbClr val="FFFBEC"/>
              </a:solidFill>
            </p:spPr>
          </p:sp>
        </p:grpSp>
        <p:grpSp>
          <p:nvGrpSpPr>
            <p:cNvPr id="37" name="Group 9"/>
            <p:cNvGrpSpPr/>
            <p:nvPr/>
          </p:nvGrpSpPr>
          <p:grpSpPr>
            <a:xfrm rot="-10800000">
              <a:off x="10688424" y="0"/>
              <a:ext cx="8880221" cy="1388962"/>
              <a:chOff x="0" y="0"/>
              <a:chExt cx="38779425" cy="6065520"/>
            </a:xfrm>
          </p:grpSpPr>
          <p:sp>
            <p:nvSpPr>
              <p:cNvPr id="1048614" name="Freeform 10"/>
              <p:cNvSpPr/>
              <p:nvPr/>
            </p:nvSpPr>
            <p:spPr>
              <a:xfrm>
                <a:off x="-50800" y="0"/>
                <a:ext cx="38881025" cy="6066790"/>
              </a:xfrm>
              <a:custGeom>
                <a:avLst/>
                <a:ahLst/>
                <a:rect l="l" t="t" r="r" b="b"/>
                <a:pathLst>
                  <a:path w="38881025" h="6066790">
                    <a:moveTo>
                      <a:pt x="1692910" y="0"/>
                    </a:moveTo>
                    <a:lnTo>
                      <a:pt x="1692910" y="6065520"/>
                    </a:lnTo>
                    <a:cubicBezTo>
                      <a:pt x="1710690" y="6066790"/>
                      <a:pt x="1728470" y="6066790"/>
                      <a:pt x="1746250" y="6066790"/>
                    </a:cubicBezTo>
                    <a:lnTo>
                      <a:pt x="37124615" y="6066790"/>
                    </a:lnTo>
                    <a:lnTo>
                      <a:pt x="37124615" y="0"/>
                    </a:lnTo>
                    <a:lnTo>
                      <a:pt x="1692910" y="0"/>
                    </a:lnTo>
                    <a:close/>
                    <a:moveTo>
                      <a:pt x="37581815" y="0"/>
                    </a:moveTo>
                    <a:lnTo>
                      <a:pt x="37124615" y="0"/>
                    </a:lnTo>
                    <a:lnTo>
                      <a:pt x="37124615" y="6065520"/>
                    </a:lnTo>
                    <a:lnTo>
                      <a:pt x="37134775" y="6065520"/>
                    </a:lnTo>
                    <a:cubicBezTo>
                      <a:pt x="37873915" y="6065520"/>
                      <a:pt x="38522886" y="5462270"/>
                      <a:pt x="38576225" y="4725670"/>
                    </a:cubicBezTo>
                    <a:lnTo>
                      <a:pt x="38826415" y="1338580"/>
                    </a:lnTo>
                    <a:cubicBezTo>
                      <a:pt x="38881025" y="603250"/>
                      <a:pt x="38320954" y="0"/>
                      <a:pt x="37581815" y="0"/>
                    </a:cubicBezTo>
                    <a:close/>
                    <a:moveTo>
                      <a:pt x="1299210" y="0"/>
                    </a:moveTo>
                    <a:cubicBezTo>
                      <a:pt x="560070" y="0"/>
                      <a:pt x="0" y="603250"/>
                      <a:pt x="54610" y="1339850"/>
                    </a:cubicBezTo>
                    <a:lnTo>
                      <a:pt x="304800" y="4726940"/>
                    </a:lnTo>
                    <a:cubicBezTo>
                      <a:pt x="358140" y="5445760"/>
                      <a:pt x="977900" y="6037580"/>
                      <a:pt x="1694180" y="6065520"/>
                    </a:cubicBezTo>
                    <a:lnTo>
                      <a:pt x="1694180" y="0"/>
                    </a:lnTo>
                    <a:lnTo>
                      <a:pt x="1299210" y="0"/>
                    </a:lnTo>
                    <a:close/>
                  </a:path>
                </a:pathLst>
              </a:custGeom>
              <a:solidFill>
                <a:srgbClr val="FFFBEC"/>
              </a:solidFill>
            </p:spPr>
          </p:sp>
        </p:grpSp>
      </p:grpSp>
      <p:sp>
        <p:nvSpPr>
          <p:cNvPr id="1048615" name="AutoShape 11"/>
          <p:cNvSpPr/>
          <p:nvPr/>
        </p:nvSpPr>
        <p:spPr>
          <a:xfrm>
            <a:off x="3828867" y="7400206"/>
            <a:ext cx="1089229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16" name="AutoShape 12"/>
          <p:cNvSpPr/>
          <p:nvPr/>
        </p:nvSpPr>
        <p:spPr>
          <a:xfrm>
            <a:off x="3828867" y="4813560"/>
            <a:ext cx="1089229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17" name="TextBox 13"/>
          <p:cNvSpPr txBox="1"/>
          <p:nvPr/>
        </p:nvSpPr>
        <p:spPr>
          <a:xfrm>
            <a:off x="2892361" y="4813560"/>
            <a:ext cx="12500039" cy="2692400"/>
          </a:xfrm>
          <a:prstGeom prst="rect"/>
        </p:spPr>
        <p:txBody>
          <a:bodyPr anchor="t" bIns="0" lIns="0" rIns="0" rtlCol="0" tIns="0" wrap="square">
            <a:spAutoFit/>
          </a:bodyPr>
          <a:p>
            <a:pPr algn="ctr">
              <a:lnSpc>
                <a:spcPts val="10559"/>
              </a:lnSpc>
            </a:pPr>
            <a:r>
              <a:rPr dirty="0" sz="8799" lang="en-US">
                <a:solidFill>
                  <a:srgbClr val="3B4937"/>
                </a:solidFill>
                <a:latin typeface="Roboto Mono Regular"/>
              </a:rPr>
              <a:t>MANUSIA DAN KEADILAN</a:t>
            </a:r>
          </a:p>
        </p:txBody>
      </p:sp>
      <p:pic>
        <p:nvPicPr>
          <p:cNvPr id="2097157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1332594">
            <a:off x="818611" y="7360710"/>
            <a:ext cx="3362963" cy="3186408"/>
          </a:xfrm>
          <a:prstGeom prst="rect"/>
        </p:spPr>
      </p:pic>
      <p:sp>
        <p:nvSpPr>
          <p:cNvPr id="1048618" name="TextBox 15"/>
          <p:cNvSpPr txBox="1"/>
          <p:nvPr/>
        </p:nvSpPr>
        <p:spPr>
          <a:xfrm>
            <a:off x="4616917" y="8037468"/>
            <a:ext cx="9316189" cy="51435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200"/>
              </a:lnSpc>
            </a:pPr>
            <a:r>
              <a:rPr sz="3000" lang="en-US">
                <a:solidFill>
                  <a:srgbClr val="3B4937"/>
                </a:solidFill>
                <a:latin typeface="Roboto Mono Regular"/>
              </a:rPr>
              <a:t>Ilmu Budaya Dasar</a:t>
            </a:r>
          </a:p>
        </p:txBody>
      </p:sp>
      <p:pic>
        <p:nvPicPr>
          <p:cNvPr id="2097158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817225">
            <a:off x="16592269" y="472636"/>
            <a:ext cx="508987" cy="799837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AutoShape 2"/>
          <p:cNvSpPr/>
          <p:nvPr/>
        </p:nvSpPr>
        <p:spPr>
          <a:xfrm rot="-117255">
            <a:off x="1302193" y="667339"/>
            <a:ext cx="16610317" cy="10162269"/>
          </a:xfrm>
          <a:prstGeom prst="rect"/>
          <a:solidFill>
            <a:srgbClr val="FFFBEC"/>
          </a:solidFill>
        </p:spPr>
      </p:sp>
      <p:sp>
        <p:nvSpPr>
          <p:cNvPr id="1048595" name="AutoShape 3"/>
          <p:cNvSpPr/>
          <p:nvPr/>
        </p:nvSpPr>
        <p:spPr>
          <a:xfrm>
            <a:off x="1302303" y="1028700"/>
            <a:ext cx="16230600" cy="9258300"/>
          </a:xfrm>
          <a:prstGeom prst="rect"/>
          <a:solidFill>
            <a:srgbClr val="3B4937"/>
          </a:solidFill>
        </p:spPr>
      </p:sp>
      <p:pic>
        <p:nvPicPr>
          <p:cNvPr id="209715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-763660">
            <a:off x="1385739" y="201357"/>
            <a:ext cx="3041483" cy="2626736"/>
          </a:xfrm>
          <a:prstGeom prst="rect"/>
        </p:spPr>
      </p:pic>
      <p:sp>
        <p:nvSpPr>
          <p:cNvPr id="1048596" name="TextBox 8"/>
          <p:cNvSpPr txBox="1"/>
          <p:nvPr/>
        </p:nvSpPr>
        <p:spPr>
          <a:xfrm>
            <a:off x="2743200" y="1333500"/>
            <a:ext cx="8839200" cy="1228725"/>
          </a:xfrm>
          <a:prstGeom prst="rect"/>
        </p:spPr>
        <p:txBody>
          <a:bodyPr anchor="t" bIns="0" lIns="0" rIns="0" rtlCol="0" tIns="0" wrap="square">
            <a:spAutoFit/>
          </a:bodyPr>
          <a:p>
            <a:pPr algn="ctr">
              <a:lnSpc>
                <a:spcPts val="9600"/>
              </a:lnSpc>
            </a:pPr>
            <a:r>
              <a:rPr dirty="0" sz="8000" lang="en-US" err="1">
                <a:solidFill>
                  <a:srgbClr val="FFFBE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Kecurangan</a:t>
            </a:r>
            <a:endParaRPr dirty="0" sz="8000" lang="en-US">
              <a:solidFill>
                <a:srgbClr val="FFFBEC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48597" name="TextBox 12"/>
          <p:cNvSpPr txBox="1"/>
          <p:nvPr/>
        </p:nvSpPr>
        <p:spPr>
          <a:xfrm>
            <a:off x="2003132" y="3435667"/>
            <a:ext cx="6683667" cy="202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Kecurangan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identik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tidak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jujur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Curang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atau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kecurangan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artinya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dikatakan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tidak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sesuai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hati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nuraninya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</a:p>
        </p:txBody>
      </p:sp>
      <p:sp>
        <p:nvSpPr>
          <p:cNvPr id="1048598" name="TextBox 13"/>
          <p:cNvSpPr txBox="1"/>
          <p:nvPr/>
        </p:nvSpPr>
        <p:spPr>
          <a:xfrm>
            <a:off x="1895736" y="6631836"/>
            <a:ext cx="7521867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Orang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berbuat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curang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karena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mengharapkan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keuntungan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menimbulkan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kesenangan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</a:t>
            </a:r>
          </a:p>
        </p:txBody>
      </p:sp>
      <p:sp>
        <p:nvSpPr>
          <p:cNvPr id="1048599" name="TextBox 23"/>
          <p:cNvSpPr txBox="1"/>
          <p:nvPr/>
        </p:nvSpPr>
        <p:spPr>
          <a:xfrm>
            <a:off x="9693553" y="3402830"/>
            <a:ext cx="6279169" cy="4434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Bermacam-macam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sebab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manusia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berbuat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curang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ditinjau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dari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hubungan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manusia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dengan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alam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sekitarnya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4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aspek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penyebab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yaitu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:</a:t>
            </a:r>
          </a:p>
          <a:p>
            <a:endParaRPr dirty="0" sz="3200" lang="en-ID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indent="-457200" marL="457200">
              <a:buFont typeface="Courier New" panose="02070309020205020404" pitchFamily="49" charset="0"/>
              <a:buChar char="o"/>
            </a:pP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Aspek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Ekonomi</a:t>
            </a:r>
          </a:p>
          <a:p>
            <a:pPr indent="-457200" marL="457200">
              <a:buFont typeface="Courier New" panose="02070309020205020404" pitchFamily="49" charset="0"/>
              <a:buChar char="o"/>
            </a:pP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Aspek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Kebudayaan</a:t>
            </a:r>
            <a:endParaRPr dirty="0" sz="3200" lang="en-ID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indent="-457200" marL="457200">
              <a:buFont typeface="Courier New" panose="02070309020205020404" pitchFamily="49" charset="0"/>
              <a:buChar char="o"/>
            </a:pPr>
            <a:r>
              <a:rPr dirty="0" sz="3200" lang="en-ID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Aspek</a:t>
            </a:r>
            <a:r>
              <a:rPr dirty="0" sz="3200" lang="en-ID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Teknik</a:t>
            </a:r>
          </a:p>
        </p:txBody>
      </p:sp>
      <p:cxnSp>
        <p:nvCxnSpPr>
          <p:cNvPr id="3145728" name="Straight Connector 25"/>
          <p:cNvCxnSpPr>
            <a:cxnSpLocks/>
          </p:cNvCxnSpPr>
          <p:nvPr/>
        </p:nvCxnSpPr>
        <p:spPr>
          <a:xfrm>
            <a:off x="4191000" y="2781300"/>
            <a:ext cx="5939971" cy="19957"/>
          </a:xfrm>
          <a:prstGeom prst="line"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-101444">
            <a:off x="1496431" y="365323"/>
            <a:ext cx="15952951" cy="10557953"/>
          </a:xfrm>
          <a:prstGeom prst="rect"/>
        </p:spPr>
      </p:pic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2252700" y="959998"/>
            <a:ext cx="15348964" cy="10158223"/>
          </a:xfrm>
          <a:prstGeom prst="rect"/>
        </p:spPr>
      </p:pic>
      <p:sp>
        <p:nvSpPr>
          <p:cNvPr id="1048589" name="Rectangle 5"/>
          <p:cNvSpPr/>
          <p:nvPr/>
        </p:nvSpPr>
        <p:spPr>
          <a:xfrm rot="21410813">
            <a:off x="2165413" y="5026488"/>
            <a:ext cx="7070567" cy="8809387"/>
          </a:xfrm>
          <a:prstGeom prst="rect"/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r="162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D"/>
          </a:p>
        </p:txBody>
      </p:sp>
      <p:sp>
        <p:nvSpPr>
          <p:cNvPr id="1048590" name="Rectangle 6"/>
          <p:cNvSpPr/>
          <p:nvPr/>
        </p:nvSpPr>
        <p:spPr>
          <a:xfrm rot="394764">
            <a:off x="8950673" y="4071764"/>
            <a:ext cx="7070567" cy="8809387"/>
          </a:xfrm>
          <a:prstGeom prst="rect"/>
          <a:solidFill>
            <a:schemeClr val="bg1"/>
          </a:solidFill>
          <a:ln>
            <a:noFill/>
          </a:ln>
          <a:effectLst>
            <a:outerShdw algn="br" blurRad="50800" dir="135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D"/>
          </a:p>
        </p:txBody>
      </p:sp>
      <p:sp>
        <p:nvSpPr>
          <p:cNvPr id="1048591" name="TextBox 7"/>
          <p:cNvSpPr txBox="1"/>
          <p:nvPr/>
        </p:nvSpPr>
        <p:spPr>
          <a:xfrm rot="21392130">
            <a:off x="2403874" y="5869143"/>
            <a:ext cx="6028701" cy="3558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ID">
                <a:latin typeface="Roboto Mono Regular" panose="020B0604020202020204" charset="0"/>
                <a:ea typeface="Roboto Mono Regular" panose="020B0604020202020204" charset="0"/>
              </a:rPr>
              <a:t>MANUSIA DAN KEADILAN</a:t>
            </a:r>
          </a:p>
          <a:p>
            <a:endParaRPr dirty="0" sz="2000" lang="en-ID">
              <a:latin typeface="Roboto Mono Regular" panose="020B0604020202020204" charset="0"/>
              <a:ea typeface="Roboto Mono Regular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tidak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hanya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didambakan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namun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juga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agungkan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Setiap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manusia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berbeda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dalam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memandang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,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karena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setiap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manusia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dipengaruhi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oleh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kepentingannya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,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sehingga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tindakan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dianggap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sudah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adil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,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namun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oleh orang lain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justru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tindakan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itu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tidak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000" lang="en-ID" err="1">
                <a:latin typeface="Roboto Mono Regular" panose="020B0604020202020204" charset="0"/>
                <a:ea typeface="Roboto Mono Regular" panose="020B0604020202020204" charset="0"/>
              </a:rPr>
              <a:t>adil</a:t>
            </a:r>
            <a:r>
              <a:rPr dirty="0" sz="2000" lang="en-ID">
                <a:latin typeface="Roboto Mono Regular" panose="020B0604020202020204" charset="0"/>
                <a:ea typeface="Roboto Mono Regular" panose="020B0604020202020204" charset="0"/>
              </a:rPr>
              <a:t>.</a:t>
            </a:r>
          </a:p>
        </p:txBody>
      </p:sp>
      <p:sp>
        <p:nvSpPr>
          <p:cNvPr id="1048592" name="TextBox 8"/>
          <p:cNvSpPr txBox="1"/>
          <p:nvPr/>
        </p:nvSpPr>
        <p:spPr>
          <a:xfrm rot="412788">
            <a:off x="9840967" y="5023534"/>
            <a:ext cx="5679961" cy="3749041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Ukuran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ditentukan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oleh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soal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hak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dan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kewajiban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tanggung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jawab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Hak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adalah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sesuatu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setelah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orang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bersangkutan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melaksanakan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kewajiban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menjadi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lang="en-ID" err="1">
                <a:latin typeface="Roboto Mono Regular" panose="020B0604020202020204" charset="0"/>
                <a:ea typeface="Roboto Mono Regular" panose="020B0604020202020204" charset="0"/>
              </a:rPr>
              <a:t>tugasnya</a:t>
            </a:r>
            <a:r>
              <a:rPr dirty="0" lang="en-ID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dirty="0" lang="en-ID">
              <a:latin typeface="Roboto Mono Regular" panose="020B0604020202020204" charset="0"/>
              <a:ea typeface="Roboto Mono Regular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Kewajiban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tugas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ialah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pekerjaan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harus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dilaksanakan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oleh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sesuai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dengan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petensi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 dan </a:t>
            </a:r>
            <a:r>
              <a:rPr dirty="0" sz="1800" lang="en-ID" err="1">
                <a:latin typeface="Roboto Mono Regular" panose="020B0604020202020204" charset="0"/>
                <a:ea typeface="Roboto Mono Regular" panose="020B0604020202020204" charset="0"/>
              </a:rPr>
              <a:t>jabatannya</a:t>
            </a:r>
            <a:r>
              <a:rPr dirty="0" sz="1800" lang="en-ID">
                <a:latin typeface="Roboto Mono Regular" panose="020B0604020202020204" charset="0"/>
                <a:ea typeface="Roboto Mono Regular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dirty="0" lang="en-ID"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593" name="TextBox 9"/>
          <p:cNvSpPr txBox="1"/>
          <p:nvPr/>
        </p:nvSpPr>
        <p:spPr>
          <a:xfrm rot="373137">
            <a:off x="9672238" y="6861377"/>
            <a:ext cx="5488701" cy="14630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endParaRPr dirty="0" sz="2000" lang="en-ID">
              <a:latin typeface="Roboto Mono Regular" panose="020B0604020202020204" charset="0"/>
              <a:ea typeface="Roboto Mono Regular" panose="020B0604020202020204" charset="0"/>
            </a:endParaRPr>
          </a:p>
          <a:p>
            <a:pPr>
              <a:lnSpc>
                <a:spcPct val="150000"/>
              </a:lnSpc>
            </a:pPr>
            <a:endParaRPr dirty="0" sz="2000" lang="en-ID">
              <a:latin typeface="Roboto Mono Regular" panose="020B0604020202020204" charset="0"/>
              <a:ea typeface="Roboto Mono Regular" panose="020B0604020202020204" charset="0"/>
            </a:endParaRPr>
          </a:p>
          <a:p>
            <a:pPr>
              <a:lnSpc>
                <a:spcPct val="150000"/>
              </a:lnSpc>
            </a:pPr>
            <a:endParaRPr dirty="0" sz="2000" lang="en-ID">
              <a:latin typeface="Roboto Mono Regular" panose="020B0604020202020204" charset="0"/>
              <a:ea typeface="Roboto Mono Regula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6715503" y="4805354"/>
            <a:ext cx="4856995" cy="676293"/>
          </a:xfrm>
        </p:spPr>
        <p:txBody>
          <a:bodyPr>
            <a:noAutofit/>
          </a:bodyPr>
          <a:p>
            <a:r>
              <a:rPr dirty="0" sz="9600" lang="en-US">
                <a:solidFill>
                  <a:srgbClr val="C00000"/>
                </a:solidFill>
                <a:latin typeface="Chiller" panose="04020404031007020602" pitchFamily="82" charset="0"/>
              </a:rPr>
              <a:t>TAMAT.</a:t>
            </a:r>
            <a:endParaRPr dirty="0" sz="9600" lang="en-ID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AutoShape 2"/>
          <p:cNvSpPr/>
          <p:nvPr/>
        </p:nvSpPr>
        <p:spPr>
          <a:xfrm rot="158423">
            <a:off x="1302303" y="673814"/>
            <a:ext cx="16230600" cy="10162269"/>
          </a:xfrm>
          <a:prstGeom prst="rect"/>
          <a:solidFill>
            <a:srgbClr val="FFFBEC"/>
          </a:solidFill>
        </p:spPr>
      </p:sp>
      <p:sp>
        <p:nvSpPr>
          <p:cNvPr id="1048620" name="AutoShape 3"/>
          <p:cNvSpPr/>
          <p:nvPr/>
        </p:nvSpPr>
        <p:spPr>
          <a:xfrm>
            <a:off x="1028700" y="1028700"/>
            <a:ext cx="16230600" cy="9258300"/>
          </a:xfrm>
          <a:prstGeom prst="rect"/>
          <a:solidFill>
            <a:srgbClr val="3B4937"/>
          </a:solidFill>
        </p:spPr>
      </p:sp>
      <p:pic>
        <p:nvPicPr>
          <p:cNvPr id="2097159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 rot="4067540">
            <a:off x="14419489" y="533701"/>
            <a:ext cx="1704703" cy="1803051"/>
          </a:xfrm>
          <a:prstGeom prst="rect"/>
        </p:spPr>
      </p:pic>
      <p:sp>
        <p:nvSpPr>
          <p:cNvPr id="1048621" name="TextBox 10"/>
          <p:cNvSpPr txBox="1"/>
          <p:nvPr/>
        </p:nvSpPr>
        <p:spPr>
          <a:xfrm>
            <a:off x="2687174" y="1601628"/>
            <a:ext cx="10616257" cy="1228725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9600"/>
              </a:lnSpc>
            </a:pPr>
            <a:r>
              <a:rPr dirty="0" sz="8000" lang="en-US">
                <a:solidFill>
                  <a:srgbClr val="FFFF00"/>
                </a:solidFill>
                <a:latin typeface="Roboto Mono Regular"/>
              </a:rPr>
              <a:t>KELOMPOK 2</a:t>
            </a:r>
          </a:p>
        </p:txBody>
      </p:sp>
      <p:sp>
        <p:nvSpPr>
          <p:cNvPr id="1048622" name="TextBox 21"/>
          <p:cNvSpPr txBox="1"/>
          <p:nvPr/>
        </p:nvSpPr>
        <p:spPr>
          <a:xfrm>
            <a:off x="2819400" y="4127837"/>
            <a:ext cx="14391755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Briliandito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Isnawan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(50422340)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Muhammad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Furqon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Nur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Rofif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(51422060)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Zainab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Alhaura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(51422695)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Daniella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Mendytha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Ratu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(50422382)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Hanifa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Khansa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Syahla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Putri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(50422652)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Kiagus Muhammad Rafi	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(50422795)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Dimas Wijaya				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(50422433)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Naufal </a:t>
            </a:r>
            <a:r>
              <a:rPr dirty="0" sz="3600" lang="en-US" err="1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Fadillah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3600" lang="en-US">
                <a:solidFill>
                  <a:schemeClr val="bg1"/>
                </a:solidFill>
                <a:latin typeface="Roboto Mono Regular" panose="020B0604020202020204" charset="0"/>
                <a:ea typeface="Roboto Mono Regular" panose="020B0604020202020204" charset="0"/>
              </a:rPr>
              <a:t>		(51422219)</a:t>
            </a:r>
            <a:endParaRPr altLang="en-US" lang="zh-CN"/>
          </a:p>
          <a:p>
            <a:pPr indent="-342900" marL="342900">
              <a:buAutoNum type="arabicPeriod"/>
            </a:pPr>
            <a:endParaRPr dirty="0" lang="en-ID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5400000">
            <a:off x="1041860" y="2131090"/>
            <a:ext cx="16948008" cy="13774108"/>
          </a:xfrm>
          <a:prstGeom prst="rect"/>
        </p:spPr>
      </p:pic>
      <p:sp>
        <p:nvSpPr>
          <p:cNvPr id="1048623" name="TextBox 3"/>
          <p:cNvSpPr txBox="1"/>
          <p:nvPr/>
        </p:nvSpPr>
        <p:spPr>
          <a:xfrm>
            <a:off x="4544688" y="4190403"/>
            <a:ext cx="8852143" cy="246221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600"/>
              </a:lnSpc>
            </a:pPr>
            <a:r>
              <a:rPr dirty="0" sz="9600" lang="en-US" err="1">
                <a:solidFill>
                  <a:schemeClr val="accent5">
                    <a:lumMod val="75000"/>
                  </a:schemeClr>
                </a:solidFill>
                <a:latin typeface="Roboto Mono Regular"/>
              </a:rPr>
              <a:t>Pengertian</a:t>
            </a:r>
            <a:r>
              <a:rPr dirty="0" sz="9600" lang="en-US">
                <a:solidFill>
                  <a:schemeClr val="accent5">
                    <a:lumMod val="75000"/>
                  </a:schemeClr>
                </a:solidFill>
                <a:latin typeface="Roboto Mono Regular"/>
              </a:rPr>
              <a:t> </a:t>
            </a:r>
            <a:r>
              <a:rPr dirty="0" sz="9600" lang="en-US" err="1">
                <a:solidFill>
                  <a:schemeClr val="accent5">
                    <a:lumMod val="75000"/>
                  </a:schemeClr>
                </a:solidFill>
                <a:latin typeface="Roboto Mono Regular"/>
              </a:rPr>
              <a:t>Keadilan</a:t>
            </a:r>
            <a:endParaRPr dirty="0" sz="9600" lang="en-US">
              <a:solidFill>
                <a:schemeClr val="accent5">
                  <a:lumMod val="75000"/>
                </a:schemeClr>
              </a:solidFill>
              <a:latin typeface="Roboto Mono Regular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-593044">
            <a:off x="1275873" y="3951518"/>
            <a:ext cx="2999203" cy="6989669"/>
          </a:xfrm>
          <a:prstGeom prst="rect"/>
        </p:spPr>
      </p:pic>
      <p:sp>
        <p:nvSpPr>
          <p:cNvPr id="1048624" name="AutoShape 7"/>
          <p:cNvSpPr/>
          <p:nvPr/>
        </p:nvSpPr>
        <p:spPr>
          <a:xfrm>
            <a:off x="5761923" y="3027767"/>
            <a:ext cx="6417673" cy="0"/>
          </a:xfrm>
          <a:prstGeom prst="line"/>
          <a:ln w="9525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25" name="AutoShape 8"/>
          <p:cNvSpPr/>
          <p:nvPr/>
        </p:nvSpPr>
        <p:spPr>
          <a:xfrm>
            <a:off x="5761923" y="7793877"/>
            <a:ext cx="6417673" cy="0"/>
          </a:xfrm>
          <a:prstGeom prst="line"/>
          <a:ln w="9525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286919" y="785425"/>
            <a:ext cx="15972381" cy="10258082"/>
            <a:chOff x="0" y="0"/>
            <a:chExt cx="21296508" cy="13677442"/>
          </a:xfrm>
        </p:grpSpPr>
        <p:grpSp>
          <p:nvGrpSpPr>
            <p:cNvPr id="42" name="Group 3"/>
            <p:cNvGrpSpPr/>
            <p:nvPr/>
          </p:nvGrpSpPr>
          <p:grpSpPr>
            <a:xfrm>
              <a:off x="0" y="1370811"/>
              <a:ext cx="21296508" cy="12306631"/>
              <a:chOff x="0" y="0"/>
              <a:chExt cx="5490351" cy="3172714"/>
            </a:xfrm>
          </p:grpSpPr>
          <p:sp>
            <p:nvSpPr>
              <p:cNvPr id="1048626" name="Freeform 4"/>
              <p:cNvSpPr/>
              <p:nvPr/>
            </p:nvSpPr>
            <p:spPr>
              <a:xfrm>
                <a:off x="0" y="0"/>
                <a:ext cx="5490351" cy="3172714"/>
              </a:xfrm>
              <a:custGeom>
                <a:avLst/>
                <a:ahLst/>
                <a:rect l="l" t="t" r="r" b="b"/>
                <a:pathLst>
                  <a:path w="5490351" h="3172714">
                    <a:moveTo>
                      <a:pt x="5365891" y="3172714"/>
                    </a:moveTo>
                    <a:lnTo>
                      <a:pt x="124460" y="3172714"/>
                    </a:lnTo>
                    <a:cubicBezTo>
                      <a:pt x="55880" y="3172714"/>
                      <a:pt x="0" y="3116834"/>
                      <a:pt x="0" y="304825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65891" y="0"/>
                    </a:lnTo>
                    <a:cubicBezTo>
                      <a:pt x="5434471" y="0"/>
                      <a:pt x="5490351" y="55880"/>
                      <a:pt x="5490351" y="124460"/>
                    </a:cubicBezTo>
                    <a:lnTo>
                      <a:pt x="5490351" y="3048254"/>
                    </a:lnTo>
                    <a:cubicBezTo>
                      <a:pt x="5490351" y="3116834"/>
                      <a:pt x="5434471" y="3172714"/>
                      <a:pt x="5365891" y="3172714"/>
                    </a:cubicBezTo>
                    <a:close/>
                  </a:path>
                </a:pathLst>
              </a:custGeom>
              <a:solidFill>
                <a:srgbClr val="6A7A66"/>
              </a:solidFill>
            </p:spPr>
            <p:txBody>
              <a:bodyPr/>
              <a:p>
                <a:endParaRPr dirty="0" lang="en-ID"/>
              </a:p>
            </p:txBody>
          </p:sp>
        </p:grpSp>
        <p:grpSp>
          <p:nvGrpSpPr>
            <p:cNvPr id="43" name="Group 5"/>
            <p:cNvGrpSpPr/>
            <p:nvPr/>
          </p:nvGrpSpPr>
          <p:grpSpPr>
            <a:xfrm rot="-10800000">
              <a:off x="10288395" y="0"/>
              <a:ext cx="10108479" cy="1581075"/>
              <a:chOff x="0" y="0"/>
              <a:chExt cx="38779425" cy="6065520"/>
            </a:xfrm>
          </p:grpSpPr>
          <p:sp>
            <p:nvSpPr>
              <p:cNvPr id="1048627" name="Freeform 6"/>
              <p:cNvSpPr/>
              <p:nvPr/>
            </p:nvSpPr>
            <p:spPr>
              <a:xfrm>
                <a:off x="-50800" y="0"/>
                <a:ext cx="38881025" cy="6066790"/>
              </a:xfrm>
              <a:custGeom>
                <a:avLst/>
                <a:ahLst/>
                <a:rect l="l" t="t" r="r" b="b"/>
                <a:pathLst>
                  <a:path w="38881025" h="6066790">
                    <a:moveTo>
                      <a:pt x="1692910" y="0"/>
                    </a:moveTo>
                    <a:lnTo>
                      <a:pt x="1692910" y="6065520"/>
                    </a:lnTo>
                    <a:cubicBezTo>
                      <a:pt x="1710690" y="6066790"/>
                      <a:pt x="1728470" y="6066790"/>
                      <a:pt x="1746250" y="6066790"/>
                    </a:cubicBezTo>
                    <a:lnTo>
                      <a:pt x="37124615" y="6066790"/>
                    </a:lnTo>
                    <a:lnTo>
                      <a:pt x="37124615" y="0"/>
                    </a:lnTo>
                    <a:lnTo>
                      <a:pt x="1692910" y="0"/>
                    </a:lnTo>
                    <a:close/>
                    <a:moveTo>
                      <a:pt x="37581815" y="0"/>
                    </a:moveTo>
                    <a:lnTo>
                      <a:pt x="37124615" y="0"/>
                    </a:lnTo>
                    <a:lnTo>
                      <a:pt x="37124615" y="6065520"/>
                    </a:lnTo>
                    <a:lnTo>
                      <a:pt x="37134775" y="6065520"/>
                    </a:lnTo>
                    <a:cubicBezTo>
                      <a:pt x="37873915" y="6065520"/>
                      <a:pt x="38522886" y="5462270"/>
                      <a:pt x="38576225" y="4725670"/>
                    </a:cubicBezTo>
                    <a:lnTo>
                      <a:pt x="38826415" y="1338580"/>
                    </a:lnTo>
                    <a:cubicBezTo>
                      <a:pt x="38881025" y="603250"/>
                      <a:pt x="38320954" y="0"/>
                      <a:pt x="37581815" y="0"/>
                    </a:cubicBezTo>
                    <a:close/>
                    <a:moveTo>
                      <a:pt x="1299210" y="0"/>
                    </a:moveTo>
                    <a:cubicBezTo>
                      <a:pt x="560070" y="0"/>
                      <a:pt x="0" y="603250"/>
                      <a:pt x="54610" y="1339850"/>
                    </a:cubicBezTo>
                    <a:lnTo>
                      <a:pt x="304800" y="4726940"/>
                    </a:lnTo>
                    <a:cubicBezTo>
                      <a:pt x="358140" y="5445760"/>
                      <a:pt x="977900" y="6037580"/>
                      <a:pt x="1694180" y="6065520"/>
                    </a:cubicBezTo>
                    <a:lnTo>
                      <a:pt x="1694180" y="0"/>
                    </a:lnTo>
                    <a:lnTo>
                      <a:pt x="1299210" y="0"/>
                    </a:lnTo>
                    <a:close/>
                  </a:path>
                </a:pathLst>
              </a:custGeom>
              <a:solidFill>
                <a:srgbClr val="6A7A66"/>
              </a:solidFill>
            </p:spPr>
          </p:sp>
        </p:grpSp>
      </p:grpSp>
      <p:grpSp>
        <p:nvGrpSpPr>
          <p:cNvPr id="44" name="Group 7"/>
          <p:cNvGrpSpPr/>
          <p:nvPr/>
        </p:nvGrpSpPr>
        <p:grpSpPr>
          <a:xfrm>
            <a:off x="1028700" y="1180725"/>
            <a:ext cx="15555874" cy="9467482"/>
            <a:chOff x="0" y="0"/>
            <a:chExt cx="20741165" cy="12623309"/>
          </a:xfrm>
        </p:grpSpPr>
        <p:grpSp>
          <p:nvGrpSpPr>
            <p:cNvPr id="45" name="Group 8"/>
            <p:cNvGrpSpPr/>
            <p:nvPr/>
          </p:nvGrpSpPr>
          <p:grpSpPr>
            <a:xfrm>
              <a:off x="0" y="1256841"/>
              <a:ext cx="20741165" cy="11366468"/>
              <a:chOff x="0" y="0"/>
              <a:chExt cx="5490351" cy="3008794"/>
            </a:xfrm>
          </p:grpSpPr>
          <p:sp>
            <p:nvSpPr>
              <p:cNvPr id="1048628" name="Freeform 9"/>
              <p:cNvSpPr/>
              <p:nvPr/>
            </p:nvSpPr>
            <p:spPr>
              <a:xfrm>
                <a:off x="0" y="0"/>
                <a:ext cx="5490351" cy="3008794"/>
              </a:xfrm>
              <a:custGeom>
                <a:avLst/>
                <a:ahLst/>
                <a:rect l="l" t="t" r="r" b="b"/>
                <a:pathLst>
                  <a:path w="5490351" h="3008794">
                    <a:moveTo>
                      <a:pt x="5365891" y="3008794"/>
                    </a:moveTo>
                    <a:lnTo>
                      <a:pt x="124460" y="3008794"/>
                    </a:lnTo>
                    <a:cubicBezTo>
                      <a:pt x="55880" y="3008794"/>
                      <a:pt x="0" y="2952914"/>
                      <a:pt x="0" y="28843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65891" y="0"/>
                    </a:lnTo>
                    <a:cubicBezTo>
                      <a:pt x="5434471" y="0"/>
                      <a:pt x="5490351" y="55880"/>
                      <a:pt x="5490351" y="124460"/>
                    </a:cubicBezTo>
                    <a:lnTo>
                      <a:pt x="5490351" y="2884334"/>
                    </a:lnTo>
                    <a:cubicBezTo>
                      <a:pt x="5490351" y="2952914"/>
                      <a:pt x="5434471" y="3008794"/>
                      <a:pt x="5365891" y="3008794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p>
                <a:endParaRPr dirty="0" lang="en-ID"/>
              </a:p>
            </p:txBody>
          </p:sp>
        </p:grpSp>
        <p:grpSp>
          <p:nvGrpSpPr>
            <p:cNvPr id="46" name="Group 10"/>
            <p:cNvGrpSpPr/>
            <p:nvPr/>
          </p:nvGrpSpPr>
          <p:grpSpPr>
            <a:xfrm rot="-10800000">
              <a:off x="1183022" y="0"/>
              <a:ext cx="8880221" cy="1388962"/>
              <a:chOff x="0" y="0"/>
              <a:chExt cx="38779425" cy="6065520"/>
            </a:xfrm>
          </p:grpSpPr>
          <p:sp>
            <p:nvSpPr>
              <p:cNvPr id="1048629" name="Freeform 11"/>
              <p:cNvSpPr/>
              <p:nvPr/>
            </p:nvSpPr>
            <p:spPr>
              <a:xfrm>
                <a:off x="-50800" y="0"/>
                <a:ext cx="38881025" cy="6066790"/>
              </a:xfrm>
              <a:custGeom>
                <a:avLst/>
                <a:ahLst/>
                <a:rect l="l" t="t" r="r" b="b"/>
                <a:pathLst>
                  <a:path w="38881025" h="6066790">
                    <a:moveTo>
                      <a:pt x="1692910" y="0"/>
                    </a:moveTo>
                    <a:lnTo>
                      <a:pt x="1692910" y="6065520"/>
                    </a:lnTo>
                    <a:cubicBezTo>
                      <a:pt x="1710690" y="6066790"/>
                      <a:pt x="1728470" y="6066790"/>
                      <a:pt x="1746250" y="6066790"/>
                    </a:cubicBezTo>
                    <a:lnTo>
                      <a:pt x="37124615" y="6066790"/>
                    </a:lnTo>
                    <a:lnTo>
                      <a:pt x="37124615" y="0"/>
                    </a:lnTo>
                    <a:lnTo>
                      <a:pt x="1692910" y="0"/>
                    </a:lnTo>
                    <a:close/>
                    <a:moveTo>
                      <a:pt x="37581815" y="0"/>
                    </a:moveTo>
                    <a:lnTo>
                      <a:pt x="37124615" y="0"/>
                    </a:lnTo>
                    <a:lnTo>
                      <a:pt x="37124615" y="6065520"/>
                    </a:lnTo>
                    <a:lnTo>
                      <a:pt x="37134775" y="6065520"/>
                    </a:lnTo>
                    <a:cubicBezTo>
                      <a:pt x="37873915" y="6065520"/>
                      <a:pt x="38522886" y="5462270"/>
                      <a:pt x="38576225" y="4725670"/>
                    </a:cubicBezTo>
                    <a:lnTo>
                      <a:pt x="38826415" y="1338580"/>
                    </a:lnTo>
                    <a:cubicBezTo>
                      <a:pt x="38881025" y="603250"/>
                      <a:pt x="38320954" y="0"/>
                      <a:pt x="37581815" y="0"/>
                    </a:cubicBezTo>
                    <a:close/>
                    <a:moveTo>
                      <a:pt x="1299210" y="0"/>
                    </a:moveTo>
                    <a:cubicBezTo>
                      <a:pt x="560070" y="0"/>
                      <a:pt x="0" y="603250"/>
                      <a:pt x="54610" y="1339850"/>
                    </a:cubicBezTo>
                    <a:lnTo>
                      <a:pt x="304800" y="4726940"/>
                    </a:lnTo>
                    <a:cubicBezTo>
                      <a:pt x="358140" y="5445760"/>
                      <a:pt x="977900" y="6037580"/>
                      <a:pt x="1694180" y="6065520"/>
                    </a:cubicBezTo>
                    <a:lnTo>
                      <a:pt x="1694180" y="0"/>
                    </a:lnTo>
                    <a:lnTo>
                      <a:pt x="129921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</p:sp>
        </p:grpSp>
      </p:grpSp>
      <p:pic>
        <p:nvPicPr>
          <p:cNvPr id="2097162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-793244">
            <a:off x="858839" y="4642621"/>
            <a:ext cx="1370670" cy="6443318"/>
          </a:xfrm>
          <a:prstGeom prst="rect"/>
        </p:spPr>
      </p:pic>
      <p:pic>
        <p:nvPicPr>
          <p:cNvPr id="2097163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463326">
            <a:off x="1882662" y="5854320"/>
            <a:ext cx="693408" cy="5084995"/>
          </a:xfrm>
          <a:prstGeom prst="rect"/>
        </p:spPr>
      </p:pic>
      <p:sp>
        <p:nvSpPr>
          <p:cNvPr id="1048630" name="Rectangle 17"/>
          <p:cNvSpPr/>
          <p:nvPr/>
        </p:nvSpPr>
        <p:spPr>
          <a:xfrm rot="21440056">
            <a:off x="3781288" y="3124775"/>
            <a:ext cx="10820400" cy="8252930"/>
          </a:xfrm>
          <a:prstGeom prst="rect"/>
          <a:solidFill>
            <a:schemeClr val="bg1"/>
          </a:solidFill>
          <a:ln>
            <a:noFill/>
          </a:ln>
          <a:effectLst>
            <a:outerShdw algn="bl" blurRad="50800" dir="189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dirty="0" sz="1800" lang="en-ID"/>
          </a:p>
        </p:txBody>
      </p:sp>
      <p:sp>
        <p:nvSpPr>
          <p:cNvPr id="1048631" name="TextBox 18"/>
          <p:cNvSpPr txBox="1"/>
          <p:nvPr/>
        </p:nvSpPr>
        <p:spPr>
          <a:xfrm rot="21430846">
            <a:off x="5023240" y="4264548"/>
            <a:ext cx="8336496" cy="4485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Menurut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kamus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umum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bahasa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indonesia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susunan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W.J.S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Poerwadarminta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kata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adil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berarti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tidak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berat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sebelah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atau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memihak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manapun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tidak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sewenang-wenang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Sedangkan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menurut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istilah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adalah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 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pengakuan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perlakukan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seimbang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antara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kewajiban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 </a:t>
            </a:r>
          </a:p>
          <a:p>
            <a:pPr algn="just"/>
            <a:endParaRPr dirty="0" sz="2200" lang="en-ID">
              <a:solidFill>
                <a:srgbClr val="555555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algn="just"/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Menurut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pendapat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lebih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umum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dikatakan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bahwa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itu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adalah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pengakuan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perlakuan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seimbang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antara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kewajiban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terletak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pada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keharmonisan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menuntut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hak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menjalankan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kewajiban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Dengan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kata lain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adalah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keadaan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bila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setiap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orang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memperoleh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menjadi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haknya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setiap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orang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memperoleh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bagian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sama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dari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kekayaan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b="0" dirty="0" sz="2200" i="0" lang="en-ID" err="1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bersama</a:t>
            </a:r>
            <a:r>
              <a:rPr b="0" dirty="0" sz="2200" i="0" lang="en-ID">
                <a:solidFill>
                  <a:srgbClr val="555555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</a:t>
            </a:r>
            <a:endParaRPr dirty="0" sz="2200" lang="en-ID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dirty="0" lang="en-ID"/>
          </a:p>
        </p:txBody>
      </p:sp>
      <p:sp>
        <p:nvSpPr>
          <p:cNvPr id="1048632" name="Rectangle: Rounded Corners 19"/>
          <p:cNvSpPr/>
          <p:nvPr/>
        </p:nvSpPr>
        <p:spPr>
          <a:xfrm>
            <a:off x="11734800" y="1025698"/>
            <a:ext cx="4208359" cy="519242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000" lang="en-US" err="1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Pengertian</a:t>
            </a:r>
            <a:r>
              <a:rPr dirty="0" sz="2000" lang="en-US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000" lang="en-US" err="1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endParaRPr dirty="0" sz="2000" lang="en-ID">
              <a:solidFill>
                <a:schemeClr val="tx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"/>
          <p:cNvGrpSpPr/>
          <p:nvPr/>
        </p:nvGrpSpPr>
        <p:grpSpPr>
          <a:xfrm>
            <a:off x="1286919" y="785425"/>
            <a:ext cx="15972381" cy="10258082"/>
            <a:chOff x="0" y="0"/>
            <a:chExt cx="21296508" cy="13677442"/>
          </a:xfrm>
        </p:grpSpPr>
        <p:grpSp>
          <p:nvGrpSpPr>
            <p:cNvPr id="49" name="Group 3"/>
            <p:cNvGrpSpPr/>
            <p:nvPr/>
          </p:nvGrpSpPr>
          <p:grpSpPr>
            <a:xfrm>
              <a:off x="0" y="1370811"/>
              <a:ext cx="21296508" cy="12306631"/>
              <a:chOff x="0" y="0"/>
              <a:chExt cx="5490351" cy="3172714"/>
            </a:xfrm>
          </p:grpSpPr>
          <p:sp>
            <p:nvSpPr>
              <p:cNvPr id="1048633" name="Freeform 4"/>
              <p:cNvSpPr/>
              <p:nvPr/>
            </p:nvSpPr>
            <p:spPr>
              <a:xfrm>
                <a:off x="0" y="0"/>
                <a:ext cx="5490351" cy="3172714"/>
              </a:xfrm>
              <a:custGeom>
                <a:avLst/>
                <a:ahLst/>
                <a:rect l="l" t="t" r="r" b="b"/>
                <a:pathLst>
                  <a:path w="5490351" h="3172714">
                    <a:moveTo>
                      <a:pt x="5365891" y="3172714"/>
                    </a:moveTo>
                    <a:lnTo>
                      <a:pt x="124460" y="3172714"/>
                    </a:lnTo>
                    <a:cubicBezTo>
                      <a:pt x="55880" y="3172714"/>
                      <a:pt x="0" y="3116834"/>
                      <a:pt x="0" y="304825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65891" y="0"/>
                    </a:lnTo>
                    <a:cubicBezTo>
                      <a:pt x="5434471" y="0"/>
                      <a:pt x="5490351" y="55880"/>
                      <a:pt x="5490351" y="124460"/>
                    </a:cubicBezTo>
                    <a:lnTo>
                      <a:pt x="5490351" y="3048254"/>
                    </a:lnTo>
                    <a:cubicBezTo>
                      <a:pt x="5490351" y="3116834"/>
                      <a:pt x="5434471" y="3172714"/>
                      <a:pt x="5365891" y="3172714"/>
                    </a:cubicBezTo>
                    <a:close/>
                  </a:path>
                </a:pathLst>
              </a:custGeom>
              <a:solidFill>
                <a:srgbClr val="6A7A66"/>
              </a:solidFill>
            </p:spPr>
            <p:txBody>
              <a:bodyPr/>
              <a:p>
                <a:endParaRPr dirty="0" lang="en-ID"/>
              </a:p>
            </p:txBody>
          </p:sp>
        </p:grpSp>
        <p:grpSp>
          <p:nvGrpSpPr>
            <p:cNvPr id="50" name="Group 5"/>
            <p:cNvGrpSpPr/>
            <p:nvPr/>
          </p:nvGrpSpPr>
          <p:grpSpPr>
            <a:xfrm rot="-10800000">
              <a:off x="10288395" y="0"/>
              <a:ext cx="10108479" cy="1581075"/>
              <a:chOff x="0" y="0"/>
              <a:chExt cx="38779425" cy="6065520"/>
            </a:xfrm>
          </p:grpSpPr>
          <p:sp>
            <p:nvSpPr>
              <p:cNvPr id="1048634" name="Freeform 6"/>
              <p:cNvSpPr/>
              <p:nvPr/>
            </p:nvSpPr>
            <p:spPr>
              <a:xfrm>
                <a:off x="-50800" y="0"/>
                <a:ext cx="38881025" cy="6066790"/>
              </a:xfrm>
              <a:custGeom>
                <a:avLst/>
                <a:ahLst/>
                <a:rect l="l" t="t" r="r" b="b"/>
                <a:pathLst>
                  <a:path w="38881025" h="6066790">
                    <a:moveTo>
                      <a:pt x="1692910" y="0"/>
                    </a:moveTo>
                    <a:lnTo>
                      <a:pt x="1692910" y="6065520"/>
                    </a:lnTo>
                    <a:cubicBezTo>
                      <a:pt x="1710690" y="6066790"/>
                      <a:pt x="1728470" y="6066790"/>
                      <a:pt x="1746250" y="6066790"/>
                    </a:cubicBezTo>
                    <a:lnTo>
                      <a:pt x="37124615" y="6066790"/>
                    </a:lnTo>
                    <a:lnTo>
                      <a:pt x="37124615" y="0"/>
                    </a:lnTo>
                    <a:lnTo>
                      <a:pt x="1692910" y="0"/>
                    </a:lnTo>
                    <a:close/>
                    <a:moveTo>
                      <a:pt x="37581815" y="0"/>
                    </a:moveTo>
                    <a:lnTo>
                      <a:pt x="37124615" y="0"/>
                    </a:lnTo>
                    <a:lnTo>
                      <a:pt x="37124615" y="6065520"/>
                    </a:lnTo>
                    <a:lnTo>
                      <a:pt x="37134775" y="6065520"/>
                    </a:lnTo>
                    <a:cubicBezTo>
                      <a:pt x="37873915" y="6065520"/>
                      <a:pt x="38522886" y="5462270"/>
                      <a:pt x="38576225" y="4725670"/>
                    </a:cubicBezTo>
                    <a:lnTo>
                      <a:pt x="38826415" y="1338580"/>
                    </a:lnTo>
                    <a:cubicBezTo>
                      <a:pt x="38881025" y="603250"/>
                      <a:pt x="38320954" y="0"/>
                      <a:pt x="37581815" y="0"/>
                    </a:cubicBezTo>
                    <a:close/>
                    <a:moveTo>
                      <a:pt x="1299210" y="0"/>
                    </a:moveTo>
                    <a:cubicBezTo>
                      <a:pt x="560070" y="0"/>
                      <a:pt x="0" y="603250"/>
                      <a:pt x="54610" y="1339850"/>
                    </a:cubicBezTo>
                    <a:lnTo>
                      <a:pt x="304800" y="4726940"/>
                    </a:lnTo>
                    <a:cubicBezTo>
                      <a:pt x="358140" y="5445760"/>
                      <a:pt x="977900" y="6037580"/>
                      <a:pt x="1694180" y="6065520"/>
                    </a:cubicBezTo>
                    <a:lnTo>
                      <a:pt x="1694180" y="0"/>
                    </a:lnTo>
                    <a:lnTo>
                      <a:pt x="1299210" y="0"/>
                    </a:lnTo>
                    <a:close/>
                  </a:path>
                </a:pathLst>
              </a:custGeom>
              <a:solidFill>
                <a:srgbClr val="6A7A66"/>
              </a:solidFill>
            </p:spPr>
          </p:sp>
        </p:grpSp>
      </p:grpSp>
      <p:grpSp>
        <p:nvGrpSpPr>
          <p:cNvPr id="51" name="Group 7"/>
          <p:cNvGrpSpPr/>
          <p:nvPr/>
        </p:nvGrpSpPr>
        <p:grpSpPr>
          <a:xfrm>
            <a:off x="1028700" y="1180725"/>
            <a:ext cx="15555874" cy="9467482"/>
            <a:chOff x="0" y="0"/>
            <a:chExt cx="20741165" cy="12623309"/>
          </a:xfrm>
        </p:grpSpPr>
        <p:grpSp>
          <p:nvGrpSpPr>
            <p:cNvPr id="52" name="Group 8"/>
            <p:cNvGrpSpPr/>
            <p:nvPr/>
          </p:nvGrpSpPr>
          <p:grpSpPr>
            <a:xfrm>
              <a:off x="0" y="1256841"/>
              <a:ext cx="20741165" cy="11366468"/>
              <a:chOff x="0" y="0"/>
              <a:chExt cx="5490351" cy="3008794"/>
            </a:xfrm>
          </p:grpSpPr>
          <p:sp>
            <p:nvSpPr>
              <p:cNvPr id="1048635" name="Freeform 9"/>
              <p:cNvSpPr/>
              <p:nvPr/>
            </p:nvSpPr>
            <p:spPr>
              <a:xfrm>
                <a:off x="0" y="0"/>
                <a:ext cx="5490351" cy="3008794"/>
              </a:xfrm>
              <a:custGeom>
                <a:avLst/>
                <a:ahLst/>
                <a:rect l="l" t="t" r="r" b="b"/>
                <a:pathLst>
                  <a:path w="5490351" h="3008794">
                    <a:moveTo>
                      <a:pt x="5365891" y="3008794"/>
                    </a:moveTo>
                    <a:lnTo>
                      <a:pt x="124460" y="3008794"/>
                    </a:lnTo>
                    <a:cubicBezTo>
                      <a:pt x="55880" y="3008794"/>
                      <a:pt x="0" y="2952914"/>
                      <a:pt x="0" y="28843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65891" y="0"/>
                    </a:lnTo>
                    <a:cubicBezTo>
                      <a:pt x="5434471" y="0"/>
                      <a:pt x="5490351" y="55880"/>
                      <a:pt x="5490351" y="124460"/>
                    </a:cubicBezTo>
                    <a:lnTo>
                      <a:pt x="5490351" y="2884334"/>
                    </a:lnTo>
                    <a:cubicBezTo>
                      <a:pt x="5490351" y="2952914"/>
                      <a:pt x="5434471" y="3008794"/>
                      <a:pt x="5365891" y="3008794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p>
                <a:endParaRPr dirty="0" lang="en-ID"/>
              </a:p>
            </p:txBody>
          </p:sp>
        </p:grpSp>
        <p:grpSp>
          <p:nvGrpSpPr>
            <p:cNvPr id="53" name="Group 10"/>
            <p:cNvGrpSpPr/>
            <p:nvPr/>
          </p:nvGrpSpPr>
          <p:grpSpPr>
            <a:xfrm rot="-10800000">
              <a:off x="1183022" y="0"/>
              <a:ext cx="8880221" cy="1388962"/>
              <a:chOff x="0" y="0"/>
              <a:chExt cx="38779425" cy="6065520"/>
            </a:xfrm>
          </p:grpSpPr>
          <p:sp>
            <p:nvSpPr>
              <p:cNvPr id="1048636" name="Freeform 11"/>
              <p:cNvSpPr/>
              <p:nvPr/>
            </p:nvSpPr>
            <p:spPr>
              <a:xfrm>
                <a:off x="-50800" y="0"/>
                <a:ext cx="38881025" cy="6066790"/>
              </a:xfrm>
              <a:custGeom>
                <a:avLst/>
                <a:ahLst/>
                <a:rect l="l" t="t" r="r" b="b"/>
                <a:pathLst>
                  <a:path w="38881025" h="6066790">
                    <a:moveTo>
                      <a:pt x="1692910" y="0"/>
                    </a:moveTo>
                    <a:lnTo>
                      <a:pt x="1692910" y="6065520"/>
                    </a:lnTo>
                    <a:cubicBezTo>
                      <a:pt x="1710690" y="6066790"/>
                      <a:pt x="1728470" y="6066790"/>
                      <a:pt x="1746250" y="6066790"/>
                    </a:cubicBezTo>
                    <a:lnTo>
                      <a:pt x="37124615" y="6066790"/>
                    </a:lnTo>
                    <a:lnTo>
                      <a:pt x="37124615" y="0"/>
                    </a:lnTo>
                    <a:lnTo>
                      <a:pt x="1692910" y="0"/>
                    </a:lnTo>
                    <a:close/>
                    <a:moveTo>
                      <a:pt x="37581815" y="0"/>
                    </a:moveTo>
                    <a:lnTo>
                      <a:pt x="37124615" y="0"/>
                    </a:lnTo>
                    <a:lnTo>
                      <a:pt x="37124615" y="6065520"/>
                    </a:lnTo>
                    <a:lnTo>
                      <a:pt x="37134775" y="6065520"/>
                    </a:lnTo>
                    <a:cubicBezTo>
                      <a:pt x="37873915" y="6065520"/>
                      <a:pt x="38522886" y="5462270"/>
                      <a:pt x="38576225" y="4725670"/>
                    </a:cubicBezTo>
                    <a:lnTo>
                      <a:pt x="38826415" y="1338580"/>
                    </a:lnTo>
                    <a:cubicBezTo>
                      <a:pt x="38881025" y="603250"/>
                      <a:pt x="38320954" y="0"/>
                      <a:pt x="37581815" y="0"/>
                    </a:cubicBezTo>
                    <a:close/>
                    <a:moveTo>
                      <a:pt x="1299210" y="0"/>
                    </a:moveTo>
                    <a:cubicBezTo>
                      <a:pt x="560070" y="0"/>
                      <a:pt x="0" y="603250"/>
                      <a:pt x="54610" y="1339850"/>
                    </a:cubicBezTo>
                    <a:lnTo>
                      <a:pt x="304800" y="4726940"/>
                    </a:lnTo>
                    <a:cubicBezTo>
                      <a:pt x="358140" y="5445760"/>
                      <a:pt x="977900" y="6037580"/>
                      <a:pt x="1694180" y="6065520"/>
                    </a:cubicBezTo>
                    <a:lnTo>
                      <a:pt x="1694180" y="0"/>
                    </a:lnTo>
                    <a:lnTo>
                      <a:pt x="129921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</p:sp>
        </p:grpSp>
      </p:grpSp>
      <p:pic>
        <p:nvPicPr>
          <p:cNvPr id="2097164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-793244">
            <a:off x="858839" y="4642621"/>
            <a:ext cx="1370670" cy="6443318"/>
          </a:xfrm>
          <a:prstGeom prst="rect"/>
        </p:spPr>
      </p:pic>
      <p:pic>
        <p:nvPicPr>
          <p:cNvPr id="2097165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463326">
            <a:off x="1882662" y="5854320"/>
            <a:ext cx="693408" cy="5084995"/>
          </a:xfrm>
          <a:prstGeom prst="rect"/>
        </p:spPr>
      </p:pic>
      <p:sp>
        <p:nvSpPr>
          <p:cNvPr id="1048637" name="Rectangle 17"/>
          <p:cNvSpPr/>
          <p:nvPr/>
        </p:nvSpPr>
        <p:spPr>
          <a:xfrm rot="174574">
            <a:off x="3990500" y="2910723"/>
            <a:ext cx="10820400" cy="8252930"/>
          </a:xfrm>
          <a:prstGeom prst="rect"/>
          <a:solidFill>
            <a:schemeClr val="bg1"/>
          </a:solidFill>
          <a:ln>
            <a:noFill/>
          </a:ln>
          <a:effectLst>
            <a:outerShdw algn="bl" blurRad="50800" dir="189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dirty="0" sz="1800" lang="en-ID"/>
          </a:p>
        </p:txBody>
      </p:sp>
      <p:sp>
        <p:nvSpPr>
          <p:cNvPr id="1048638" name="Rectangle: Rounded Corners 19"/>
          <p:cNvSpPr/>
          <p:nvPr/>
        </p:nvSpPr>
        <p:spPr>
          <a:xfrm>
            <a:off x="11734800" y="1025698"/>
            <a:ext cx="4208359" cy="519242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000" lang="en-US" err="1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Pengertian</a:t>
            </a:r>
            <a:r>
              <a:rPr dirty="0" sz="2000" lang="en-US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000" lang="en-US" err="1">
                <a:solidFill>
                  <a:schemeClr val="tx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endParaRPr dirty="0" sz="2000" lang="en-ID">
              <a:solidFill>
                <a:schemeClr val="tx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2097166" name="Picture 4" descr="Aristotle | Biography, Works, Quotes, Philosophy, Ethics, &amp; Facts |  Britannic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 rot="21026066">
            <a:off x="2611429" y="2552148"/>
            <a:ext cx="2180114" cy="2733579"/>
          </a:xfrm>
          <a:prstGeom prst="rect"/>
          <a:noFill/>
          <a:effectLst>
            <a:outerShdw algn="bl" blurRad="50800" dir="189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639" name="TextBox 13"/>
          <p:cNvSpPr txBox="1"/>
          <p:nvPr/>
        </p:nvSpPr>
        <p:spPr>
          <a:xfrm rot="225986">
            <a:off x="4928082" y="3782553"/>
            <a:ext cx="9144000" cy="5387339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D" err="1">
                <a:solidFill>
                  <a:srgbClr val="7030A0"/>
                </a:solidFill>
                <a:latin typeface="Roboto Mono Regular" panose="020B0604020202020204" charset="0"/>
                <a:ea typeface="Roboto Mono Regular" panose="020B0604020202020204" charset="0"/>
              </a:rPr>
              <a:t>Menurut</a:t>
            </a:r>
            <a:r>
              <a:rPr dirty="0" sz="2800" lang="en-ID">
                <a:solidFill>
                  <a:srgbClr val="7030A0"/>
                </a:solidFill>
                <a:latin typeface="Roboto Mono Regular" panose="020B0604020202020204" charset="0"/>
                <a:ea typeface="Roboto Mono Regular" panose="020B0604020202020204" charset="0"/>
              </a:rPr>
              <a:t> Aristoteles</a:t>
            </a:r>
          </a:p>
          <a:p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adalah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kelayakan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dalam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tindakan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manusia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Kelayakan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berarti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titik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tengah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diantara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dua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ujung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eksttrim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yang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selalu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banyak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atau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terllau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sedikit</a:t>
            </a:r>
            <a:r>
              <a:rPr dirty="0" sz="2800" lang="en-ID">
                <a:solidFill>
                  <a:schemeClr val="accent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</a:t>
            </a:r>
          </a:p>
          <a:p>
            <a:endParaRPr dirty="0" sz="2800" lang="en-ID">
              <a:solidFill>
                <a:schemeClr val="accent2">
                  <a:lumMod val="75000"/>
                </a:schemeClr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dirty="0" sz="2800" lang="en-ID">
              <a:solidFill>
                <a:schemeClr val="accent2">
                  <a:lumMod val="75000"/>
                </a:schemeClr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dirty="0" sz="2800" lang="en-ID">
              <a:solidFill>
                <a:schemeClr val="accent2">
                  <a:lumMod val="75000"/>
                </a:schemeClr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dirty="0" sz="2800" lang="en-ID">
              <a:solidFill>
                <a:schemeClr val="accent2">
                  <a:lumMod val="75000"/>
                </a:schemeClr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dirty="0" sz="2800" lang="en-ID" err="1">
                <a:solidFill>
                  <a:srgbClr val="7030A0"/>
                </a:solidFill>
                <a:latin typeface="Roboto Mono Regular" panose="020B0604020202020204" charset="0"/>
                <a:ea typeface="Roboto Mono Regular" panose="020B0604020202020204" charset="0"/>
              </a:rPr>
              <a:t>Menurut</a:t>
            </a:r>
            <a:r>
              <a:rPr dirty="0" sz="2800" lang="en-ID">
                <a:solidFill>
                  <a:srgbClr val="7030A0"/>
                </a:solidFill>
                <a:latin typeface="Roboto Mono Regular" panose="020B0604020202020204" charset="0"/>
                <a:ea typeface="Roboto Mono Regular" panose="020B0604020202020204" charset="0"/>
              </a:rPr>
              <a:t> Socrates</a:t>
            </a:r>
            <a:endParaRPr dirty="0" sz="2800" lang="en-ID">
              <a:latin typeface="Roboto Mono Regular" panose="020B0604020202020204" charset="0"/>
              <a:ea typeface="Roboto Mono Regular" panose="020B0604020202020204" charset="0"/>
            </a:endParaRPr>
          </a:p>
          <a:p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bentuknya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macam-macam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salah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satunya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di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bidang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pemerintahan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keadilan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dalam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hal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berarti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saling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pengertian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adalah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pemerintah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dan </a:t>
            </a:r>
            <a:r>
              <a:rPr dirty="0" sz="2800" lang="en-ID" err="1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rakyat</a:t>
            </a:r>
            <a:r>
              <a:rPr dirty="0" sz="2800" lang="en-ID">
                <a:solidFill>
                  <a:schemeClr val="accent6">
                    <a:lumMod val="50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</a:t>
            </a:r>
          </a:p>
          <a:p>
            <a:endParaRPr dirty="0" sz="1800" lang="en-ID">
              <a:solidFill>
                <a:schemeClr val="accent2">
                  <a:lumMod val="75000"/>
                </a:schemeClr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2097167" name="Picture 2" descr="Menggali Laku Bijak dan Konsistensi ala Socrates - lughotuna.i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/>
          <a:srcRect/>
          <a:stretch>
            <a:fillRect/>
          </a:stretch>
        </p:blipFill>
        <p:spPr bwMode="auto">
          <a:xfrm rot="1010121">
            <a:off x="13116052" y="6129362"/>
            <a:ext cx="3127449" cy="2084152"/>
          </a:xfrm>
          <a:prstGeom prst="rect"/>
          <a:noFill/>
          <a:ln w="12700">
            <a:solidFill>
              <a:schemeClr val="tx1"/>
            </a:solidFill>
          </a:ln>
          <a:effectLst>
            <a:outerShdw algn="bl" blurRad="50800" dir="18900000" dist="381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AutoShape 2"/>
          <p:cNvSpPr/>
          <p:nvPr/>
        </p:nvSpPr>
        <p:spPr>
          <a:xfrm>
            <a:off x="7415205" y="1170740"/>
            <a:ext cx="9844095" cy="9116260"/>
          </a:xfrm>
          <a:prstGeom prst="rect"/>
          <a:solidFill>
            <a:srgbClr val="FFFBEC"/>
          </a:solidFill>
        </p:spPr>
      </p:sp>
      <p:grpSp>
        <p:nvGrpSpPr>
          <p:cNvPr id="55" name="Group 3"/>
          <p:cNvGrpSpPr/>
          <p:nvPr/>
        </p:nvGrpSpPr>
        <p:grpSpPr>
          <a:xfrm>
            <a:off x="7415205" y="2263767"/>
            <a:ext cx="9844095" cy="175193"/>
            <a:chOff x="0" y="0"/>
            <a:chExt cx="13125460" cy="233591"/>
          </a:xfrm>
        </p:grpSpPr>
        <p:sp>
          <p:nvSpPr>
            <p:cNvPr id="1048641" name="AutoShape 4"/>
            <p:cNvSpPr/>
            <p:nvPr/>
          </p:nvSpPr>
          <p:spPr>
            <a:xfrm>
              <a:off x="0" y="0"/>
              <a:ext cx="13125460" cy="0"/>
            </a:xfrm>
            <a:prstGeom prst="line"/>
            <a:ln w="63500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48642" name="AutoShape 5"/>
            <p:cNvSpPr/>
            <p:nvPr/>
          </p:nvSpPr>
          <p:spPr>
            <a:xfrm>
              <a:off x="0" y="208191"/>
              <a:ext cx="13125460" cy="0"/>
            </a:xfrm>
            <a:prstGeom prst="line"/>
            <a:ln w="25400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48643" name="TextBox 6"/>
          <p:cNvSpPr txBox="1"/>
          <p:nvPr/>
        </p:nvSpPr>
        <p:spPr>
          <a:xfrm>
            <a:off x="8236252" y="5025919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</a:t>
            </a: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Distributif</a:t>
            </a:r>
            <a:endParaRPr dirty="0" sz="3000" lang="en-US">
              <a:solidFill>
                <a:srgbClr val="52614E"/>
              </a:solidFill>
              <a:latin typeface="Roboto Mono Regular Bold"/>
            </a:endParaRPr>
          </a:p>
        </p:txBody>
      </p:sp>
      <p:sp>
        <p:nvSpPr>
          <p:cNvPr id="1048644" name="TextBox 7"/>
          <p:cNvSpPr txBox="1"/>
          <p:nvPr/>
        </p:nvSpPr>
        <p:spPr>
          <a:xfrm>
            <a:off x="8258023" y="6043208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Legal</a:t>
            </a:r>
          </a:p>
        </p:txBody>
      </p:sp>
      <p:sp>
        <p:nvSpPr>
          <p:cNvPr id="1048645" name="TextBox 8"/>
          <p:cNvSpPr txBox="1"/>
          <p:nvPr/>
        </p:nvSpPr>
        <p:spPr>
          <a:xfrm>
            <a:off x="8243509" y="7102633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</a:t>
            </a: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Vindikatif</a:t>
            </a:r>
            <a:endParaRPr dirty="0" sz="3000" lang="en-US">
              <a:solidFill>
                <a:srgbClr val="52614E"/>
              </a:solidFill>
              <a:latin typeface="Roboto Mono Regular Bold"/>
            </a:endParaRPr>
          </a:p>
        </p:txBody>
      </p:sp>
      <p:sp>
        <p:nvSpPr>
          <p:cNvPr id="1048646" name="TextBox 10"/>
          <p:cNvSpPr txBox="1"/>
          <p:nvPr/>
        </p:nvSpPr>
        <p:spPr>
          <a:xfrm>
            <a:off x="8232623" y="3966494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</a:t>
            </a: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Komutatif</a:t>
            </a:r>
            <a:endParaRPr dirty="0" sz="3000" lang="en-US">
              <a:solidFill>
                <a:srgbClr val="52614E"/>
              </a:solidFill>
              <a:latin typeface="Roboto Mono Regular Bold"/>
            </a:endParaRPr>
          </a:p>
        </p:txBody>
      </p:sp>
      <p:sp>
        <p:nvSpPr>
          <p:cNvPr id="1048647" name="TextBox 11"/>
          <p:cNvSpPr txBox="1"/>
          <p:nvPr/>
        </p:nvSpPr>
        <p:spPr>
          <a:xfrm>
            <a:off x="8243509" y="8162060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</a:t>
            </a: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Kreatif</a:t>
            </a:r>
            <a:endParaRPr dirty="0" sz="3000" lang="en-US">
              <a:solidFill>
                <a:srgbClr val="52614E"/>
              </a:solidFill>
              <a:latin typeface="Roboto Mono Regular Bold"/>
            </a:endParaRPr>
          </a:p>
        </p:txBody>
      </p:sp>
      <p:sp>
        <p:nvSpPr>
          <p:cNvPr id="1048648" name="TextBox 12"/>
          <p:cNvSpPr txBox="1"/>
          <p:nvPr/>
        </p:nvSpPr>
        <p:spPr>
          <a:xfrm>
            <a:off x="8243509" y="9158280"/>
            <a:ext cx="8686024" cy="485775"/>
          </a:xfrm>
          <a:prstGeom prst="rect"/>
        </p:spPr>
        <p:txBody>
          <a:bodyPr anchor="t" bIns="0" lIns="0" rIns="0" rtlCol="0" tIns="0">
            <a:spAutoFit/>
          </a:bodyPr>
          <a:p>
            <a:pPr indent="-323850" lvl="1" marL="647700">
              <a:lnSpc>
                <a:spcPts val="3900"/>
              </a:lnSpc>
              <a:buFont typeface="Arial"/>
              <a:buChar char="•"/>
            </a:pP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Keadilan</a:t>
            </a:r>
            <a:r>
              <a:rPr dirty="0" sz="3000" lang="en-US">
                <a:solidFill>
                  <a:srgbClr val="52614E"/>
                </a:solidFill>
                <a:latin typeface="Roboto Mono Regular Bold"/>
              </a:rPr>
              <a:t> </a:t>
            </a:r>
            <a:r>
              <a:rPr dirty="0" sz="3000" lang="en-US" err="1">
                <a:solidFill>
                  <a:srgbClr val="52614E"/>
                </a:solidFill>
                <a:latin typeface="Roboto Mono Regular Bold"/>
              </a:rPr>
              <a:t>Protektif</a:t>
            </a:r>
            <a:endParaRPr dirty="0" sz="3000" lang="en-US">
              <a:solidFill>
                <a:srgbClr val="52614E"/>
              </a:solidFill>
              <a:latin typeface="Roboto Mono Regular Bold"/>
            </a:endParaRPr>
          </a:p>
        </p:txBody>
      </p:sp>
      <p:grpSp>
        <p:nvGrpSpPr>
          <p:cNvPr id="56" name="Group 13"/>
          <p:cNvGrpSpPr/>
          <p:nvPr/>
        </p:nvGrpSpPr>
        <p:grpSpPr>
          <a:xfrm>
            <a:off x="1028700" y="1021556"/>
            <a:ext cx="5839475" cy="4430328"/>
            <a:chOff x="0" y="-9525"/>
            <a:chExt cx="7785967" cy="59071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48649" name="TextBox 14"/>
            <p:cNvSpPr txBox="1"/>
            <p:nvPr/>
          </p:nvSpPr>
          <p:spPr>
            <a:xfrm>
              <a:off x="0" y="-9525"/>
              <a:ext cx="7785967" cy="4876801"/>
            </a:xfrm>
            <a:prstGeom prst="rect"/>
            <a:grpFill/>
          </p:spPr>
          <p:txBody>
            <a:bodyPr anchor="t" bIns="0" lIns="0" rIns="0" rtlCol="0" tIns="0">
              <a:spAutoFit/>
            </a:bodyPr>
            <a:p>
              <a:pPr>
                <a:lnSpc>
                  <a:spcPts val="9600"/>
                </a:lnSpc>
              </a:pPr>
              <a:r>
                <a:rPr dirty="0" sz="8000" lang="en-US" err="1">
                  <a:solidFill>
                    <a:srgbClr val="FFFF00"/>
                  </a:solidFill>
                  <a:latin typeface="Roboto Mono Regular"/>
                </a:rPr>
                <a:t>Macam</a:t>
              </a:r>
              <a:endParaRPr dirty="0" sz="8000" lang="en-US">
                <a:solidFill>
                  <a:srgbClr val="FFFF00"/>
                </a:solidFill>
                <a:latin typeface="Roboto Mono Regular"/>
              </a:endParaRPr>
            </a:p>
            <a:p>
              <a:pPr>
                <a:lnSpc>
                  <a:spcPts val="9600"/>
                </a:lnSpc>
              </a:pPr>
              <a:r>
                <a:rPr dirty="0" sz="8000" lang="en-US" err="1">
                  <a:solidFill>
                    <a:srgbClr val="FFFF00"/>
                  </a:solidFill>
                  <a:latin typeface="Roboto Mono Regular"/>
                </a:rPr>
                <a:t>Macam</a:t>
              </a:r>
              <a:endParaRPr dirty="0" sz="8000" lang="en-US">
                <a:solidFill>
                  <a:srgbClr val="FFFF00"/>
                </a:solidFill>
                <a:latin typeface="Roboto Mono Regular"/>
              </a:endParaRPr>
            </a:p>
            <a:p>
              <a:pPr>
                <a:lnSpc>
                  <a:spcPts val="9600"/>
                </a:lnSpc>
              </a:pPr>
              <a:r>
                <a:rPr dirty="0" sz="8000" lang="en-US" err="1">
                  <a:solidFill>
                    <a:srgbClr val="FFFF00"/>
                  </a:solidFill>
                  <a:latin typeface="Roboto Mono Regular"/>
                </a:rPr>
                <a:t>Keadilan</a:t>
              </a:r>
              <a:endParaRPr dirty="0" sz="8000" lang="en-US">
                <a:solidFill>
                  <a:srgbClr val="FFFF00"/>
                </a:solidFill>
                <a:latin typeface="Roboto Mono Regular"/>
              </a:endParaRPr>
            </a:p>
          </p:txBody>
        </p:sp>
        <p:sp>
          <p:nvSpPr>
            <p:cNvPr id="1048650" name="TextBox 15"/>
            <p:cNvSpPr txBox="1"/>
            <p:nvPr/>
          </p:nvSpPr>
          <p:spPr>
            <a:xfrm>
              <a:off x="0" y="5446771"/>
              <a:ext cx="6486084" cy="450808"/>
            </a:xfrm>
            <a:prstGeom prst="rect"/>
            <a:grpFill/>
          </p:spPr>
          <p:txBody>
            <a:bodyPr anchor="t" bIns="0" lIns="0" rIns="0" rtlCol="0" tIns="0">
              <a:spAutoFit/>
            </a:bodyPr>
            <a:p>
              <a:pPr>
                <a:lnSpc>
                  <a:spcPts val="2827"/>
                </a:lnSpc>
              </a:pPr>
              <a:endParaRPr dirty="0" sz="2175" lang="en-US">
                <a:solidFill>
                  <a:srgbClr val="FFFBEC"/>
                </a:solidFill>
                <a:latin typeface="Roboto Mono Regular"/>
              </a:endParaRPr>
            </a:p>
          </p:txBody>
        </p:sp>
      </p:grpSp>
      <p:sp>
        <p:nvSpPr>
          <p:cNvPr id="1048651" name="AutoShape 16"/>
          <p:cNvSpPr/>
          <p:nvPr/>
        </p:nvSpPr>
        <p:spPr>
          <a:xfrm>
            <a:off x="7415205" y="3711271"/>
            <a:ext cx="9844095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2" name="AutoShape 17"/>
          <p:cNvSpPr/>
          <p:nvPr/>
        </p:nvSpPr>
        <p:spPr>
          <a:xfrm>
            <a:off x="7415205" y="4749628"/>
            <a:ext cx="9844095" cy="0"/>
          </a:xfrm>
          <a:prstGeom prst="line"/>
          <a:ln w="19050" cap="rnd">
            <a:solidFill>
              <a:schemeClr val="accent3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3" name="AutoShape 18"/>
          <p:cNvSpPr/>
          <p:nvPr/>
        </p:nvSpPr>
        <p:spPr>
          <a:xfrm>
            <a:off x="7415205" y="5787985"/>
            <a:ext cx="9844095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4" name="AutoShape 19"/>
          <p:cNvSpPr/>
          <p:nvPr/>
        </p:nvSpPr>
        <p:spPr>
          <a:xfrm>
            <a:off x="7415205" y="6826342"/>
            <a:ext cx="9844095" cy="0"/>
          </a:xfrm>
          <a:prstGeom prst="line"/>
          <a:ln w="19050" cap="rnd">
            <a:solidFill>
              <a:schemeClr val="accent3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5" name="AutoShape 20"/>
          <p:cNvSpPr/>
          <p:nvPr/>
        </p:nvSpPr>
        <p:spPr>
          <a:xfrm>
            <a:off x="7415205" y="7864699"/>
            <a:ext cx="9844095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6" name="AutoShape 21"/>
          <p:cNvSpPr/>
          <p:nvPr/>
        </p:nvSpPr>
        <p:spPr>
          <a:xfrm>
            <a:off x="7415205" y="8903057"/>
            <a:ext cx="9844095" cy="0"/>
          </a:xfrm>
          <a:prstGeom prst="line"/>
          <a:ln w="19050" cap="rnd">
            <a:solidFill>
              <a:schemeClr val="accent3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AutoShape 2"/>
          <p:cNvSpPr/>
          <p:nvPr/>
        </p:nvSpPr>
        <p:spPr>
          <a:xfrm rot="158423">
            <a:off x="1302303" y="673814"/>
            <a:ext cx="16230600" cy="10162269"/>
          </a:xfrm>
          <a:prstGeom prst="rect"/>
          <a:solidFill>
            <a:schemeClr val="accent3">
              <a:lumMod val="60000"/>
              <a:lumOff val="40000"/>
            </a:schemeClr>
          </a:solidFill>
        </p:spPr>
      </p:sp>
      <p:sp>
        <p:nvSpPr>
          <p:cNvPr id="1048658" name="AutoShape 3"/>
          <p:cNvSpPr/>
          <p:nvPr/>
        </p:nvSpPr>
        <p:spPr>
          <a:xfrm>
            <a:off x="1028700" y="1028700"/>
            <a:ext cx="16230600" cy="9258300"/>
          </a:xfrm>
          <a:prstGeom prst="rect"/>
          <a:solidFill>
            <a:schemeClr val="bg2">
              <a:lumMod val="25000"/>
            </a:schemeClr>
          </a:solidFill>
        </p:spPr>
      </p:sp>
      <p:sp>
        <p:nvSpPr>
          <p:cNvPr id="1048659" name="AutoShape 4"/>
          <p:cNvSpPr/>
          <p:nvPr/>
        </p:nvSpPr>
        <p:spPr>
          <a:xfrm>
            <a:off x="1028700" y="3985090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60" name="AutoShape 5"/>
          <p:cNvSpPr/>
          <p:nvPr/>
        </p:nvSpPr>
        <p:spPr>
          <a:xfrm rot="5400000">
            <a:off x="-239918" y="7135330"/>
            <a:ext cx="631953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61" name="AutoShape 6"/>
          <p:cNvSpPr/>
          <p:nvPr/>
        </p:nvSpPr>
        <p:spPr>
          <a:xfrm>
            <a:off x="1028700" y="6175048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dirty="0" lang="en-ID"/>
          </a:p>
        </p:txBody>
      </p:sp>
      <p:sp>
        <p:nvSpPr>
          <p:cNvPr id="1048662" name="AutoShape 7"/>
          <p:cNvSpPr/>
          <p:nvPr/>
        </p:nvSpPr>
        <p:spPr>
          <a:xfrm>
            <a:off x="1028700" y="8115300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 rot="4067540">
            <a:off x="14419489" y="533701"/>
            <a:ext cx="1704703" cy="1803051"/>
          </a:xfrm>
          <a:prstGeom prst="rect"/>
        </p:spPr>
      </p:pic>
      <p:sp>
        <p:nvSpPr>
          <p:cNvPr id="1048663" name="TextBox 10"/>
          <p:cNvSpPr txBox="1"/>
          <p:nvPr/>
        </p:nvSpPr>
        <p:spPr>
          <a:xfrm>
            <a:off x="3498774" y="1231094"/>
            <a:ext cx="10616257" cy="2462213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9600"/>
              </a:lnSpc>
            </a:pPr>
            <a:r>
              <a:rPr dirty="0" sz="8000" lang="en-US" err="1">
                <a:solidFill>
                  <a:srgbClr val="FFFBEC"/>
                </a:solidFill>
                <a:latin typeface="Roboto Mono Regular"/>
              </a:rPr>
              <a:t>Macam-macam</a:t>
            </a:r>
            <a:endParaRPr dirty="0" sz="8000" lang="en-US">
              <a:solidFill>
                <a:srgbClr val="FFFBEC"/>
              </a:solidFill>
              <a:latin typeface="Roboto Mono Regular"/>
            </a:endParaRPr>
          </a:p>
          <a:p>
            <a:pPr>
              <a:lnSpc>
                <a:spcPts val="9600"/>
              </a:lnSpc>
            </a:pPr>
            <a:r>
              <a:rPr dirty="0" sz="8000" lang="en-US" err="1">
                <a:solidFill>
                  <a:srgbClr val="FFFBEC"/>
                </a:solidFill>
                <a:latin typeface="Roboto Mono Regular"/>
              </a:rPr>
              <a:t>Keadilan</a:t>
            </a:r>
            <a:r>
              <a:rPr dirty="0" sz="8000" lang="en-US">
                <a:solidFill>
                  <a:srgbClr val="FFFBEC"/>
                </a:solidFill>
                <a:latin typeface="Roboto Mono Regular"/>
              </a:rPr>
              <a:t> [1]</a:t>
            </a:r>
          </a:p>
        </p:txBody>
      </p:sp>
      <p:sp>
        <p:nvSpPr>
          <p:cNvPr id="1048664" name="TextBox 11"/>
          <p:cNvSpPr txBox="1"/>
          <p:nvPr/>
        </p:nvSpPr>
        <p:spPr>
          <a:xfrm>
            <a:off x="3546919" y="6211470"/>
            <a:ext cx="12621004" cy="1819794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Distributif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distributiva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yaitu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kepada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masing-masing orang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apa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menjadi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haknya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berdasarkan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asas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proporsionalitas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kesebandingan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berdasarkan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kecakapan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,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jasa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kebutuhan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65" name="TextBox 12"/>
          <p:cNvSpPr txBox="1"/>
          <p:nvPr/>
        </p:nvSpPr>
        <p:spPr>
          <a:xfrm>
            <a:off x="3455031" y="8476535"/>
            <a:ext cx="12621004" cy="1356782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legal 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Legalis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),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yaitu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berdasarkan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Undang-undang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obyeknya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tata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masyarakat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dilindungi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UU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untuk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kebaikan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bersama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bonum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Commune).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66" name="TextBox 14"/>
          <p:cNvSpPr txBox="1"/>
          <p:nvPr/>
        </p:nvSpPr>
        <p:spPr>
          <a:xfrm>
            <a:off x="3498774" y="4170500"/>
            <a:ext cx="12621004" cy="1371600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Komutatif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commutativa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yaitu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kepada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masing-masing orang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apa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menjadi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bagiannya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berdasarkan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hak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diutamakan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obyek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tertentu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merupakan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hak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67" name="TextBox 15"/>
          <p:cNvSpPr txBox="1"/>
          <p:nvPr/>
        </p:nvSpPr>
        <p:spPr>
          <a:xfrm>
            <a:off x="1774678" y="4838558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1</a:t>
            </a:r>
          </a:p>
        </p:txBody>
      </p:sp>
      <p:sp>
        <p:nvSpPr>
          <p:cNvPr id="1048668" name="TextBox 16"/>
          <p:cNvSpPr txBox="1"/>
          <p:nvPr/>
        </p:nvSpPr>
        <p:spPr>
          <a:xfrm>
            <a:off x="1780324" y="6934338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2</a:t>
            </a:r>
          </a:p>
        </p:txBody>
      </p:sp>
      <p:sp>
        <p:nvSpPr>
          <p:cNvPr id="1048669" name="TextBox 17"/>
          <p:cNvSpPr txBox="1"/>
          <p:nvPr/>
        </p:nvSpPr>
        <p:spPr>
          <a:xfrm>
            <a:off x="1780325" y="8974810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2"/>
          <p:cNvSpPr/>
          <p:nvPr/>
        </p:nvSpPr>
        <p:spPr>
          <a:xfrm rot="158423">
            <a:off x="1302303" y="673814"/>
            <a:ext cx="16230600" cy="10162269"/>
          </a:xfrm>
          <a:prstGeom prst="rect"/>
          <a:solidFill>
            <a:schemeClr val="accent3">
              <a:lumMod val="60000"/>
              <a:lumOff val="40000"/>
            </a:schemeClr>
          </a:solidFill>
        </p:spPr>
      </p:sp>
      <p:sp>
        <p:nvSpPr>
          <p:cNvPr id="1048671" name="AutoShape 3"/>
          <p:cNvSpPr/>
          <p:nvPr/>
        </p:nvSpPr>
        <p:spPr>
          <a:xfrm>
            <a:off x="1028700" y="1028700"/>
            <a:ext cx="16230600" cy="9258300"/>
          </a:xfrm>
          <a:prstGeom prst="rect"/>
          <a:solidFill>
            <a:schemeClr val="bg2">
              <a:lumMod val="25000"/>
            </a:schemeClr>
          </a:solidFill>
        </p:spPr>
      </p:sp>
      <p:sp>
        <p:nvSpPr>
          <p:cNvPr id="1048672" name="AutoShape 4"/>
          <p:cNvSpPr/>
          <p:nvPr/>
        </p:nvSpPr>
        <p:spPr>
          <a:xfrm>
            <a:off x="1028700" y="3985090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73" name="AutoShape 5"/>
          <p:cNvSpPr/>
          <p:nvPr/>
        </p:nvSpPr>
        <p:spPr>
          <a:xfrm rot="5400000">
            <a:off x="-239918" y="7135330"/>
            <a:ext cx="631953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74" name="AutoShape 6"/>
          <p:cNvSpPr/>
          <p:nvPr/>
        </p:nvSpPr>
        <p:spPr>
          <a:xfrm>
            <a:off x="1028700" y="6175048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dirty="0" lang="en-ID"/>
          </a:p>
        </p:txBody>
      </p:sp>
      <p:sp>
        <p:nvSpPr>
          <p:cNvPr id="1048675" name="AutoShape 7"/>
          <p:cNvSpPr/>
          <p:nvPr/>
        </p:nvSpPr>
        <p:spPr>
          <a:xfrm>
            <a:off x="1028700" y="8115300"/>
            <a:ext cx="16230600" cy="0"/>
          </a:xfrm>
          <a:prstGeom prst="line"/>
          <a:ln w="19050" cap="rnd">
            <a:solidFill>
              <a:srgbClr val="D0582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69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 rot="4067540">
            <a:off x="14419489" y="533701"/>
            <a:ext cx="1704703" cy="1803051"/>
          </a:xfrm>
          <a:prstGeom prst="rect"/>
        </p:spPr>
      </p:pic>
      <p:sp>
        <p:nvSpPr>
          <p:cNvPr id="1048676" name="TextBox 10"/>
          <p:cNvSpPr txBox="1"/>
          <p:nvPr/>
        </p:nvSpPr>
        <p:spPr>
          <a:xfrm>
            <a:off x="3498774" y="1231094"/>
            <a:ext cx="10616257" cy="2462213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9600"/>
              </a:lnSpc>
            </a:pPr>
            <a:r>
              <a:rPr dirty="0" sz="8000" lang="en-US" err="1">
                <a:solidFill>
                  <a:srgbClr val="FFFBEC"/>
                </a:solidFill>
                <a:latin typeface="Roboto Mono Regular"/>
              </a:rPr>
              <a:t>Macam-macam</a:t>
            </a:r>
            <a:endParaRPr dirty="0" sz="8000" lang="en-US">
              <a:solidFill>
                <a:srgbClr val="FFFBEC"/>
              </a:solidFill>
              <a:latin typeface="Roboto Mono Regular"/>
            </a:endParaRPr>
          </a:p>
          <a:p>
            <a:pPr>
              <a:lnSpc>
                <a:spcPts val="9600"/>
              </a:lnSpc>
            </a:pPr>
            <a:r>
              <a:rPr dirty="0" sz="8000" lang="en-US" err="1">
                <a:solidFill>
                  <a:srgbClr val="FFFBEC"/>
                </a:solidFill>
                <a:latin typeface="Roboto Mono Regular"/>
              </a:rPr>
              <a:t>Keadilan</a:t>
            </a:r>
            <a:r>
              <a:rPr dirty="0" sz="8000" lang="en-US">
                <a:solidFill>
                  <a:srgbClr val="FFFBEC"/>
                </a:solidFill>
                <a:latin typeface="Roboto Mono Regular"/>
              </a:rPr>
              <a:t> [2]</a:t>
            </a:r>
          </a:p>
        </p:txBody>
      </p:sp>
      <p:sp>
        <p:nvSpPr>
          <p:cNvPr id="1048677" name="TextBox 11"/>
          <p:cNvSpPr txBox="1"/>
          <p:nvPr/>
        </p:nvSpPr>
        <p:spPr>
          <a:xfrm>
            <a:off x="3546919" y="6211470"/>
            <a:ext cx="12621004" cy="137160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kreatif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creativa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adalah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kepada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masing-masing orang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bagiannya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berupa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kebebasan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untuk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mencipta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sesuai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dengan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kreatifitas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dimilikinya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di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berbagai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bidang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kehidupan</a:t>
            </a:r>
            <a:r>
              <a:rPr b="0" dirty="0" sz="2800" i="0" lang="en-ID">
                <a:solidFill>
                  <a:srgbClr val="555555"/>
                </a:solidFill>
                <a:effectLst/>
                <a:latin typeface="Arimo" panose="020B0604020202020204" charset="0"/>
              </a:rPr>
              <a:t>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78" name="TextBox 12"/>
          <p:cNvSpPr txBox="1"/>
          <p:nvPr/>
        </p:nvSpPr>
        <p:spPr>
          <a:xfrm>
            <a:off x="3455031" y="8476535"/>
            <a:ext cx="12621004" cy="91440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protektif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protectiva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adalah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perlindungan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kepada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pribadi-pribadi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dari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tindakan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sewenang-wenang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pihak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lain.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79" name="TextBox 14"/>
          <p:cNvSpPr txBox="1"/>
          <p:nvPr/>
        </p:nvSpPr>
        <p:spPr>
          <a:xfrm>
            <a:off x="3498774" y="4170500"/>
            <a:ext cx="12621004" cy="1356782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639"/>
              </a:lnSpc>
            </a:pP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Vindikatif</a:t>
            </a:r>
            <a:r>
              <a:rPr b="0" dirty="0" sz="2800" i="0" lang="en-ID">
                <a:solidFill>
                  <a:srgbClr val="FFFF00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(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iustitia</a:t>
            </a:r>
            <a:r>
              <a:rPr b="0" dirty="0" sz="2800" i="1" lang="en-ID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1" lang="en-ID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vindicativa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)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adalah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kepada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masing-masing orang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hukuman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denda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sesuai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dengan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pelanggaran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b="0" dirty="0" sz="2800" i="0" lang="en-ID" err="1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kejahatannya</a:t>
            </a:r>
            <a:r>
              <a:rPr b="0" dirty="0" sz="2800" i="0" lang="en-ID">
                <a:solidFill>
                  <a:schemeClr val="bg1"/>
                </a:solidFill>
                <a:effectLst/>
                <a:latin typeface="Roboto Mono Regular" panose="020B0604020202020204" charset="0"/>
                <a:ea typeface="Roboto Mono Regular" panose="020B0604020202020204" charset="0"/>
              </a:rPr>
              <a:t>.</a:t>
            </a:r>
            <a:endParaRPr dirty="0" sz="2799" lang="en-US">
              <a:solidFill>
                <a:schemeClr val="bg1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80" name="TextBox 15"/>
          <p:cNvSpPr txBox="1"/>
          <p:nvPr/>
        </p:nvSpPr>
        <p:spPr>
          <a:xfrm>
            <a:off x="1774678" y="4838558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4</a:t>
            </a:r>
          </a:p>
        </p:txBody>
      </p:sp>
      <p:sp>
        <p:nvSpPr>
          <p:cNvPr id="1048681" name="TextBox 16"/>
          <p:cNvSpPr txBox="1"/>
          <p:nvPr/>
        </p:nvSpPr>
        <p:spPr>
          <a:xfrm>
            <a:off x="1780324" y="6934338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5</a:t>
            </a:r>
          </a:p>
        </p:txBody>
      </p:sp>
      <p:sp>
        <p:nvSpPr>
          <p:cNvPr id="1048682" name="TextBox 17"/>
          <p:cNvSpPr txBox="1"/>
          <p:nvPr/>
        </p:nvSpPr>
        <p:spPr>
          <a:xfrm>
            <a:off x="1780325" y="8974810"/>
            <a:ext cx="604339" cy="4502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39"/>
              </a:lnSpc>
            </a:pPr>
            <a:r>
              <a:rPr dirty="0" sz="2799" lang="en-US">
                <a:solidFill>
                  <a:srgbClr val="FFFBEC"/>
                </a:solidFill>
                <a:latin typeface="Roboto Mono Regular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5825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AutoShape 2"/>
          <p:cNvSpPr/>
          <p:nvPr/>
        </p:nvSpPr>
        <p:spPr>
          <a:xfrm>
            <a:off x="1028700" y="1409528"/>
            <a:ext cx="16230600" cy="8877472"/>
          </a:xfrm>
          <a:prstGeom prst="rect"/>
          <a:solidFill>
            <a:srgbClr val="FFFBEC"/>
          </a:solidFill>
        </p:spPr>
      </p:sp>
      <p:sp>
        <p:nvSpPr>
          <p:cNvPr id="1048601" name="TextBox 3"/>
          <p:cNvSpPr txBox="1"/>
          <p:nvPr/>
        </p:nvSpPr>
        <p:spPr>
          <a:xfrm>
            <a:off x="2202871" y="2746952"/>
            <a:ext cx="9879269" cy="1228725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9600"/>
              </a:lnSpc>
            </a:pPr>
            <a:r>
              <a:rPr dirty="0" sz="8000" lang="en-US" err="1">
                <a:solidFill>
                  <a:schemeClr val="bg2">
                    <a:lumMod val="50000"/>
                  </a:schemeClr>
                </a:solidFill>
                <a:latin typeface="Roboto Mono Regular"/>
              </a:rPr>
              <a:t>Kejujuran</a:t>
            </a:r>
            <a:endParaRPr dirty="0" sz="8000" lang="en-US">
              <a:solidFill>
                <a:schemeClr val="bg2">
                  <a:lumMod val="50000"/>
                </a:schemeClr>
              </a:solidFill>
              <a:latin typeface="Roboto Mono Regular"/>
            </a:endParaRPr>
          </a:p>
        </p:txBody>
      </p:sp>
      <p:sp>
        <p:nvSpPr>
          <p:cNvPr id="1048602" name="AutoShape 4"/>
          <p:cNvSpPr/>
          <p:nvPr/>
        </p:nvSpPr>
        <p:spPr>
          <a:xfrm>
            <a:off x="1028700" y="2263767"/>
            <a:ext cx="16230600" cy="0"/>
          </a:xfrm>
          <a:prstGeom prst="line"/>
          <a:ln w="47625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3" name="AutoShape 5"/>
          <p:cNvSpPr/>
          <p:nvPr/>
        </p:nvSpPr>
        <p:spPr>
          <a:xfrm>
            <a:off x="1028700" y="4262158"/>
            <a:ext cx="16230600" cy="0"/>
          </a:xfrm>
          <a:prstGeom prst="line"/>
          <a:ln w="19050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4" name="AutoShape 6"/>
          <p:cNvSpPr/>
          <p:nvPr/>
        </p:nvSpPr>
        <p:spPr>
          <a:xfrm>
            <a:off x="1010270" y="6134100"/>
            <a:ext cx="16230600" cy="0"/>
          </a:xfrm>
          <a:prstGeom prst="line"/>
          <a:ln w="9525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5" name="AutoShape 7"/>
          <p:cNvSpPr/>
          <p:nvPr/>
        </p:nvSpPr>
        <p:spPr>
          <a:xfrm rot="5400000">
            <a:off x="11688186" y="3354922"/>
            <a:ext cx="1823997" cy="0"/>
          </a:xfrm>
          <a:prstGeom prst="line"/>
          <a:ln w="9525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6" name="AutoShape 8"/>
          <p:cNvSpPr/>
          <p:nvPr/>
        </p:nvSpPr>
        <p:spPr>
          <a:xfrm>
            <a:off x="949034" y="8267700"/>
            <a:ext cx="16230600" cy="0"/>
          </a:xfrm>
          <a:prstGeom prst="line"/>
          <a:ln w="9525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7" name="AutoShape 11"/>
          <p:cNvSpPr/>
          <p:nvPr/>
        </p:nvSpPr>
        <p:spPr>
          <a:xfrm>
            <a:off x="1028700" y="2419910"/>
            <a:ext cx="16230600" cy="0"/>
          </a:xfrm>
          <a:prstGeom prst="line"/>
          <a:ln w="19050" cap="rnd">
            <a:solidFill>
              <a:srgbClr val="5261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8" name="TextBox 12"/>
          <p:cNvSpPr txBox="1"/>
          <p:nvPr/>
        </p:nvSpPr>
        <p:spPr>
          <a:xfrm>
            <a:off x="2202869" y="6643952"/>
            <a:ext cx="13123679" cy="888999"/>
          </a:xfrm>
          <a:prstGeom prst="rect"/>
        </p:spPr>
        <p:txBody>
          <a:bodyPr anchor="t" bIns="0" lIns="0" rIns="0" rtlCol="0" tIns="0">
            <a:spAutoFit/>
          </a:bodyPr>
          <a:p>
            <a:pPr indent="-294163" lvl="1" marL="588327">
              <a:lnSpc>
                <a:spcPts val="3542"/>
              </a:lnSpc>
              <a:buFont typeface="Arial"/>
              <a:buChar char="•"/>
            </a:pP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Jujur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berarti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pula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menepati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janji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menepati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kesanggupan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baik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telah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diucapkan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masih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dalam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hati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(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niat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)</a:t>
            </a:r>
            <a:endParaRPr dirty="0" sz="2400" lang="en-US">
              <a:solidFill>
                <a:srgbClr val="3B4937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09" name="TextBox 13"/>
          <p:cNvSpPr txBox="1"/>
          <p:nvPr/>
        </p:nvSpPr>
        <p:spPr>
          <a:xfrm>
            <a:off x="2202870" y="8617617"/>
            <a:ext cx="13123679" cy="889000"/>
          </a:xfrm>
          <a:prstGeom prst="rect"/>
        </p:spPr>
        <p:txBody>
          <a:bodyPr anchor="t" bIns="0" lIns="0" rIns="0" rtlCol="0" tIns="0">
            <a:spAutoFit/>
          </a:bodyPr>
          <a:p>
            <a:pPr indent="-294163" lvl="1" marL="588327">
              <a:lnSpc>
                <a:spcPts val="3542"/>
              </a:lnSpc>
              <a:buFont typeface="Arial"/>
              <a:buChar char="•"/>
            </a:pP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Jujur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mewujudkan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sedangkan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keadilan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menurut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kemuliaan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abadi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Jujur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memberikan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keberanian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dan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ketentraman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hati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serta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membuat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luhurnya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budi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pekerti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.</a:t>
            </a:r>
            <a:endParaRPr dirty="0" sz="2400" lang="en-US">
              <a:solidFill>
                <a:srgbClr val="3B4937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sp>
        <p:nvSpPr>
          <p:cNvPr id="1048610" name="TextBox 14"/>
          <p:cNvSpPr txBox="1"/>
          <p:nvPr/>
        </p:nvSpPr>
        <p:spPr>
          <a:xfrm>
            <a:off x="2202871" y="4496341"/>
            <a:ext cx="13722927" cy="889000"/>
          </a:xfrm>
          <a:prstGeom prst="rect"/>
        </p:spPr>
        <p:txBody>
          <a:bodyPr anchor="t" bIns="0" lIns="0" rIns="0" rtlCol="0" tIns="0" wrap="square">
            <a:spAutoFit/>
          </a:bodyPr>
          <a:p>
            <a:pPr indent="-294163" lvl="1" marL="588327">
              <a:lnSpc>
                <a:spcPts val="3542"/>
              </a:lnSpc>
              <a:buFont typeface="Arial"/>
              <a:buChar char="•"/>
            </a:pP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Jujur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atau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kejujuran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berarti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apa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dikatakan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sesuai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dengan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hati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nuraninya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.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Jujur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juga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berarti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seseorang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bersih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hatinya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dari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perbuatan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yang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dilarang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 oleh agama dan </a:t>
            </a:r>
            <a:r>
              <a:rPr dirty="0" sz="2400" lang="en-ID" err="1">
                <a:latin typeface="Roboto Mono Regular" panose="020B0604020202020204" charset="0"/>
                <a:ea typeface="Roboto Mono Regular" panose="020B0604020202020204" charset="0"/>
              </a:rPr>
              <a:t>hukum</a:t>
            </a:r>
            <a:r>
              <a:rPr dirty="0" sz="2400" lang="en-ID">
                <a:latin typeface="Roboto Mono Regular" panose="020B0604020202020204" charset="0"/>
                <a:ea typeface="Roboto Mono Regular" panose="020B0604020202020204" charset="0"/>
              </a:rPr>
              <a:t>.</a:t>
            </a:r>
            <a:endParaRPr dirty="0" sz="2400" lang="en-US">
              <a:solidFill>
                <a:srgbClr val="3B4937"/>
              </a:solidFill>
              <a:latin typeface="Roboto Mono Regular" panose="020B0604020202020204" charset="0"/>
              <a:ea typeface="Roboto Mono Regular" panose="020B0604020202020204" charset="0"/>
            </a:endParaRPr>
          </a:p>
        </p:txBody>
      </p:sp>
      <p:pic>
        <p:nvPicPr>
          <p:cNvPr id="2097155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411813" y="295288"/>
            <a:ext cx="1677300" cy="1686499"/>
          </a:xfrm>
          <a:prstGeom prst="rect"/>
        </p:spPr>
      </p:pic>
      <p:pic>
        <p:nvPicPr>
          <p:cNvPr id="2097156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4487900" y="295288"/>
            <a:ext cx="1677300" cy="16864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Manusia dan keadilan</dc:title>
  <dc:creator>21121119SG</dc:creator>
  <cp:lastModifiedBy>Kiagus Rafi</cp:lastModifiedBy>
  <dcterms:created xsi:type="dcterms:W3CDTF">2006-08-14T20:00:00Z</dcterms:created>
  <dcterms:modified xsi:type="dcterms:W3CDTF">2022-10-20T04:45:41Z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5e917c6775a44e1889e95da40e19c43f</vt:lpwstr>
  </property>
</Properties>
</file>