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7" r:id="rId11"/>
    <p:sldId id="265" r:id="rId12"/>
    <p:sldId id="268" r:id="rId13"/>
    <p:sldId id="272" r:id="rId14"/>
    <p:sldId id="273" r:id="rId15"/>
    <p:sldId id="274" r:id="rId16"/>
    <p:sldId id="275" r:id="rId1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33"/>
    <a:srgbClr val="008000"/>
    <a:srgbClr val="66FF33"/>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55" autoAdjust="0"/>
    <p:restoredTop sz="94624" autoAdjust="0"/>
  </p:normalViewPr>
  <p:slideViewPr>
    <p:cSldViewPr>
      <p:cViewPr varScale="1">
        <p:scale>
          <a:sx n="49" d="100"/>
          <a:sy n="49" d="100"/>
        </p:scale>
        <p:origin x="468"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A485AC-718C-43C9-AD69-BDB6153D4BA6}" type="datetimeFigureOut">
              <a:rPr lang="id-ID" smtClean="0"/>
              <a:pPr/>
              <a:t>04/10/2021</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CAAC7B-A177-41C3-B7D8-B7458EEC3210}" type="slidenum">
              <a:rPr lang="id-ID" smtClean="0"/>
              <a:pPr/>
              <a:t>‹#›</a:t>
            </a:fld>
            <a:endParaRPr lang="id-ID"/>
          </a:p>
        </p:txBody>
      </p:sp>
    </p:spTree>
    <p:extLst>
      <p:ext uri="{BB962C8B-B14F-4D97-AF65-F5344CB8AC3E}">
        <p14:creationId xmlns:p14="http://schemas.microsoft.com/office/powerpoint/2010/main" val="2580936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63CAAC7B-A177-41C3-B7D8-B7458EEC3210}" type="slidenum">
              <a:rPr lang="id-ID" smtClean="0"/>
              <a:pPr/>
              <a:t>4</a:t>
            </a:fld>
            <a:endParaRPr lang="id-ID"/>
          </a:p>
        </p:txBody>
      </p:sp>
    </p:spTree>
    <p:extLst>
      <p:ext uri="{BB962C8B-B14F-4D97-AF65-F5344CB8AC3E}">
        <p14:creationId xmlns:p14="http://schemas.microsoft.com/office/powerpoint/2010/main" val="2020325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smtClean="0"/>
          </a:p>
          <a:p>
            <a:endParaRPr lang="id-ID" dirty="0"/>
          </a:p>
        </p:txBody>
      </p:sp>
      <p:sp>
        <p:nvSpPr>
          <p:cNvPr id="4" name="Slide Number Placeholder 3"/>
          <p:cNvSpPr>
            <a:spLocks noGrp="1"/>
          </p:cNvSpPr>
          <p:nvPr>
            <p:ph type="sldNum" sz="quarter" idx="10"/>
          </p:nvPr>
        </p:nvSpPr>
        <p:spPr/>
        <p:txBody>
          <a:bodyPr/>
          <a:lstStyle/>
          <a:p>
            <a:fld id="{63CAAC7B-A177-41C3-B7D8-B7458EEC3210}" type="slidenum">
              <a:rPr lang="id-ID" smtClean="0"/>
              <a:pPr/>
              <a:t>16</a:t>
            </a:fld>
            <a:endParaRPr lang="id-ID"/>
          </a:p>
        </p:txBody>
      </p:sp>
    </p:spTree>
    <p:extLst>
      <p:ext uri="{BB962C8B-B14F-4D97-AF65-F5344CB8AC3E}">
        <p14:creationId xmlns:p14="http://schemas.microsoft.com/office/powerpoint/2010/main" val="3806417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762000"/>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762000"/>
            <a:ext cx="2193989" cy="5334001"/>
          </a:xfrm>
          <a:prstGeom prst="rect">
            <a:avLst/>
          </a:prstGeom>
          <a:solidFill>
            <a:srgbClr val="C3C3C3">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4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000" cap="none" spc="0" baseline="0">
                <a:solidFill>
                  <a:schemeClr val="accent1">
                    <a:lumMod val="20000"/>
                    <a:lumOff val="80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2C019F-08AD-4280-A267-B2A950F5CA6A}" type="datetimeFigureOut">
              <a:rPr lang="id-ID" smtClean="0"/>
              <a:pPr/>
              <a:t>04/10/2021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89534EB-2F7E-48BC-941D-1C0531DCE537}" type="slidenum">
              <a:rPr lang="id-ID" smtClean="0"/>
              <a:pPr/>
              <a:t>‹#›</a:t>
            </a:fld>
            <a:endParaRPr lang="id-ID"/>
          </a:p>
        </p:txBody>
      </p:sp>
    </p:spTree>
    <p:extLst>
      <p:ext uri="{BB962C8B-B14F-4D97-AF65-F5344CB8AC3E}">
        <p14:creationId xmlns:p14="http://schemas.microsoft.com/office/powerpoint/2010/main" val="2072418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2C019F-08AD-4280-A267-B2A950F5CA6A}" type="datetimeFigureOut">
              <a:rPr lang="id-ID" smtClean="0"/>
              <a:pPr/>
              <a:t>04/10/2021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B89534EB-2F7E-48BC-941D-1C0531DCE537}" type="slidenum">
              <a:rPr lang="id-ID" smtClean="0"/>
              <a:pPr/>
              <a:t>‹#›</a:t>
            </a:fld>
            <a:endParaRPr lang="id-ID"/>
          </a:p>
        </p:txBody>
      </p:sp>
    </p:spTree>
    <p:extLst>
      <p:ext uri="{BB962C8B-B14F-4D97-AF65-F5344CB8AC3E}">
        <p14:creationId xmlns:p14="http://schemas.microsoft.com/office/powerpoint/2010/main" val="3084009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00934" y="868680"/>
            <a:ext cx="54864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2C019F-08AD-4280-A267-B2A950F5CA6A}" type="datetimeFigureOut">
              <a:rPr lang="id-ID" smtClean="0"/>
              <a:pPr/>
              <a:t>04/10/2021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B89534EB-2F7E-48BC-941D-1C0531DCE537}" type="slidenum">
              <a:rPr lang="id-ID" smtClean="0"/>
              <a:pPr/>
              <a:t>‹#›</a:t>
            </a:fld>
            <a:endParaRPr lang="id-ID"/>
          </a:p>
        </p:txBody>
      </p:sp>
    </p:spTree>
    <p:extLst>
      <p:ext uri="{BB962C8B-B14F-4D97-AF65-F5344CB8AC3E}">
        <p14:creationId xmlns:p14="http://schemas.microsoft.com/office/powerpoint/2010/main" val="4132608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2C019F-08AD-4280-A267-B2A950F5CA6A}" type="datetimeFigureOut">
              <a:rPr lang="id-ID" smtClean="0"/>
              <a:pPr/>
              <a:t>04/10/2021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89534EB-2F7E-48BC-941D-1C0531DCE537}" type="slidenum">
              <a:rPr lang="id-ID" smtClean="0"/>
              <a:pPr/>
              <a:t>‹#›</a:t>
            </a:fld>
            <a:endParaRPr lang="id-ID"/>
          </a:p>
        </p:txBody>
      </p:sp>
    </p:spTree>
    <p:extLst>
      <p:ext uri="{BB962C8B-B14F-4D97-AF65-F5344CB8AC3E}">
        <p14:creationId xmlns:p14="http://schemas.microsoft.com/office/powerpoint/2010/main" val="3597990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4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914650" y="4672584"/>
            <a:ext cx="5486400" cy="914400"/>
          </a:xfrm>
        </p:spPr>
        <p:txBody>
          <a:bodyPr anchor="t">
            <a:normAutofit/>
          </a:bodyPr>
          <a:lstStyle>
            <a:lvl1pPr marL="0" indent="0">
              <a:buNone/>
              <a:defRPr sz="20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2C019F-08AD-4280-A267-B2A950F5CA6A}" type="datetimeFigureOut">
              <a:rPr lang="id-ID" smtClean="0"/>
              <a:pPr/>
              <a:t>04/10/2021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89534EB-2F7E-48BC-941D-1C0531DCE537}" type="slidenum">
              <a:rPr lang="id-ID" smtClean="0"/>
              <a:pPr/>
              <a:t>‹#›</a:t>
            </a:fld>
            <a:endParaRPr lang="id-ID"/>
          </a:p>
        </p:txBody>
      </p:sp>
    </p:spTree>
    <p:extLst>
      <p:ext uri="{BB962C8B-B14F-4D97-AF65-F5344CB8AC3E}">
        <p14:creationId xmlns:p14="http://schemas.microsoft.com/office/powerpoint/2010/main" val="3792108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00934"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63590"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0F2C019F-08AD-4280-A267-B2A950F5CA6A}" type="datetimeFigureOut">
              <a:rPr lang="id-ID" smtClean="0"/>
              <a:pPr/>
              <a:t>04/10/2021</a:t>
            </a:fld>
            <a:endParaRPr lang="id-ID"/>
          </a:p>
        </p:txBody>
      </p:sp>
      <p:sp>
        <p:nvSpPr>
          <p:cNvPr id="9" name="Footer Placeholder 8"/>
          <p:cNvSpPr>
            <a:spLocks noGrp="1"/>
          </p:cNvSpPr>
          <p:nvPr>
            <p:ph type="ftr" sz="quarter" idx="11"/>
          </p:nvPr>
        </p:nvSpPr>
        <p:spPr/>
        <p:txBody>
          <a:bodyPr/>
          <a:lstStyle/>
          <a:p>
            <a:endParaRPr lang="id-ID"/>
          </a:p>
        </p:txBody>
      </p:sp>
      <p:sp>
        <p:nvSpPr>
          <p:cNvPr id="10" name="Slide Number Placeholder 9"/>
          <p:cNvSpPr>
            <a:spLocks noGrp="1"/>
          </p:cNvSpPr>
          <p:nvPr>
            <p:ph type="sldNum" sz="quarter" idx="12"/>
          </p:nvPr>
        </p:nvSpPr>
        <p:spPr/>
        <p:txBody>
          <a:bodyPr/>
          <a:lstStyle/>
          <a:p>
            <a:fld id="{B89534EB-2F7E-48BC-941D-1C0531DCE537}" type="slidenum">
              <a:rPr lang="id-ID" smtClean="0"/>
              <a:pPr/>
              <a:t>‹#›</a:t>
            </a:fld>
            <a:endParaRPr lang="id-ID"/>
          </a:p>
        </p:txBody>
      </p:sp>
    </p:spTree>
    <p:extLst>
      <p:ext uri="{BB962C8B-B14F-4D97-AF65-F5344CB8AC3E}">
        <p14:creationId xmlns:p14="http://schemas.microsoft.com/office/powerpoint/2010/main" val="1743280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00934" y="1023586"/>
            <a:ext cx="2606040" cy="807720"/>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00934"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63847" y="1023587"/>
            <a:ext cx="2606040" cy="813171"/>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63847"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0F2C019F-08AD-4280-A267-B2A950F5CA6A}" type="datetimeFigureOut">
              <a:rPr lang="id-ID" smtClean="0"/>
              <a:pPr/>
              <a:t>04/10/2021</a:t>
            </a:fld>
            <a:endParaRPr lang="id-ID"/>
          </a:p>
        </p:txBody>
      </p:sp>
      <p:sp>
        <p:nvSpPr>
          <p:cNvPr id="11" name="Footer Placeholder 10"/>
          <p:cNvSpPr>
            <a:spLocks noGrp="1"/>
          </p:cNvSpPr>
          <p:nvPr>
            <p:ph type="ftr" sz="quarter" idx="11"/>
          </p:nvPr>
        </p:nvSpPr>
        <p:spPr/>
        <p:txBody>
          <a:bodyPr/>
          <a:lstStyle/>
          <a:p>
            <a:endParaRPr lang="id-ID"/>
          </a:p>
        </p:txBody>
      </p:sp>
      <p:sp>
        <p:nvSpPr>
          <p:cNvPr id="12" name="Slide Number Placeholder 11"/>
          <p:cNvSpPr>
            <a:spLocks noGrp="1"/>
          </p:cNvSpPr>
          <p:nvPr>
            <p:ph type="sldNum" sz="quarter" idx="12"/>
          </p:nvPr>
        </p:nvSpPr>
        <p:spPr/>
        <p:txBody>
          <a:bodyPr/>
          <a:lstStyle/>
          <a:p>
            <a:fld id="{B89534EB-2F7E-48BC-941D-1C0531DCE537}" type="slidenum">
              <a:rPr lang="id-ID" smtClean="0"/>
              <a:pPr/>
              <a:t>‹#›</a:t>
            </a:fld>
            <a:endParaRPr lang="id-ID"/>
          </a:p>
        </p:txBody>
      </p:sp>
    </p:spTree>
    <p:extLst>
      <p:ext uri="{BB962C8B-B14F-4D97-AF65-F5344CB8AC3E}">
        <p14:creationId xmlns:p14="http://schemas.microsoft.com/office/powerpoint/2010/main" val="1917269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0F2C019F-08AD-4280-A267-B2A950F5CA6A}" type="datetimeFigureOut">
              <a:rPr lang="id-ID" smtClean="0"/>
              <a:pPr/>
              <a:t>04/10/2021</a:t>
            </a:fld>
            <a:endParaRPr lang="id-ID"/>
          </a:p>
        </p:txBody>
      </p:sp>
      <p:sp>
        <p:nvSpPr>
          <p:cNvPr id="7" name="Footer Placeholder 6"/>
          <p:cNvSpPr>
            <a:spLocks noGrp="1"/>
          </p:cNvSpPr>
          <p:nvPr>
            <p:ph type="ftr" sz="quarter" idx="11"/>
          </p:nvPr>
        </p:nvSpPr>
        <p:spPr/>
        <p:txBody>
          <a:bodyPr/>
          <a:lstStyle/>
          <a:p>
            <a:endParaRPr lang="id-ID"/>
          </a:p>
        </p:txBody>
      </p:sp>
      <p:sp>
        <p:nvSpPr>
          <p:cNvPr id="8" name="Slide Number Placeholder 7"/>
          <p:cNvSpPr>
            <a:spLocks noGrp="1"/>
          </p:cNvSpPr>
          <p:nvPr>
            <p:ph type="sldNum" sz="quarter" idx="12"/>
          </p:nvPr>
        </p:nvSpPr>
        <p:spPr/>
        <p:txBody>
          <a:bodyPr/>
          <a:lstStyle/>
          <a:p>
            <a:fld id="{B89534EB-2F7E-48BC-941D-1C0531DCE537}" type="slidenum">
              <a:rPr lang="id-ID" smtClean="0"/>
              <a:pPr/>
              <a:t>‹#›</a:t>
            </a:fld>
            <a:endParaRPr lang="id-ID"/>
          </a:p>
        </p:txBody>
      </p:sp>
    </p:spTree>
    <p:extLst>
      <p:ext uri="{BB962C8B-B14F-4D97-AF65-F5344CB8AC3E}">
        <p14:creationId xmlns:p14="http://schemas.microsoft.com/office/powerpoint/2010/main" val="3305746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F2C019F-08AD-4280-A267-B2A950F5CA6A}" type="datetimeFigureOut">
              <a:rPr lang="id-ID" smtClean="0"/>
              <a:pPr/>
              <a:t>04/10/2021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89534EB-2F7E-48BC-941D-1C0531DCE537}" type="slidenum">
              <a:rPr lang="id-ID" smtClean="0"/>
              <a:pPr/>
              <a:t>‹#›</a:t>
            </a:fld>
            <a:endParaRPr lang="id-ID"/>
          </a:p>
        </p:txBody>
      </p:sp>
    </p:spTree>
    <p:extLst>
      <p:ext uri="{BB962C8B-B14F-4D97-AF65-F5344CB8AC3E}">
        <p14:creationId xmlns:p14="http://schemas.microsoft.com/office/powerpoint/2010/main" val="619494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baseline="0"/>
            </a:lvl1pPr>
          </a:lstStyle>
          <a:p>
            <a:r>
              <a:rPr lang="en-US" smtClean="0"/>
              <a:t>Click to edit Master title style</a:t>
            </a:r>
            <a:endParaRPr lang="en-US" dirty="0"/>
          </a:p>
        </p:txBody>
      </p:sp>
      <p:sp>
        <p:nvSpPr>
          <p:cNvPr id="3" name="Content Placeholder 2"/>
          <p:cNvSpPr>
            <a:spLocks noGrp="1"/>
          </p:cNvSpPr>
          <p:nvPr>
            <p:ph idx="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2024" y="3337560"/>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F2C019F-08AD-4280-A267-B2A950F5CA6A}" type="datetimeFigureOut">
              <a:rPr lang="id-ID" smtClean="0"/>
              <a:pPr/>
              <a:t>04/10/2021</a:t>
            </a:fld>
            <a:endParaRPr lang="id-ID"/>
          </a:p>
        </p:txBody>
      </p:sp>
      <p:sp>
        <p:nvSpPr>
          <p:cNvPr id="9" name="Footer Placeholder 8"/>
          <p:cNvSpPr>
            <a:spLocks noGrp="1"/>
          </p:cNvSpPr>
          <p:nvPr>
            <p:ph type="ftr" sz="quarter" idx="11"/>
          </p:nvPr>
        </p:nvSpPr>
        <p:spPr/>
        <p:txBody>
          <a:bodyPr/>
          <a:lstStyle/>
          <a:p>
            <a:endParaRPr lang="id-ID"/>
          </a:p>
        </p:txBody>
      </p:sp>
      <p:sp>
        <p:nvSpPr>
          <p:cNvPr id="10" name="Slide Number Placeholder 9"/>
          <p:cNvSpPr>
            <a:spLocks noGrp="1"/>
          </p:cNvSpPr>
          <p:nvPr>
            <p:ph type="sldNum" sz="quarter" idx="12"/>
          </p:nvPr>
        </p:nvSpPr>
        <p:spPr/>
        <p:txBody>
          <a:bodyPr/>
          <a:lstStyle/>
          <a:p>
            <a:fld id="{B89534EB-2F7E-48BC-941D-1C0531DCE537}" type="slidenum">
              <a:rPr lang="id-ID" smtClean="0"/>
              <a:pPr/>
              <a:t>‹#›</a:t>
            </a:fld>
            <a:endParaRPr lang="id-ID"/>
          </a:p>
        </p:txBody>
      </p:sp>
    </p:spTree>
    <p:extLst>
      <p:ext uri="{BB962C8B-B14F-4D97-AF65-F5344CB8AC3E}">
        <p14:creationId xmlns:p14="http://schemas.microsoft.com/office/powerpoint/2010/main" val="3133758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677983"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92024" y="3340602"/>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F2C019F-08AD-4280-A267-B2A950F5CA6A}" type="datetimeFigureOut">
              <a:rPr lang="id-ID" smtClean="0"/>
              <a:pPr/>
              <a:t>04/10/2021</a:t>
            </a:fld>
            <a:endParaRPr lang="id-ID"/>
          </a:p>
        </p:txBody>
      </p:sp>
      <p:sp>
        <p:nvSpPr>
          <p:cNvPr id="9" name="Footer Placeholder 8"/>
          <p:cNvSpPr>
            <a:spLocks noGrp="1"/>
          </p:cNvSpPr>
          <p:nvPr>
            <p:ph type="ftr" sz="quarter" idx="11"/>
          </p:nvPr>
        </p:nvSpPr>
        <p:spPr>
          <a:xfrm>
            <a:off x="2624326" y="6356351"/>
            <a:ext cx="4433638" cy="365125"/>
          </a:xfrm>
        </p:spPr>
        <p:txBody>
          <a:bodyPr/>
          <a:lstStyle/>
          <a:p>
            <a:endParaRPr lang="id-ID"/>
          </a:p>
        </p:txBody>
      </p:sp>
      <p:sp>
        <p:nvSpPr>
          <p:cNvPr id="10" name="Slide Number Placeholder 9"/>
          <p:cNvSpPr>
            <a:spLocks noGrp="1"/>
          </p:cNvSpPr>
          <p:nvPr>
            <p:ph type="sldNum" sz="quarter" idx="12"/>
          </p:nvPr>
        </p:nvSpPr>
        <p:spPr/>
        <p:txBody>
          <a:bodyPr/>
          <a:lstStyle/>
          <a:p>
            <a:fld id="{B89534EB-2F7E-48BC-941D-1C0531DCE537}" type="slidenum">
              <a:rPr lang="id-ID" smtClean="0"/>
              <a:pPr/>
              <a:t>‹#›</a:t>
            </a:fld>
            <a:endParaRPr lang="id-ID"/>
          </a:p>
        </p:txBody>
      </p:sp>
    </p:spTree>
    <p:extLst>
      <p:ext uri="{BB962C8B-B14F-4D97-AF65-F5344CB8AC3E}">
        <p14:creationId xmlns:p14="http://schemas.microsoft.com/office/powerpoint/2010/main" val="113473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1123838"/>
            <a:ext cx="221061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96849" y="6356351"/>
            <a:ext cx="2057400"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fld id="{0F2C019F-08AD-4280-A267-B2A950F5CA6A}" type="datetimeFigureOut">
              <a:rPr lang="id-ID" smtClean="0"/>
              <a:pPr/>
              <a:t>04/10/2021</a:t>
            </a:fld>
            <a:endParaRPr lang="id-ID"/>
          </a:p>
        </p:txBody>
      </p:sp>
      <p:sp>
        <p:nvSpPr>
          <p:cNvPr id="5" name="Footer Placeholder 4"/>
          <p:cNvSpPr>
            <a:spLocks noGrp="1"/>
          </p:cNvSpPr>
          <p:nvPr>
            <p:ph type="ftr" sz="quarter" idx="3"/>
          </p:nvPr>
        </p:nvSpPr>
        <p:spPr>
          <a:xfrm>
            <a:off x="2901951" y="6356351"/>
            <a:ext cx="4433638"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id-ID"/>
          </a:p>
        </p:txBody>
      </p:sp>
      <p:sp>
        <p:nvSpPr>
          <p:cNvPr id="6" name="Slide Number Placeholder 5"/>
          <p:cNvSpPr>
            <a:spLocks noGrp="1"/>
          </p:cNvSpPr>
          <p:nvPr>
            <p:ph type="sldNum" sz="quarter" idx="4"/>
          </p:nvPr>
        </p:nvSpPr>
        <p:spPr>
          <a:xfrm>
            <a:off x="7975602" y="6356351"/>
            <a:ext cx="1148195" cy="365125"/>
          </a:xfrm>
          <a:prstGeom prst="rect">
            <a:avLst/>
          </a:prstGeom>
        </p:spPr>
        <p:txBody>
          <a:bodyPr vert="horz" lIns="91440" tIns="45720" rIns="91440" bIns="45720" rtlCol="0" anchor="ctr"/>
          <a:lstStyle>
            <a:lvl1pPr algn="r">
              <a:defRPr sz="1100" b="1">
                <a:solidFill>
                  <a:schemeClr val="accent1"/>
                </a:solidFill>
              </a:defRPr>
            </a:lvl1pPr>
          </a:lstStyle>
          <a:p>
            <a:fld id="{B89534EB-2F7E-48BC-941D-1C0531DCE537}" type="slidenum">
              <a:rPr lang="id-ID" smtClean="0"/>
              <a:pPr/>
              <a:t>‹#›</a:t>
            </a:fld>
            <a:endParaRPr lang="id-ID"/>
          </a:p>
        </p:txBody>
      </p:sp>
    </p:spTree>
    <p:extLst>
      <p:ext uri="{BB962C8B-B14F-4D97-AF65-F5344CB8AC3E}">
        <p14:creationId xmlns:p14="http://schemas.microsoft.com/office/powerpoint/2010/main" val="32023504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0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19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7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5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76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42910" y="500042"/>
            <a:ext cx="7772400" cy="1470025"/>
          </a:xfrm>
        </p:spPr>
        <p:txBody>
          <a:bodyPr>
            <a:normAutofit fontScale="90000"/>
          </a:bodyPr>
          <a:lstStyle/>
          <a:p>
            <a:r>
              <a:rPr lang="id-ID" sz="2000" dirty="0" smtClean="0">
                <a:latin typeface="Goudy Stout" pitchFamily="18" charset="0"/>
              </a:rPr>
              <a:t/>
            </a:r>
            <a:br>
              <a:rPr lang="id-ID" sz="2000" dirty="0" smtClean="0">
                <a:latin typeface="Goudy Stout" pitchFamily="18" charset="0"/>
              </a:rPr>
            </a:br>
            <a:r>
              <a:rPr lang="id-ID" sz="2000" dirty="0" smtClean="0">
                <a:latin typeface="Goudy Stout" pitchFamily="18" charset="0"/>
              </a:rPr>
              <a:t/>
            </a:r>
            <a:br>
              <a:rPr lang="id-ID" sz="2000" dirty="0" smtClean="0">
                <a:latin typeface="Goudy Stout" pitchFamily="18" charset="0"/>
              </a:rPr>
            </a:br>
            <a:r>
              <a:rPr lang="id-ID" sz="2000" dirty="0" smtClean="0">
                <a:latin typeface="Goudy Stout" pitchFamily="18" charset="0"/>
              </a:rPr>
              <a:t/>
            </a:r>
            <a:br>
              <a:rPr lang="id-ID" sz="2000" dirty="0" smtClean="0">
                <a:latin typeface="Goudy Stout" pitchFamily="18" charset="0"/>
              </a:rPr>
            </a:br>
            <a:r>
              <a:rPr lang="id-ID" sz="2000" dirty="0" smtClean="0">
                <a:latin typeface="Goudy Stout" pitchFamily="18" charset="0"/>
              </a:rPr>
              <a:t/>
            </a:r>
            <a:br>
              <a:rPr lang="id-ID" sz="2000" dirty="0" smtClean="0">
                <a:latin typeface="Goudy Stout" pitchFamily="18" charset="0"/>
              </a:rPr>
            </a:br>
            <a:r>
              <a:rPr lang="id-ID" sz="2000" dirty="0" smtClean="0">
                <a:latin typeface="Goudy Stout" pitchFamily="18" charset="0"/>
              </a:rPr>
              <a:t/>
            </a:r>
            <a:br>
              <a:rPr lang="id-ID" sz="2000" dirty="0" smtClean="0">
                <a:latin typeface="Goudy Stout" pitchFamily="18" charset="0"/>
              </a:rPr>
            </a:br>
            <a:r>
              <a:rPr lang="id-ID" sz="2000" dirty="0" smtClean="0">
                <a:latin typeface="Goudy Stout" pitchFamily="18" charset="0"/>
              </a:rPr>
              <a:t/>
            </a:r>
            <a:br>
              <a:rPr lang="id-ID" sz="2000" dirty="0" smtClean="0">
                <a:latin typeface="Goudy Stout" pitchFamily="18" charset="0"/>
              </a:rPr>
            </a:br>
            <a:r>
              <a:rPr lang="id-ID" sz="2000" dirty="0" smtClean="0">
                <a:latin typeface="Goudy Stout" pitchFamily="18" charset="0"/>
              </a:rPr>
              <a:t>MANUSIA </a:t>
            </a:r>
            <a:r>
              <a:rPr lang="id-ID" sz="2000" dirty="0">
                <a:latin typeface="Goudy Stout" pitchFamily="18" charset="0"/>
              </a:rPr>
              <a:t>DAN KEBUDAYAAN</a:t>
            </a:r>
          </a:p>
        </p:txBody>
      </p:sp>
      <p:pic>
        <p:nvPicPr>
          <p:cNvPr id="4" name="Picture 3" descr="Hasil gambar untuk gunadarma"/>
          <p:cNvPicPr/>
          <p:nvPr/>
        </p:nvPicPr>
        <p:blipFill>
          <a:blip r:embed="rId3"/>
          <a:srcRect/>
          <a:stretch>
            <a:fillRect/>
          </a:stretch>
        </p:blipFill>
        <p:spPr bwMode="auto">
          <a:xfrm>
            <a:off x="3571868" y="2285992"/>
            <a:ext cx="2071702" cy="1785950"/>
          </a:xfrm>
          <a:prstGeom prst="rect">
            <a:avLst/>
          </a:prstGeom>
          <a:noFill/>
          <a:ln w="9525">
            <a:noFill/>
            <a:miter lim="800000"/>
            <a:headEnd/>
            <a:tailEnd/>
          </a:ln>
        </p:spPr>
      </p:pic>
      <p:pic>
        <p:nvPicPr>
          <p:cNvPr id="6" name="Picture 5" descr="123.gif"/>
          <p:cNvPicPr>
            <a:picLocks noChangeAspect="1"/>
          </p:cNvPicPr>
          <p:nvPr/>
        </p:nvPicPr>
        <p:blipFill>
          <a:blip r:embed="rId4"/>
          <a:stretch>
            <a:fillRect/>
          </a:stretch>
        </p:blipFill>
        <p:spPr>
          <a:xfrm>
            <a:off x="6929454" y="4714884"/>
            <a:ext cx="1905000" cy="1771650"/>
          </a:xfrm>
          <a:prstGeom prst="rect">
            <a:avLst/>
          </a:prstGeom>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6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Unsur-unsur Kebudayaan</a:t>
            </a:r>
            <a:endParaRPr lang="id-ID" dirty="0"/>
          </a:p>
        </p:txBody>
      </p:sp>
      <p:sp>
        <p:nvSpPr>
          <p:cNvPr id="3" name="Content Placeholder 2"/>
          <p:cNvSpPr>
            <a:spLocks noGrp="1"/>
          </p:cNvSpPr>
          <p:nvPr>
            <p:ph idx="1"/>
          </p:nvPr>
        </p:nvSpPr>
        <p:spPr/>
        <p:txBody>
          <a:bodyPr/>
          <a:lstStyle/>
          <a:p>
            <a:pPr marL="514350" indent="-514350">
              <a:buAutoNum type="arabicPeriod"/>
            </a:pPr>
            <a:r>
              <a:rPr lang="id-ID" dirty="0" smtClean="0"/>
              <a:t>Sistem Bahasa</a:t>
            </a:r>
          </a:p>
          <a:p>
            <a:pPr marL="514350" indent="-514350">
              <a:buNone/>
            </a:pPr>
            <a:r>
              <a:rPr lang="id-ID" dirty="0" smtClean="0"/>
              <a:t>2</a:t>
            </a:r>
            <a:r>
              <a:rPr lang="id-ID" dirty="0"/>
              <a:t>. Sistem </a:t>
            </a:r>
            <a:r>
              <a:rPr lang="id-ID" dirty="0" smtClean="0"/>
              <a:t>Pengetahuan</a:t>
            </a:r>
          </a:p>
          <a:p>
            <a:pPr marL="514350" indent="-514350">
              <a:buNone/>
            </a:pPr>
            <a:r>
              <a:rPr lang="id-ID" dirty="0" smtClean="0"/>
              <a:t>3</a:t>
            </a:r>
            <a:r>
              <a:rPr lang="id-ID" dirty="0"/>
              <a:t>. Sistem Kekerabatan dan Organisasi </a:t>
            </a:r>
            <a:r>
              <a:rPr lang="id-ID" dirty="0" smtClean="0"/>
              <a:t>Sosial</a:t>
            </a:r>
          </a:p>
          <a:p>
            <a:pPr marL="514350" indent="-514350">
              <a:buNone/>
            </a:pPr>
            <a:r>
              <a:rPr lang="id-ID" dirty="0" smtClean="0"/>
              <a:t>4</a:t>
            </a:r>
            <a:r>
              <a:rPr lang="id-ID" dirty="0"/>
              <a:t>. Sistem Peralatan Hidup dan </a:t>
            </a:r>
            <a:r>
              <a:rPr lang="id-ID" dirty="0" smtClean="0"/>
              <a:t>Teknologi</a:t>
            </a:r>
          </a:p>
          <a:p>
            <a:pPr marL="514350" indent="-514350">
              <a:buNone/>
            </a:pPr>
            <a:r>
              <a:rPr lang="id-ID" dirty="0" smtClean="0"/>
              <a:t>5</a:t>
            </a:r>
            <a:r>
              <a:rPr lang="id-ID" dirty="0"/>
              <a:t>. Sistem Ekonomi/Mata Pencaharian </a:t>
            </a:r>
            <a:r>
              <a:rPr lang="id-ID" dirty="0" smtClean="0"/>
              <a:t>Hidup</a:t>
            </a:r>
          </a:p>
          <a:p>
            <a:pPr marL="514350" indent="-514350">
              <a:buNone/>
            </a:pPr>
            <a:r>
              <a:rPr lang="id-ID" dirty="0"/>
              <a:t>6. Sistem </a:t>
            </a:r>
            <a:r>
              <a:rPr lang="id-ID" dirty="0" smtClean="0"/>
              <a:t>Religi</a:t>
            </a:r>
          </a:p>
          <a:p>
            <a:pPr marL="514350" indent="-514350">
              <a:buNone/>
            </a:pPr>
            <a:r>
              <a:rPr lang="id-ID" dirty="0"/>
              <a:t>7. Kesenian</a:t>
            </a:r>
          </a:p>
        </p:txBody>
      </p:sp>
    </p:spTree>
  </p:cSld>
  <p:clrMapOvr>
    <a:masterClrMapping/>
  </p:clrMapOvr>
  <p:transition>
    <p:circl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2800" dirty="0" smtClean="0">
                <a:solidFill>
                  <a:srgbClr val="99FF33"/>
                </a:solidFill>
                <a:latin typeface="Goudy Stout" pitchFamily="18" charset="0"/>
              </a:rPr>
              <a:t>5. Wujud Kebudayaan</a:t>
            </a:r>
            <a:endParaRPr lang="id-ID" sz="2800" dirty="0">
              <a:solidFill>
                <a:srgbClr val="99FF33"/>
              </a:solidFill>
              <a:latin typeface="Goudy Stout" pitchFamily="18" charset="0"/>
            </a:endParaRPr>
          </a:p>
        </p:txBody>
      </p:sp>
      <p:sp>
        <p:nvSpPr>
          <p:cNvPr id="3" name="Content Placeholder 2"/>
          <p:cNvSpPr>
            <a:spLocks noGrp="1"/>
          </p:cNvSpPr>
          <p:nvPr>
            <p:ph idx="1"/>
          </p:nvPr>
        </p:nvSpPr>
        <p:spPr/>
        <p:txBody>
          <a:bodyPr>
            <a:normAutofit/>
          </a:bodyPr>
          <a:lstStyle/>
          <a:p>
            <a:pPr>
              <a:buNone/>
            </a:pPr>
            <a:r>
              <a:rPr lang="id-ID" dirty="0" smtClean="0"/>
              <a:t>Menurut Koentjaraningrat wujud kebudayaan dibagi menjadi :</a:t>
            </a:r>
          </a:p>
          <a:p>
            <a:r>
              <a:rPr lang="id-ID" dirty="0" smtClean="0"/>
              <a:t>ideas (sistem ide) : wujud </a:t>
            </a:r>
            <a:r>
              <a:rPr lang="id-ID" dirty="0"/>
              <a:t>kebudayaan sebagai sistem ide hanya bisa dirasakan dalam kehidupan sehari-hari yang mewujud dalam bentuk norma, adat istiadat, agama, dan hukum atau undangundang</a:t>
            </a:r>
            <a:r>
              <a:rPr lang="id-ID" dirty="0" smtClean="0"/>
              <a:t>.</a:t>
            </a:r>
          </a:p>
          <a:p>
            <a:r>
              <a:rPr lang="id-ID" dirty="0" smtClean="0"/>
              <a:t>activities (sistem aktivitas) : wujud </a:t>
            </a:r>
            <a:r>
              <a:rPr lang="id-ID" dirty="0"/>
              <a:t>kebudayaan ini bersifat konkret, bisa difoto, dan bisa dilihat</a:t>
            </a:r>
            <a:r>
              <a:rPr lang="id-ID" dirty="0" smtClean="0"/>
              <a:t>.</a:t>
            </a:r>
          </a:p>
          <a:p>
            <a:r>
              <a:rPr lang="id-ID" dirty="0" smtClean="0"/>
              <a:t>artifacts (sistem artefak) : </a:t>
            </a:r>
            <a:r>
              <a:rPr lang="id-ID" dirty="0"/>
              <a:t>wujud kebudayaan yang paling konkret, bisa dilihat, dan diraba secara langsung oleh pancaindra. Wujud kebudayaan ini adalah berupa kebudayaan fisik yang merupakan hasil-hasil kebudayaan manusiaberupa tataran sistem ide atau pemikiran ataupun aktivitas manusia yang berpola</a:t>
            </a:r>
            <a:endParaRPr lang="id-ID" dirty="0" smtClean="0"/>
          </a:p>
          <a:p>
            <a:endParaRPr lang="id-ID" dirty="0"/>
          </a:p>
        </p:txBody>
      </p:sp>
    </p:spTree>
  </p:cSld>
  <p:clrMapOvr>
    <a:masterClrMapping/>
  </p:clrMapOvr>
  <p:transition>
    <p:cover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9000"/>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2800" dirty="0" smtClean="0">
                <a:solidFill>
                  <a:srgbClr val="FFFF00"/>
                </a:solidFill>
                <a:latin typeface="Goudy Stout" pitchFamily="18" charset="0"/>
              </a:rPr>
              <a:t>6. Orientasi Nilai Budaya</a:t>
            </a:r>
            <a:endParaRPr lang="id-ID" sz="2800" dirty="0">
              <a:solidFill>
                <a:srgbClr val="FFFF00"/>
              </a:solidFill>
              <a:latin typeface="Goudy Stout" pitchFamily="18" charset="0"/>
            </a:endParaRPr>
          </a:p>
        </p:txBody>
      </p:sp>
      <p:sp>
        <p:nvSpPr>
          <p:cNvPr id="3" name="Content Placeholder 2"/>
          <p:cNvSpPr>
            <a:spLocks noGrp="1"/>
          </p:cNvSpPr>
          <p:nvPr>
            <p:ph idx="1"/>
          </p:nvPr>
        </p:nvSpPr>
        <p:spPr/>
        <p:txBody>
          <a:bodyPr>
            <a:normAutofit/>
          </a:bodyPr>
          <a:lstStyle/>
          <a:p>
            <a:r>
              <a:rPr lang="id-ID" b="1" dirty="0"/>
              <a:t>Konsep Nilai </a:t>
            </a:r>
            <a:r>
              <a:rPr lang="id-ID" b="1" dirty="0" smtClean="0"/>
              <a:t>Budaya  : </a:t>
            </a:r>
            <a:r>
              <a:rPr lang="id-ID" dirty="0" smtClean="0"/>
              <a:t>Theodorson </a:t>
            </a:r>
            <a:r>
              <a:rPr lang="id-ID" dirty="0"/>
              <a:t>dalam Pelly (1994) mengemukakan bahwa nilai merupakan sesuatu yang abstrak, yang dijadikan pedoman serta prinsip – prinsip umum dalam bertindak dan bertingkah laku. Keterikatan orang atau kelompok terhadap nilai menurut Theodorson relatif sangat kuat dan bahkan bersifat emosional. Oleh sebab itu, nilai dapat dilihat sebagai tujuan kehidupan manusia itu sendiri</a:t>
            </a:r>
          </a:p>
        </p:txBody>
      </p:sp>
    </p:spTree>
  </p:cSld>
  <p:clrMapOvr>
    <a:masterClrMapping/>
  </p:clrMapOvr>
  <p:transition>
    <p:wheel spokes="8"/>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3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Orientasi Nilai Budaya</a:t>
            </a:r>
            <a:endParaRPr lang="id-ID" dirty="0"/>
          </a:p>
        </p:txBody>
      </p:sp>
      <p:graphicFrame>
        <p:nvGraphicFramePr>
          <p:cNvPr id="4" name="Content Placeholder 3"/>
          <p:cNvGraphicFramePr>
            <a:graphicFrameLocks noGrp="1"/>
          </p:cNvGraphicFramePr>
          <p:nvPr>
            <p:ph idx="1"/>
          </p:nvPr>
        </p:nvGraphicFramePr>
        <p:xfrm>
          <a:off x="2901950" y="863600"/>
          <a:ext cx="5486400" cy="3662680"/>
        </p:xfrm>
        <a:graphic>
          <a:graphicData uri="http://schemas.openxmlformats.org/drawingml/2006/table">
            <a:tbl>
              <a:tblPr firstRow="1" bandRow="1">
                <a:tableStyleId>{93296810-A885-4BE3-A3E7-6D5BEEA58F35}</a:tableStyleId>
              </a:tblPr>
              <a:tblGrid>
                <a:gridCol w="1371600"/>
                <a:gridCol w="1371600"/>
                <a:gridCol w="1371600"/>
                <a:gridCol w="1371600"/>
              </a:tblGrid>
              <a:tr h="370840">
                <a:tc>
                  <a:txBody>
                    <a:bodyPr/>
                    <a:lstStyle/>
                    <a:p>
                      <a:r>
                        <a:rPr lang="id-ID" sz="1800" b="1" kern="1200" dirty="0" smtClean="0">
                          <a:solidFill>
                            <a:schemeClr val="lt1"/>
                          </a:solidFill>
                          <a:latin typeface="+mn-lt"/>
                          <a:ea typeface="+mn-ea"/>
                          <a:cs typeface="+mn-cs"/>
                        </a:rPr>
                        <a:t>Masalah Dasar Dalam Hidup</a:t>
                      </a:r>
                      <a:endParaRPr lang="id-ID" dirty="0"/>
                    </a:p>
                  </a:txBody>
                  <a:tcPr marL="60960" marR="60960"/>
                </a:tc>
                <a:tc>
                  <a:txBody>
                    <a:bodyPr/>
                    <a:lstStyle/>
                    <a:p>
                      <a:pPr algn="ctr">
                        <a:lnSpc>
                          <a:spcPct val="115000"/>
                        </a:lnSpc>
                        <a:spcAft>
                          <a:spcPts val="1000"/>
                        </a:spcAft>
                      </a:pPr>
                      <a:r>
                        <a:rPr lang="id-ID" sz="1800" b="1" dirty="0">
                          <a:latin typeface="Times New Roman"/>
                          <a:ea typeface="Times New Roman"/>
                          <a:cs typeface="Times New Roman"/>
                        </a:rPr>
                        <a:t>Konservatif</a:t>
                      </a:r>
                      <a:endParaRPr lang="id-ID" sz="1800" dirty="0">
                        <a:latin typeface="Calibri"/>
                        <a:ea typeface="Calibri"/>
                        <a:cs typeface="Times New Roman"/>
                      </a:endParaRPr>
                    </a:p>
                  </a:txBody>
                  <a:tcPr marL="0" marR="0" marT="0" marB="0" anchor="b"/>
                </a:tc>
                <a:tc>
                  <a:txBody>
                    <a:bodyPr/>
                    <a:lstStyle/>
                    <a:p>
                      <a:pPr algn="ctr">
                        <a:lnSpc>
                          <a:spcPct val="115000"/>
                        </a:lnSpc>
                        <a:spcAft>
                          <a:spcPts val="1000"/>
                        </a:spcAft>
                      </a:pPr>
                      <a:r>
                        <a:rPr lang="id-ID" sz="1200" b="1">
                          <a:latin typeface="Times New Roman"/>
                          <a:ea typeface="Times New Roman"/>
                          <a:cs typeface="Times New Roman"/>
                        </a:rPr>
                        <a:t>Transisi </a:t>
                      </a:r>
                      <a:endParaRPr lang="id-ID" sz="1100">
                        <a:latin typeface="Calibri"/>
                        <a:ea typeface="Calibri"/>
                        <a:cs typeface="Times New Roman"/>
                      </a:endParaRPr>
                    </a:p>
                  </a:txBody>
                  <a:tcPr marL="0" marR="0" marT="0" marB="0" anchor="b"/>
                </a:tc>
                <a:tc>
                  <a:txBody>
                    <a:bodyPr/>
                    <a:lstStyle/>
                    <a:p>
                      <a:pPr algn="ctr">
                        <a:lnSpc>
                          <a:spcPct val="115000"/>
                        </a:lnSpc>
                        <a:spcAft>
                          <a:spcPts val="1000"/>
                        </a:spcAft>
                      </a:pPr>
                      <a:r>
                        <a:rPr lang="id-ID" sz="1200" b="1" dirty="0">
                          <a:latin typeface="Times New Roman"/>
                          <a:ea typeface="Times New Roman"/>
                          <a:cs typeface="Times New Roman"/>
                        </a:rPr>
                        <a:t>Progresif</a:t>
                      </a:r>
                      <a:endParaRPr lang="id-ID" sz="1100" dirty="0">
                        <a:latin typeface="Calibri"/>
                        <a:ea typeface="Calibri"/>
                        <a:cs typeface="Times New Roman"/>
                      </a:endParaRPr>
                    </a:p>
                  </a:txBody>
                  <a:tcPr marL="0" marR="0" marT="0" marB="0" anchor="b"/>
                </a:tc>
              </a:tr>
              <a:tr h="370840">
                <a:tc>
                  <a:txBody>
                    <a:bodyPr/>
                    <a:lstStyle/>
                    <a:p>
                      <a:pPr algn="ctr">
                        <a:lnSpc>
                          <a:spcPct val="115000"/>
                        </a:lnSpc>
                        <a:spcAft>
                          <a:spcPts val="1000"/>
                        </a:spcAft>
                      </a:pPr>
                      <a:r>
                        <a:rPr lang="id-ID" sz="1200" dirty="0">
                          <a:latin typeface="Times New Roman"/>
                          <a:ea typeface="Times New Roman"/>
                          <a:cs typeface="Times New Roman"/>
                        </a:rPr>
                        <a:t>Hakekat Hidup</a:t>
                      </a:r>
                      <a:endParaRPr lang="id-ID" sz="1100" dirty="0">
                        <a:latin typeface="Calibri"/>
                        <a:ea typeface="Calibri"/>
                        <a:cs typeface="Times New Roman"/>
                      </a:endParaRPr>
                    </a:p>
                  </a:txBody>
                  <a:tcPr marL="0" marR="0" marT="0" marB="0" anchor="ctr"/>
                </a:tc>
                <a:tc>
                  <a:txBody>
                    <a:bodyPr/>
                    <a:lstStyle/>
                    <a:p>
                      <a:pPr algn="ctr">
                        <a:lnSpc>
                          <a:spcPct val="115000"/>
                        </a:lnSpc>
                        <a:spcAft>
                          <a:spcPts val="1000"/>
                        </a:spcAft>
                      </a:pPr>
                      <a:r>
                        <a:rPr lang="id-ID" sz="1200" dirty="0">
                          <a:latin typeface="Times New Roman"/>
                          <a:ea typeface="Times New Roman"/>
                          <a:cs typeface="Times New Roman"/>
                        </a:rPr>
                        <a:t>Hidup itu buruk</a:t>
                      </a:r>
                      <a:endParaRPr lang="id-ID" sz="1100" dirty="0">
                        <a:latin typeface="Calibri"/>
                        <a:ea typeface="Calibri"/>
                        <a:cs typeface="Times New Roman"/>
                      </a:endParaRPr>
                    </a:p>
                  </a:txBody>
                  <a:tcPr marL="0" marR="0" marT="0" marB="0" anchor="ctr"/>
                </a:tc>
                <a:tc>
                  <a:txBody>
                    <a:bodyPr/>
                    <a:lstStyle/>
                    <a:p>
                      <a:pPr algn="ctr">
                        <a:lnSpc>
                          <a:spcPct val="115000"/>
                        </a:lnSpc>
                        <a:spcAft>
                          <a:spcPts val="1000"/>
                        </a:spcAft>
                      </a:pPr>
                      <a:r>
                        <a:rPr lang="id-ID" sz="1200" dirty="0">
                          <a:latin typeface="Times New Roman"/>
                          <a:ea typeface="Times New Roman"/>
                          <a:cs typeface="Times New Roman"/>
                        </a:rPr>
                        <a:t>Hidup itu baik</a:t>
                      </a:r>
                      <a:endParaRPr lang="id-ID" sz="1100" dirty="0">
                        <a:latin typeface="Calibri"/>
                        <a:ea typeface="Calibri"/>
                        <a:cs typeface="Times New Roman"/>
                      </a:endParaRPr>
                    </a:p>
                  </a:txBody>
                  <a:tcPr marL="0" marR="0" marT="0" marB="0" anchor="ctr"/>
                </a:tc>
                <a:tc>
                  <a:txBody>
                    <a:bodyPr/>
                    <a:lstStyle/>
                    <a:p>
                      <a:pPr algn="ctr">
                        <a:lnSpc>
                          <a:spcPct val="115000"/>
                        </a:lnSpc>
                        <a:spcAft>
                          <a:spcPts val="1000"/>
                        </a:spcAft>
                      </a:pPr>
                      <a:r>
                        <a:rPr lang="id-ID" sz="1200" b="1" dirty="0">
                          <a:latin typeface="Times New Roman"/>
                          <a:ea typeface="Times New Roman"/>
                          <a:cs typeface="Times New Roman"/>
                        </a:rPr>
                        <a:t>Progresif</a:t>
                      </a:r>
                      <a:endParaRPr lang="id-ID" sz="1100" dirty="0">
                        <a:latin typeface="Calibri"/>
                        <a:ea typeface="Calibri"/>
                        <a:cs typeface="Times New Roman"/>
                      </a:endParaRPr>
                    </a:p>
                  </a:txBody>
                  <a:tcPr marL="0" marR="0" marT="0" marB="0" anchor="b"/>
                </a:tc>
              </a:tr>
              <a:tr h="370840">
                <a:tc>
                  <a:txBody>
                    <a:bodyPr/>
                    <a:lstStyle/>
                    <a:p>
                      <a:pPr algn="ctr">
                        <a:lnSpc>
                          <a:spcPct val="115000"/>
                        </a:lnSpc>
                        <a:spcAft>
                          <a:spcPts val="1000"/>
                        </a:spcAft>
                      </a:pPr>
                      <a:endParaRPr lang="id-ID" sz="1100" dirty="0">
                        <a:latin typeface="Calibri"/>
                        <a:ea typeface="Calibri"/>
                        <a:cs typeface="Times New Roman"/>
                      </a:endParaRPr>
                    </a:p>
                  </a:txBody>
                  <a:tcPr marL="0" marR="0" marT="0" marB="0" anchor="ctr"/>
                </a:tc>
                <a:tc>
                  <a:txBody>
                    <a:bodyPr/>
                    <a:lstStyle/>
                    <a:p>
                      <a:pPr algn="ctr">
                        <a:lnSpc>
                          <a:spcPct val="115000"/>
                        </a:lnSpc>
                        <a:spcAft>
                          <a:spcPts val="1000"/>
                        </a:spcAft>
                      </a:pPr>
                      <a:endParaRPr lang="id-ID" sz="1100" dirty="0">
                        <a:latin typeface="Calibri"/>
                        <a:ea typeface="Calibri"/>
                        <a:cs typeface="Times New Roman"/>
                      </a:endParaRPr>
                    </a:p>
                  </a:txBody>
                  <a:tcPr marL="0" marR="0" marT="0" marB="0" anchor="ctr"/>
                </a:tc>
                <a:tc>
                  <a:txBody>
                    <a:bodyPr/>
                    <a:lstStyle/>
                    <a:p>
                      <a:pPr algn="ctr">
                        <a:lnSpc>
                          <a:spcPct val="115000"/>
                        </a:lnSpc>
                        <a:spcAft>
                          <a:spcPts val="1000"/>
                        </a:spcAft>
                      </a:pPr>
                      <a:endParaRPr lang="id-ID" sz="1100" dirty="0">
                        <a:latin typeface="Calibri"/>
                        <a:ea typeface="Calibri"/>
                        <a:cs typeface="Times New Roman"/>
                      </a:endParaRPr>
                    </a:p>
                  </a:txBody>
                  <a:tcPr marL="0" marR="0" marT="0" marB="0" anchor="ctr"/>
                </a:tc>
                <a:tc>
                  <a:txBody>
                    <a:bodyPr/>
                    <a:lstStyle/>
                    <a:p>
                      <a:pPr algn="ctr">
                        <a:lnSpc>
                          <a:spcPct val="115000"/>
                        </a:lnSpc>
                        <a:spcAft>
                          <a:spcPts val="1000"/>
                        </a:spcAft>
                      </a:pPr>
                      <a:r>
                        <a:rPr lang="id-ID" sz="1200">
                          <a:latin typeface="Times New Roman"/>
                          <a:ea typeface="Times New Roman"/>
                          <a:cs typeface="Times New Roman"/>
                        </a:rPr>
                        <a:t>Hidup itu sukar tetapi harus diperjuangkan</a:t>
                      </a:r>
                      <a:endParaRPr lang="id-ID" sz="1100">
                        <a:latin typeface="Calibri"/>
                        <a:ea typeface="Calibri"/>
                        <a:cs typeface="Times New Roman"/>
                      </a:endParaRPr>
                    </a:p>
                  </a:txBody>
                  <a:tcPr marL="0" marR="0" marT="0" marB="0" anchor="ctr"/>
                </a:tc>
              </a:tr>
              <a:tr h="370840">
                <a:tc>
                  <a:txBody>
                    <a:bodyPr/>
                    <a:lstStyle/>
                    <a:p>
                      <a:pPr algn="ctr">
                        <a:lnSpc>
                          <a:spcPct val="115000"/>
                        </a:lnSpc>
                        <a:spcAft>
                          <a:spcPts val="1000"/>
                        </a:spcAft>
                      </a:pPr>
                      <a:r>
                        <a:rPr lang="id-ID" sz="1200">
                          <a:latin typeface="Times New Roman"/>
                          <a:ea typeface="Times New Roman"/>
                          <a:cs typeface="Times New Roman"/>
                        </a:rPr>
                        <a:t>Hakekat Kerja/karya</a:t>
                      </a:r>
                      <a:endParaRPr lang="id-ID" sz="1100">
                        <a:latin typeface="Calibri"/>
                        <a:ea typeface="Calibri"/>
                        <a:cs typeface="Times New Roman"/>
                      </a:endParaRPr>
                    </a:p>
                  </a:txBody>
                  <a:tcPr marL="0" marR="0" marT="0" marB="0" anchor="ctr"/>
                </a:tc>
                <a:tc>
                  <a:txBody>
                    <a:bodyPr/>
                    <a:lstStyle/>
                    <a:p>
                      <a:pPr algn="ctr">
                        <a:lnSpc>
                          <a:spcPct val="115000"/>
                        </a:lnSpc>
                        <a:spcAft>
                          <a:spcPts val="1000"/>
                        </a:spcAft>
                      </a:pPr>
                      <a:r>
                        <a:rPr lang="id-ID" sz="1200">
                          <a:latin typeface="Times New Roman"/>
                          <a:ea typeface="Times New Roman"/>
                          <a:cs typeface="Times New Roman"/>
                        </a:rPr>
                        <a:t>Kelangsungan hidup</a:t>
                      </a:r>
                      <a:endParaRPr lang="id-ID" sz="1100">
                        <a:latin typeface="Calibri"/>
                        <a:ea typeface="Calibri"/>
                        <a:cs typeface="Times New Roman"/>
                      </a:endParaRPr>
                    </a:p>
                  </a:txBody>
                  <a:tcPr marL="0" marR="0" marT="0" marB="0" anchor="ctr"/>
                </a:tc>
                <a:tc>
                  <a:txBody>
                    <a:bodyPr/>
                    <a:lstStyle/>
                    <a:p>
                      <a:pPr algn="ctr">
                        <a:lnSpc>
                          <a:spcPct val="115000"/>
                        </a:lnSpc>
                        <a:spcAft>
                          <a:spcPts val="1000"/>
                        </a:spcAft>
                      </a:pPr>
                      <a:r>
                        <a:rPr lang="id-ID" sz="1200">
                          <a:latin typeface="Times New Roman"/>
                          <a:ea typeface="Times New Roman"/>
                          <a:cs typeface="Times New Roman"/>
                        </a:rPr>
                        <a:t>Kedudukan dan kehormatan / prestise</a:t>
                      </a:r>
                      <a:endParaRPr lang="id-ID" sz="1100">
                        <a:latin typeface="Calibri"/>
                        <a:ea typeface="Calibri"/>
                        <a:cs typeface="Times New Roman"/>
                      </a:endParaRPr>
                    </a:p>
                  </a:txBody>
                  <a:tcPr marL="0" marR="0" marT="0" marB="0" anchor="ctr"/>
                </a:tc>
                <a:tc>
                  <a:txBody>
                    <a:bodyPr/>
                    <a:lstStyle/>
                    <a:p>
                      <a:pPr algn="ctr">
                        <a:lnSpc>
                          <a:spcPct val="115000"/>
                        </a:lnSpc>
                        <a:spcAft>
                          <a:spcPts val="1000"/>
                        </a:spcAft>
                      </a:pPr>
                      <a:r>
                        <a:rPr lang="id-ID" sz="1200">
                          <a:latin typeface="Times New Roman"/>
                          <a:ea typeface="Times New Roman"/>
                          <a:cs typeface="Times New Roman"/>
                        </a:rPr>
                        <a:t>Mempertinggi prestise</a:t>
                      </a:r>
                      <a:endParaRPr lang="id-ID" sz="1100">
                        <a:latin typeface="Calibri"/>
                        <a:ea typeface="Calibri"/>
                        <a:cs typeface="Times New Roman"/>
                      </a:endParaRPr>
                    </a:p>
                  </a:txBody>
                  <a:tcPr marL="0" marR="0" marT="0" marB="0" anchor="ctr"/>
                </a:tc>
              </a:tr>
              <a:tr h="370840">
                <a:tc>
                  <a:txBody>
                    <a:bodyPr/>
                    <a:lstStyle/>
                    <a:p>
                      <a:pPr algn="ctr">
                        <a:lnSpc>
                          <a:spcPct val="115000"/>
                        </a:lnSpc>
                        <a:spcAft>
                          <a:spcPts val="1000"/>
                        </a:spcAft>
                      </a:pPr>
                      <a:r>
                        <a:rPr lang="id-ID" sz="1200">
                          <a:latin typeface="Times New Roman"/>
                          <a:ea typeface="Times New Roman"/>
                          <a:cs typeface="Times New Roman"/>
                        </a:rPr>
                        <a:t>Hubungan Manusia Dengan Waktu</a:t>
                      </a:r>
                      <a:endParaRPr lang="id-ID" sz="1100">
                        <a:latin typeface="Calibri"/>
                        <a:ea typeface="Calibri"/>
                        <a:cs typeface="Times New Roman"/>
                      </a:endParaRPr>
                    </a:p>
                  </a:txBody>
                  <a:tcPr marL="0" marR="0" marT="0" marB="0" anchor="ctr"/>
                </a:tc>
                <a:tc>
                  <a:txBody>
                    <a:bodyPr/>
                    <a:lstStyle/>
                    <a:p>
                      <a:pPr algn="ctr">
                        <a:lnSpc>
                          <a:spcPct val="115000"/>
                        </a:lnSpc>
                        <a:spcAft>
                          <a:spcPts val="1000"/>
                        </a:spcAft>
                      </a:pPr>
                      <a:r>
                        <a:rPr lang="id-ID" sz="1200">
                          <a:latin typeface="Times New Roman"/>
                          <a:ea typeface="Times New Roman"/>
                          <a:cs typeface="Times New Roman"/>
                        </a:rPr>
                        <a:t>Orientasi ke masa lalu</a:t>
                      </a:r>
                      <a:endParaRPr lang="id-ID" sz="1100">
                        <a:latin typeface="Calibri"/>
                        <a:ea typeface="Calibri"/>
                        <a:cs typeface="Times New Roman"/>
                      </a:endParaRPr>
                    </a:p>
                  </a:txBody>
                  <a:tcPr marL="0" marR="0" marT="0" marB="0" anchor="ctr"/>
                </a:tc>
                <a:tc>
                  <a:txBody>
                    <a:bodyPr/>
                    <a:lstStyle/>
                    <a:p>
                      <a:pPr algn="ctr">
                        <a:lnSpc>
                          <a:spcPct val="115000"/>
                        </a:lnSpc>
                        <a:spcAft>
                          <a:spcPts val="1000"/>
                        </a:spcAft>
                      </a:pPr>
                      <a:r>
                        <a:rPr lang="id-ID" sz="1200">
                          <a:latin typeface="Times New Roman"/>
                          <a:ea typeface="Times New Roman"/>
                          <a:cs typeface="Times New Roman"/>
                        </a:rPr>
                        <a:t>Orientasi ke masa kini</a:t>
                      </a:r>
                      <a:endParaRPr lang="id-ID" sz="1100">
                        <a:latin typeface="Calibri"/>
                        <a:ea typeface="Calibri"/>
                        <a:cs typeface="Times New Roman"/>
                      </a:endParaRPr>
                    </a:p>
                  </a:txBody>
                  <a:tcPr marL="0" marR="0" marT="0" marB="0" anchor="ctr"/>
                </a:tc>
                <a:tc>
                  <a:txBody>
                    <a:bodyPr/>
                    <a:lstStyle/>
                    <a:p>
                      <a:pPr algn="ctr">
                        <a:lnSpc>
                          <a:spcPct val="115000"/>
                        </a:lnSpc>
                        <a:spcAft>
                          <a:spcPts val="1000"/>
                        </a:spcAft>
                      </a:pPr>
                      <a:r>
                        <a:rPr lang="id-ID" sz="1200">
                          <a:latin typeface="Times New Roman"/>
                          <a:ea typeface="Times New Roman"/>
                          <a:cs typeface="Times New Roman"/>
                        </a:rPr>
                        <a:t>Orientasi ke masa depan</a:t>
                      </a:r>
                      <a:endParaRPr lang="id-ID" sz="1100">
                        <a:latin typeface="Calibri"/>
                        <a:ea typeface="Calibri"/>
                        <a:cs typeface="Times New Roman"/>
                      </a:endParaRPr>
                    </a:p>
                  </a:txBody>
                  <a:tcPr marL="0" marR="0" marT="0" marB="0" anchor="ctr"/>
                </a:tc>
              </a:tr>
              <a:tr h="370840">
                <a:tc>
                  <a:txBody>
                    <a:bodyPr/>
                    <a:lstStyle/>
                    <a:p>
                      <a:pPr algn="ctr">
                        <a:lnSpc>
                          <a:spcPct val="115000"/>
                        </a:lnSpc>
                        <a:spcAft>
                          <a:spcPts val="1000"/>
                        </a:spcAft>
                      </a:pPr>
                      <a:r>
                        <a:rPr lang="id-ID" sz="1200">
                          <a:latin typeface="Times New Roman"/>
                          <a:ea typeface="Times New Roman"/>
                          <a:cs typeface="Times New Roman"/>
                        </a:rPr>
                        <a:t>Hubungan Manusia Dengan Alam</a:t>
                      </a:r>
                      <a:endParaRPr lang="id-ID" sz="1100">
                        <a:latin typeface="Calibri"/>
                        <a:ea typeface="Calibri"/>
                        <a:cs typeface="Times New Roman"/>
                      </a:endParaRPr>
                    </a:p>
                  </a:txBody>
                  <a:tcPr marL="0" marR="0" marT="0" marB="0" anchor="ctr"/>
                </a:tc>
                <a:tc>
                  <a:txBody>
                    <a:bodyPr/>
                    <a:lstStyle/>
                    <a:p>
                      <a:pPr algn="ctr">
                        <a:lnSpc>
                          <a:spcPct val="115000"/>
                        </a:lnSpc>
                        <a:spcAft>
                          <a:spcPts val="1000"/>
                        </a:spcAft>
                      </a:pPr>
                      <a:r>
                        <a:rPr lang="id-ID" sz="1200">
                          <a:latin typeface="Times New Roman"/>
                          <a:ea typeface="Times New Roman"/>
                          <a:cs typeface="Times New Roman"/>
                        </a:rPr>
                        <a:t>Tunduk kepada alam</a:t>
                      </a:r>
                      <a:endParaRPr lang="id-ID" sz="1100">
                        <a:latin typeface="Calibri"/>
                        <a:ea typeface="Calibri"/>
                        <a:cs typeface="Times New Roman"/>
                      </a:endParaRPr>
                    </a:p>
                  </a:txBody>
                  <a:tcPr marL="0" marR="0" marT="0" marB="0" anchor="ctr"/>
                </a:tc>
                <a:tc>
                  <a:txBody>
                    <a:bodyPr/>
                    <a:lstStyle/>
                    <a:p>
                      <a:pPr algn="ctr">
                        <a:lnSpc>
                          <a:spcPct val="115000"/>
                        </a:lnSpc>
                        <a:spcAft>
                          <a:spcPts val="1000"/>
                        </a:spcAft>
                      </a:pPr>
                      <a:r>
                        <a:rPr lang="id-ID" sz="1200">
                          <a:latin typeface="Times New Roman"/>
                          <a:ea typeface="Times New Roman"/>
                          <a:cs typeface="Times New Roman"/>
                        </a:rPr>
                        <a:t>Selaras dengan alam</a:t>
                      </a:r>
                      <a:endParaRPr lang="id-ID" sz="1100">
                        <a:latin typeface="Calibri"/>
                        <a:ea typeface="Calibri"/>
                        <a:cs typeface="Times New Roman"/>
                      </a:endParaRPr>
                    </a:p>
                  </a:txBody>
                  <a:tcPr marL="0" marR="0" marT="0" marB="0" anchor="ctr"/>
                </a:tc>
                <a:tc>
                  <a:txBody>
                    <a:bodyPr/>
                    <a:lstStyle/>
                    <a:p>
                      <a:pPr algn="ctr">
                        <a:lnSpc>
                          <a:spcPct val="115000"/>
                        </a:lnSpc>
                        <a:spcAft>
                          <a:spcPts val="1000"/>
                        </a:spcAft>
                      </a:pPr>
                      <a:r>
                        <a:rPr lang="id-ID" sz="1200">
                          <a:latin typeface="Times New Roman"/>
                          <a:ea typeface="Times New Roman"/>
                          <a:cs typeface="Times New Roman"/>
                        </a:rPr>
                        <a:t>Menguasai alam</a:t>
                      </a:r>
                      <a:endParaRPr lang="id-ID" sz="1100">
                        <a:latin typeface="Calibri"/>
                        <a:ea typeface="Calibri"/>
                        <a:cs typeface="Times New Roman"/>
                      </a:endParaRPr>
                    </a:p>
                  </a:txBody>
                  <a:tcPr marL="0" marR="0" marT="0" marB="0" anchor="ctr"/>
                </a:tc>
              </a:tr>
              <a:tr h="370840">
                <a:tc>
                  <a:txBody>
                    <a:bodyPr/>
                    <a:lstStyle/>
                    <a:p>
                      <a:pPr algn="ctr">
                        <a:lnSpc>
                          <a:spcPct val="115000"/>
                        </a:lnSpc>
                        <a:spcAft>
                          <a:spcPts val="1000"/>
                        </a:spcAft>
                      </a:pPr>
                      <a:r>
                        <a:rPr lang="id-ID" sz="1200" dirty="0">
                          <a:latin typeface="Times New Roman"/>
                          <a:ea typeface="Times New Roman"/>
                          <a:cs typeface="Times New Roman"/>
                        </a:rPr>
                        <a:t>Hubungan Manusia Dengan Sesamanya</a:t>
                      </a:r>
                      <a:endParaRPr lang="id-ID" sz="1100" dirty="0">
                        <a:latin typeface="Calibri"/>
                        <a:ea typeface="Calibri"/>
                        <a:cs typeface="Times New Roman"/>
                      </a:endParaRPr>
                    </a:p>
                  </a:txBody>
                  <a:tcPr marL="0" marR="0" marT="0" marB="0" anchor="ctr"/>
                </a:tc>
                <a:tc>
                  <a:txBody>
                    <a:bodyPr/>
                    <a:lstStyle/>
                    <a:p>
                      <a:pPr algn="ctr">
                        <a:lnSpc>
                          <a:spcPct val="115000"/>
                        </a:lnSpc>
                        <a:spcAft>
                          <a:spcPts val="1000"/>
                        </a:spcAft>
                      </a:pPr>
                      <a:r>
                        <a:rPr lang="id-ID" sz="1200" dirty="0">
                          <a:latin typeface="Times New Roman"/>
                          <a:ea typeface="Times New Roman"/>
                          <a:cs typeface="Times New Roman"/>
                        </a:rPr>
                        <a:t>Vertikal</a:t>
                      </a:r>
                      <a:endParaRPr lang="id-ID" sz="1100" dirty="0">
                        <a:latin typeface="Calibri"/>
                        <a:ea typeface="Calibri"/>
                        <a:cs typeface="Times New Roman"/>
                      </a:endParaRPr>
                    </a:p>
                  </a:txBody>
                  <a:tcPr marL="0" marR="0" marT="0" marB="0" anchor="ctr"/>
                </a:tc>
                <a:tc>
                  <a:txBody>
                    <a:bodyPr/>
                    <a:lstStyle/>
                    <a:p>
                      <a:pPr algn="ctr">
                        <a:lnSpc>
                          <a:spcPct val="115000"/>
                        </a:lnSpc>
                        <a:spcAft>
                          <a:spcPts val="1000"/>
                        </a:spcAft>
                      </a:pPr>
                      <a:r>
                        <a:rPr lang="id-ID" sz="1200" dirty="0">
                          <a:latin typeface="Times New Roman"/>
                          <a:ea typeface="Times New Roman"/>
                          <a:cs typeface="Times New Roman"/>
                        </a:rPr>
                        <a:t>Horizontal/ kolekial</a:t>
                      </a:r>
                      <a:endParaRPr lang="id-ID" sz="1100" dirty="0">
                        <a:latin typeface="Calibri"/>
                        <a:ea typeface="Calibri"/>
                        <a:cs typeface="Times New Roman"/>
                      </a:endParaRPr>
                    </a:p>
                  </a:txBody>
                  <a:tcPr marL="0" marR="0" marT="0" marB="0" anchor="ctr"/>
                </a:tc>
                <a:tc>
                  <a:txBody>
                    <a:bodyPr/>
                    <a:lstStyle/>
                    <a:p>
                      <a:pPr algn="ctr">
                        <a:lnSpc>
                          <a:spcPct val="115000"/>
                        </a:lnSpc>
                        <a:spcAft>
                          <a:spcPts val="1000"/>
                        </a:spcAft>
                      </a:pPr>
                      <a:r>
                        <a:rPr lang="id-ID" sz="1200" dirty="0">
                          <a:latin typeface="Times New Roman"/>
                          <a:ea typeface="Times New Roman"/>
                          <a:cs typeface="Times New Roman"/>
                        </a:rPr>
                        <a:t>Individual/mandiri</a:t>
                      </a:r>
                      <a:endParaRPr lang="id-ID" sz="1100" dirty="0">
                        <a:latin typeface="Calibri"/>
                        <a:ea typeface="Calibri"/>
                        <a:cs typeface="Times New Roman"/>
                      </a:endParaRPr>
                    </a:p>
                  </a:txBody>
                  <a:tcPr marL="0" marR="0" marT="0" marB="0" anchor="ctr"/>
                </a:tc>
              </a:tr>
            </a:tbl>
          </a:graphicData>
        </a:graphic>
      </p:graphicFrame>
    </p:spTree>
  </p:cSld>
  <p:clrMapOvr>
    <a:masterClrMapping/>
  </p:clrMapOvr>
  <p:transition>
    <p:strips dir="l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2800" dirty="0" smtClean="0">
                <a:solidFill>
                  <a:srgbClr val="FFC000"/>
                </a:solidFill>
                <a:latin typeface="Goudy Stout" pitchFamily="18" charset="0"/>
              </a:rPr>
              <a:t>7. </a:t>
            </a:r>
            <a:r>
              <a:rPr lang="id-ID" sz="2800" dirty="0">
                <a:solidFill>
                  <a:srgbClr val="FFC000"/>
                </a:solidFill>
                <a:latin typeface="Goudy Stout" pitchFamily="18" charset="0"/>
              </a:rPr>
              <a:t>PERUBAHAN KEBUDAYAAN</a:t>
            </a:r>
          </a:p>
        </p:txBody>
      </p:sp>
      <p:sp>
        <p:nvSpPr>
          <p:cNvPr id="3" name="Content Placeholder 2"/>
          <p:cNvSpPr>
            <a:spLocks noGrp="1"/>
          </p:cNvSpPr>
          <p:nvPr>
            <p:ph idx="1"/>
          </p:nvPr>
        </p:nvSpPr>
        <p:spPr/>
        <p:txBody>
          <a:bodyPr>
            <a:normAutofit/>
          </a:bodyPr>
          <a:lstStyle/>
          <a:p>
            <a:r>
              <a:rPr lang="id-ID" dirty="0"/>
              <a:t>Perubahan kebudayaan adalah suatu penerimaan cara-cara baru atau suatu perbaikan dari cara cara masyarakat dalam memenuhi kebutuhannya. Jadi, perubahan kebudayaan terjadi sesuai dengan perkembangan masyarakat pendukungnya. Tidak ada dukungan dari masyarakat, maka tidak akan ada perubahan, baik itu ke arah positif atau negatif.</a:t>
            </a:r>
            <a:br>
              <a:rPr lang="id-ID" dirty="0"/>
            </a:br>
            <a:endParaRPr lang="id-ID" dirty="0"/>
          </a:p>
        </p:txBody>
      </p:sp>
    </p:spTree>
  </p:cSld>
  <p:clrMapOvr>
    <a:masterClrMapping/>
  </p:clrMapOvr>
  <p:transition>
    <p:cut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9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Bentuk-bentuk Perubahan Kebudayaan </a:t>
            </a:r>
            <a:endParaRPr lang="id-ID" dirty="0"/>
          </a:p>
        </p:txBody>
      </p:sp>
      <p:sp>
        <p:nvSpPr>
          <p:cNvPr id="3" name="Content Placeholder 2"/>
          <p:cNvSpPr>
            <a:spLocks noGrp="1"/>
          </p:cNvSpPr>
          <p:nvPr>
            <p:ph idx="1"/>
          </p:nvPr>
        </p:nvSpPr>
        <p:spPr/>
        <p:txBody>
          <a:bodyPr>
            <a:normAutofit fontScale="70000" lnSpcReduction="20000"/>
          </a:bodyPr>
          <a:lstStyle/>
          <a:p>
            <a:pPr lvl="0"/>
            <a:r>
              <a:rPr lang="id-ID" b="1" dirty="0"/>
              <a:t>Perubahan yang terjadi secara lambat</a:t>
            </a:r>
            <a:r>
              <a:rPr lang="id-ID" dirty="0"/>
              <a:t> atau dalam istilah lainnya terkenal dengan sebutan Evolusi. Contoh misalnya adalah evolusi peralatan pada zaman Batu Tua. Di zaman Batu Tua, peralatan yang digunakan oleh manusia sebagai alat untuk bertahan hidup, begitu lama bertahan hingga ribuan tahun. Atau kalau di Indonesia adalah pada masa Kemerdekaan, setelah dijajah selama beratus tahun</a:t>
            </a:r>
            <a:r>
              <a:rPr lang="id-ID" dirty="0" smtClean="0"/>
              <a:t>.</a:t>
            </a:r>
            <a:endParaRPr lang="id-ID" dirty="0"/>
          </a:p>
          <a:p>
            <a:pPr lvl="0"/>
            <a:r>
              <a:rPr lang="id-ID" b="1" dirty="0"/>
              <a:t>Perubahan yang terjadi secara cepat</a:t>
            </a:r>
            <a:r>
              <a:rPr lang="id-ID" dirty="0"/>
              <a:t> atau dalam istilah ilmiahnya disebut Revolusi. Salah satu contoh adalah Revolusi </a:t>
            </a:r>
            <a:r>
              <a:rPr lang="id-ID" dirty="0" smtClean="0"/>
              <a:t>Industri</a:t>
            </a:r>
            <a:endParaRPr lang="id-ID" dirty="0"/>
          </a:p>
          <a:p>
            <a:pPr lvl="0"/>
            <a:r>
              <a:rPr lang="id-ID" b="1" dirty="0"/>
              <a:t>Perubahan-perubahan yang memiliki pengaruh kecil</a:t>
            </a:r>
            <a:r>
              <a:rPr lang="id-ID" dirty="0"/>
              <a:t>. Contoh mode pakaian, tata rambut dan sebagainya. Kecil disini mengandung arti bahwa, perubahan itu hanya terjadi bagi sebagian orang saja, tidak menyeluruh.</a:t>
            </a:r>
          </a:p>
          <a:p>
            <a:pPr lvl="0"/>
            <a:r>
              <a:rPr lang="id-ID" b="1" dirty="0"/>
              <a:t>Perubahan yang pengaruhnya besar</a:t>
            </a:r>
            <a:r>
              <a:rPr lang="id-ID" dirty="0"/>
              <a:t>, misalnya proses industrialisasi masyarakat agraris, atau untuk lebih gampangnya saya contohkan dengan adanya listrik, telepon, televisi dan lain sebagainya.</a:t>
            </a:r>
          </a:p>
          <a:p>
            <a:pPr lvl="0"/>
            <a:r>
              <a:rPr lang="id-ID" b="1" dirty="0"/>
              <a:t>Perubahan yang direncanakan atau dikehendaki</a:t>
            </a:r>
            <a:r>
              <a:rPr lang="id-ID" dirty="0"/>
              <a:t>. Misalnya, dalam arti luas bisa dicontohkan dengan adanya Repelita yang pernah dijalankan pada masa Orde Baru. Dan dalam arti sempit, bisa dicontohkan ketika seseorang merencanakan pernikahan. Tentu setelah nikah, ada perubahan yang terjadi di antara pasangan nikah tersebut</a:t>
            </a:r>
          </a:p>
          <a:p>
            <a:pPr lvl="0"/>
            <a:r>
              <a:rPr lang="id-ID" b="1" dirty="0"/>
              <a:t>Perubahan yang tidak dikehendaki atau tidak direncanakan</a:t>
            </a:r>
            <a:r>
              <a:rPr lang="id-ID" dirty="0"/>
              <a:t>. Contohnya gaya fashion yang kebarat-kebaratan dengan mengumbar aurat secara vulgar di depan umum yang bisa menimbulkan hal-hal yang tidak diinginkan</a:t>
            </a:r>
            <a:r>
              <a:rPr lang="id-ID" dirty="0" smtClean="0"/>
              <a:t>.</a:t>
            </a:r>
            <a:endParaRPr lang="id-ID" dirty="0"/>
          </a:p>
        </p:txBody>
      </p:sp>
    </p:spTree>
  </p:cSld>
  <p:clrMapOvr>
    <a:masterClrMapping/>
  </p:clrMapOvr>
  <p:transition>
    <p:diamon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2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2800" b="1" dirty="0" smtClean="0">
                <a:solidFill>
                  <a:schemeClr val="accent4">
                    <a:lumMod val="75000"/>
                  </a:schemeClr>
                </a:solidFill>
                <a:latin typeface="Goudy Stout" pitchFamily="18" charset="0"/>
              </a:rPr>
              <a:t>8. Kaitan </a:t>
            </a:r>
            <a:r>
              <a:rPr lang="id-ID" sz="2800" b="1" dirty="0">
                <a:solidFill>
                  <a:schemeClr val="accent4">
                    <a:lumMod val="75000"/>
                  </a:schemeClr>
                </a:solidFill>
                <a:latin typeface="Goudy Stout" pitchFamily="18" charset="0"/>
              </a:rPr>
              <a:t>Manusia dengan </a:t>
            </a:r>
            <a:r>
              <a:rPr lang="id-ID" sz="2800" b="1" dirty="0" smtClean="0">
                <a:solidFill>
                  <a:schemeClr val="accent4">
                    <a:lumMod val="75000"/>
                  </a:schemeClr>
                </a:solidFill>
                <a:latin typeface="Goudy Stout" pitchFamily="18" charset="0"/>
              </a:rPr>
              <a:t>Kebudayaan</a:t>
            </a:r>
            <a:endParaRPr lang="id-ID" sz="2800" b="1" dirty="0">
              <a:solidFill>
                <a:schemeClr val="accent4">
                  <a:lumMod val="75000"/>
                </a:schemeClr>
              </a:solidFill>
              <a:latin typeface="Goudy Stout" pitchFamily="18" charset="0"/>
            </a:endParaRPr>
          </a:p>
        </p:txBody>
      </p:sp>
      <p:sp>
        <p:nvSpPr>
          <p:cNvPr id="3" name="Content Placeholder 2"/>
          <p:cNvSpPr>
            <a:spLocks noGrp="1"/>
          </p:cNvSpPr>
          <p:nvPr>
            <p:ph idx="1"/>
          </p:nvPr>
        </p:nvSpPr>
        <p:spPr/>
        <p:txBody>
          <a:bodyPr>
            <a:normAutofit/>
          </a:bodyPr>
          <a:lstStyle/>
          <a:p>
            <a:r>
              <a:rPr lang="id-ID" b="1" dirty="0"/>
              <a:t>Hubungan manusia dan kebudayaan</a:t>
            </a:r>
            <a:endParaRPr lang="id-ID" dirty="0"/>
          </a:p>
          <a:p>
            <a:r>
              <a:rPr lang="id-ID" dirty="0"/>
              <a:t>Manusia dan kebudayaan merupakan dua hal yang sangat erat berkaitan satu sama lain. Manusia di alam dunia </a:t>
            </a:r>
            <a:r>
              <a:rPr lang="id-ID" dirty="0" smtClean="0"/>
              <a:t>ini memegang </a:t>
            </a:r>
            <a:r>
              <a:rPr lang="id-ID" dirty="0"/>
              <a:t>peranan yang unik, dan dapat dipandang dari berbagai segi. Dalam ilmu sosial manusia merupakan makhluk yang ingin memperoleh keuntungan atau selalu memperhitungkan setiap kegiatan sering disebut homo economicus (ilmu ekonomi). Manusia merupakan makhluk sosial yang tidak dapat berdiri sendiri (sosialofi), Makhluk yang selalu ingin mempunyai kekuasaan (politik), makhluk yan g berbudaya dan lain sebagainya.</a:t>
            </a:r>
          </a:p>
          <a:p>
            <a:endParaRPr lang="id-ID" dirty="0"/>
          </a:p>
        </p:txBody>
      </p:sp>
    </p:spTree>
  </p:cSld>
  <p:clrMapOvr>
    <a:masterClrMapping/>
  </p:clrMapOvr>
  <p:transition>
    <p:push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4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id-ID" sz="2800" b="1" dirty="0" smtClean="0">
                <a:solidFill>
                  <a:schemeClr val="accent5">
                    <a:lumMod val="60000"/>
                    <a:lumOff val="40000"/>
                  </a:schemeClr>
                </a:solidFill>
                <a:latin typeface="Goudy Stout" pitchFamily="18" charset="0"/>
              </a:rPr>
              <a:t>1.Pengertian Manusia</a:t>
            </a:r>
            <a:endParaRPr lang="id-ID" sz="2800" b="1" dirty="0">
              <a:solidFill>
                <a:schemeClr val="accent5">
                  <a:lumMod val="60000"/>
                  <a:lumOff val="40000"/>
                </a:schemeClr>
              </a:solidFill>
              <a:latin typeface="Goudy Stout" pitchFamily="18" charset="0"/>
            </a:endParaRPr>
          </a:p>
        </p:txBody>
      </p:sp>
      <p:sp>
        <p:nvSpPr>
          <p:cNvPr id="3" name="Content Placeholder 2"/>
          <p:cNvSpPr>
            <a:spLocks noGrp="1"/>
          </p:cNvSpPr>
          <p:nvPr>
            <p:ph idx="1"/>
          </p:nvPr>
        </p:nvSpPr>
        <p:spPr/>
        <p:txBody>
          <a:bodyPr>
            <a:normAutofit/>
          </a:bodyPr>
          <a:lstStyle/>
          <a:p>
            <a:r>
              <a:rPr lang="id-ID" dirty="0" smtClean="0"/>
              <a:t>Manusia </a:t>
            </a:r>
            <a:r>
              <a:rPr lang="id-ID" dirty="0"/>
              <a:t>adalah makhluk yg sadar.Kesadaran dalam arti bahwa melalui daya refleksi yg menakjubkan, ia memahami aktualitas dunia eksternal, menyingkap rahasia </a:t>
            </a:r>
            <a:r>
              <a:rPr lang="id-ID" dirty="0" smtClean="0"/>
              <a:t>yang </a:t>
            </a:r>
            <a:r>
              <a:rPr lang="id-ID" dirty="0"/>
              <a:t>tersembunyi dari pengamatan, dan mampu menganalisa masing-masing realita dan peristiwa.</a:t>
            </a:r>
          </a:p>
          <a:p>
            <a:r>
              <a:rPr lang="id-ID" dirty="0" smtClean="0"/>
              <a:t>Manusia </a:t>
            </a:r>
            <a:r>
              <a:rPr lang="id-ID" dirty="0"/>
              <a:t>adalah makhluk yg sadar diri. Ini berarti bahwa ia adalah </a:t>
            </a:r>
            <a:r>
              <a:rPr lang="id-ID" dirty="0" smtClean="0"/>
              <a:t>satu-satunya </a:t>
            </a:r>
            <a:r>
              <a:rPr lang="id-ID" dirty="0"/>
              <a:t>makhluk hidup </a:t>
            </a:r>
            <a:r>
              <a:rPr lang="id-ID" dirty="0" smtClean="0"/>
              <a:t>yang </a:t>
            </a:r>
            <a:r>
              <a:rPr lang="id-ID" dirty="0"/>
              <a:t>mempunyai pengetahuan atas kehadirannya sendiri ia mampu mempelajari, manganalisis, mengetahui dan menilai dirinya.</a:t>
            </a:r>
          </a:p>
          <a:p>
            <a:r>
              <a:rPr lang="id-ID" dirty="0" smtClean="0"/>
              <a:t>Manusia </a:t>
            </a:r>
            <a:r>
              <a:rPr lang="id-ID" dirty="0"/>
              <a:t>adalah makhluk kreatif. Aspek kreatif tingkah lakunya ini memisahkan dirinya secara keseluruhan dari alam.</a:t>
            </a:r>
          </a:p>
          <a:p>
            <a:endParaRPr lang="id-ID" dirty="0"/>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7000"/>
            <a:lum/>
          </a:blip>
          <a:srcRect/>
          <a:stretch>
            <a:fillRect t="-5000" b="-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Hakekat Manusia</a:t>
            </a:r>
            <a:endParaRPr lang="id-ID" dirty="0"/>
          </a:p>
        </p:txBody>
      </p:sp>
      <p:sp>
        <p:nvSpPr>
          <p:cNvPr id="3" name="Content Placeholder 2"/>
          <p:cNvSpPr>
            <a:spLocks noGrp="1"/>
          </p:cNvSpPr>
          <p:nvPr>
            <p:ph idx="1"/>
          </p:nvPr>
        </p:nvSpPr>
        <p:spPr/>
        <p:txBody>
          <a:bodyPr>
            <a:normAutofit/>
          </a:bodyPr>
          <a:lstStyle/>
          <a:p>
            <a:r>
              <a:rPr lang="en-US" dirty="0" err="1"/>
              <a:t>Dalam</a:t>
            </a:r>
            <a:r>
              <a:rPr lang="en-US" dirty="0"/>
              <a:t> </a:t>
            </a:r>
            <a:r>
              <a:rPr lang="en-US" dirty="0" err="1"/>
              <a:t>perspektif</a:t>
            </a:r>
            <a:r>
              <a:rPr lang="en-US" dirty="0"/>
              <a:t> </a:t>
            </a:r>
            <a:r>
              <a:rPr lang="en-US" dirty="0" err="1" smtClean="0"/>
              <a:t>filsafat</a:t>
            </a:r>
            <a:r>
              <a:rPr lang="id-ID" dirty="0" smtClean="0"/>
              <a:t>, </a:t>
            </a:r>
            <a:r>
              <a:rPr lang="en-US" dirty="0" err="1" smtClean="0"/>
              <a:t>manusia</a:t>
            </a:r>
            <a:r>
              <a:rPr lang="en-US" dirty="0" smtClean="0"/>
              <a:t> </a:t>
            </a:r>
            <a:r>
              <a:rPr lang="en-US" dirty="0" err="1"/>
              <a:t>merupakan</a:t>
            </a:r>
            <a:r>
              <a:rPr lang="en-US" dirty="0"/>
              <a:t> </a:t>
            </a:r>
            <a:r>
              <a:rPr lang="en-US" dirty="0" err="1"/>
              <a:t>hewan</a:t>
            </a:r>
            <a:r>
              <a:rPr lang="en-US" dirty="0"/>
              <a:t> yang </a:t>
            </a:r>
            <a:r>
              <a:rPr lang="en-US" dirty="0" err="1"/>
              <a:t>berpikir</a:t>
            </a:r>
            <a:r>
              <a:rPr lang="en-US" dirty="0"/>
              <a:t> </a:t>
            </a:r>
            <a:r>
              <a:rPr lang="en-US" dirty="0" err="1"/>
              <a:t>karena</a:t>
            </a:r>
            <a:r>
              <a:rPr lang="en-US" dirty="0"/>
              <a:t> </a:t>
            </a:r>
            <a:r>
              <a:rPr lang="en-US" dirty="0" err="1"/>
              <a:t>memiliki</a:t>
            </a:r>
            <a:r>
              <a:rPr lang="en-US" dirty="0"/>
              <a:t> </a:t>
            </a:r>
            <a:r>
              <a:rPr lang="en-US" dirty="0" err="1"/>
              <a:t>nalar</a:t>
            </a:r>
            <a:r>
              <a:rPr lang="en-US" dirty="0"/>
              <a:t> </a:t>
            </a:r>
            <a:r>
              <a:rPr lang="en-US" dirty="0" err="1" smtClean="0"/>
              <a:t>intelektual</a:t>
            </a:r>
            <a:r>
              <a:rPr lang="id-ID" dirty="0" smtClean="0"/>
              <a:t>.</a:t>
            </a:r>
          </a:p>
          <a:p>
            <a:r>
              <a:rPr lang="en-US" dirty="0" err="1"/>
              <a:t>Dalam</a:t>
            </a:r>
            <a:r>
              <a:rPr lang="en-US" dirty="0"/>
              <a:t> </a:t>
            </a:r>
            <a:r>
              <a:rPr lang="en-US" dirty="0" err="1"/>
              <a:t>perspektif</a:t>
            </a:r>
            <a:r>
              <a:rPr lang="en-US" dirty="0"/>
              <a:t> </a:t>
            </a:r>
            <a:r>
              <a:rPr lang="en-US" dirty="0" err="1" smtClean="0"/>
              <a:t>ekonomi</a:t>
            </a:r>
            <a:r>
              <a:rPr lang="en-US" dirty="0" smtClean="0"/>
              <a:t>,</a:t>
            </a:r>
            <a:r>
              <a:rPr lang="id-ID" dirty="0"/>
              <a:t> </a:t>
            </a:r>
            <a:r>
              <a:rPr lang="id-ID" dirty="0" smtClean="0"/>
              <a:t>m</a:t>
            </a:r>
            <a:r>
              <a:rPr lang="en-US" dirty="0" err="1" smtClean="0"/>
              <a:t>anusia</a:t>
            </a:r>
            <a:r>
              <a:rPr lang="en-US" dirty="0" smtClean="0"/>
              <a:t> </a:t>
            </a:r>
            <a:r>
              <a:rPr lang="en-US" dirty="0" err="1"/>
              <a:t>adalah</a:t>
            </a:r>
            <a:r>
              <a:rPr lang="en-US" dirty="0"/>
              <a:t> </a:t>
            </a:r>
            <a:r>
              <a:rPr lang="en-US" dirty="0" err="1"/>
              <a:t>makhluk</a:t>
            </a:r>
            <a:r>
              <a:rPr lang="en-US" dirty="0"/>
              <a:t> </a:t>
            </a:r>
            <a:r>
              <a:rPr lang="en-US" dirty="0" err="1"/>
              <a:t>ekonomi</a:t>
            </a:r>
            <a:r>
              <a:rPr lang="en-US" dirty="0"/>
              <a:t>, yang </a:t>
            </a:r>
            <a:r>
              <a:rPr lang="en-US" dirty="0" err="1"/>
              <a:t>dalam</a:t>
            </a:r>
            <a:r>
              <a:rPr lang="en-US" dirty="0"/>
              <a:t> </a:t>
            </a:r>
            <a:r>
              <a:rPr lang="en-US" dirty="0" err="1"/>
              <a:t>kehidupannya</a:t>
            </a:r>
            <a:r>
              <a:rPr lang="en-US" dirty="0"/>
              <a:t> </a:t>
            </a:r>
            <a:r>
              <a:rPr lang="en-US" dirty="0" err="1"/>
              <a:t>tidak</a:t>
            </a:r>
            <a:r>
              <a:rPr lang="en-US" dirty="0"/>
              <a:t> </a:t>
            </a:r>
            <a:r>
              <a:rPr lang="en-US" dirty="0" err="1"/>
              <a:t>dapat</a:t>
            </a:r>
            <a:r>
              <a:rPr lang="en-US" dirty="0"/>
              <a:t> </a:t>
            </a:r>
            <a:r>
              <a:rPr lang="en-US" dirty="0" err="1"/>
              <a:t>lepas</a:t>
            </a:r>
            <a:r>
              <a:rPr lang="en-US" dirty="0"/>
              <a:t> </a:t>
            </a:r>
            <a:r>
              <a:rPr lang="en-US" dirty="0" err="1"/>
              <a:t>dari</a:t>
            </a:r>
            <a:r>
              <a:rPr lang="en-US" dirty="0"/>
              <a:t> </a:t>
            </a:r>
            <a:r>
              <a:rPr lang="en-US" dirty="0" err="1"/>
              <a:t>persoalan-persoalan</a:t>
            </a:r>
            <a:r>
              <a:rPr lang="en-US" dirty="0"/>
              <a:t> </a:t>
            </a:r>
            <a:r>
              <a:rPr lang="en-US" dirty="0" err="1" smtClean="0"/>
              <a:t>ekonomi</a:t>
            </a:r>
            <a:r>
              <a:rPr lang="id-ID" dirty="0" smtClean="0"/>
              <a:t>.</a:t>
            </a:r>
          </a:p>
          <a:p>
            <a:r>
              <a:rPr lang="en-US" dirty="0" err="1"/>
              <a:t>Dalam</a:t>
            </a:r>
            <a:r>
              <a:rPr lang="en-US" dirty="0"/>
              <a:t> </a:t>
            </a:r>
            <a:r>
              <a:rPr lang="en-US" dirty="0" err="1"/>
              <a:t>Perspektif</a:t>
            </a:r>
            <a:r>
              <a:rPr lang="en-US" dirty="0"/>
              <a:t> </a:t>
            </a:r>
            <a:r>
              <a:rPr lang="en-US" dirty="0" err="1" smtClean="0"/>
              <a:t>Sosiologi</a:t>
            </a:r>
            <a:r>
              <a:rPr lang="id-ID" dirty="0" smtClean="0"/>
              <a:t>, m</a:t>
            </a:r>
            <a:r>
              <a:rPr lang="en-US" dirty="0" err="1" smtClean="0"/>
              <a:t>anusia</a:t>
            </a:r>
            <a:r>
              <a:rPr lang="en-US" dirty="0" smtClean="0"/>
              <a:t> </a:t>
            </a:r>
            <a:r>
              <a:rPr lang="en-US" dirty="0" err="1"/>
              <a:t>adalah</a:t>
            </a:r>
            <a:r>
              <a:rPr lang="en-US" dirty="0"/>
              <a:t> </a:t>
            </a:r>
            <a:r>
              <a:rPr lang="en-US" dirty="0" err="1"/>
              <a:t>makhluk</a:t>
            </a:r>
            <a:r>
              <a:rPr lang="en-US" dirty="0"/>
              <a:t> social yang </a:t>
            </a:r>
            <a:r>
              <a:rPr lang="en-US" dirty="0" err="1"/>
              <a:t>sejak</a:t>
            </a:r>
            <a:r>
              <a:rPr lang="en-US" dirty="0"/>
              <a:t> </a:t>
            </a:r>
            <a:r>
              <a:rPr lang="en-US" dirty="0" err="1"/>
              <a:t>lahir</a:t>
            </a:r>
            <a:r>
              <a:rPr lang="en-US" dirty="0"/>
              <a:t> </a:t>
            </a:r>
            <a:r>
              <a:rPr lang="en-US" dirty="0" err="1"/>
              <a:t>hingga</a:t>
            </a:r>
            <a:r>
              <a:rPr lang="en-US" dirty="0"/>
              <a:t> </a:t>
            </a:r>
            <a:r>
              <a:rPr lang="en-US" dirty="0" err="1"/>
              <a:t>matinya</a:t>
            </a:r>
            <a:r>
              <a:rPr lang="en-US" dirty="0"/>
              <a:t> </a:t>
            </a:r>
            <a:r>
              <a:rPr lang="en-US" dirty="0" err="1"/>
              <a:t>tidak</a:t>
            </a:r>
            <a:r>
              <a:rPr lang="en-US" dirty="0"/>
              <a:t> </a:t>
            </a:r>
            <a:r>
              <a:rPr lang="en-US" dirty="0" err="1"/>
              <a:t>pernah</a:t>
            </a:r>
            <a:r>
              <a:rPr lang="en-US" dirty="0"/>
              <a:t> </a:t>
            </a:r>
            <a:r>
              <a:rPr lang="en-US" dirty="0" err="1"/>
              <a:t>lepas</a:t>
            </a:r>
            <a:r>
              <a:rPr lang="en-US" dirty="0"/>
              <a:t> </a:t>
            </a:r>
            <a:r>
              <a:rPr lang="en-US" dirty="0" err="1"/>
              <a:t>dari</a:t>
            </a:r>
            <a:r>
              <a:rPr lang="en-US" dirty="0"/>
              <a:t> </a:t>
            </a:r>
            <a:r>
              <a:rPr lang="en-US" dirty="0" err="1"/>
              <a:t>manusia</a:t>
            </a:r>
            <a:r>
              <a:rPr lang="en-US" dirty="0"/>
              <a:t> </a:t>
            </a:r>
            <a:r>
              <a:rPr lang="en-US" dirty="0" err="1"/>
              <a:t>lainnya</a:t>
            </a:r>
            <a:r>
              <a:rPr lang="en-US" dirty="0"/>
              <a:t>. </a:t>
            </a:r>
            <a:endParaRPr lang="id-ID" dirty="0" smtClean="0"/>
          </a:p>
          <a:p>
            <a:r>
              <a:rPr lang="en-US" dirty="0" err="1"/>
              <a:t>Dalam</a:t>
            </a:r>
            <a:r>
              <a:rPr lang="en-US" dirty="0"/>
              <a:t> </a:t>
            </a:r>
            <a:r>
              <a:rPr lang="en-US" dirty="0" err="1"/>
              <a:t>Perspektif</a:t>
            </a:r>
            <a:r>
              <a:rPr lang="en-US" dirty="0"/>
              <a:t> </a:t>
            </a:r>
            <a:r>
              <a:rPr lang="en-US" dirty="0" err="1" smtClean="0"/>
              <a:t>Antropologi</a:t>
            </a:r>
            <a:r>
              <a:rPr lang="id-ID" dirty="0" smtClean="0"/>
              <a:t>, m</a:t>
            </a:r>
            <a:r>
              <a:rPr lang="en-US" dirty="0" err="1" smtClean="0"/>
              <a:t>anusia</a:t>
            </a:r>
            <a:r>
              <a:rPr lang="en-US" dirty="0" smtClean="0"/>
              <a:t> </a:t>
            </a:r>
            <a:r>
              <a:rPr lang="en-US" dirty="0" err="1"/>
              <a:t>adalah</a:t>
            </a:r>
            <a:r>
              <a:rPr lang="en-US" dirty="0"/>
              <a:t> </a:t>
            </a:r>
            <a:r>
              <a:rPr lang="en-US" dirty="0" err="1"/>
              <a:t>makhluk</a:t>
            </a:r>
            <a:r>
              <a:rPr lang="en-US" dirty="0"/>
              <a:t> </a:t>
            </a:r>
            <a:r>
              <a:rPr lang="en-US" dirty="0" err="1"/>
              <a:t>antropologis</a:t>
            </a:r>
            <a:r>
              <a:rPr lang="en-US" dirty="0"/>
              <a:t> yang </a:t>
            </a:r>
            <a:r>
              <a:rPr lang="en-US" dirty="0" err="1"/>
              <a:t>mengalami</a:t>
            </a:r>
            <a:r>
              <a:rPr lang="en-US" dirty="0"/>
              <a:t> </a:t>
            </a:r>
            <a:r>
              <a:rPr lang="en-US" dirty="0" err="1"/>
              <a:t>perubahan</a:t>
            </a:r>
            <a:r>
              <a:rPr lang="en-US" dirty="0"/>
              <a:t> </a:t>
            </a:r>
            <a:r>
              <a:rPr lang="en-US" dirty="0" err="1"/>
              <a:t>dan</a:t>
            </a:r>
            <a:r>
              <a:rPr lang="en-US" dirty="0"/>
              <a:t> </a:t>
            </a:r>
            <a:r>
              <a:rPr lang="en-US" dirty="0" err="1" smtClean="0"/>
              <a:t>evolusi</a:t>
            </a:r>
            <a:endParaRPr lang="id-ID" dirty="0" smtClean="0"/>
          </a:p>
          <a:p>
            <a:r>
              <a:rPr lang="en-US" dirty="0" err="1"/>
              <a:t>Dalam</a:t>
            </a:r>
            <a:r>
              <a:rPr lang="en-US" dirty="0"/>
              <a:t> </a:t>
            </a:r>
            <a:r>
              <a:rPr lang="en-US" dirty="0" err="1"/>
              <a:t>Perspektif</a:t>
            </a:r>
            <a:r>
              <a:rPr lang="en-US" dirty="0"/>
              <a:t> </a:t>
            </a:r>
            <a:r>
              <a:rPr lang="en-US" dirty="0" err="1" smtClean="0"/>
              <a:t>Psikologi</a:t>
            </a:r>
            <a:r>
              <a:rPr lang="id-ID" dirty="0" smtClean="0"/>
              <a:t>, m</a:t>
            </a:r>
            <a:r>
              <a:rPr lang="en-US" dirty="0" err="1" smtClean="0"/>
              <a:t>anusia</a:t>
            </a:r>
            <a:r>
              <a:rPr lang="en-US" dirty="0" smtClean="0"/>
              <a:t> </a:t>
            </a:r>
            <a:r>
              <a:rPr lang="en-US" dirty="0" err="1"/>
              <a:t>adalah</a:t>
            </a:r>
            <a:r>
              <a:rPr lang="en-US" dirty="0"/>
              <a:t> </a:t>
            </a:r>
            <a:r>
              <a:rPr lang="en-US" dirty="0" err="1"/>
              <a:t>makhluk</a:t>
            </a:r>
            <a:r>
              <a:rPr lang="en-US" dirty="0"/>
              <a:t> yang </a:t>
            </a:r>
            <a:r>
              <a:rPr lang="en-US" dirty="0" err="1"/>
              <a:t>memiliki</a:t>
            </a:r>
            <a:r>
              <a:rPr lang="en-US" dirty="0"/>
              <a:t> </a:t>
            </a:r>
            <a:r>
              <a:rPr lang="en-US" dirty="0" err="1"/>
              <a:t>jiwa</a:t>
            </a:r>
            <a:r>
              <a:rPr lang="en-US" dirty="0"/>
              <a:t>. </a:t>
            </a:r>
            <a:r>
              <a:rPr lang="en-US" dirty="0" err="1"/>
              <a:t>Jiwa</a:t>
            </a:r>
            <a:r>
              <a:rPr lang="en-US" dirty="0"/>
              <a:t> </a:t>
            </a:r>
            <a:r>
              <a:rPr lang="en-US" dirty="0" err="1"/>
              <a:t>merupakan</a:t>
            </a:r>
            <a:r>
              <a:rPr lang="en-US" dirty="0"/>
              <a:t> </a:t>
            </a:r>
            <a:r>
              <a:rPr lang="en-US" dirty="0" err="1"/>
              <a:t>hal</a:t>
            </a:r>
            <a:r>
              <a:rPr lang="en-US" dirty="0"/>
              <a:t> yang </a:t>
            </a:r>
            <a:r>
              <a:rPr lang="en-US" dirty="0" err="1"/>
              <a:t>esensisal</a:t>
            </a:r>
            <a:r>
              <a:rPr lang="en-US" dirty="0"/>
              <a:t> </a:t>
            </a:r>
            <a:r>
              <a:rPr lang="en-US" dirty="0" err="1"/>
              <a:t>dari</a:t>
            </a:r>
            <a:r>
              <a:rPr lang="en-US" dirty="0"/>
              <a:t> </a:t>
            </a:r>
            <a:r>
              <a:rPr lang="en-US" dirty="0" err="1"/>
              <a:t>diri</a:t>
            </a:r>
            <a:r>
              <a:rPr lang="en-US" dirty="0"/>
              <a:t> </a:t>
            </a:r>
            <a:r>
              <a:rPr lang="en-US" dirty="0" err="1"/>
              <a:t>manusia</a:t>
            </a:r>
            <a:r>
              <a:rPr lang="en-US" dirty="0"/>
              <a:t> </a:t>
            </a:r>
            <a:r>
              <a:rPr lang="en-US" dirty="0" err="1"/>
              <a:t>dan</a:t>
            </a:r>
            <a:r>
              <a:rPr lang="en-US" dirty="0"/>
              <a:t> </a:t>
            </a:r>
            <a:r>
              <a:rPr lang="en-US" dirty="0" err="1"/>
              <a:t>kemanusiaannya</a:t>
            </a:r>
            <a:endParaRPr lang="id-ID" dirty="0"/>
          </a:p>
        </p:txBody>
      </p:sp>
    </p:spTree>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7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2800" b="1" dirty="0" smtClean="0">
                <a:solidFill>
                  <a:srgbClr val="00CC99"/>
                </a:solidFill>
                <a:latin typeface="Goudy Stout" pitchFamily="18" charset="0"/>
              </a:rPr>
              <a:t>2. Kepribadian </a:t>
            </a:r>
            <a:r>
              <a:rPr lang="id-ID" sz="2800" b="1" dirty="0">
                <a:solidFill>
                  <a:srgbClr val="00CC99"/>
                </a:solidFill>
                <a:latin typeface="Goudy Stout" pitchFamily="18" charset="0"/>
              </a:rPr>
              <a:t>Bangsa Timur</a:t>
            </a:r>
          </a:p>
        </p:txBody>
      </p:sp>
      <p:sp>
        <p:nvSpPr>
          <p:cNvPr id="3" name="Content Placeholder 2"/>
          <p:cNvSpPr>
            <a:spLocks noGrp="1"/>
          </p:cNvSpPr>
          <p:nvPr>
            <p:ph idx="1"/>
          </p:nvPr>
        </p:nvSpPr>
        <p:spPr/>
        <p:txBody>
          <a:bodyPr>
            <a:normAutofit/>
          </a:bodyPr>
          <a:lstStyle/>
          <a:p>
            <a:r>
              <a:rPr lang="id-ID" dirty="0"/>
              <a:t>Kepribadian bangsa timur dapat diartikan suatu sikap yang dimiliki oleh suatu negara yang menentukan penyesuaian dirinya terhadap lingkungan. Kepribadian bangsa timur pada umumnya merupakan kepribadian yang mempunyai sifat toleransi yang tinggi. </a:t>
            </a:r>
            <a:endParaRPr lang="id-ID" dirty="0" smtClean="0"/>
          </a:p>
          <a:p>
            <a:r>
              <a:rPr lang="id-ID" dirty="0"/>
              <a:t>Bangsa timur identik dengan benua asia yang penduduknya sebagian besar berambut hitam, berkulit sawo matang dan adapula yang berkulit putih, bermata sipit. Sebagian besar cara berpakaian orang timur lebih sopan dan tertutup mungkin karena orang timur kebanyakan memeluk agama islam dan menjunjung tinggi norma-norma yang berlaku</a:t>
            </a:r>
          </a:p>
        </p:txBody>
      </p:sp>
    </p:spTree>
  </p:cSld>
  <p:clrMapOvr>
    <a:masterClrMapping/>
  </p:clrMapOvr>
  <p:transition>
    <p:split orient="vert" dir="in"/>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9000"/>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Unsur-unsur Kebudayaan Asing yang Sulit Diterima</a:t>
            </a:r>
            <a:endParaRPr lang="id-ID" dirty="0"/>
          </a:p>
        </p:txBody>
      </p:sp>
      <p:sp>
        <p:nvSpPr>
          <p:cNvPr id="3" name="Content Placeholder 2"/>
          <p:cNvSpPr>
            <a:spLocks noGrp="1"/>
          </p:cNvSpPr>
          <p:nvPr>
            <p:ph idx="1"/>
          </p:nvPr>
        </p:nvSpPr>
        <p:spPr/>
        <p:txBody>
          <a:bodyPr>
            <a:normAutofit/>
          </a:bodyPr>
          <a:lstStyle/>
          <a:p>
            <a:pPr fontAlgn="base"/>
            <a:r>
              <a:rPr lang="id-ID" dirty="0" smtClean="0"/>
              <a:t>Unsur-unsur </a:t>
            </a:r>
            <a:r>
              <a:rPr lang="id-ID" dirty="0"/>
              <a:t>yang menyangkut sistem kepercayaan seperti ideologi, falsafah hidup dan lain-lain.</a:t>
            </a:r>
          </a:p>
          <a:p>
            <a:pPr fontAlgn="base"/>
            <a:r>
              <a:rPr lang="id-ID" dirty="0" smtClean="0"/>
              <a:t>Unsur-unsur </a:t>
            </a:r>
            <a:r>
              <a:rPr lang="id-ID" dirty="0"/>
              <a:t>yang dipelajari pada taraf pertama proses sosialisasi. Contoh yang paling mudah adalah soal makanan pokok suatu masyarakat.</a:t>
            </a:r>
          </a:p>
          <a:p>
            <a:pPr fontAlgn="base"/>
            <a:r>
              <a:rPr lang="id-ID" dirty="0" smtClean="0"/>
              <a:t>Pada </a:t>
            </a:r>
            <a:r>
              <a:rPr lang="id-ID" dirty="0"/>
              <a:t>umumnya generasi muda dianggap sebagai individu-individu yang cepat menerima unsur-unsur kebudayaan asing yang masuk melalui proses akulturasi. Sebaliknya generasi tua, dianggap sebagai orang-orang kolot yang sukar menerima unsur baru.</a:t>
            </a:r>
          </a:p>
          <a:p>
            <a:pPr fontAlgn="base"/>
            <a:r>
              <a:rPr lang="id-ID" dirty="0" smtClean="0"/>
              <a:t>Suatu </a:t>
            </a:r>
            <a:r>
              <a:rPr lang="id-ID" dirty="0"/>
              <a:t>masyarakat yang terkena proses akulturasi, selalu ada kelompok-kelompok individu yang sukar sekali atau bahkan tak dapat menyesuaikan diri dengan perubahan-perubahan yang terjadi.</a:t>
            </a:r>
          </a:p>
          <a:p>
            <a:endParaRPr lang="id-ID" dirty="0"/>
          </a:p>
        </p:txBody>
      </p:sp>
    </p:spTree>
  </p:cSld>
  <p:clrMapOvr>
    <a:masterClrMapping/>
  </p:clrMapOvr>
  <p:transition>
    <p:whee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1000"/>
            <a:lum/>
          </a:blip>
          <a:srcRect/>
          <a:stretch>
            <a:fillRect t="-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58204" cy="1725602"/>
          </a:xfrm>
        </p:spPr>
        <p:txBody>
          <a:bodyPr>
            <a:normAutofit/>
          </a:bodyPr>
          <a:lstStyle/>
          <a:p>
            <a:r>
              <a:rPr lang="id-ID" dirty="0"/>
              <a:t>Faktor-faktor yang Mempengaruhi Diterima atau Tidaknya Suatu Unsur Kebudayaan </a:t>
            </a:r>
            <a:r>
              <a:rPr lang="id-ID" dirty="0" smtClean="0"/>
              <a:t>Baru</a:t>
            </a:r>
            <a:endParaRPr lang="id-ID" dirty="0"/>
          </a:p>
        </p:txBody>
      </p:sp>
      <p:sp>
        <p:nvSpPr>
          <p:cNvPr id="3" name="Content Placeholder 2"/>
          <p:cNvSpPr>
            <a:spLocks noGrp="1"/>
          </p:cNvSpPr>
          <p:nvPr>
            <p:ph idx="1"/>
          </p:nvPr>
        </p:nvSpPr>
        <p:spPr>
          <a:xfrm>
            <a:off x="500034" y="2143116"/>
            <a:ext cx="8429684" cy="4500594"/>
          </a:xfrm>
        </p:spPr>
        <p:txBody>
          <a:bodyPr>
            <a:normAutofit/>
          </a:bodyPr>
          <a:lstStyle/>
          <a:p>
            <a:pPr fontAlgn="base">
              <a:buNone/>
            </a:pPr>
            <a:r>
              <a:rPr lang="id-ID" dirty="0"/>
              <a:t>1. Terbatasnya masyarakat memiliki hubungan atau kontak dengan kebudayaan dan dengan orang-orang yang berasal dari luar masyarakat tersebut.</a:t>
            </a:r>
          </a:p>
          <a:p>
            <a:pPr fontAlgn="base">
              <a:buNone/>
            </a:pPr>
            <a:r>
              <a:rPr lang="id-ID" dirty="0"/>
              <a:t>2. Jika pandangan hidup dan nilai yang dominan dalam suatu kebudayaan ditentukan oleh nilai-nilai agama.</a:t>
            </a:r>
          </a:p>
          <a:p>
            <a:pPr fontAlgn="base">
              <a:buNone/>
            </a:pPr>
            <a:r>
              <a:rPr lang="id-ID" dirty="0"/>
              <a:t>3. Corak struktur sosial suatu masyarakat turut menentukan proses penerimaan kebudayaan baru. Misalnya sistem otoriter akan sukar menerima unsur kebudayaan baru.</a:t>
            </a:r>
          </a:p>
          <a:p>
            <a:pPr fontAlgn="base">
              <a:buNone/>
            </a:pPr>
            <a:r>
              <a:rPr lang="id-ID" dirty="0"/>
              <a:t>4. Suatu unsur kebudayaan diterima jika sebelumnya sudah ada unsur-unsur kebudayaan yang menjadi landasan bagi diterimanya unsur kebudayaan yang baru tersebut.</a:t>
            </a:r>
          </a:p>
          <a:p>
            <a:pPr fontAlgn="base">
              <a:buNone/>
            </a:pPr>
            <a:r>
              <a:rPr lang="id-ID" dirty="0"/>
              <a:t>5. Apabila unsur yang baru itu memiliki skala kegiatan yang terbatas.</a:t>
            </a:r>
          </a:p>
          <a:p>
            <a:endParaRPr lang="id-ID" dirty="0"/>
          </a:p>
        </p:txBody>
      </p:sp>
    </p:spTree>
  </p:cSld>
  <p:clrMapOvr>
    <a:masterClrMapping/>
  </p:clrMapOvr>
  <p:transition>
    <p:newsfla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3000"/>
            <a:lum/>
          </a:blip>
          <a:srcRect/>
          <a:stretch>
            <a:fillRect l="-2000" r="-2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2800" dirty="0" smtClean="0">
                <a:solidFill>
                  <a:srgbClr val="66FF33"/>
                </a:solidFill>
                <a:latin typeface="Goudy Stout" pitchFamily="18" charset="0"/>
              </a:rPr>
              <a:t>3. Kebudayaan</a:t>
            </a:r>
            <a:endParaRPr lang="id-ID" sz="2800" dirty="0">
              <a:solidFill>
                <a:srgbClr val="66FF33"/>
              </a:solidFill>
              <a:latin typeface="Goudy Stout" pitchFamily="18" charset="0"/>
            </a:endParaRPr>
          </a:p>
        </p:txBody>
      </p:sp>
      <p:sp>
        <p:nvSpPr>
          <p:cNvPr id="3" name="Content Placeholder 2"/>
          <p:cNvSpPr>
            <a:spLocks noGrp="1"/>
          </p:cNvSpPr>
          <p:nvPr>
            <p:ph idx="1"/>
          </p:nvPr>
        </p:nvSpPr>
        <p:spPr/>
        <p:txBody>
          <a:bodyPr>
            <a:normAutofit fontScale="92500" lnSpcReduction="10000"/>
          </a:bodyPr>
          <a:lstStyle/>
          <a:p>
            <a:pPr>
              <a:buNone/>
            </a:pPr>
            <a:r>
              <a:rPr lang="id-ID" dirty="0"/>
              <a:t>Pengertian </a:t>
            </a:r>
            <a:r>
              <a:rPr lang="id-ID" dirty="0" smtClean="0"/>
              <a:t>Kebudayaan :</a:t>
            </a:r>
            <a:br>
              <a:rPr lang="id-ID" dirty="0" smtClean="0"/>
            </a:br>
            <a:r>
              <a:rPr lang="id-ID" dirty="0" smtClean="0"/>
              <a:t>Kebudayaan </a:t>
            </a:r>
            <a:r>
              <a:rPr lang="id-ID" dirty="0"/>
              <a:t>secara umum adalah </a:t>
            </a:r>
            <a:r>
              <a:rPr lang="id-ID" dirty="0" smtClean="0"/>
              <a:t>merupakan jalan </a:t>
            </a:r>
            <a:r>
              <a:rPr lang="id-ID" dirty="0"/>
              <a:t>atau arah didalam bertindak dan berfikir untuk memenuhi kebutuhan hidup baik jasmani maupun rohani</a:t>
            </a:r>
            <a:r>
              <a:rPr lang="id-ID" dirty="0" smtClean="0"/>
              <a:t>.</a:t>
            </a:r>
          </a:p>
          <a:p>
            <a:pPr>
              <a:buFont typeface="Wingdings" pitchFamily="2" charset="2"/>
              <a:buChar char="q"/>
            </a:pPr>
            <a:r>
              <a:rPr lang="id-ID" dirty="0" smtClean="0"/>
              <a:t>Pengertian Kebudayaan menurut para Ahli         Edward </a:t>
            </a:r>
            <a:r>
              <a:rPr lang="id-ID" dirty="0"/>
              <a:t>B. </a:t>
            </a:r>
            <a:r>
              <a:rPr lang="id-ID" dirty="0" smtClean="0"/>
              <a:t>Taylor : Kebudayaan </a:t>
            </a:r>
            <a:r>
              <a:rPr lang="id-ID" dirty="0"/>
              <a:t>merupakan keseluruhan yang kompleks, yang didalamnya terkandung pengetahuan, kepercayaan, kesenian, moral, hukum, adapt istiadat, dan kemampuan-kemampuan lain yang didapat oleh seseorang sebagai anggota masyarakat</a:t>
            </a:r>
            <a:r>
              <a:rPr lang="id-ID" dirty="0" smtClean="0"/>
              <a:t>.</a:t>
            </a:r>
          </a:p>
          <a:p>
            <a:pPr fontAlgn="base">
              <a:buFont typeface="Wingdings" pitchFamily="2" charset="2"/>
              <a:buChar char="q"/>
            </a:pPr>
            <a:r>
              <a:rPr lang="id-ID" dirty="0" smtClean="0"/>
              <a:t>  M</a:t>
            </a:r>
            <a:r>
              <a:rPr lang="id-ID" dirty="0"/>
              <a:t>. Jacobs dan B.J. </a:t>
            </a:r>
            <a:r>
              <a:rPr lang="id-ID" dirty="0" smtClean="0"/>
              <a:t>Stern : Kebudayaan </a:t>
            </a:r>
            <a:r>
              <a:rPr lang="id-ID" dirty="0"/>
              <a:t>mencakup keseluruhan yang meliputi bentuk teknologi sosial, ideologi, religi, dan kesenian serta benda, yang kesemuanya merupakan warisan sosial</a:t>
            </a:r>
            <a:r>
              <a:rPr lang="id-ID" dirty="0" smtClean="0"/>
              <a:t>.</a:t>
            </a:r>
          </a:p>
          <a:p>
            <a:pPr fontAlgn="base">
              <a:buFont typeface="Wingdings" pitchFamily="2" charset="2"/>
              <a:buChar char="q"/>
            </a:pPr>
            <a:r>
              <a:rPr lang="id-ID" dirty="0" smtClean="0"/>
              <a:t>Koentjaraningrat : Kebudayaan </a:t>
            </a:r>
            <a:r>
              <a:rPr lang="id-ID" dirty="0"/>
              <a:t>adalah keseluruhan sistem gagasan, tindakan, dan hasil karya manusia dalam rangka kehidupan masyarakat yang dijadikan milik diri manusia dengan relajar.</a:t>
            </a:r>
          </a:p>
          <a:p>
            <a:pPr fontAlgn="base"/>
            <a:endParaRPr lang="id-ID" dirty="0"/>
          </a:p>
          <a:p>
            <a:pPr fontAlgn="base"/>
            <a:endParaRPr lang="id-ID" dirty="0"/>
          </a:p>
          <a:p>
            <a:pPr>
              <a:buNone/>
            </a:pPr>
            <a:endParaRPr lang="id-ID" dirty="0"/>
          </a:p>
          <a:p>
            <a:endParaRPr lang="id-ID" dirty="0"/>
          </a:p>
        </p:txBody>
      </p:sp>
    </p:spTree>
  </p:cSld>
  <p:clrMapOvr>
    <a:masterClrMapping/>
  </p:clrMapOvr>
  <p:transition>
    <p:check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Pokok-pokok yang terkandung dari beberapa definisi kebudayaan</a:t>
            </a:r>
            <a:endParaRPr lang="id-ID" dirty="0"/>
          </a:p>
        </p:txBody>
      </p:sp>
      <p:sp>
        <p:nvSpPr>
          <p:cNvPr id="3" name="Content Placeholder 2"/>
          <p:cNvSpPr>
            <a:spLocks noGrp="1"/>
          </p:cNvSpPr>
          <p:nvPr>
            <p:ph idx="1"/>
          </p:nvPr>
        </p:nvSpPr>
        <p:spPr/>
        <p:txBody>
          <a:bodyPr>
            <a:normAutofit/>
          </a:bodyPr>
          <a:lstStyle/>
          <a:p>
            <a:pPr fontAlgn="base">
              <a:buNone/>
            </a:pPr>
            <a:r>
              <a:rPr lang="id-ID" dirty="0" smtClean="0"/>
              <a:t>1</a:t>
            </a:r>
            <a:r>
              <a:rPr lang="id-ID" dirty="0"/>
              <a:t>. Kebudayaan yang terdapat antara umat manusia sangat beragam</a:t>
            </a:r>
          </a:p>
          <a:p>
            <a:pPr fontAlgn="base">
              <a:buNone/>
            </a:pPr>
            <a:r>
              <a:rPr lang="id-ID" dirty="0"/>
              <a:t>2. Kebudayaan didapat dan diteruskan melalui pelajaran</a:t>
            </a:r>
          </a:p>
          <a:p>
            <a:pPr fontAlgn="base">
              <a:buNone/>
            </a:pPr>
            <a:r>
              <a:rPr lang="id-ID" dirty="0"/>
              <a:t>3. Kebudayaan terjabarkan dari komponen-komponen biologi, psikologi dan sosiologi</a:t>
            </a:r>
          </a:p>
          <a:p>
            <a:pPr fontAlgn="base">
              <a:buNone/>
            </a:pPr>
            <a:r>
              <a:rPr lang="id-ID" dirty="0"/>
              <a:t>4. Kebudayaan berstruktur dan terbagi dalam aspek-aspek kesenian, bahasa, adat istiadat, budaya daerah dan budaya </a:t>
            </a:r>
            <a:r>
              <a:rPr lang="id-ID" dirty="0" smtClean="0"/>
              <a:t>nasional</a:t>
            </a:r>
            <a:endParaRPr lang="id-ID" dirty="0"/>
          </a:p>
        </p:txBody>
      </p:sp>
    </p:spTree>
  </p:cSld>
  <p:clrMapOvr>
    <a:masterClrMapping/>
  </p:clrMapOvr>
  <p:transition>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Sifat kebudayaan:</a:t>
            </a:r>
            <a:br>
              <a:rPr lang="id-ID" dirty="0" smtClean="0"/>
            </a:br>
            <a:endParaRPr lang="id-ID" b="1" dirty="0"/>
          </a:p>
        </p:txBody>
      </p:sp>
      <p:sp>
        <p:nvSpPr>
          <p:cNvPr id="3" name="Content Placeholder 2"/>
          <p:cNvSpPr>
            <a:spLocks noGrp="1"/>
          </p:cNvSpPr>
          <p:nvPr>
            <p:ph idx="1"/>
          </p:nvPr>
        </p:nvSpPr>
        <p:spPr/>
        <p:txBody>
          <a:bodyPr>
            <a:normAutofit/>
          </a:bodyPr>
          <a:lstStyle/>
          <a:p>
            <a:pPr fontAlgn="base">
              <a:buNone/>
            </a:pPr>
            <a:r>
              <a:rPr lang="id-ID" dirty="0" smtClean="0"/>
              <a:t>1. Etnosentis</a:t>
            </a:r>
          </a:p>
          <a:p>
            <a:pPr fontAlgn="base">
              <a:buNone/>
            </a:pPr>
            <a:r>
              <a:rPr lang="id-ID" dirty="0" smtClean="0"/>
              <a:t>2. Universal</a:t>
            </a:r>
          </a:p>
          <a:p>
            <a:pPr fontAlgn="base">
              <a:buNone/>
            </a:pPr>
            <a:r>
              <a:rPr lang="id-ID" dirty="0" smtClean="0"/>
              <a:t>3. Alkuturasi</a:t>
            </a:r>
          </a:p>
          <a:p>
            <a:pPr fontAlgn="base">
              <a:buNone/>
            </a:pPr>
            <a:r>
              <a:rPr lang="id-ID" dirty="0" smtClean="0"/>
              <a:t>4. Adaptif</a:t>
            </a:r>
          </a:p>
          <a:p>
            <a:pPr fontAlgn="base">
              <a:buNone/>
            </a:pPr>
            <a:r>
              <a:rPr lang="id-ID" dirty="0" smtClean="0"/>
              <a:t>5. Dinamis (flexibel)</a:t>
            </a:r>
          </a:p>
          <a:p>
            <a:pPr fontAlgn="base">
              <a:buNone/>
            </a:pPr>
            <a:r>
              <a:rPr lang="id-ID" dirty="0" smtClean="0"/>
              <a:t>6. Integratif (Integrasi)</a:t>
            </a:r>
          </a:p>
          <a:p>
            <a:pPr>
              <a:buNone/>
            </a:pPr>
            <a:endParaRPr lang="id-ID" dirty="0"/>
          </a:p>
        </p:txBody>
      </p:sp>
    </p:spTree>
  </p:cSld>
  <p:clrMapOvr>
    <a:masterClrMapping/>
  </p:clrMapOvr>
  <p:transition>
    <p:cover dir="ru"/>
  </p:transition>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TM03457475[[fn=Frame]]</Template>
  <TotalTime>720</TotalTime>
  <Words>1210</Words>
  <Application>Microsoft Office PowerPoint</Application>
  <PresentationFormat>On-screen Show (4:3)</PresentationFormat>
  <Paragraphs>99</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Corbel</vt:lpstr>
      <vt:lpstr>Goudy Stout</vt:lpstr>
      <vt:lpstr>Times New Roman</vt:lpstr>
      <vt:lpstr>Wingdings</vt:lpstr>
      <vt:lpstr>Wingdings 2</vt:lpstr>
      <vt:lpstr>Frame</vt:lpstr>
      <vt:lpstr>      MANUSIA DAN KEBUDAYAAN</vt:lpstr>
      <vt:lpstr>1.Pengertian Manusia</vt:lpstr>
      <vt:lpstr>Hakekat Manusia</vt:lpstr>
      <vt:lpstr>2. Kepribadian Bangsa Timur</vt:lpstr>
      <vt:lpstr>Unsur-unsur Kebudayaan Asing yang Sulit Diterima</vt:lpstr>
      <vt:lpstr>Faktor-faktor yang Mempengaruhi Diterima atau Tidaknya Suatu Unsur Kebudayaan Baru</vt:lpstr>
      <vt:lpstr>3. Kebudayaan</vt:lpstr>
      <vt:lpstr>Pokok-pokok yang terkandung dari beberapa definisi kebudayaan</vt:lpstr>
      <vt:lpstr>Sifat kebudayaan: </vt:lpstr>
      <vt:lpstr>Unsur-unsur Kebudayaan</vt:lpstr>
      <vt:lpstr>5. Wujud Kebudayaan</vt:lpstr>
      <vt:lpstr>6. Orientasi Nilai Budaya</vt:lpstr>
      <vt:lpstr>Orientasi Nilai Budaya</vt:lpstr>
      <vt:lpstr>7. PERUBAHAN KEBUDAYAAN</vt:lpstr>
      <vt:lpstr>Bentuk-bentuk Perubahan Kebudayaan </vt:lpstr>
      <vt:lpstr>8. Kaitan Manusia dengan Kebudayaan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MANUSIA DAN KEBUDAYAAN</dc:title>
  <dc:creator>ASPIRE</dc:creator>
  <cp:lastModifiedBy>Isma</cp:lastModifiedBy>
  <cp:revision>22</cp:revision>
  <dcterms:created xsi:type="dcterms:W3CDTF">2016-10-31T12:49:43Z</dcterms:created>
  <dcterms:modified xsi:type="dcterms:W3CDTF">2021-10-04T10:07:32Z</dcterms:modified>
</cp:coreProperties>
</file>