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00A4F-0B5F-4396-868F-2F7DB38CC3E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E487A-53AF-497C-902D-C301C6472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E487A-53AF-497C-902D-C301C64728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8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0921354-D38C-4956-9FBB-146B6F0B8430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85BCE-90C1-4000-90A0-8FF00A24283B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80B3168-6950-433E-A6D7-A9B580BB143F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522196-BB92-497A-9C02-D867971B2DA5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69D3399-C8DE-432E-9404-25106FAE9402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AAA1F3-45A5-4BA9-A7D3-4A8757DEB3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6616-357A-4426-A8DC-AB38B5577249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A8C8BF-28A0-4B96-ADE8-8D79C24026FF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6C4B4BF-C013-445C-8035-F2CCB82803FF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335654-4789-475A-AD13-3330700ED66C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3359D-7D2B-4D64-8261-4CDB6DAECD18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5A89F55-3CB5-4D28-88DC-CABBE303F8B2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PTKI by dna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3350EA1-48E1-444D-A972-C297AAFC7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SO 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Mekanismenya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819400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Program </a:t>
            </a:r>
            <a:r>
              <a:rPr lang="en-US" sz="2400" dirty="0" err="1" smtClean="0"/>
              <a:t>Pemakai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4876800"/>
            <a:ext cx="312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Kernel </a:t>
            </a:r>
          </a:p>
          <a:p>
            <a:pPr algn="ctr"/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429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Permintaan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810001"/>
            <a:ext cx="192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endParaRPr lang="en-US" sz="2400" dirty="0"/>
          </a:p>
        </p:txBody>
      </p:sp>
      <p:sp>
        <p:nvSpPr>
          <p:cNvPr id="15" name="Curved Right Arrow 14"/>
          <p:cNvSpPr/>
          <p:nvPr/>
        </p:nvSpPr>
        <p:spPr>
          <a:xfrm>
            <a:off x="1981200" y="3276600"/>
            <a:ext cx="762000" cy="1981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3" name="Curved Up Arrow 22"/>
          <p:cNvSpPr/>
          <p:nvPr/>
        </p:nvSpPr>
        <p:spPr>
          <a:xfrm rot="16200000">
            <a:off x="4861560" y="3749040"/>
            <a:ext cx="1905000" cy="9601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penerjemah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. Shell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Jenis</a:t>
            </a:r>
            <a:r>
              <a:rPr lang="en-US" dirty="0" smtClean="0"/>
              <a:t> shell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97990"/>
              </p:ext>
            </p:extLst>
          </p:nvPr>
        </p:nvGraphicFramePr>
        <p:xfrm>
          <a:off x="914400" y="3886200"/>
          <a:ext cx="6629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/>
                <a:gridCol w="3314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Nama</a:t>
                      </a:r>
                      <a:r>
                        <a:rPr lang="en-US" sz="2000" dirty="0" smtClean="0"/>
                        <a:t> shell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Pencipta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Bourne shell  $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Stephen R.</a:t>
                      </a:r>
                      <a:r>
                        <a:rPr lang="en-US" sz="2000" baseline="0" dirty="0" smtClean="0"/>
                        <a:t> Bourne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C Shell  % #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Bill Joy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err="1" smtClean="0"/>
                        <a:t>Korn</a:t>
                      </a:r>
                      <a:r>
                        <a:rPr lang="en-US" sz="2000" dirty="0" smtClean="0"/>
                        <a:t> Shell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David G. </a:t>
                      </a:r>
                      <a:r>
                        <a:rPr lang="en-US" sz="2000" dirty="0" err="1" smtClean="0"/>
                        <a:t>Korn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Bourne again Shell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Brian Fox </a:t>
                      </a:r>
                      <a:r>
                        <a:rPr lang="en-US" sz="2000" dirty="0" err="1" smtClean="0"/>
                        <a:t>dan</a:t>
                      </a:r>
                      <a:r>
                        <a:rPr lang="en-US" sz="2000" dirty="0" smtClean="0"/>
                        <a:t> Chet Ramey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UTILITAS &amp;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program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melaksanakan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endParaRPr lang="en-US" dirty="0" smtClean="0"/>
          </a:p>
          <a:p>
            <a:pPr lvl="1"/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penyuntingan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endParaRPr lang="en-US" dirty="0" smtClean="0"/>
          </a:p>
          <a:p>
            <a:pPr lvl="1"/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penunjang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Utilitas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Aplikasi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program-program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886200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 N I X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209800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Multitasking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895600"/>
            <a:ext cx="24048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Berkas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Hirarkis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819400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 User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5334000"/>
            <a:ext cx="2020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Portabilitas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181600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Utilitas</a:t>
            </a:r>
            <a:endParaRPr lang="en-US" sz="2800" dirty="0"/>
          </a:p>
        </p:txBody>
      </p:sp>
      <p:cxnSp>
        <p:nvCxnSpPr>
          <p:cNvPr id="11" name="Curved Connector 10"/>
          <p:cNvCxnSpPr/>
          <p:nvPr/>
        </p:nvCxnSpPr>
        <p:spPr>
          <a:xfrm rot="5400000" flipH="1" flipV="1">
            <a:off x="4267200" y="3200400"/>
            <a:ext cx="838200" cy="838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</p:cNvCxnSpPr>
          <p:nvPr/>
        </p:nvCxnSpPr>
        <p:spPr>
          <a:xfrm rot="16200000" flipH="1">
            <a:off x="4109687" y="4566886"/>
            <a:ext cx="801469" cy="7327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/>
          <p:nvPr/>
        </p:nvCxnSpPr>
        <p:spPr>
          <a:xfrm rot="10800000" flipV="1">
            <a:off x="2133602" y="4419601"/>
            <a:ext cx="1676399" cy="91439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V="1">
            <a:off x="3124200" y="3276600"/>
            <a:ext cx="1219200" cy="152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1"/>
          </p:cNvCxnSpPr>
          <p:nvPr/>
        </p:nvCxnSpPr>
        <p:spPr>
          <a:xfrm rot="10800000">
            <a:off x="2286000" y="3657600"/>
            <a:ext cx="1066800" cy="5517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Portabilitas</a:t>
            </a:r>
            <a:r>
              <a:rPr lang="en-US" dirty="0" smtClean="0"/>
              <a:t> &amp; Multiuser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Portabilitas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diadaptasikan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lain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smtClean="0"/>
              <a:t>Multiuser</a:t>
            </a:r>
          </a:p>
          <a:p>
            <a:pPr lvl="1"/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endParaRPr lang="en-US" dirty="0" smtClean="0"/>
          </a:p>
          <a:p>
            <a:pPr lvl="1"/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multi user :</a:t>
            </a:r>
          </a:p>
          <a:p>
            <a:pPr lvl="2"/>
            <a:r>
              <a:rPr lang="en-US" dirty="0" err="1" smtClean="0"/>
              <a:t>Penghematan</a:t>
            </a:r>
            <a:r>
              <a:rPr lang="en-US" dirty="0" smtClean="0"/>
              <a:t> per</a:t>
            </a:r>
            <a:r>
              <a:rPr lang="id-ID" dirty="0" smtClean="0"/>
              <a:t>a</a:t>
            </a:r>
            <a:r>
              <a:rPr lang="en-US" dirty="0" err="1" smtClean="0"/>
              <a:t>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2"/>
            <a:r>
              <a:rPr lang="en-US" dirty="0" smtClean="0"/>
              <a:t>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serentak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Multitasking, </a:t>
            </a:r>
            <a:r>
              <a:rPr lang="en-US" dirty="0" err="1" smtClean="0"/>
              <a:t>hirarkis</a:t>
            </a:r>
            <a:r>
              <a:rPr lang="en-US" dirty="0" smtClean="0"/>
              <a:t>, </a:t>
            </a:r>
            <a:r>
              <a:rPr lang="en-US" dirty="0" err="1" smtClean="0"/>
              <a:t>utilitas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Multitasking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bersam</a:t>
            </a:r>
            <a:r>
              <a:rPr lang="id-ID" dirty="0" smtClean="0"/>
              <a:t>a</a:t>
            </a:r>
            <a:r>
              <a:rPr lang="en-US" dirty="0" smtClean="0"/>
              <a:t>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terminal</a:t>
            </a:r>
          </a:p>
          <a:p>
            <a:r>
              <a:rPr lang="en-US" dirty="0" err="1" smtClean="0"/>
              <a:t>Hirarkis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mengorganisasikan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diingat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Utilitas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/>
              <a:t>program yang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kebutuhan</a:t>
            </a:r>
            <a:r>
              <a:rPr lang="en-US" dirty="0" smtClean="0"/>
              <a:t>/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id-ID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password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login (logging in)</a:t>
            </a:r>
          </a:p>
          <a:p>
            <a:pPr lvl="1"/>
            <a:r>
              <a:rPr lang="en-US" dirty="0" smtClean="0"/>
              <a:t>Login : _</a:t>
            </a:r>
          </a:p>
          <a:p>
            <a:pPr lvl="1">
              <a:buNone/>
            </a:pPr>
            <a:r>
              <a:rPr lang="en-US" dirty="0" smtClean="0"/>
              <a:t>	Login : </a:t>
            </a:r>
            <a:r>
              <a:rPr lang="en-US" dirty="0" err="1" smtClean="0"/>
              <a:t>shevira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password : </a:t>
            </a:r>
            <a:r>
              <a:rPr lang="en-US" dirty="0" err="1" smtClean="0"/>
              <a:t>putri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bila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salah</a:t>
            </a:r>
            <a:r>
              <a:rPr lang="en-US" dirty="0" smtClean="0">
                <a:sym typeface="Wingdings" pitchFamily="2" charset="2"/>
              </a:rPr>
              <a:t>  login incorrect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smtClean="0"/>
              <a:t> Unix,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Mengganti</a:t>
            </a:r>
            <a:r>
              <a:rPr lang="en-US" dirty="0" smtClean="0"/>
              <a:t>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rahasia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password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passwd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changing password for (user)</a:t>
            </a:r>
          </a:p>
          <a:p>
            <a:pPr lvl="1">
              <a:buNone/>
            </a:pPr>
            <a:r>
              <a:rPr lang="en-US" dirty="0" smtClean="0"/>
              <a:t>	(current) </a:t>
            </a:r>
            <a:r>
              <a:rPr lang="en-US" dirty="0" err="1" smtClean="0"/>
              <a:t>unix</a:t>
            </a:r>
            <a:r>
              <a:rPr lang="en-US" dirty="0" smtClean="0"/>
              <a:t> password :</a:t>
            </a:r>
          </a:p>
          <a:p>
            <a:pPr lvl="1">
              <a:buNone/>
            </a:pPr>
            <a:r>
              <a:rPr lang="en-US" dirty="0" smtClean="0"/>
              <a:t>	new password :</a:t>
            </a:r>
          </a:p>
          <a:p>
            <a:pPr lvl="1">
              <a:buNone/>
            </a:pPr>
            <a:r>
              <a:rPr lang="en-US" dirty="0" smtClean="0"/>
              <a:t>	retype new password 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logout (logging out)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logout </a:t>
            </a:r>
            <a:r>
              <a:rPr lang="en-US" dirty="0" err="1" smtClean="0"/>
              <a:t>berupa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Bourne shell, Bourne again Shell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korn</a:t>
            </a:r>
            <a:r>
              <a:rPr lang="en-US" dirty="0" smtClean="0"/>
              <a:t> shell</a:t>
            </a:r>
          </a:p>
          <a:p>
            <a:pPr lvl="2">
              <a:buNone/>
            </a:pPr>
            <a:r>
              <a:rPr lang="en-US" dirty="0" smtClean="0"/>
              <a:t>$exit  </a:t>
            </a:r>
            <a:r>
              <a:rPr lang="en-US" dirty="0" err="1" smtClean="0"/>
              <a:t>atau</a:t>
            </a:r>
            <a:r>
              <a:rPr lang="en-US" dirty="0" smtClean="0"/>
              <a:t>  $log out 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C Shell</a:t>
            </a:r>
          </a:p>
          <a:p>
            <a:pPr lvl="1">
              <a:buNone/>
            </a:pPr>
            <a:r>
              <a:rPr lang="en-US" dirty="0" smtClean="0"/>
              <a:t>	%logout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Tahun</a:t>
            </a:r>
            <a:r>
              <a:rPr lang="en-US" dirty="0" smtClean="0"/>
              <a:t> 1969, Ken </a:t>
            </a:r>
            <a:r>
              <a:rPr lang="en-US" dirty="0" err="1" smtClean="0"/>
              <a:t>thomson</a:t>
            </a:r>
            <a:r>
              <a:rPr lang="en-US" dirty="0" smtClean="0"/>
              <a:t>, Lab Bell AT &amp; T </a:t>
            </a:r>
            <a:r>
              <a:rPr lang="en-US" dirty="0" err="1" smtClean="0"/>
              <a:t>menciptakan</a:t>
            </a:r>
            <a:r>
              <a:rPr lang="en-US" dirty="0" smtClean="0"/>
              <a:t> UNICS [</a:t>
            </a:r>
            <a:r>
              <a:rPr lang="en-US" dirty="0" err="1" smtClean="0"/>
              <a:t>UNIplexed</a:t>
            </a:r>
            <a:r>
              <a:rPr lang="en-US" dirty="0" smtClean="0"/>
              <a:t> Information and Computing Services]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rakitan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Tahun</a:t>
            </a:r>
            <a:r>
              <a:rPr lang="en-US" dirty="0" smtClean="0"/>
              <a:t> 1973, Ken </a:t>
            </a:r>
            <a:r>
              <a:rPr lang="en-US" dirty="0" err="1" smtClean="0"/>
              <a:t>thomson</a:t>
            </a:r>
            <a:r>
              <a:rPr lang="en-US" dirty="0" smtClean="0"/>
              <a:t> &amp; Denis Ritchie </a:t>
            </a:r>
            <a:r>
              <a:rPr lang="en-US" dirty="0" err="1" smtClean="0"/>
              <a:t>memperbaikinya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Tahun</a:t>
            </a:r>
            <a:r>
              <a:rPr lang="en-US" dirty="0" smtClean="0"/>
              <a:t> 1980, </a:t>
            </a:r>
            <a:r>
              <a:rPr lang="en-US" dirty="0" err="1" smtClean="0"/>
              <a:t>keluarlah</a:t>
            </a:r>
            <a:r>
              <a:rPr lang="en-US" dirty="0" smtClean="0"/>
              <a:t> XENIX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PC/IX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Interactive System Corporation. PC/IX </a:t>
            </a:r>
            <a:r>
              <a:rPr lang="en-US" dirty="0" err="1" smtClean="0"/>
              <a:t>terdaftar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single User Unix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Venix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konversi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Unix System III</a:t>
            </a:r>
          </a:p>
          <a:p>
            <a:endParaRPr lang="en-US" dirty="0" smtClean="0"/>
          </a:p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n-US" dirty="0" smtClean="0"/>
              <a:t> UNIX, yang paling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endParaRPr lang="en-US" dirty="0" smtClean="0"/>
          </a:p>
          <a:p>
            <a:pPr lvl="1"/>
            <a:r>
              <a:rPr lang="en-US" dirty="0" smtClean="0"/>
              <a:t>System V Release 3</a:t>
            </a:r>
          </a:p>
          <a:p>
            <a:pPr lvl="1"/>
            <a:r>
              <a:rPr lang="en-US" dirty="0" smtClean="0"/>
              <a:t>System V Release 4</a:t>
            </a:r>
          </a:p>
          <a:p>
            <a:pPr lvl="1"/>
            <a:r>
              <a:rPr lang="en-US" dirty="0" smtClean="0"/>
              <a:t>BSD (</a:t>
            </a:r>
            <a:r>
              <a:rPr lang="en-US" dirty="0" err="1" smtClean="0"/>
              <a:t>Barkeley</a:t>
            </a:r>
            <a:r>
              <a:rPr lang="en-US" dirty="0" smtClean="0"/>
              <a:t> Software Distribution) 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1162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05000"/>
            <a:ext cx="1066800" cy="142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057400"/>
            <a:ext cx="1238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495800"/>
            <a:ext cx="1147865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343400"/>
            <a:ext cx="1147865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4419600"/>
            <a:ext cx="1181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981200" y="2590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27" idx="3"/>
          </p:cNvCxnSpPr>
          <p:nvPr/>
        </p:nvCxnSpPr>
        <p:spPr>
          <a:xfrm flipV="1">
            <a:off x="4038600" y="2590800"/>
            <a:ext cx="1752600" cy="2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28" idx="2"/>
            <a:endCxn id="11" idx="0"/>
          </p:cNvCxnSpPr>
          <p:nvPr/>
        </p:nvCxnSpPr>
        <p:spPr>
          <a:xfrm>
            <a:off x="6257925" y="2990850"/>
            <a:ext cx="412008" cy="13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31" idx="0"/>
          </p:cNvCxnSpPr>
          <p:nvPr/>
        </p:nvCxnSpPr>
        <p:spPr>
          <a:xfrm>
            <a:off x="3810000" y="3352800"/>
            <a:ext cx="8191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27" idx="2"/>
            <a:endCxn id="9" idx="0"/>
          </p:cNvCxnSpPr>
          <p:nvPr/>
        </p:nvCxnSpPr>
        <p:spPr>
          <a:xfrm flipH="1">
            <a:off x="3469533" y="3331535"/>
            <a:ext cx="35667" cy="116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00400" y="35814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3000" y="33528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62400" y="274320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5600" y="28194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548640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Terminal</a:t>
            </a:r>
          </a:p>
          <a:p>
            <a:pPr algn="ctr"/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42988" y="5410200"/>
            <a:ext cx="16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Terminal </a:t>
            </a:r>
            <a:r>
              <a:rPr lang="en-US" dirty="0" err="1" smtClean="0"/>
              <a:t>lokal</a:t>
            </a: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90600" y="4724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KONSOL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0"/>
          </p:cNvCxnSpPr>
          <p:nvPr/>
        </p:nvCxnSpPr>
        <p:spPr>
          <a:xfrm flipV="1">
            <a:off x="1638300" y="3200400"/>
            <a:ext cx="13335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Unit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Konsol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Terminal</a:t>
            </a:r>
          </a:p>
          <a:p>
            <a:pPr lvl="1"/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pPr lvl="1"/>
            <a:r>
              <a:rPr lang="en-US" dirty="0" smtClean="0"/>
              <a:t>Printer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pPr lvl="1"/>
            <a:r>
              <a:rPr lang="en-US" dirty="0" smtClean="0"/>
              <a:t>Kernel</a:t>
            </a:r>
          </a:p>
          <a:p>
            <a:pPr lvl="1"/>
            <a:r>
              <a:rPr lang="en-US" dirty="0" err="1" smtClean="0"/>
              <a:t>Shel</a:t>
            </a:r>
            <a:r>
              <a:rPr lang="id-ID" dirty="0" smtClean="0"/>
              <a:t>l</a:t>
            </a:r>
            <a:endParaRPr lang="en-US" dirty="0" smtClean="0"/>
          </a:p>
          <a:p>
            <a:pPr lvl="1"/>
            <a:r>
              <a:rPr lang="en-US" dirty="0" err="1" smtClean="0"/>
              <a:t>Utilitas</a:t>
            </a:r>
            <a:endParaRPr lang="en-US" dirty="0" smtClean="0"/>
          </a:p>
          <a:p>
            <a:pPr lvl="1"/>
            <a:r>
              <a:rPr lang="en-US" dirty="0" err="1" smtClean="0"/>
              <a:t>Aplikasi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en-US" dirty="0" err="1" smtClean="0"/>
              <a:t>Mencakup</a:t>
            </a:r>
            <a:r>
              <a:rPr lang="en-US" dirty="0" smtClean="0"/>
              <a:t> CPU, </a:t>
            </a:r>
            <a:r>
              <a:rPr lang="en-US" dirty="0" err="1" smtClean="0"/>
              <a:t>memori</a:t>
            </a:r>
            <a:r>
              <a:rPr lang="en-US" dirty="0" smtClean="0"/>
              <a:t>, media </a:t>
            </a:r>
            <a:r>
              <a:rPr lang="en-US" dirty="0" err="1" smtClean="0"/>
              <a:t>penyimpanan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back up.</a:t>
            </a:r>
          </a:p>
          <a:p>
            <a:r>
              <a:rPr lang="en-US" dirty="0" err="1" smtClean="0"/>
              <a:t>Konsol</a:t>
            </a:r>
            <a:endParaRPr lang="en-US" dirty="0" smtClean="0"/>
          </a:p>
          <a:p>
            <a:pPr lvl="1"/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keyboard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manajer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(administrator </a:t>
            </a:r>
            <a:r>
              <a:rPr lang="en-US" dirty="0" err="1" smtClean="0"/>
              <a:t>sistem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mengkontrol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Terminal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keyboard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 smtClean="0"/>
          </a:p>
          <a:p>
            <a:pPr lvl="1"/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terminal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unix</a:t>
            </a:r>
            <a:endParaRPr lang="en-US" dirty="0" smtClean="0"/>
          </a:p>
          <a:p>
            <a:r>
              <a:rPr lang="en-US" dirty="0" smtClean="0"/>
              <a:t>Printer</a:t>
            </a:r>
          </a:p>
          <a:p>
            <a:pPr lvl="1"/>
            <a:r>
              <a:rPr lang="en-US" dirty="0" err="1" smtClean="0"/>
              <a:t>Piranti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kertas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2514600"/>
            <a:ext cx="7239000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3048000"/>
            <a:ext cx="1528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Perintah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62200" y="3048000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Shell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3962400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Komputer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0" y="3886200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Utilitas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472440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Aplikasi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0" y="2971800"/>
            <a:ext cx="38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K</a:t>
            </a:r>
          </a:p>
          <a:p>
            <a:r>
              <a:rPr lang="en-US" sz="2800" dirty="0" err="1" smtClean="0"/>
              <a:t>er</a:t>
            </a:r>
            <a:endParaRPr lang="en-US" sz="2800" dirty="0" smtClean="0"/>
          </a:p>
          <a:p>
            <a:r>
              <a:rPr lang="en-US" sz="2800" dirty="0" smtClean="0"/>
              <a:t>n</a:t>
            </a:r>
          </a:p>
          <a:p>
            <a:r>
              <a:rPr lang="en-US" sz="2800" dirty="0" smtClean="0"/>
              <a:t>e</a:t>
            </a:r>
          </a:p>
          <a:p>
            <a:r>
              <a:rPr lang="en-US" sz="2800" dirty="0" smtClean="0"/>
              <a:t>l</a:t>
            </a:r>
            <a:endParaRPr lang="en-US" sz="2800" dirty="0"/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2362200" y="3657600"/>
            <a:ext cx="762000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Unix, yang </a:t>
            </a:r>
            <a:r>
              <a:rPr lang="en-US" dirty="0" err="1" smtClean="0"/>
              <a:t>mengkontrol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kernel: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jam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sekuriti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akuntasi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0EA1-48E1-444D-A972-C297AAFC714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604</TotalTime>
  <Words>489</Words>
  <Application>Microsoft Office PowerPoint</Application>
  <PresentationFormat>On-screen Show (4:3)</PresentationFormat>
  <Paragraphs>170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Trebuchet MS</vt:lpstr>
      <vt:lpstr>Wingdings</vt:lpstr>
      <vt:lpstr>Wingdings 2</vt:lpstr>
      <vt:lpstr>Opulent</vt:lpstr>
      <vt:lpstr>Sistem Operasi Unix</vt:lpstr>
      <vt:lpstr>Sejarah Unix</vt:lpstr>
      <vt:lpstr>PowerPoint Presentation</vt:lpstr>
      <vt:lpstr>Struktur unix</vt:lpstr>
      <vt:lpstr>Struktur unix</vt:lpstr>
      <vt:lpstr>Perangkat keras</vt:lpstr>
      <vt:lpstr>PowerPoint Presentation</vt:lpstr>
      <vt:lpstr>Struktur perangkat Lunak</vt:lpstr>
      <vt:lpstr>Kernel</vt:lpstr>
      <vt:lpstr>Mekanisme pemanggilan sistem</vt:lpstr>
      <vt:lpstr>Shell</vt:lpstr>
      <vt:lpstr>UTILITAS &amp; Aplikasi</vt:lpstr>
      <vt:lpstr>Ciri-ciri sistem unix</vt:lpstr>
      <vt:lpstr>Portabilitas &amp; Multiuser</vt:lpstr>
      <vt:lpstr>Multitasking, hirarkis, utilitas</vt:lpstr>
      <vt:lpstr>Memulai sistem unix</vt:lpstr>
      <vt:lpstr>Mengganti Password</vt:lpstr>
      <vt:lpstr>Keluar dari sistem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 Unix</dc:title>
  <dc:creator>Dina Anggraini</dc:creator>
  <cp:lastModifiedBy>Windows User</cp:lastModifiedBy>
  <cp:revision>41</cp:revision>
  <dcterms:created xsi:type="dcterms:W3CDTF">2011-11-03T03:33:02Z</dcterms:created>
  <dcterms:modified xsi:type="dcterms:W3CDTF">2021-11-17T06:19:49Z</dcterms:modified>
</cp:coreProperties>
</file>