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85" r:id="rId6"/>
    <p:sldId id="286" r:id="rId7"/>
    <p:sldId id="263" r:id="rId8"/>
    <p:sldId id="260" r:id="rId9"/>
    <p:sldId id="289" r:id="rId10"/>
    <p:sldId id="283" r:id="rId11"/>
    <p:sldId id="290" r:id="rId12"/>
    <p:sldId id="291" r:id="rId13"/>
    <p:sldId id="292" r:id="rId14"/>
    <p:sldId id="282" r:id="rId15"/>
    <p:sldId id="277" r:id="rId16"/>
  </p:sldIdLst>
  <p:sldSz cx="12192000" cy="6858000"/>
  <p:notesSz cx="6858000" cy="9144000"/>
  <p:embeddedFontLst>
    <p:embeddedFont>
      <p:font typeface="Abril Fatface" panose="02000503000000020003" pitchFamily="2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ucida Console" panose="020B0609040504020204" pitchFamily="49" charset="0"/>
      <p:regular r:id="rId23"/>
    </p:embeddedFont>
    <p:embeddedFont>
      <p:font typeface="Roboto Mono" panose="020B0604020202020204" charset="0"/>
      <p:regular r:id="rId24"/>
      <p:bold r:id="rId25"/>
      <p:italic r:id="rId26"/>
      <p:boldItalic r:id="rId27"/>
    </p:embeddedFont>
    <p:embeddedFont>
      <p:font typeface="Roboto Mono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77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20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65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97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03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3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6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3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4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 idx="8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9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3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15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ubTitle" idx="2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3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4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subTitle" idx="2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3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4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5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6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>
            <a:spLocks noGrp="1"/>
          </p:cNvSpPr>
          <p:nvPr>
            <p:ph type="subTitle" idx="1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056525" y="1918912"/>
            <a:ext cx="6775200" cy="57919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4</a:t>
            </a:r>
            <a:br>
              <a:rPr lang="en" dirty="0"/>
            </a:br>
            <a:endParaRPr dirty="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PTKI - C</a:t>
            </a:r>
            <a:endParaRPr dirty="0"/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5A628-F236-78F8-8A8E-71C3BFB86173}"/>
              </a:ext>
            </a:extLst>
          </p:cNvPr>
          <p:cNvSpPr txBox="1"/>
          <p:nvPr/>
        </p:nvSpPr>
        <p:spPr>
          <a:xfrm>
            <a:off x="2243579" y="2772400"/>
            <a:ext cx="6588146" cy="218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rtl="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Yosef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Wiliam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			(51422652)</a:t>
            </a:r>
            <a:endParaRPr lang="en-ID" sz="18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Muhammad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Tarmidzi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Bariq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		(51422161)</a:t>
            </a:r>
            <a:endParaRPr lang="en-ID" sz="18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Hadziq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Basyara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Arza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		(50422634)</a:t>
            </a:r>
            <a:endParaRPr lang="en-ID" sz="18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Kiagus Muhammad Rafi 		(50422795)</a:t>
            </a:r>
            <a:endParaRPr lang="en-ID" sz="18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Davala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Fajri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Junaedi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		(50422388)</a:t>
            </a:r>
            <a:endParaRPr lang="en-ID" sz="18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Muhammad Raihan Kurniawan	(51422126)</a:t>
            </a:r>
            <a:endParaRPr lang="en-ID" sz="18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highlight>
                  <a:schemeClr val="accent3"/>
                </a:highlight>
              </a:rPr>
              <a:t>Sejarah </a:t>
            </a:r>
            <a:r>
              <a:rPr lang="en-US" dirty="0">
                <a:solidFill>
                  <a:srgbClr val="FFFF00"/>
                </a:solidFill>
                <a:highlight>
                  <a:schemeClr val="accent3"/>
                </a:highlight>
              </a:rPr>
              <a:t>internet</a:t>
            </a:r>
            <a:endParaRPr dirty="0">
              <a:solidFill>
                <a:srgbClr val="FFFF00"/>
              </a:solidFill>
              <a:highlight>
                <a:schemeClr val="accent3"/>
              </a:highlight>
            </a:endParaRPr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5A0B3-6AC3-C858-B1C8-E3DDC4AC625B}"/>
              </a:ext>
            </a:extLst>
          </p:cNvPr>
          <p:cNvSpPr txBox="1"/>
          <p:nvPr/>
        </p:nvSpPr>
        <p:spPr>
          <a:xfrm>
            <a:off x="970960" y="1772895"/>
            <a:ext cx="93890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1969: Awal </a:t>
            </a:r>
            <a:r>
              <a:rPr lang="en-US" sz="1400" dirty="0" err="1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Kemunculan</a:t>
            </a:r>
            <a:r>
              <a:rPr lang="en-US" sz="1400" dirty="0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Internet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Internet </a:t>
            </a:r>
            <a:r>
              <a:rPr lang="en-US" sz="1400" dirty="0" err="1">
                <a:latin typeface="Lucida Console" panose="020B0609040504020204" pitchFamily="49" charset="0"/>
              </a:rPr>
              <a:t>berawal</a:t>
            </a:r>
            <a:r>
              <a:rPr lang="en-US" sz="1400" dirty="0">
                <a:latin typeface="Lucida Console" panose="020B0609040504020204" pitchFamily="49" charset="0"/>
              </a:rPr>
              <a:t> pada </a:t>
            </a:r>
            <a:r>
              <a:rPr lang="en-US" sz="1400" dirty="0" err="1">
                <a:latin typeface="Lucida Console" panose="020B0609040504020204" pitchFamily="49" charset="0"/>
              </a:rPr>
              <a:t>tahun</a:t>
            </a:r>
            <a:r>
              <a:rPr lang="en-US" sz="1400" dirty="0">
                <a:latin typeface="Lucida Console" panose="020B0609040504020204" pitchFamily="49" charset="0"/>
              </a:rPr>
              <a:t> 1969 dan pada </a:t>
            </a:r>
            <a:r>
              <a:rPr lang="en-US" sz="1400" dirty="0" err="1">
                <a:latin typeface="Lucida Console" panose="020B0609040504020204" pitchFamily="49" charset="0"/>
              </a:rPr>
              <a:t>saat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itu</a:t>
            </a:r>
            <a:r>
              <a:rPr lang="en-US" sz="1400" dirty="0">
                <a:latin typeface="Lucida Console" panose="020B0609040504020204" pitchFamily="49" charset="0"/>
              </a:rPr>
              <a:t> internet </a:t>
            </a:r>
            <a:r>
              <a:rPr lang="en-US" sz="1400" dirty="0" err="1">
                <a:latin typeface="Lucida Console" panose="020B0609040504020204" pitchFamily="49" charset="0"/>
              </a:rPr>
              <a:t>hanyalah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sebuah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jaringan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komputer</a:t>
            </a:r>
            <a:r>
              <a:rPr lang="en-US" sz="1400" dirty="0">
                <a:latin typeface="Lucida Console" panose="020B0609040504020204" pitchFamily="49" charset="0"/>
              </a:rPr>
              <a:t> yang </a:t>
            </a:r>
            <a:r>
              <a:rPr lang="en-US" sz="1400" dirty="0" err="1">
                <a:latin typeface="Lucida Console" panose="020B0609040504020204" pitchFamily="49" charset="0"/>
              </a:rPr>
              <a:t>dibuat</a:t>
            </a:r>
            <a:r>
              <a:rPr lang="en-US" sz="1400" dirty="0">
                <a:latin typeface="Lucida Console" panose="020B0609040504020204" pitchFamily="49" charset="0"/>
              </a:rPr>
              <a:t> oleh ARPA. ARPA </a:t>
            </a:r>
            <a:r>
              <a:rPr lang="en-US" sz="1400" dirty="0" err="1">
                <a:latin typeface="Lucida Console" panose="020B0609040504020204" pitchFamily="49" charset="0"/>
              </a:rPr>
              <a:t>merupakan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bagian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dari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Departemen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Pertahanan</a:t>
            </a:r>
            <a:r>
              <a:rPr lang="en-US" sz="1400" dirty="0">
                <a:latin typeface="Lucida Console" panose="020B0609040504020204" pitchFamily="49" charset="0"/>
              </a:rPr>
              <a:t> Amerika </a:t>
            </a:r>
            <a:r>
              <a:rPr lang="en-US" sz="1400" dirty="0" err="1">
                <a:latin typeface="Lucida Console" panose="020B0609040504020204" pitchFamily="49" charset="0"/>
              </a:rPr>
              <a:t>Serikat</a:t>
            </a:r>
            <a:r>
              <a:rPr lang="en-US" sz="1400" dirty="0">
                <a:latin typeface="Lucida Console" panose="020B0609040504020204" pitchFamily="49" charset="0"/>
              </a:rPr>
              <a:t>. </a:t>
            </a:r>
            <a:r>
              <a:rPr lang="en-US" sz="1400" dirty="0" err="1">
                <a:latin typeface="Lucida Console" panose="020B0609040504020204" pitchFamily="49" charset="0"/>
              </a:rPr>
              <a:t>Proyek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tersebut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diberi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nama</a:t>
            </a:r>
            <a:r>
              <a:rPr lang="en-US" sz="1400" dirty="0">
                <a:latin typeface="Lucida Console" panose="020B0609040504020204" pitchFamily="49" charset="0"/>
              </a:rPr>
              <a:t> ARPANET. </a:t>
            </a:r>
            <a:r>
              <a:rPr lang="en-US" sz="1400" dirty="0" err="1">
                <a:latin typeface="Lucida Console" panose="020B0609040504020204" pitchFamily="49" charset="0"/>
              </a:rPr>
              <a:t>Yakni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singkatan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dari</a:t>
            </a:r>
            <a:r>
              <a:rPr lang="en-US" sz="1400" dirty="0">
                <a:latin typeface="Lucida Console" panose="020B0609040504020204" pitchFamily="49" charset="0"/>
              </a:rPr>
              <a:t> Advanced Research Project Agency Network.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  <a:endParaRPr lang="en-US" sz="1400" dirty="0">
              <a:solidFill>
                <a:srgbClr val="FFFF00"/>
              </a:solidFill>
              <a:highlight>
                <a:srgbClr val="000000"/>
              </a:highlight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1986: </a:t>
            </a:r>
            <a:r>
              <a:rPr lang="en-US" sz="1400" dirty="0" err="1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Sistem</a:t>
            </a:r>
            <a:r>
              <a:rPr lang="en-US" sz="1400" dirty="0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Domain </a:t>
            </a:r>
            <a:r>
              <a:rPr lang="en-US" sz="1400" dirty="0" err="1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Mulai</a:t>
            </a:r>
            <a:r>
              <a:rPr lang="en-US" sz="1400" dirty="0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Diperkenalkan</a:t>
            </a:r>
            <a:endParaRPr lang="en-US" sz="1400" dirty="0">
              <a:solidFill>
                <a:srgbClr val="FFFF00"/>
              </a:solidFill>
              <a:highlight>
                <a:srgbClr val="000000"/>
              </a:highlight>
              <a:latin typeface="Lucida Console" panose="020B0609040504020204" pitchFamily="49" charset="0"/>
            </a:endParaRPr>
          </a:p>
          <a:p>
            <a:r>
              <a:rPr lang="en-US" sz="1400" dirty="0" err="1">
                <a:latin typeface="Lucida Console" panose="020B0609040504020204" pitchFamily="49" charset="0"/>
              </a:rPr>
              <a:t>Setelah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itu</a:t>
            </a:r>
            <a:r>
              <a:rPr lang="en-US" sz="1400" dirty="0">
                <a:latin typeface="Lucida Console" panose="020B0609040504020204" pitchFamily="49" charset="0"/>
              </a:rPr>
              <a:t>, pada </a:t>
            </a:r>
            <a:r>
              <a:rPr lang="en-US" sz="1400" dirty="0" err="1">
                <a:latin typeface="Lucida Console" panose="020B0609040504020204" pitchFamily="49" charset="0"/>
              </a:rPr>
              <a:t>tahun</a:t>
            </a:r>
            <a:r>
              <a:rPr lang="en-US" sz="1400" dirty="0">
                <a:latin typeface="Lucida Console" panose="020B0609040504020204" pitchFamily="49" charset="0"/>
              </a:rPr>
              <a:t> 1986 </a:t>
            </a:r>
            <a:r>
              <a:rPr lang="en-US" sz="1400" dirty="0" err="1">
                <a:latin typeface="Lucida Console" panose="020B0609040504020204" pitchFamily="49" charset="0"/>
              </a:rPr>
              <a:t>sistem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nama</a:t>
            </a:r>
            <a:r>
              <a:rPr lang="en-US" sz="1400" dirty="0">
                <a:latin typeface="Lucida Console" panose="020B0609040504020204" pitchFamily="49" charset="0"/>
              </a:rPr>
              <a:t> domain </a:t>
            </a:r>
            <a:r>
              <a:rPr lang="en-US" sz="1400" dirty="0" err="1">
                <a:latin typeface="Lucida Console" panose="020B0609040504020204" pitchFamily="49" charset="0"/>
              </a:rPr>
              <a:t>mulai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diperkenalkan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kepada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masyarakat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atau</a:t>
            </a:r>
            <a:r>
              <a:rPr lang="en-US" sz="1400" dirty="0">
                <a:latin typeface="Lucida Console" panose="020B0609040504020204" pitchFamily="49" charset="0"/>
              </a:rPr>
              <a:t> yang </a:t>
            </a:r>
            <a:r>
              <a:rPr lang="en-US" sz="1400" dirty="0" err="1">
                <a:latin typeface="Lucida Console" panose="020B0609040504020204" pitchFamily="49" charset="0"/>
              </a:rPr>
              <a:t>saat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ini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kita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kenal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dengan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istilah</a:t>
            </a:r>
            <a:r>
              <a:rPr lang="en-US" sz="1400" dirty="0">
                <a:latin typeface="Lucida Console" panose="020B0609040504020204" pitchFamily="49" charset="0"/>
              </a:rPr>
              <a:t> DNS alias Domain Name System. DNS </a:t>
            </a:r>
            <a:r>
              <a:rPr lang="en-US" sz="1400" dirty="0" err="1">
                <a:latin typeface="Lucida Console" panose="020B0609040504020204" pitchFamily="49" charset="0"/>
              </a:rPr>
              <a:t>ini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berfungsi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untuk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menyamakan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sistem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pemberian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nama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alamat</a:t>
            </a:r>
            <a:r>
              <a:rPr lang="en-US" sz="1400" dirty="0">
                <a:latin typeface="Lucida Console" panose="020B0609040504020204" pitchFamily="49" charset="0"/>
              </a:rPr>
              <a:t> yang </a:t>
            </a:r>
            <a:r>
              <a:rPr lang="en-US" sz="1400" dirty="0" err="1">
                <a:latin typeface="Lucida Console" panose="020B0609040504020204" pitchFamily="49" charset="0"/>
              </a:rPr>
              <a:t>ada</a:t>
            </a:r>
            <a:r>
              <a:rPr lang="en-US" sz="1400" dirty="0">
                <a:latin typeface="Lucida Console" panose="020B0609040504020204" pitchFamily="49" charset="0"/>
              </a:rPr>
              <a:t> pada </a:t>
            </a:r>
            <a:r>
              <a:rPr lang="en-US" sz="1400" dirty="0" err="1">
                <a:latin typeface="Lucida Console" panose="020B0609040504020204" pitchFamily="49" charset="0"/>
              </a:rPr>
              <a:t>jaringan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komputer</a:t>
            </a:r>
            <a:r>
              <a:rPr lang="en-US" sz="1400" dirty="0">
                <a:latin typeface="Lucida Console" panose="020B0609040504020204" pitchFamily="49" charset="0"/>
              </a:rPr>
              <a:t>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  <a:endParaRPr lang="en-US" sz="1400" dirty="0">
              <a:solidFill>
                <a:srgbClr val="FFFF00"/>
              </a:solidFill>
              <a:highlight>
                <a:srgbClr val="000000"/>
              </a:highlight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1990-an: </a:t>
            </a:r>
            <a:r>
              <a:rPr lang="en-US" sz="1400" dirty="0" err="1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Mulai</a:t>
            </a:r>
            <a:r>
              <a:rPr lang="en-US" sz="1400" dirty="0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Masuk </a:t>
            </a:r>
            <a:r>
              <a:rPr lang="en-US" sz="1400" dirty="0" err="1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ke</a:t>
            </a:r>
            <a:r>
              <a:rPr lang="en-US" sz="1400" dirty="0">
                <a:solidFill>
                  <a:srgbClr val="FFFF00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 Indonesia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Mulai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tahun</a:t>
            </a:r>
            <a:r>
              <a:rPr lang="en-US" sz="1400" dirty="0">
                <a:latin typeface="Lucida Console" panose="020B0609040504020204" pitchFamily="49" charset="0"/>
              </a:rPr>
              <a:t> 1990, </a:t>
            </a:r>
            <a:r>
              <a:rPr lang="en-US" sz="1400" dirty="0" err="1">
                <a:latin typeface="Lucida Console" panose="020B0609040504020204" pitchFamily="49" charset="0"/>
              </a:rPr>
              <a:t>ARPANet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dibubarkan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tapi</a:t>
            </a:r>
            <a:r>
              <a:rPr lang="en-US" sz="1400" dirty="0">
                <a:latin typeface="Lucida Console" panose="020B0609040504020204" pitchFamily="49" charset="0"/>
              </a:rPr>
              <a:t> internet </a:t>
            </a:r>
            <a:r>
              <a:rPr lang="en-US" sz="1400" dirty="0" err="1">
                <a:latin typeface="Lucida Console" panose="020B0609040504020204" pitchFamily="49" charset="0"/>
              </a:rPr>
              <a:t>terus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berkembang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sampai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sekarang</a:t>
            </a:r>
            <a:r>
              <a:rPr lang="en-US" sz="1400" dirty="0">
                <a:latin typeface="Lucida Console" panose="020B0609040504020204" pitchFamily="49" charset="0"/>
              </a:rPr>
              <a:t>. Lalu di </a:t>
            </a:r>
            <a:r>
              <a:rPr lang="en-US" sz="1400" dirty="0" err="1">
                <a:latin typeface="Lucida Console" panose="020B0609040504020204" pitchFamily="49" charset="0"/>
              </a:rPr>
              <a:t>tahun</a:t>
            </a:r>
            <a:r>
              <a:rPr lang="en-US" sz="1400" dirty="0">
                <a:latin typeface="Lucida Console" panose="020B0609040504020204" pitchFamily="49" charset="0"/>
              </a:rPr>
              <a:t> 1993, </a:t>
            </a:r>
            <a:r>
              <a:rPr lang="en-US" sz="1400" dirty="0" err="1">
                <a:latin typeface="Lucida Console" panose="020B0609040504020204" pitchFamily="49" charset="0"/>
              </a:rPr>
              <a:t>menjadi</a:t>
            </a:r>
            <a:r>
              <a:rPr lang="en-US" sz="1400" dirty="0">
                <a:latin typeface="Lucida Console" panose="020B0609040504020204" pitchFamily="49" charset="0"/>
              </a:rPr>
              <a:t> momentum </a:t>
            </a:r>
            <a:r>
              <a:rPr lang="en-US" sz="1400" dirty="0" err="1">
                <a:latin typeface="Lucida Console" panose="020B0609040504020204" pitchFamily="49" charset="0"/>
              </a:rPr>
              <a:t>dimana</a:t>
            </a:r>
            <a:r>
              <a:rPr lang="en-US" sz="1400" dirty="0">
                <a:latin typeface="Lucida Console" panose="020B0609040504020204" pitchFamily="49" charset="0"/>
              </a:rPr>
              <a:t> internet </a:t>
            </a:r>
            <a:r>
              <a:rPr lang="en-US" sz="1400" dirty="0" err="1">
                <a:latin typeface="Lucida Console" panose="020B0609040504020204" pitchFamily="49" charset="0"/>
              </a:rPr>
              <a:t>mulai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dikenal</a:t>
            </a:r>
            <a:r>
              <a:rPr lang="en-US" sz="1400" dirty="0">
                <a:latin typeface="Lucida Console" panose="020B0609040504020204" pitchFamily="49" charset="0"/>
              </a:rPr>
              <a:t> oleh </a:t>
            </a:r>
            <a:r>
              <a:rPr lang="en-US" sz="1400" dirty="0" err="1">
                <a:latin typeface="Lucida Console" panose="020B0609040504020204" pitchFamily="49" charset="0"/>
              </a:rPr>
              <a:t>kalangan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masyarakat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ditandai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dengan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kemunculan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pilihan</a:t>
            </a:r>
            <a:r>
              <a:rPr lang="en-US" sz="1400" dirty="0">
                <a:latin typeface="Lucida Console" panose="020B0609040504020204" pitchFamily="49" charset="0"/>
              </a:rPr>
              <a:t> website. </a:t>
            </a:r>
            <a:r>
              <a:rPr lang="en-US" sz="1400" dirty="0" err="1">
                <a:latin typeface="Lucida Console" panose="020B0609040504020204" pitchFamily="49" charset="0"/>
              </a:rPr>
              <a:t>Kemudian</a:t>
            </a:r>
            <a:r>
              <a:rPr lang="en-US" sz="1400" dirty="0">
                <a:latin typeface="Lucida Console" panose="020B0609040504020204" pitchFamily="49" charset="0"/>
              </a:rPr>
              <a:t> pada </a:t>
            </a:r>
            <a:r>
              <a:rPr lang="en-US" sz="1400" dirty="0" err="1">
                <a:latin typeface="Lucida Console" panose="020B0609040504020204" pitchFamily="49" charset="0"/>
              </a:rPr>
              <a:t>tahun</a:t>
            </a:r>
            <a:r>
              <a:rPr lang="en-US" sz="1400" dirty="0">
                <a:latin typeface="Lucida Console" panose="020B0609040504020204" pitchFamily="49" charset="0"/>
              </a:rPr>
              <a:t> 1994 </a:t>
            </a:r>
            <a:r>
              <a:rPr lang="en-US" sz="1400" dirty="0" err="1">
                <a:latin typeface="Lucida Console" panose="020B0609040504020204" pitchFamily="49" charset="0"/>
              </a:rPr>
              <a:t>lah</a:t>
            </a:r>
            <a:r>
              <a:rPr lang="en-US" sz="1400" dirty="0">
                <a:latin typeface="Lucida Console" panose="020B0609040504020204" pitchFamily="49" charset="0"/>
              </a:rPr>
              <a:t>, internet </a:t>
            </a:r>
            <a:r>
              <a:rPr lang="en-US" sz="1400" dirty="0" err="1">
                <a:latin typeface="Lucida Console" panose="020B0609040504020204" pitchFamily="49" charset="0"/>
              </a:rPr>
              <a:t>mulai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masuk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ke</a:t>
            </a:r>
            <a:r>
              <a:rPr lang="en-US" sz="1400" dirty="0">
                <a:latin typeface="Lucida Console" panose="020B0609040504020204" pitchFamily="49" charset="0"/>
              </a:rPr>
              <a:t> Indonesia dan </a:t>
            </a:r>
            <a:r>
              <a:rPr lang="en-US" sz="1400" dirty="0" err="1">
                <a:latin typeface="Lucida Console" panose="020B0609040504020204" pitchFamily="49" charset="0"/>
              </a:rPr>
              <a:t>dapat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digunakan</a:t>
            </a:r>
            <a:r>
              <a:rPr lang="en-US" sz="1400" dirty="0">
                <a:latin typeface="Lucida Console" panose="020B0609040504020204" pitchFamily="49" charset="0"/>
              </a:rPr>
              <a:t> oleh </a:t>
            </a:r>
            <a:r>
              <a:rPr lang="en-US" sz="1400" dirty="0" err="1">
                <a:latin typeface="Lucida Console" panose="020B0609040504020204" pitchFamily="49" charset="0"/>
              </a:rPr>
              <a:t>masyarakat</a:t>
            </a:r>
            <a:r>
              <a:rPr lang="en-US" sz="1400" dirty="0">
                <a:latin typeface="Lucida Console" panose="020B0609040504020204" pitchFamily="49" charset="0"/>
              </a:rPr>
              <a:t>. </a:t>
            </a:r>
            <a:r>
              <a:rPr lang="en-US" sz="1400" dirty="0" err="1">
                <a:latin typeface="Lucida Console" panose="020B0609040504020204" pitchFamily="49" charset="0"/>
              </a:rPr>
              <a:t>Saat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itu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IndoNet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menjadi</a:t>
            </a:r>
            <a:r>
              <a:rPr lang="en-US" sz="1400" dirty="0">
                <a:latin typeface="Lucida Console" panose="020B0609040504020204" pitchFamily="49" charset="0"/>
              </a:rPr>
              <a:t> ISP </a:t>
            </a:r>
            <a:r>
              <a:rPr lang="en-US" sz="1400" dirty="0" err="1">
                <a:latin typeface="Lucida Console" panose="020B0609040504020204" pitchFamily="49" charset="0"/>
              </a:rPr>
              <a:t>komersial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pertama</a:t>
            </a:r>
            <a:r>
              <a:rPr lang="en-US" sz="1400" dirty="0">
                <a:latin typeface="Lucida Console" panose="020B0609040504020204" pitchFamily="49" charset="0"/>
              </a:rPr>
              <a:t> di Indonesia yang </a:t>
            </a:r>
            <a:r>
              <a:rPr lang="en-US" sz="1400" dirty="0" err="1">
                <a:latin typeface="Lucida Console" panose="020B0609040504020204" pitchFamily="49" charset="0"/>
              </a:rPr>
              <a:t>menjadi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cikal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bakal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kemunculan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jasa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akses</a:t>
            </a:r>
            <a:r>
              <a:rPr lang="en-US" sz="1400" dirty="0">
                <a:latin typeface="Lucida Console" panose="020B0609040504020204" pitchFamily="49" charset="0"/>
              </a:rPr>
              <a:t> internet </a:t>
            </a:r>
            <a:r>
              <a:rPr lang="en-US" sz="1400" dirty="0" err="1">
                <a:latin typeface="Lucida Console" panose="020B0609040504020204" pitchFamily="49" charset="0"/>
              </a:rPr>
              <a:t>lainnya</a:t>
            </a:r>
            <a:r>
              <a:rPr lang="en-US" sz="1400" dirty="0">
                <a:latin typeface="Lucida Console" panose="020B0609040504020204" pitchFamily="49" charset="0"/>
              </a:rPr>
              <a:t> di Indonesia.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009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ector for free use: PC vector">
            <a:extLst>
              <a:ext uri="{FF2B5EF4-FFF2-40B4-BE49-F238E27FC236}">
                <a16:creationId xmlns:a16="http://schemas.microsoft.com/office/drawing/2014/main" id="{5F4218CC-23AD-E401-DCD7-8549D319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95" y="1574274"/>
            <a:ext cx="4411745" cy="441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Syarat</a:t>
            </a:r>
            <a:r>
              <a:rPr lang="en-US" dirty="0">
                <a:solidFill>
                  <a:schemeClr val="lt2"/>
                </a:solidFill>
                <a:highlight>
                  <a:schemeClr val="accent3"/>
                </a:highlight>
              </a:rPr>
              <a:t> </a:t>
            </a: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terhubung</a:t>
            </a:r>
            <a:r>
              <a:rPr lang="en-US" dirty="0">
                <a:solidFill>
                  <a:schemeClr val="lt2"/>
                </a:solidFill>
                <a:highlight>
                  <a:schemeClr val="accent3"/>
                </a:highlight>
              </a:rPr>
              <a:t> </a:t>
            </a: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ke</a:t>
            </a:r>
            <a:r>
              <a:rPr lang="en-US" dirty="0">
                <a:solidFill>
                  <a:schemeClr val="lt2"/>
                </a:solidFill>
                <a:highlight>
                  <a:schemeClr val="accent3"/>
                </a:highlight>
              </a:rPr>
              <a:t> </a:t>
            </a:r>
            <a:r>
              <a:rPr lang="en-US" dirty="0">
                <a:solidFill>
                  <a:srgbClr val="FFFF00"/>
                </a:solidFill>
                <a:highlight>
                  <a:schemeClr val="accent3"/>
                </a:highlight>
              </a:rPr>
              <a:t>internet</a:t>
            </a:r>
            <a:endParaRPr dirty="0">
              <a:solidFill>
                <a:srgbClr val="FFFF00"/>
              </a:solidFill>
              <a:highlight>
                <a:schemeClr val="accent3"/>
              </a:highlight>
            </a:endParaRPr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5A0B3-6AC3-C858-B1C8-E3DDC4AC625B}"/>
              </a:ext>
            </a:extLst>
          </p:cNvPr>
          <p:cNvSpPr txBox="1"/>
          <p:nvPr/>
        </p:nvSpPr>
        <p:spPr>
          <a:xfrm>
            <a:off x="970960" y="1772895"/>
            <a:ext cx="5684363" cy="325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Roboto Mono SemiBold" panose="020B0604020202020204" charset="0"/>
                <a:ea typeface="Roboto Mono SemiBold" panose="020B0604020202020204" charset="0"/>
              </a:rPr>
              <a:t>Ada </a:t>
            </a:r>
            <a:r>
              <a:rPr lang="en-US" sz="2800" dirty="0" err="1">
                <a:latin typeface="Roboto Mono SemiBold" panose="020B0604020202020204" charset="0"/>
                <a:ea typeface="Roboto Mono SemiBold" panose="020B0604020202020204" charset="0"/>
              </a:rPr>
              <a:t>dukungan</a:t>
            </a:r>
            <a:r>
              <a:rPr lang="en-US" sz="2800" dirty="0">
                <a:latin typeface="Roboto Mono SemiBold" panose="020B0604020202020204" charset="0"/>
                <a:ea typeface="Roboto Mono SemiBold" panose="020B0604020202020204" charset="0"/>
              </a:rPr>
              <a:t> hardware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Roboto Mono SemiBold" panose="020B0604020202020204" charset="0"/>
                <a:ea typeface="Roboto Mono SemiBold" panose="020B0604020202020204" charset="0"/>
              </a:rPr>
              <a:t>Ada </a:t>
            </a:r>
            <a:r>
              <a:rPr lang="en-US" sz="2800" dirty="0" err="1">
                <a:latin typeface="Roboto Mono SemiBold" panose="020B0604020202020204" charset="0"/>
                <a:ea typeface="Roboto Mono SemiBold" panose="020B0604020202020204" charset="0"/>
              </a:rPr>
              <a:t>dukungan</a:t>
            </a:r>
            <a:r>
              <a:rPr lang="en-US" sz="2800" dirty="0">
                <a:latin typeface="Roboto Mono SemiBold" panose="020B0604020202020204" charset="0"/>
                <a:ea typeface="Roboto Mono SemiBold" panose="020B0604020202020204" charset="0"/>
              </a:rPr>
              <a:t> software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Roboto Mono SemiBold" panose="020B0604020202020204" charset="0"/>
                <a:ea typeface="Roboto Mono SemiBold" panose="020B0604020202020204" charset="0"/>
              </a:rPr>
              <a:t>Daftar </a:t>
            </a:r>
            <a:r>
              <a:rPr lang="en-US" sz="2800" dirty="0" err="1">
                <a:latin typeface="Roboto Mono SemiBold" panose="020B0604020202020204" charset="0"/>
                <a:ea typeface="Roboto Mono SemiBold" panose="020B0604020202020204" charset="0"/>
              </a:rPr>
              <a:t>kesalah</a:t>
            </a:r>
            <a:r>
              <a:rPr lang="en-US" sz="2800" dirty="0">
                <a:latin typeface="Roboto Mono SemiBold" panose="020B0604020202020204" charset="0"/>
                <a:ea typeface="Roboto Mono SemiBold" panose="020B0604020202020204" charset="0"/>
              </a:rPr>
              <a:t> </a:t>
            </a:r>
            <a:r>
              <a:rPr lang="en-US" sz="2800" dirty="0" err="1">
                <a:latin typeface="Roboto Mono SemiBold" panose="020B0604020202020204" charset="0"/>
                <a:ea typeface="Roboto Mono SemiBold" panose="020B0604020202020204" charset="0"/>
              </a:rPr>
              <a:t>satu</a:t>
            </a:r>
            <a:r>
              <a:rPr lang="en-US" sz="2800" dirty="0">
                <a:latin typeface="Roboto Mono SemiBold" panose="020B0604020202020204" charset="0"/>
                <a:ea typeface="Roboto Mono SemiBold" panose="020B0604020202020204" charset="0"/>
              </a:rPr>
              <a:t> </a:t>
            </a:r>
            <a:r>
              <a:rPr lang="en-US" sz="2800" dirty="0" err="1">
                <a:latin typeface="Roboto Mono SemiBold" panose="020B0604020202020204" charset="0"/>
                <a:ea typeface="Roboto Mono SemiBold" panose="020B0604020202020204" charset="0"/>
              </a:rPr>
              <a:t>penyedia</a:t>
            </a:r>
            <a:r>
              <a:rPr lang="en-US" sz="2800" dirty="0">
                <a:latin typeface="Roboto Mono SemiBold" panose="020B0604020202020204" charset="0"/>
                <a:ea typeface="Roboto Mono SemiBold" panose="020B0604020202020204" charset="0"/>
              </a:rPr>
              <a:t> </a:t>
            </a:r>
            <a:r>
              <a:rPr lang="en-US" sz="2800" dirty="0" err="1">
                <a:latin typeface="Roboto Mono SemiBold" panose="020B0604020202020204" charset="0"/>
                <a:ea typeface="Roboto Mono SemiBold" panose="020B0604020202020204" charset="0"/>
              </a:rPr>
              <a:t>jasa</a:t>
            </a:r>
            <a:r>
              <a:rPr lang="en-US" sz="2800" dirty="0">
                <a:latin typeface="Roboto Mono SemiBold" panose="020B0604020202020204" charset="0"/>
                <a:ea typeface="Roboto Mono SemiBold" panose="020B0604020202020204" charset="0"/>
              </a:rPr>
              <a:t> internet (ISP)</a:t>
            </a:r>
            <a:endParaRPr lang="en-ID" sz="2800" dirty="0">
              <a:latin typeface="Roboto Mono SemiBold" panose="020B0604020202020204" charset="0"/>
              <a:ea typeface="Roboto Mono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9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highlight>
                  <a:schemeClr val="accent3"/>
                </a:highlight>
              </a:rPr>
              <a:t>Sumber</a:t>
            </a:r>
            <a:r>
              <a:rPr lang="en-US" dirty="0">
                <a:solidFill>
                  <a:schemeClr val="bg1"/>
                </a:solidFill>
                <a:highlight>
                  <a:schemeClr val="accent3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chemeClr val="accent3"/>
                </a:highlight>
              </a:rPr>
              <a:t>daya</a:t>
            </a:r>
            <a:r>
              <a:rPr lang="en-US" dirty="0">
                <a:solidFill>
                  <a:schemeClr val="bg1"/>
                </a:solidFill>
                <a:highlight>
                  <a:schemeClr val="accent3"/>
                </a:highlight>
              </a:rPr>
              <a:t> </a:t>
            </a:r>
            <a:r>
              <a:rPr lang="en-US" dirty="0">
                <a:solidFill>
                  <a:srgbClr val="FFFF00"/>
                </a:solidFill>
                <a:highlight>
                  <a:schemeClr val="accent3"/>
                </a:highlight>
              </a:rPr>
              <a:t>internet</a:t>
            </a:r>
            <a:endParaRPr dirty="0">
              <a:solidFill>
                <a:srgbClr val="FFFF00"/>
              </a:solidFill>
              <a:highlight>
                <a:schemeClr val="accent3"/>
              </a:highlight>
            </a:endParaRPr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5A0B3-6AC3-C858-B1C8-E3DDC4AC625B}"/>
              </a:ext>
            </a:extLst>
          </p:cNvPr>
          <p:cNvSpPr txBox="1"/>
          <p:nvPr/>
        </p:nvSpPr>
        <p:spPr>
          <a:xfrm>
            <a:off x="970960" y="1772895"/>
            <a:ext cx="9389097" cy="475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World Wide Web</a:t>
            </a:r>
            <a:endParaRPr lang="en-ID" sz="1200" b="1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4">
              <a:lnSpc>
                <a:spcPct val="107000"/>
              </a:lnSpc>
            </a:pP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World Wide Web (WWW)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biasa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kenal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sebutan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web/website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fasilitas</a:t>
            </a:r>
            <a:r>
              <a:rPr lang="en-US" sz="1200" dirty="0"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internet yang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menampilkan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kumpulan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gambar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suara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bahkan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video.</a:t>
            </a:r>
            <a:endParaRPr lang="en-ID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4">
              <a:lnSpc>
                <a:spcPct val="107000"/>
              </a:lnSpc>
            </a:pPr>
            <a:r>
              <a:rPr lang="en-US" sz="1200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D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Electronic Mail (Email)</a:t>
            </a:r>
            <a:endParaRPr lang="en-ID" sz="1200" b="1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2">
              <a:lnSpc>
                <a:spcPct val="107000"/>
              </a:lnSpc>
            </a:pP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Email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elektronik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salah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fasilitas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internet yang paling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banyak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fasilitas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mengirim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surat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pengguna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internet 	di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seluruh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dunia.</a:t>
            </a:r>
            <a:endParaRPr lang="en-ID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2">
              <a:lnSpc>
                <a:spcPct val="107000"/>
              </a:lnSpc>
            </a:pP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D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Mailing List</a:t>
            </a:r>
            <a:endParaRPr lang="en-ID" sz="1200" b="1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Mailing list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disingkat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milis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fasilitas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email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berkelompok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 	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bergabung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anggota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milis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bertukar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email yang 	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beredar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kelompok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D" sz="1200" b="1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Internet Relay Chat</a:t>
            </a:r>
            <a:endParaRPr lang="en-ID" sz="1200" b="1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Internet Relay Chat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internet yang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memungkinkan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bercakap-cakap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lawan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bicara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internet.</a:t>
            </a:r>
            <a:endParaRPr lang="en-ID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D" sz="1200" b="1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286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File Transfer Protocol (FTP)</a:t>
            </a:r>
            <a:endParaRPr lang="en-ID" sz="1200" b="1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FTP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mengirim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komputer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yang 	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komputer</a:t>
            </a: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yang lain.</a:t>
            </a:r>
            <a:endParaRPr lang="en-ID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D" sz="12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044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860279" y="1905046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Intranet</a:t>
            </a:r>
            <a:endParaRPr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5455-FB59-2279-F8DB-8A191425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196" y="3047249"/>
            <a:ext cx="6323400" cy="763500"/>
          </a:xfrm>
        </p:spPr>
        <p:txBody>
          <a:bodyPr/>
          <a:lstStyle/>
          <a:p>
            <a:pPr marL="107950" indent="0" algn="just">
              <a:buNone/>
            </a:pP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Intranet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biasa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Internal Network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computer yang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internal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web dan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komunikasi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internet. Intranet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perlu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sambungan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luar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internet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berfungsi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benar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  Dan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hanya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diketahui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saja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tanpa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diketahui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orang lain.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Contohnya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Warnet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network pada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interen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US" sz="16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79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336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860279" y="1905046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Extranet</a:t>
            </a:r>
            <a:endParaRPr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5455-FB59-2279-F8DB-8A191425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196" y="3047249"/>
            <a:ext cx="6323400" cy="763500"/>
          </a:xfrm>
        </p:spPr>
        <p:txBody>
          <a:bodyPr/>
          <a:lstStyle/>
          <a:p>
            <a:pPr marL="107950" indent="0" algn="just">
              <a:buNone/>
            </a:pP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Ekstranet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jaringan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pribadi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pada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sebuah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badan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usaha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atau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bisnis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protocol internet dan system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telekomunikasi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public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membagi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sebagian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informasi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bisnis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Contoh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penerapannya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pada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saat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banyak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sekali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. Salah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satunya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Online Shop. Online shop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saat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sudah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merajalela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dimana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mana.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Contohnya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Lazada.com,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ebay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traveloka</a:t>
            </a:r>
            <a:r>
              <a:rPr lang="en-US" sz="16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, blibli.com.</a:t>
            </a:r>
            <a:endParaRPr lang="en-ID" sz="16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1079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995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 txBox="1">
            <a:spLocks noGrp="1"/>
          </p:cNvSpPr>
          <p:nvPr>
            <p:ph type="title"/>
          </p:nvPr>
        </p:nvSpPr>
        <p:spPr>
          <a:xfrm>
            <a:off x="837300" y="2456250"/>
            <a:ext cx="63084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</a:rPr>
              <a:t>you!</a:t>
            </a:r>
            <a:endParaRPr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1047" name="Google Shape;1047;p44"/>
          <p:cNvSpPr txBox="1">
            <a:spLocks noGrp="1"/>
          </p:cNvSpPr>
          <p:nvPr>
            <p:ph type="subTitle" idx="1"/>
          </p:nvPr>
        </p:nvSpPr>
        <p:spPr>
          <a:xfrm>
            <a:off x="970400" y="3034975"/>
            <a:ext cx="4630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055" name="Google Shape;1055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56" name="Google Shape;1056;p44"/>
          <p:cNvSpPr/>
          <p:nvPr/>
        </p:nvSpPr>
        <p:spPr>
          <a:xfrm rot="5400000">
            <a:off x="7387300" y="290713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4"/>
          <p:cNvSpPr/>
          <p:nvPr/>
        </p:nvSpPr>
        <p:spPr>
          <a:xfrm rot="5400000">
            <a:off x="7520650" y="280610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44"/>
          <p:cNvSpPr txBox="1"/>
          <p:nvPr/>
        </p:nvSpPr>
        <p:spPr>
          <a:xfrm>
            <a:off x="9013375" y="1506800"/>
            <a:ext cx="3228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THANK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endParaRPr sz="19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saja yang dibahas?</a:t>
            </a:r>
            <a:endParaRPr dirty="0"/>
          </a:p>
        </p:txBody>
      </p:sp>
      <p:sp>
        <p:nvSpPr>
          <p:cNvPr id="486" name="Google Shape;486;p25"/>
          <p:cNvSpPr txBox="1">
            <a:spLocks noGrp="1"/>
          </p:cNvSpPr>
          <p:nvPr>
            <p:ph type="title" idx="5"/>
          </p:nvPr>
        </p:nvSpPr>
        <p:spPr>
          <a:xfrm>
            <a:off x="699722" y="1844250"/>
            <a:ext cx="3484678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dirty="0"/>
          </a:p>
        </p:txBody>
      </p:sp>
      <p:sp>
        <p:nvSpPr>
          <p:cNvPr id="487" name="Google Shape;487;p25"/>
          <p:cNvSpPr txBox="1">
            <a:spLocks noGrp="1"/>
          </p:cNvSpPr>
          <p:nvPr>
            <p:ph type="title" idx="6"/>
          </p:nvPr>
        </p:nvSpPr>
        <p:spPr>
          <a:xfrm>
            <a:off x="4506450" y="184425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dirty="0"/>
          </a:p>
        </p:txBody>
      </p:sp>
      <p:sp>
        <p:nvSpPr>
          <p:cNvPr id="492" name="Google Shape;492;p25"/>
          <p:cNvSpPr txBox="1">
            <a:spLocks noGrp="1"/>
          </p:cNvSpPr>
          <p:nvPr>
            <p:ph type="title" idx="14"/>
          </p:nvPr>
        </p:nvSpPr>
        <p:spPr>
          <a:xfrm>
            <a:off x="8316150" y="184425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seputar internet</a:t>
            </a:r>
            <a:endParaRPr dirty="0"/>
          </a:p>
        </p:txBody>
      </p:sp>
      <p:sp>
        <p:nvSpPr>
          <p:cNvPr id="493" name="Google Shape;493;p25"/>
          <p:cNvSpPr txBox="1">
            <a:spLocks noGrp="1"/>
          </p:cNvSpPr>
          <p:nvPr>
            <p:ph type="title" idx="15"/>
          </p:nvPr>
        </p:nvSpPr>
        <p:spPr>
          <a:xfrm>
            <a:off x="2226440" y="3644423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intranet</a:t>
            </a:r>
            <a:endParaRPr dirty="0"/>
          </a:p>
        </p:txBody>
      </p:sp>
      <p:sp>
        <p:nvSpPr>
          <p:cNvPr id="494" name="Google Shape;494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" name="Google Shape;493;p25">
            <a:extLst>
              <a:ext uri="{FF2B5EF4-FFF2-40B4-BE49-F238E27FC236}">
                <a16:creationId xmlns:a16="http://schemas.microsoft.com/office/drawing/2014/main" id="{9D4E02AD-6384-51C0-4BD6-D04AF35D2992}"/>
              </a:ext>
            </a:extLst>
          </p:cNvPr>
          <p:cNvSpPr txBox="1">
            <a:spLocks/>
          </p:cNvSpPr>
          <p:nvPr/>
        </p:nvSpPr>
        <p:spPr>
          <a:xfrm>
            <a:off x="6308241" y="3644423"/>
            <a:ext cx="31656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 b="0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 b="0" i="0" u="none" strike="noStrike" cap="none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ID" dirty="0"/>
              <a:t>05 extranet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>
            <a:spLocks noGrp="1"/>
          </p:cNvSpPr>
          <p:nvPr>
            <p:ph type="body" idx="1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897138" y="2022988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Jaringan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b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US" dirty="0" err="1">
                <a:solidFill>
                  <a:schemeClr val="accent3"/>
                </a:solidFill>
              </a:rPr>
              <a:t>komputer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8"/>
          <p:cNvGrpSpPr/>
          <p:nvPr/>
        </p:nvGrpSpPr>
        <p:grpSpPr>
          <a:xfrm>
            <a:off x="6534624" y="1799041"/>
            <a:ext cx="4808308" cy="702986"/>
            <a:chOff x="6534636" y="1768875"/>
            <a:chExt cx="4808308" cy="521812"/>
          </a:xfrm>
        </p:grpSpPr>
        <p:sp>
          <p:nvSpPr>
            <p:cNvPr id="522" name="Google Shape;522;p28"/>
            <p:cNvSpPr/>
            <p:nvPr/>
          </p:nvSpPr>
          <p:spPr>
            <a:xfrm>
              <a:off x="6534636" y="18586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6581344" y="17688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8"/>
          <p:cNvGrpSpPr/>
          <p:nvPr/>
        </p:nvGrpSpPr>
        <p:grpSpPr>
          <a:xfrm>
            <a:off x="873399" y="1799041"/>
            <a:ext cx="4808308" cy="702986"/>
            <a:chOff x="873411" y="1813775"/>
            <a:chExt cx="4808308" cy="521812"/>
          </a:xfrm>
        </p:grpSpPr>
        <p:sp>
          <p:nvSpPr>
            <p:cNvPr id="525" name="Google Shape;525;p28"/>
            <p:cNvSpPr/>
            <p:nvPr/>
          </p:nvSpPr>
          <p:spPr>
            <a:xfrm>
              <a:off x="873411" y="1903587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920119" y="1813775"/>
              <a:ext cx="4761600" cy="432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Jaringan</a:t>
            </a:r>
            <a:r>
              <a:rPr lang="en-US" dirty="0">
                <a:solidFill>
                  <a:schemeClr val="lt2"/>
                </a:solidFill>
                <a:highlight>
                  <a:schemeClr val="accent3"/>
                </a:highlight>
              </a:rPr>
              <a:t> </a:t>
            </a: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Komputer</a:t>
            </a:r>
            <a:endParaRPr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28" name="Google Shape;528;p28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lnSpc>
                <a:spcPct val="107000"/>
              </a:lnSpc>
              <a:buNone/>
            </a:pP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fungsi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jaringan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yang paling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sederhana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memudahkan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membagi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beban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kerja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perangkat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menjalankan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sebuah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program.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Selain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itu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fungsi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jaringan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berikutnya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adalah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menghemat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sumber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daya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.</a:t>
            </a:r>
            <a:endParaRPr lang="en-ID" sz="14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107950" indent="0">
              <a:lnSpc>
                <a:spcPct val="107000"/>
              </a:lnSpc>
              <a:buNone/>
            </a:pPr>
            <a:endParaRPr lang="en-ID" sz="14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1079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Misalnya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jaringan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beberapa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bisa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melakukan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cetak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dokumen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atau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print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lewat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satu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perangkat</a:t>
            </a:r>
            <a:r>
              <a:rPr lang="en-US" sz="14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printer yang </a:t>
            </a:r>
            <a:r>
              <a:rPr lang="en-US" sz="14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sama</a:t>
            </a:r>
            <a:endParaRPr lang="en-ID" sz="14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body" idx="3"/>
          </p:nvPr>
        </p:nvSpPr>
        <p:spPr>
          <a:xfrm>
            <a:off x="820507" y="2502027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Jaringan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adalah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sistem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menghubungkan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beberapa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berbagi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informasi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(data) dan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sumber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daya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dan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perangkat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lain yang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saling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terhubung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bakal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memungkinkan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pengguna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berkomunikasi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lebih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mudah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.</a:t>
            </a:r>
            <a:endParaRPr lang="en-ID" sz="18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30" name="Google Shape;530;p28"/>
          <p:cNvSpPr txBox="1">
            <a:spLocks noGrp="1"/>
          </p:cNvSpPr>
          <p:nvPr>
            <p:ph type="subTitle" idx="1"/>
          </p:nvPr>
        </p:nvSpPr>
        <p:spPr>
          <a:xfrm>
            <a:off x="1025751" y="1737575"/>
            <a:ext cx="44244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Pengertian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1" name="Google Shape;531;p28"/>
          <p:cNvSpPr txBox="1">
            <a:spLocks noGrp="1"/>
          </p:cNvSpPr>
          <p:nvPr>
            <p:ph type="subTitle" idx="2"/>
          </p:nvPr>
        </p:nvSpPr>
        <p:spPr>
          <a:xfrm>
            <a:off x="6692751" y="1744475"/>
            <a:ext cx="4053600" cy="70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533" name="Google Shape;533;p28"/>
          <p:cNvCxnSpPr/>
          <p:nvPr/>
        </p:nvCxnSpPr>
        <p:spPr>
          <a:xfrm rot="10800000">
            <a:off x="6108175" y="2261200"/>
            <a:ext cx="0" cy="3227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873400" y="683900"/>
            <a:ext cx="902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Jaringan</a:t>
            </a:r>
            <a:r>
              <a:rPr lang="en-US" dirty="0">
                <a:solidFill>
                  <a:schemeClr val="lt2"/>
                </a:solidFill>
                <a:highlight>
                  <a:schemeClr val="accent3"/>
                </a:highlight>
              </a:rPr>
              <a:t> </a:t>
            </a:r>
            <a:r>
              <a:rPr lang="en-US" dirty="0" err="1">
                <a:solidFill>
                  <a:schemeClr val="lt2"/>
                </a:solidFill>
                <a:highlight>
                  <a:schemeClr val="accent3"/>
                </a:highlight>
              </a:rPr>
              <a:t>Komputer</a:t>
            </a:r>
            <a:endParaRPr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5AA43BF-C101-7886-57A2-14EADF3E78DE}"/>
              </a:ext>
            </a:extLst>
          </p:cNvPr>
          <p:cNvSpPr/>
          <p:nvPr/>
        </p:nvSpPr>
        <p:spPr>
          <a:xfrm>
            <a:off x="1008668" y="1941920"/>
            <a:ext cx="4213782" cy="395927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contoh</a:t>
            </a: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jaringan</a:t>
            </a: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komputer</a:t>
            </a: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:</a:t>
            </a:r>
            <a:endParaRPr lang="en-ID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7B1CF2-83B9-881A-A957-2765EEFB1208}"/>
              </a:ext>
            </a:extLst>
          </p:cNvPr>
          <p:cNvSpPr/>
          <p:nvPr/>
        </p:nvSpPr>
        <p:spPr>
          <a:xfrm>
            <a:off x="1008668" y="2700550"/>
            <a:ext cx="4213782" cy="251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LAN (LOCAL AREA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PAN (PERSONAL AREA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MAN (METROPOLITAN AREA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CAN (CAMPUS AREA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VPN (VIRTUAL PRIVATE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WAN (WIDE AREA NETWORK)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 Mono SemiBold" panose="020B0604020202020204" charset="0"/>
                <a:ea typeface="Roboto Mono SemiBold" panose="020B0604020202020204" charset="0"/>
              </a:rPr>
              <a:t>INTERNET </a:t>
            </a:r>
          </a:p>
        </p:txBody>
      </p:sp>
      <p:pic>
        <p:nvPicPr>
          <p:cNvPr id="1026" name="Picture 2" descr="Pengertian Jaringan Komputer, Lengkap dengan Jenis dan Perbedaanya Halaman  all - Kompas.com">
            <a:extLst>
              <a:ext uri="{FF2B5EF4-FFF2-40B4-BE49-F238E27FC236}">
                <a16:creationId xmlns:a16="http://schemas.microsoft.com/office/drawing/2014/main" id="{D1E7B57C-DAE9-3FE6-F205-8A3106E1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61" y="2139884"/>
            <a:ext cx="5210324" cy="34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40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897138" y="2022988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</a:rPr>
              <a:t>Topologi</a:t>
            </a:r>
            <a:b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Jaringan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b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endParaRPr dirty="0">
              <a:solidFill>
                <a:schemeClr val="accent3"/>
              </a:solidFill>
            </a:endParaRPr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2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  <p:pic>
        <p:nvPicPr>
          <p:cNvPr id="2" name="Picture 2" descr="8 Macam Topologi Jaringan, Pengertian &amp; Kelebihan Kekurangan (+Gambar) -  Teknolalat">
            <a:extLst>
              <a:ext uri="{FF2B5EF4-FFF2-40B4-BE49-F238E27FC236}">
                <a16:creationId xmlns:a16="http://schemas.microsoft.com/office/drawing/2014/main" id="{72CCE797-4378-016C-A07F-05A746B9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65" y="4212954"/>
            <a:ext cx="2936974" cy="176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0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1132700" y="1236750"/>
            <a:ext cx="984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>
            <a:off x="1217550" y="1284962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dirty="0"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1"/>
          </p:nvPr>
        </p:nvSpPr>
        <p:spPr>
          <a:xfrm>
            <a:off x="1217550" y="2399270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dirty="0" err="1"/>
              <a:t>Pengertian</a:t>
            </a:r>
            <a:endParaRPr sz="2400" dirty="0"/>
          </a:p>
        </p:txBody>
      </p:sp>
      <p:sp>
        <p:nvSpPr>
          <p:cNvPr id="555" name="Google Shape;555;p30"/>
          <p:cNvSpPr txBox="1">
            <a:spLocks noGrp="1"/>
          </p:cNvSpPr>
          <p:nvPr>
            <p:ph type="body" idx="4"/>
          </p:nvPr>
        </p:nvSpPr>
        <p:spPr>
          <a:xfrm>
            <a:off x="1217550" y="2900570"/>
            <a:ext cx="9755100" cy="7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metode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atau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cara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digunakan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agar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bisa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menghubungkan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satu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lainnya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Struktur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atau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jaringan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digunakan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menghubungkan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satu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komputer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lainnya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bisa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menggunakan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kabel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atau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pun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nirkabel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tanpa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kabel</a:t>
            </a:r>
            <a:r>
              <a:rPr lang="en-US" sz="1800" dirty="0">
                <a:effectLst/>
                <a:latin typeface="Roboto Mono SemiBold" panose="020B0604020202020204" charset="0"/>
                <a:ea typeface="Roboto Mono SemiBold" panose="020B0604020202020204" charset="0"/>
                <a:cs typeface="Arial" panose="020B0604020202020204" pitchFamily="34" charset="0"/>
              </a:rPr>
              <a:t>).</a:t>
            </a:r>
            <a:endParaRPr lang="en-ID" sz="1800" dirty="0">
              <a:effectLst/>
              <a:latin typeface="Roboto Mono SemiBold" panose="020B0604020202020204" charset="0"/>
              <a:ea typeface="Roboto Mono SemiBold" panose="020B0604020202020204" charset="0"/>
              <a:cs typeface="Arial" panose="020B0604020202020204" pitchFamily="34" charset="0"/>
            </a:endParaRPr>
          </a:p>
        </p:txBody>
      </p:sp>
      <p:sp>
        <p:nvSpPr>
          <p:cNvPr id="556" name="Google Shape;556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/>
          <p:nvPr/>
        </p:nvSpPr>
        <p:spPr>
          <a:xfrm>
            <a:off x="2149225" y="1035159"/>
            <a:ext cx="4988507" cy="2134341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p27"/>
          <p:cNvSpPr txBox="1">
            <a:spLocks noGrp="1"/>
          </p:cNvSpPr>
          <p:nvPr>
            <p:ph type="title"/>
          </p:nvPr>
        </p:nvSpPr>
        <p:spPr>
          <a:xfrm>
            <a:off x="2873182" y="1120000"/>
            <a:ext cx="5175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jenis-jenis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3"/>
                </a:solidFill>
              </a:rPr>
              <a:t>topologi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jaringan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12" name="Google Shape;512;p27"/>
          <p:cNvSpPr txBox="1">
            <a:spLocks noGrp="1"/>
          </p:cNvSpPr>
          <p:nvPr>
            <p:ph type="body" idx="2"/>
          </p:nvPr>
        </p:nvSpPr>
        <p:spPr>
          <a:xfrm>
            <a:off x="2132013" y="3557400"/>
            <a:ext cx="7794000" cy="4323408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342900" indent="-342900"/>
            <a:r>
              <a:rPr lang="en-US" dirty="0" err="1">
                <a:latin typeface="Lucida Console" panose="020B0609040504020204" pitchFamily="49" charset="0"/>
              </a:rPr>
              <a:t>Topologi</a:t>
            </a:r>
            <a:r>
              <a:rPr lang="en-US" dirty="0">
                <a:latin typeface="Lucida Console" panose="020B0609040504020204" pitchFamily="49" charset="0"/>
              </a:rPr>
              <a:t> mesh</a:t>
            </a:r>
          </a:p>
          <a:p>
            <a:pPr marL="342900" indent="-342900"/>
            <a:r>
              <a:rPr lang="en-US" dirty="0" err="1">
                <a:latin typeface="Lucida Console" panose="020B0609040504020204" pitchFamily="49" charset="0"/>
              </a:rPr>
              <a:t>Topologi</a:t>
            </a:r>
            <a:r>
              <a:rPr lang="en-US" dirty="0">
                <a:latin typeface="Lucida Console" panose="020B0609040504020204" pitchFamily="49" charset="0"/>
              </a:rPr>
              <a:t> bus </a:t>
            </a:r>
          </a:p>
          <a:p>
            <a:pPr marL="342900" indent="-342900"/>
            <a:r>
              <a:rPr lang="en-US" dirty="0" err="1">
                <a:latin typeface="Lucida Console" panose="020B0609040504020204" pitchFamily="49" charset="0"/>
              </a:rPr>
              <a:t>Topologi</a:t>
            </a:r>
            <a:r>
              <a:rPr lang="en-US" dirty="0">
                <a:latin typeface="Lucida Console" panose="020B0609040504020204" pitchFamily="49" charset="0"/>
              </a:rPr>
              <a:t> ring</a:t>
            </a:r>
          </a:p>
          <a:p>
            <a:pPr marL="342900" indent="-342900"/>
            <a:r>
              <a:rPr lang="en-US" dirty="0" err="1">
                <a:latin typeface="Lucida Console" panose="020B0609040504020204" pitchFamily="49" charset="0"/>
              </a:rPr>
              <a:t>Topologi</a:t>
            </a:r>
            <a:r>
              <a:rPr lang="en-US" dirty="0">
                <a:latin typeface="Lucida Console" panose="020B0609040504020204" pitchFamily="49" charset="0"/>
              </a:rPr>
              <a:t> star</a:t>
            </a:r>
          </a:p>
          <a:p>
            <a:pPr marL="342900" indent="-342900"/>
            <a:endParaRPr lang="it-IT" dirty="0">
              <a:latin typeface="Lucida Console" panose="020B0609040504020204" pitchFamily="49" charset="0"/>
            </a:endParaRPr>
          </a:p>
          <a:p>
            <a:pPr marL="342900" indent="-342900"/>
            <a:endParaRPr lang="it-IT" dirty="0">
              <a:latin typeface="Lucida Console" panose="020B0609040504020204" pitchFamily="49" charset="0"/>
            </a:endParaRPr>
          </a:p>
          <a:p>
            <a:pPr marL="342900" indent="-342900"/>
            <a:endParaRPr lang="it-IT" dirty="0">
              <a:latin typeface="Lucida Console" panose="020B0609040504020204" pitchFamily="49" charset="0"/>
            </a:endParaRPr>
          </a:p>
          <a:p>
            <a:pPr marL="342900" indent="-342900"/>
            <a:endParaRPr lang="it-IT" dirty="0">
              <a:latin typeface="Lucida Console" panose="020B0609040504020204" pitchFamily="49" charset="0"/>
            </a:endParaRPr>
          </a:p>
          <a:p>
            <a:pPr marL="342900" indent="-342900"/>
            <a:endParaRPr lang="it-IT" dirty="0">
              <a:latin typeface="Lucida Console" panose="020B0609040504020204" pitchFamily="49" charset="0"/>
            </a:endParaRPr>
          </a:p>
          <a:p>
            <a:pPr marL="342900" indent="-342900"/>
            <a:endParaRPr lang="it-IT" dirty="0">
              <a:latin typeface="Lucida Console" panose="020B0609040504020204" pitchFamily="49" charset="0"/>
            </a:endParaRPr>
          </a:p>
          <a:p>
            <a:pPr marL="342900" indent="-342900"/>
            <a:endParaRPr lang="it-IT" dirty="0">
              <a:latin typeface="Lucida Console" panose="020B0609040504020204" pitchFamily="49" charset="0"/>
            </a:endParaRPr>
          </a:p>
          <a:p>
            <a:pPr marL="342900" indent="-342900"/>
            <a:endParaRPr lang="it-IT" dirty="0">
              <a:latin typeface="Lucida Console" panose="020B0609040504020204" pitchFamily="49" charset="0"/>
            </a:endParaRPr>
          </a:p>
          <a:p>
            <a:pPr marL="342900" indent="-342900"/>
            <a:r>
              <a:rPr lang="it-IT" dirty="0">
                <a:latin typeface="Lucida Console" panose="020B0609040504020204" pitchFamily="49" charset="0"/>
              </a:rPr>
              <a:t>Topologi tree</a:t>
            </a:r>
          </a:p>
          <a:p>
            <a:pPr marL="342900" indent="-342900"/>
            <a:r>
              <a:rPr lang="it-IT" dirty="0">
                <a:latin typeface="Lucida Console" panose="020B0609040504020204" pitchFamily="49" charset="0"/>
              </a:rPr>
              <a:t>Topologi p2p</a:t>
            </a:r>
          </a:p>
          <a:p>
            <a:pPr marL="342900" indent="-342900"/>
            <a:r>
              <a:rPr lang="it-IT" dirty="0">
                <a:latin typeface="Lucida Console" panose="020B0609040504020204" pitchFamily="49" charset="0"/>
              </a:rPr>
              <a:t>Topologi linier</a:t>
            </a:r>
          </a:p>
          <a:p>
            <a:pPr marL="342900" indent="-342900"/>
            <a:r>
              <a:rPr lang="it-IT" dirty="0">
                <a:latin typeface="Lucida Console" panose="020B0609040504020204" pitchFamily="49" charset="0"/>
              </a:rPr>
              <a:t>Topologi linier</a:t>
            </a:r>
          </a:p>
        </p:txBody>
      </p:sp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14" name="Google Shape;514;p27"/>
          <p:cNvSpPr/>
          <p:nvPr/>
        </p:nvSpPr>
        <p:spPr>
          <a:xfrm rot="5400000">
            <a:off x="-710700" y="345543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 rot="5400000">
            <a:off x="-577350" y="3354400"/>
            <a:ext cx="33300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 txBox="1"/>
          <p:nvPr/>
        </p:nvSpPr>
        <p:spPr>
          <a:xfrm>
            <a:off x="915375" y="1790400"/>
            <a:ext cx="322800" cy="3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4897138" y="2022988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Seputar</a:t>
            </a:r>
            <a:b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US" dirty="0">
                <a:solidFill>
                  <a:schemeClr val="tx1"/>
                </a:solidFill>
              </a:rPr>
              <a:t>Internet</a:t>
            </a:r>
            <a:b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endParaRPr dirty="0">
              <a:solidFill>
                <a:schemeClr val="accent3"/>
              </a:solidFill>
            </a:endParaRPr>
          </a:p>
        </p:txBody>
      </p:sp>
      <p:sp>
        <p:nvSpPr>
          <p:cNvPr id="501" name="Google Shape;501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1123863" y="1905046"/>
            <a:ext cx="3149100" cy="318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1246006" y="1763973"/>
            <a:ext cx="3149100" cy="3189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1710250" y="2559075"/>
            <a:ext cx="2220610" cy="173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60059799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801</Words>
  <Application>Microsoft Office PowerPoint</Application>
  <PresentationFormat>Widescreen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Roboto Mono SemiBold</vt:lpstr>
      <vt:lpstr>Arial</vt:lpstr>
      <vt:lpstr>Aldrich</vt:lpstr>
      <vt:lpstr>Lucida Console</vt:lpstr>
      <vt:lpstr>Calibri</vt:lpstr>
      <vt:lpstr>Roboto Mono</vt:lpstr>
      <vt:lpstr>Abril Fatface</vt:lpstr>
      <vt:lpstr>SlidesMania</vt:lpstr>
      <vt:lpstr>Kelompok 4 </vt:lpstr>
      <vt:lpstr>Apa saja yang dibahas?</vt:lpstr>
      <vt:lpstr>Jaringan  komputer</vt:lpstr>
      <vt:lpstr>Jaringan Komputer</vt:lpstr>
      <vt:lpstr>Jaringan Komputer</vt:lpstr>
      <vt:lpstr>Topologi Jaringan  </vt:lpstr>
      <vt:lpstr>Topologi Jaringan</vt:lpstr>
      <vt:lpstr>jenis-jenis topologi jaringan</vt:lpstr>
      <vt:lpstr>Seputar Internet </vt:lpstr>
      <vt:lpstr>Sejarah internet</vt:lpstr>
      <vt:lpstr>Syarat terhubung ke internet</vt:lpstr>
      <vt:lpstr>Sumber daya internet</vt:lpstr>
      <vt:lpstr>Intranet</vt:lpstr>
      <vt:lpstr>Extranet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KIAGUS</dc:creator>
  <cp:lastModifiedBy>Kiagus Rafi</cp:lastModifiedBy>
  <cp:revision>4</cp:revision>
  <dcterms:modified xsi:type="dcterms:W3CDTF">2022-10-28T13:54:40Z</dcterms:modified>
</cp:coreProperties>
</file>