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6" r:id="rId7"/>
    <p:sldId id="264" r:id="rId8"/>
    <p:sldId id="262" r:id="rId9"/>
    <p:sldId id="263" r:id="rId10"/>
    <p:sldId id="265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2A3AC3D-3EA8-4F5D-937C-81C27BE34D56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9EF6024-0D5F-4101-BCC8-3E99E1F06F2C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28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AC3D-3EA8-4F5D-937C-81C27BE34D56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024-0D5F-4101-BCC8-3E99E1F06F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41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AC3D-3EA8-4F5D-937C-81C27BE34D56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024-0D5F-4101-BCC8-3E99E1F06F2C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553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AC3D-3EA8-4F5D-937C-81C27BE34D56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024-0D5F-4101-BCC8-3E99E1F06F2C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53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AC3D-3EA8-4F5D-937C-81C27BE34D56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024-0D5F-4101-BCC8-3E99E1F06F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154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AC3D-3EA8-4F5D-937C-81C27BE34D56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024-0D5F-4101-BCC8-3E99E1F06F2C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423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AC3D-3EA8-4F5D-937C-81C27BE34D56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024-0D5F-4101-BCC8-3E99E1F06F2C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64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AC3D-3EA8-4F5D-937C-81C27BE34D56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024-0D5F-4101-BCC8-3E99E1F06F2C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14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AC3D-3EA8-4F5D-937C-81C27BE34D56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024-0D5F-4101-BCC8-3E99E1F06F2C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01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AC3D-3EA8-4F5D-937C-81C27BE34D56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024-0D5F-4101-BCC8-3E99E1F06F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007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AC3D-3EA8-4F5D-937C-81C27BE34D56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024-0D5F-4101-BCC8-3E99E1F06F2C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44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AC3D-3EA8-4F5D-937C-81C27BE34D56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024-0D5F-4101-BCC8-3E99E1F06F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201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AC3D-3EA8-4F5D-937C-81C27BE34D56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024-0D5F-4101-BCC8-3E99E1F06F2C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1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AC3D-3EA8-4F5D-937C-81C27BE34D56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024-0D5F-4101-BCC8-3E99E1F06F2C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81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AC3D-3EA8-4F5D-937C-81C27BE34D56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024-0D5F-4101-BCC8-3E99E1F06F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288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AC3D-3EA8-4F5D-937C-81C27BE34D56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024-0D5F-4101-BCC8-3E99E1F06F2C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32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AC3D-3EA8-4F5D-937C-81C27BE34D56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024-0D5F-4101-BCC8-3E99E1F06F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051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A3AC3D-3EA8-4F5D-937C-81C27BE34D56}" type="datetimeFigureOut">
              <a:rPr lang="en-ID" smtClean="0"/>
              <a:t>23/10/2022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EF6024-0D5F-4101-BCC8-3E99E1F06F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595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3734-2488-ED1B-4771-34DC715D3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IKATAN KIMIA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6E467-5EBA-EA62-CB57-461A0BFD6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KELOMPOK 4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828494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F9E08F-B03D-E4CF-C987-7FECC18FD641}"/>
              </a:ext>
            </a:extLst>
          </p:cNvPr>
          <p:cNvSpPr txBox="1"/>
          <p:nvPr/>
        </p:nvSpPr>
        <p:spPr>
          <a:xfrm>
            <a:off x="1074198" y="994299"/>
            <a:ext cx="102277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2000" b="1" dirty="0" err="1">
                <a:solidFill>
                  <a:srgbClr val="3B3B3B"/>
                </a:solidFill>
                <a:effectLst/>
                <a:latin typeface="+mj-lt"/>
              </a:rPr>
              <a:t>Ikatan</a:t>
            </a:r>
            <a:r>
              <a:rPr lang="en-ID" sz="2000" b="1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b="1" dirty="0" err="1">
                <a:solidFill>
                  <a:srgbClr val="3B3B3B"/>
                </a:solidFill>
                <a:effectLst/>
                <a:latin typeface="+mj-lt"/>
              </a:rPr>
              <a:t>Kovalen</a:t>
            </a:r>
            <a:endParaRPr lang="en-ID" sz="2000" b="1" dirty="0">
              <a:solidFill>
                <a:srgbClr val="3B3B3B"/>
              </a:solidFill>
              <a:effectLst/>
              <a:latin typeface="+mj-lt"/>
            </a:endParaRPr>
          </a:p>
          <a:p>
            <a:pPr algn="l"/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Ikatan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kovalen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terjadi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ketika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ada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pemakaian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elektron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ikatan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secara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bersama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. Ketika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ikatan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kovalen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terjadi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,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maka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kedua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atom yang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berikatan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tersebut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akan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tertarik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pada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pasangan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elektron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yang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sama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.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Contoh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ikatan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kovalen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terjadi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pada atom H2.</a:t>
            </a:r>
          </a:p>
          <a:p>
            <a:pPr algn="l"/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Berbeda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dengan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ikatan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ionik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yang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mengalami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serah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terima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elektron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.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Untuk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mencapai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konfigurasi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elektron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yang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stabil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,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maka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kedua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atom H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harus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menggunakan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elektron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secara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B3B3B"/>
                </a:solidFill>
                <a:effectLst/>
                <a:latin typeface="+mj-lt"/>
              </a:rPr>
              <a:t>bersama</a:t>
            </a:r>
            <a:r>
              <a:rPr lang="en-ID" sz="2000" i="0" dirty="0">
                <a:solidFill>
                  <a:srgbClr val="3B3B3B"/>
                </a:solidFill>
                <a:effectLst/>
                <a:latin typeface="+mj-lt"/>
              </a:rPr>
              <a:t>.</a:t>
            </a:r>
          </a:p>
          <a:p>
            <a:pPr algn="l"/>
            <a:endParaRPr lang="en-ID" sz="2000" i="0" dirty="0">
              <a:solidFill>
                <a:srgbClr val="3B3B3B"/>
              </a:solidFill>
              <a:effectLst/>
              <a:latin typeface="+mj-lt"/>
            </a:endParaRPr>
          </a:p>
          <a:p>
            <a:br>
              <a:rPr lang="en-ID" sz="2000" b="0" i="0" dirty="0">
                <a:solidFill>
                  <a:srgbClr val="45464B"/>
                </a:solidFill>
                <a:effectLst/>
                <a:latin typeface="+mj-lt"/>
              </a:rPr>
            </a:br>
            <a:endParaRPr lang="en-ID" sz="2000" dirty="0">
              <a:latin typeface="+mj-lt"/>
            </a:endParaRPr>
          </a:p>
        </p:txBody>
      </p:sp>
      <p:pic>
        <p:nvPicPr>
          <p:cNvPr id="1026" name="Picture 2" descr="contoh ikatan kovalen">
            <a:extLst>
              <a:ext uri="{FF2B5EF4-FFF2-40B4-BE49-F238E27FC236}">
                <a16:creationId xmlns:a16="http://schemas.microsoft.com/office/drawing/2014/main" id="{F34BE8AB-026C-11A3-9108-C27257340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37" y="3067282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6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084A65-EBFB-EE91-B3CB-68D538C9735C}"/>
              </a:ext>
            </a:extLst>
          </p:cNvPr>
          <p:cNvSpPr txBox="1"/>
          <p:nvPr/>
        </p:nvSpPr>
        <p:spPr>
          <a:xfrm>
            <a:off x="1038687" y="1136342"/>
            <a:ext cx="1033644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 err="1"/>
              <a:t>Ikatan</a:t>
            </a:r>
            <a:r>
              <a:rPr lang="en-ID" sz="2000" b="1" dirty="0"/>
              <a:t> </a:t>
            </a:r>
            <a:r>
              <a:rPr lang="en-ID" sz="2000" b="1" dirty="0" err="1"/>
              <a:t>Logam</a:t>
            </a:r>
            <a:endParaRPr lang="en-ID" sz="2000" b="1" dirty="0"/>
          </a:p>
          <a:p>
            <a:r>
              <a:rPr lang="en-ID" sz="2000" dirty="0"/>
              <a:t>Atom </a:t>
            </a:r>
            <a:r>
              <a:rPr lang="en-ID" sz="2000" dirty="0" err="1"/>
              <a:t>logam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elektron</a:t>
            </a:r>
            <a:r>
              <a:rPr lang="en-ID" sz="2000" dirty="0"/>
              <a:t> </a:t>
            </a:r>
            <a:r>
              <a:rPr lang="en-ID" sz="2000" dirty="0" err="1"/>
              <a:t>valensi</a:t>
            </a:r>
            <a:r>
              <a:rPr lang="en-ID" sz="2000" dirty="0"/>
              <a:t> yang </a:t>
            </a:r>
            <a:r>
              <a:rPr lang="en-ID" sz="2000" dirty="0" err="1"/>
              <a:t>relatif</a:t>
            </a:r>
            <a:r>
              <a:rPr lang="en-ID" sz="2000" dirty="0"/>
              <a:t> </a:t>
            </a:r>
            <a:r>
              <a:rPr lang="en-ID" sz="2000" dirty="0" err="1"/>
              <a:t>kosong</a:t>
            </a:r>
            <a:r>
              <a:rPr lang="en-ID" sz="2000" dirty="0"/>
              <a:t>, </a:t>
            </a:r>
            <a:r>
              <a:rPr lang="en-ID" sz="2000" dirty="0" err="1"/>
              <a:t>hal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dikarenakan</a:t>
            </a:r>
            <a:r>
              <a:rPr lang="en-ID" sz="2000" dirty="0"/>
              <a:t> </a:t>
            </a:r>
            <a:r>
              <a:rPr lang="en-ID" sz="2000" dirty="0" err="1"/>
              <a:t>jumlah</a:t>
            </a:r>
            <a:r>
              <a:rPr lang="en-ID" sz="2000" dirty="0"/>
              <a:t> </a:t>
            </a:r>
            <a:r>
              <a:rPr lang="en-ID" sz="2000" dirty="0" err="1"/>
              <a:t>atomnya</a:t>
            </a:r>
            <a:r>
              <a:rPr lang="en-ID" sz="2000" dirty="0"/>
              <a:t> yang </a:t>
            </a:r>
            <a:r>
              <a:rPr lang="en-ID" sz="2000" dirty="0" err="1"/>
              <a:t>sedikit</a:t>
            </a:r>
            <a:r>
              <a:rPr lang="en-ID" sz="2000" dirty="0"/>
              <a:t>. </a:t>
            </a:r>
            <a:r>
              <a:rPr lang="en-ID" sz="2000" dirty="0" err="1"/>
              <a:t>Sehingga</a:t>
            </a:r>
            <a:r>
              <a:rPr lang="en-ID" sz="2000" dirty="0"/>
              <a:t>,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dirty="0" err="1"/>
              <a:t>perpindahan</a:t>
            </a:r>
            <a:r>
              <a:rPr lang="en-ID" sz="2000" dirty="0"/>
              <a:t> </a:t>
            </a:r>
            <a:r>
              <a:rPr lang="en-ID" sz="2000" dirty="0" err="1"/>
              <a:t>elektron</a:t>
            </a:r>
            <a:r>
              <a:rPr lang="en-ID" sz="2000" dirty="0"/>
              <a:t> </a:t>
            </a:r>
            <a:r>
              <a:rPr lang="en-ID" sz="2000" dirty="0" err="1"/>
              <a:t>antara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atom </a:t>
            </a:r>
            <a:r>
              <a:rPr lang="en-ID" sz="2000" dirty="0" err="1"/>
              <a:t>ke</a:t>
            </a:r>
            <a:r>
              <a:rPr lang="en-ID" sz="2000" dirty="0"/>
              <a:t> atom yang lain.</a:t>
            </a:r>
          </a:p>
          <a:p>
            <a:r>
              <a:rPr lang="en-ID" sz="2000" dirty="0" err="1"/>
              <a:t>Kemungkinan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berpindah</a:t>
            </a:r>
            <a:r>
              <a:rPr lang="en-ID" sz="2000" dirty="0"/>
              <a:t> </a:t>
            </a:r>
            <a:r>
              <a:rPr lang="en-ID" sz="2000" dirty="0" err="1"/>
              <a:t>tersebut</a:t>
            </a:r>
            <a:r>
              <a:rPr lang="en-ID" sz="2000" dirty="0"/>
              <a:t> sangat </a:t>
            </a:r>
            <a:r>
              <a:rPr lang="en-ID" sz="2000" dirty="0" err="1"/>
              <a:t>besar</a:t>
            </a:r>
            <a:r>
              <a:rPr lang="en-ID" sz="2000" dirty="0"/>
              <a:t>,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elektron</a:t>
            </a:r>
            <a:r>
              <a:rPr lang="en-ID" sz="2000" dirty="0"/>
              <a:t> </a:t>
            </a:r>
            <a:r>
              <a:rPr lang="en-ID" sz="2000" dirty="0" err="1"/>
              <a:t>valensinya</a:t>
            </a:r>
            <a:r>
              <a:rPr lang="en-ID" sz="2000" dirty="0"/>
              <a:t> </a:t>
            </a:r>
            <a:r>
              <a:rPr lang="en-ID" sz="2000" dirty="0" err="1"/>
              <a:t>berbaur</a:t>
            </a:r>
            <a:r>
              <a:rPr lang="en-ID" sz="2000" dirty="0"/>
              <a:t> </a:t>
            </a:r>
            <a:r>
              <a:rPr lang="en-ID" sz="2000" dirty="0" err="1"/>
              <a:t>hingga</a:t>
            </a:r>
            <a:r>
              <a:rPr lang="en-ID" sz="2000" dirty="0"/>
              <a:t> </a:t>
            </a:r>
            <a:r>
              <a:rPr lang="en-ID" sz="2000" dirty="0" err="1"/>
              <a:t>menyerupai</a:t>
            </a:r>
            <a:r>
              <a:rPr lang="en-ID" sz="2000" dirty="0"/>
              <a:t> </a:t>
            </a:r>
            <a:r>
              <a:rPr lang="en-ID" sz="2000" dirty="0" err="1"/>
              <a:t>awan</a:t>
            </a:r>
            <a:r>
              <a:rPr lang="en-ID" sz="2000" dirty="0"/>
              <a:t> </a:t>
            </a:r>
            <a:r>
              <a:rPr lang="en-ID" sz="2000" dirty="0" err="1"/>
              <a:t>elektron</a:t>
            </a:r>
            <a:r>
              <a:rPr lang="en-ID" sz="2000" dirty="0"/>
              <a:t> yang </a:t>
            </a:r>
            <a:r>
              <a:rPr lang="en-ID" sz="2000" dirty="0" err="1"/>
              <a:t>membungkus</a:t>
            </a:r>
            <a:r>
              <a:rPr lang="en-ID" sz="2000" dirty="0"/>
              <a:t> ion </a:t>
            </a:r>
            <a:r>
              <a:rPr lang="en-ID" sz="2000" dirty="0" err="1"/>
              <a:t>positif</a:t>
            </a:r>
            <a:r>
              <a:rPr lang="en-ID" sz="2000" dirty="0"/>
              <a:t> di </a:t>
            </a:r>
            <a:r>
              <a:rPr lang="en-ID" sz="2000" dirty="0" err="1"/>
              <a:t>dalam</a:t>
            </a:r>
            <a:r>
              <a:rPr lang="en-ID" sz="2000" dirty="0"/>
              <a:t> atom.</a:t>
            </a:r>
          </a:p>
          <a:p>
            <a:r>
              <a:rPr lang="en-ID" sz="2000" dirty="0" err="1"/>
              <a:t>Ikatan</a:t>
            </a:r>
            <a:r>
              <a:rPr lang="en-ID" sz="2000" dirty="0"/>
              <a:t> yang </a:t>
            </a:r>
            <a:r>
              <a:rPr lang="en-ID" sz="2000" dirty="0" err="1"/>
              <a:t>terjadi</a:t>
            </a:r>
            <a:r>
              <a:rPr lang="en-ID" sz="2000" dirty="0"/>
              <a:t> </a:t>
            </a:r>
            <a:r>
              <a:rPr lang="en-ID" sz="2000" dirty="0" err="1"/>
              <a:t>tersebut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logam</a:t>
            </a:r>
            <a:r>
              <a:rPr lang="en-ID" sz="2000" dirty="0"/>
              <a:t> </a:t>
            </a:r>
            <a:r>
              <a:rPr lang="en-ID" sz="2000" dirty="0" err="1"/>
              <a:t>ketika</a:t>
            </a:r>
            <a:r>
              <a:rPr lang="en-ID" sz="2000" dirty="0"/>
              <a:t> </a:t>
            </a:r>
            <a:r>
              <a:rPr lang="en-ID" sz="2000" dirty="0" err="1"/>
              <a:t>ditempa</a:t>
            </a:r>
            <a:r>
              <a:rPr lang="en-ID" sz="2000" dirty="0"/>
              <a:t>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mengalami</a:t>
            </a:r>
            <a:r>
              <a:rPr lang="en-ID" sz="2000" dirty="0"/>
              <a:t> </a:t>
            </a:r>
            <a:r>
              <a:rPr lang="en-ID" sz="2000" dirty="0" err="1"/>
              <a:t>pergeseran</a:t>
            </a:r>
            <a:r>
              <a:rPr lang="en-ID" sz="2000" dirty="0"/>
              <a:t> pada atom-atom </a:t>
            </a:r>
            <a:r>
              <a:rPr lang="en-ID" sz="2000" dirty="0" err="1"/>
              <a:t>penyusunnya</a:t>
            </a:r>
            <a:r>
              <a:rPr lang="en-ID" sz="2000" dirty="0"/>
              <a:t>, </a:t>
            </a:r>
            <a:r>
              <a:rPr lang="en-ID" sz="2000" dirty="0" err="1"/>
              <a:t>tapi</a:t>
            </a:r>
            <a:r>
              <a:rPr lang="en-ID" sz="2000" dirty="0"/>
              <a:t> </a:t>
            </a:r>
            <a:r>
              <a:rPr lang="en-ID" sz="2000" dirty="0" err="1"/>
              <a:t>ikatannya</a:t>
            </a:r>
            <a:r>
              <a:rPr lang="en-ID" sz="2000" dirty="0"/>
              <a:t> </a:t>
            </a:r>
            <a:r>
              <a:rPr lang="en-ID" sz="2000" dirty="0" err="1"/>
              <a:t>tetap</a:t>
            </a:r>
            <a:r>
              <a:rPr lang="en-ID" sz="2000" dirty="0"/>
              <a:t>. </a:t>
            </a:r>
            <a:r>
              <a:rPr lang="en-ID" sz="2000" dirty="0" err="1"/>
              <a:t>Contoh</a:t>
            </a:r>
            <a:r>
              <a:rPr lang="en-ID" sz="2000" dirty="0"/>
              <a:t> </a:t>
            </a:r>
            <a:r>
              <a:rPr lang="en-ID" sz="2000" dirty="0" err="1"/>
              <a:t>ikatan</a:t>
            </a:r>
            <a:r>
              <a:rPr lang="en-ID" sz="2000" dirty="0"/>
              <a:t> </a:t>
            </a:r>
            <a:r>
              <a:rPr lang="en-ID" sz="2000" dirty="0" err="1"/>
              <a:t>logam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magnesium (mg).</a:t>
            </a:r>
          </a:p>
          <a:p>
            <a:endParaRPr lang="en-ID" dirty="0"/>
          </a:p>
        </p:txBody>
      </p:sp>
      <p:pic>
        <p:nvPicPr>
          <p:cNvPr id="3074" name="Picture 2" descr="contoh ikatan kimia jenis ikatan logam">
            <a:extLst>
              <a:ext uri="{FF2B5EF4-FFF2-40B4-BE49-F238E27FC236}">
                <a16:creationId xmlns:a16="http://schemas.microsoft.com/office/drawing/2014/main" id="{A782DAAA-5D45-E0FF-BD2F-4D5D7CD22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87" y="3429000"/>
            <a:ext cx="2790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5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2C00-1B64-EABE-5D42-7DC14C21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Terimakasih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16245-1B17-17B5-AF7F-54C3D2BF2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Apakah ada pertanyaan?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4037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5361-9974-D008-DC9D-1153874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NAMA </a:t>
            </a:r>
            <a:r>
              <a:rPr lang="en-US" dirty="0" err="1"/>
              <a:t>NAMA</a:t>
            </a:r>
            <a:r>
              <a:rPr lang="en-US" dirty="0"/>
              <a:t> ANGGOTA KELOMPOK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E03-322B-EB36-8A6F-F1B710F9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1.Jevon </a:t>
            </a:r>
            <a:r>
              <a:rPr lang="en-ID" dirty="0" err="1"/>
              <a:t>Tamba</a:t>
            </a:r>
            <a:r>
              <a:rPr lang="en-ID" dirty="0"/>
              <a:t>                          (50422743)</a:t>
            </a:r>
          </a:p>
          <a:p>
            <a:pPr marL="0" indent="0">
              <a:buNone/>
            </a:pPr>
            <a:r>
              <a:rPr lang="en-ID" dirty="0"/>
              <a:t>2.Kiagus Muhammad Rafi         (50422795)</a:t>
            </a:r>
          </a:p>
          <a:p>
            <a:pPr marL="0" indent="0">
              <a:buNone/>
            </a:pPr>
            <a:r>
              <a:rPr lang="en-ID" dirty="0"/>
              <a:t>3.Muhammad </a:t>
            </a:r>
            <a:r>
              <a:rPr lang="en-ID" dirty="0" err="1"/>
              <a:t>Rafli</a:t>
            </a:r>
            <a:r>
              <a:rPr lang="en-ID" dirty="0"/>
              <a:t> </a:t>
            </a:r>
            <a:r>
              <a:rPr lang="en-ID" dirty="0" err="1"/>
              <a:t>Hariandy</a:t>
            </a:r>
            <a:r>
              <a:rPr lang="en-ID" dirty="0"/>
              <a:t>     (51422703) </a:t>
            </a:r>
          </a:p>
          <a:p>
            <a:pPr marL="0" indent="0">
              <a:buNone/>
            </a:pPr>
            <a:r>
              <a:rPr lang="en-ID" dirty="0"/>
              <a:t>4.Muhamad Ariel Nur </a:t>
            </a:r>
            <a:r>
              <a:rPr lang="en-ID" dirty="0" err="1"/>
              <a:t>Rizqi</a:t>
            </a:r>
            <a:r>
              <a:rPr lang="en-ID" dirty="0"/>
              <a:t>       (50422935)</a:t>
            </a:r>
          </a:p>
          <a:p>
            <a:pPr marL="0" indent="0">
              <a:buNone/>
            </a:pPr>
            <a:r>
              <a:rPr lang="en-ID" dirty="0"/>
              <a:t>5.Mohamad Rasyid                     (50422901)    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623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05D0-B5BA-4BE0-4B64-B177F4CC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SAJA YANG DIBAHAS?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DAF1-965C-DD0E-E7B5-C6E78C19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1.Pengertian Dari </a:t>
            </a:r>
            <a:r>
              <a:rPr lang="en-US" dirty="0" err="1"/>
              <a:t>Ikatan</a:t>
            </a:r>
            <a:r>
              <a:rPr lang="en-US" dirty="0"/>
              <a:t> Kimia</a:t>
            </a:r>
          </a:p>
          <a:p>
            <a:pPr marL="0" indent="0">
              <a:buNone/>
            </a:pPr>
            <a:r>
              <a:rPr lang="en-US" dirty="0"/>
              <a:t>2.Teori Lewis Dan Kossel</a:t>
            </a:r>
          </a:p>
          <a:p>
            <a:pPr marL="0" indent="0">
              <a:buNone/>
            </a:pPr>
            <a:r>
              <a:rPr lang="en-US" dirty="0"/>
              <a:t>3.Jenis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Ikatan</a:t>
            </a:r>
            <a:r>
              <a:rPr lang="en-US" dirty="0"/>
              <a:t> Kimia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724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E52F-F9E1-906D-A5D0-B375496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Dari </a:t>
            </a:r>
            <a:r>
              <a:rPr lang="en-US" dirty="0" err="1"/>
              <a:t>Ikatan</a:t>
            </a:r>
            <a:r>
              <a:rPr lang="en-US" dirty="0"/>
              <a:t> Kimia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07132-C72D-1323-7B32-B98BC7CB9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180" y="2488557"/>
            <a:ext cx="10405639" cy="3599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sz="2000" dirty="0" err="1">
                <a:latin typeface="+mj-lt"/>
                <a:cs typeface="Arial" panose="020B0604020202020204" pitchFamily="34" charset="0"/>
              </a:rPr>
              <a:t>Ikatan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kimia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merupakan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gaya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yang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mengikat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dua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atom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atau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lebih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untuk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membuat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senyawa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atau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molekul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kimia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.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Ikatan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itulah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yang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akan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menjaga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atom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tetap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bersama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dalam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suatu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senyawa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yang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dihasilkan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ID" sz="2000" dirty="0" err="1">
                <a:latin typeface="+mj-lt"/>
                <a:cs typeface="Arial" panose="020B0604020202020204" pitchFamily="34" charset="0"/>
              </a:rPr>
              <a:t>Dengan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kata lain,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ikatan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kimia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dari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dua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atau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lebih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unsur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disebut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senyawa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ID" sz="2000" dirty="0" err="1">
                <a:latin typeface="+mj-lt"/>
                <a:cs typeface="Arial" panose="020B0604020202020204" pitchFamily="34" charset="0"/>
              </a:rPr>
              <a:t>Namun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,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ikatan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tersebut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berbeda-beda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 Ada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ikatan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kuat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seperti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yang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terjadi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pada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ikatan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logam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,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ikatan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ion dan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ikatan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kovalen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. Ada juga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ikatan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lemah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yang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terjadi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pada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interaksi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dipol-dipol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,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gaya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dispersi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London, dan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ikatan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hidrogen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ID" sz="2000" dirty="0" err="1">
                <a:latin typeface="+mj-lt"/>
                <a:cs typeface="Arial" panose="020B0604020202020204" pitchFamily="34" charset="0"/>
              </a:rPr>
              <a:t>Semakin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kuat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ikatan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kimia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yang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terjadi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,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maka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akan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semakin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stabil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senyawa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yang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dihasilkannya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.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Sebaliknya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,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semakin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lemah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ikatan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kimia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yang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terjadi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,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akan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semakin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tidak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stabil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senyawa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yang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dihasilkannya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, dan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dapat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mengalami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reaksi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lain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untuk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membuatnya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lebih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stabil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ID" sz="2000" dirty="0" err="1">
                <a:latin typeface="+mj-lt"/>
                <a:cs typeface="Arial" panose="020B0604020202020204" pitchFamily="34" charset="0"/>
              </a:rPr>
              <a:t>Dalam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pembentukannya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,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ikatan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tersebut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dipengaruhi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oleh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elektron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valensi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.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Apa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itu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elektron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valensi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?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Yaitu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elektron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yang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berada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pada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kulit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terluar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+mj-lt"/>
                <a:cs typeface="Arial" panose="020B0604020202020204" pitchFamily="34" charset="0"/>
              </a:rPr>
              <a:t>suatu</a:t>
            </a:r>
            <a:r>
              <a:rPr lang="en-ID" sz="2000" dirty="0">
                <a:latin typeface="+mj-lt"/>
                <a:cs typeface="Arial" panose="020B0604020202020204" pitchFamily="34" charset="0"/>
              </a:rPr>
              <a:t> atom.</a:t>
            </a:r>
          </a:p>
        </p:txBody>
      </p:sp>
    </p:spTree>
    <p:extLst>
      <p:ext uri="{BB962C8B-B14F-4D97-AF65-F5344CB8AC3E}">
        <p14:creationId xmlns:p14="http://schemas.microsoft.com/office/powerpoint/2010/main" val="41360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5386-356B-B1CB-FB55-FFF606DD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Teori Lewis Dan Kossel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D71EF-E7B6-4B85-0662-437C226E0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ID" dirty="0">
                <a:latin typeface="+mj-lt"/>
                <a:cs typeface="Arial" panose="020B0604020202020204" pitchFamily="34" charset="0"/>
              </a:rPr>
              <a:t>Albrecht Kossel dan Gilbert. N. Lewis </a:t>
            </a:r>
            <a:r>
              <a:rPr lang="en-ID" dirty="0" err="1">
                <a:latin typeface="+mj-lt"/>
                <a:cs typeface="Arial" panose="020B0604020202020204" pitchFamily="34" charset="0"/>
              </a:rPr>
              <a:t>merupakan</a:t>
            </a:r>
            <a:r>
              <a:rPr lang="en-ID" dirty="0">
                <a:latin typeface="+mj-lt"/>
                <a:cs typeface="Arial" panose="020B0604020202020204" pitchFamily="34" charset="0"/>
              </a:rPr>
              <a:t> orang </a:t>
            </a:r>
            <a:r>
              <a:rPr lang="en-ID" dirty="0" err="1">
                <a:latin typeface="+mj-lt"/>
                <a:cs typeface="Arial" panose="020B0604020202020204" pitchFamily="34" charset="0"/>
              </a:rPr>
              <a:t>pertama</a:t>
            </a:r>
            <a:r>
              <a:rPr lang="en-ID" dirty="0">
                <a:latin typeface="+mj-lt"/>
                <a:cs typeface="Arial" panose="020B0604020202020204" pitchFamily="34" charset="0"/>
              </a:rPr>
              <a:t> yang </a:t>
            </a:r>
            <a:r>
              <a:rPr lang="en-ID" dirty="0" err="1">
                <a:latin typeface="+mj-lt"/>
                <a:cs typeface="Arial" panose="020B0604020202020204" pitchFamily="34" charset="0"/>
              </a:rPr>
              <a:t>telah</a:t>
            </a:r>
            <a:r>
              <a:rPr lang="en-ID" dirty="0">
                <a:latin typeface="+mj-lt"/>
                <a:cs typeface="Arial" panose="020B0604020202020204" pitchFamily="34" charset="0"/>
              </a:rPr>
              <a:t> </a:t>
            </a:r>
            <a:r>
              <a:rPr lang="en-ID" dirty="0" err="1">
                <a:latin typeface="+mj-lt"/>
                <a:cs typeface="Arial" panose="020B0604020202020204" pitchFamily="34" charset="0"/>
              </a:rPr>
              <a:t>berhasil</a:t>
            </a:r>
            <a:r>
              <a:rPr lang="en-ID" dirty="0">
                <a:latin typeface="+mj-lt"/>
                <a:cs typeface="Arial" panose="020B0604020202020204" pitchFamily="34" charset="0"/>
              </a:rPr>
              <a:t> </a:t>
            </a:r>
            <a:r>
              <a:rPr lang="en-ID" dirty="0" err="1">
                <a:latin typeface="+mj-lt"/>
                <a:cs typeface="Arial" panose="020B0604020202020204" pitchFamily="34" charset="0"/>
              </a:rPr>
              <a:t>dalam</a:t>
            </a:r>
            <a:r>
              <a:rPr lang="en-ID" dirty="0">
                <a:latin typeface="+mj-lt"/>
                <a:cs typeface="Arial" panose="020B0604020202020204" pitchFamily="34" charset="0"/>
              </a:rPr>
              <a:t> </a:t>
            </a:r>
            <a:r>
              <a:rPr lang="en-ID" dirty="0" err="1">
                <a:latin typeface="+mj-lt"/>
                <a:cs typeface="Arial" panose="020B0604020202020204" pitchFamily="34" charset="0"/>
              </a:rPr>
              <a:t>menjelaskan</a:t>
            </a:r>
            <a:r>
              <a:rPr lang="en-ID" dirty="0">
                <a:latin typeface="+mj-lt"/>
                <a:cs typeface="Arial" panose="020B0604020202020204" pitchFamily="34" charset="0"/>
              </a:rPr>
              <a:t> </a:t>
            </a:r>
            <a:r>
              <a:rPr lang="en-ID" dirty="0" err="1">
                <a:latin typeface="+mj-lt"/>
                <a:cs typeface="Arial" panose="020B0604020202020204" pitchFamily="34" charset="0"/>
              </a:rPr>
              <a:t>bagaimana</a:t>
            </a:r>
            <a:r>
              <a:rPr lang="en-ID" dirty="0">
                <a:latin typeface="+mj-lt"/>
                <a:cs typeface="Arial" panose="020B0604020202020204" pitchFamily="34" charset="0"/>
              </a:rPr>
              <a:t> </a:t>
            </a:r>
            <a:r>
              <a:rPr lang="en-ID" dirty="0" err="1">
                <a:latin typeface="+mj-lt"/>
                <a:cs typeface="Arial" panose="020B0604020202020204" pitchFamily="34" charset="0"/>
              </a:rPr>
              <a:t>ikatan</a:t>
            </a:r>
            <a:r>
              <a:rPr lang="en-ID" dirty="0">
                <a:latin typeface="+mj-lt"/>
                <a:cs typeface="Arial" panose="020B0604020202020204" pitchFamily="34" charset="0"/>
              </a:rPr>
              <a:t> </a:t>
            </a:r>
            <a:r>
              <a:rPr lang="en-ID" dirty="0" err="1">
                <a:latin typeface="+mj-lt"/>
                <a:cs typeface="Arial" panose="020B0604020202020204" pitchFamily="34" charset="0"/>
              </a:rPr>
              <a:t>kimia</a:t>
            </a:r>
            <a:r>
              <a:rPr lang="en-ID" dirty="0">
                <a:latin typeface="+mj-lt"/>
                <a:cs typeface="Arial" panose="020B0604020202020204" pitchFamily="34" charset="0"/>
              </a:rPr>
              <a:t> </a:t>
            </a:r>
            <a:r>
              <a:rPr lang="en-ID" dirty="0" err="1">
                <a:latin typeface="+mj-lt"/>
                <a:cs typeface="Arial" panose="020B0604020202020204" pitchFamily="34" charset="0"/>
              </a:rPr>
              <a:t>dapat</a:t>
            </a:r>
            <a:r>
              <a:rPr lang="en-ID" dirty="0">
                <a:latin typeface="+mj-lt"/>
                <a:cs typeface="Arial" panose="020B0604020202020204" pitchFamily="34" charset="0"/>
              </a:rPr>
              <a:t> </a:t>
            </a:r>
            <a:r>
              <a:rPr lang="en-ID" dirty="0" err="1">
                <a:latin typeface="+mj-lt"/>
                <a:cs typeface="Arial" panose="020B0604020202020204" pitchFamily="34" charset="0"/>
              </a:rPr>
              <a:t>terbentuk</a:t>
            </a:r>
            <a:r>
              <a:rPr lang="en-ID" dirty="0">
                <a:latin typeface="+mj-lt"/>
                <a:cs typeface="Arial" panose="020B0604020202020204" pitchFamily="34" charset="0"/>
              </a:rPr>
              <a:t>.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6753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F32E-2F9B-88C9-2C91-AB076443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Teori</a:t>
            </a:r>
            <a:r>
              <a:rPr lang="en-ID" dirty="0"/>
              <a:t> Lewis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F819C-82C6-CA16-70C4-59C5C6B2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dirty="0" err="1"/>
              <a:t>Teori</a:t>
            </a:r>
            <a:r>
              <a:rPr lang="en-ID" sz="2000" dirty="0"/>
              <a:t> </a:t>
            </a:r>
            <a:r>
              <a:rPr lang="en-ID" sz="2000" dirty="0" err="1"/>
              <a:t>pertama</a:t>
            </a:r>
            <a:r>
              <a:rPr lang="en-ID" sz="2000" dirty="0"/>
              <a:t> yang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gue</a:t>
            </a:r>
            <a:r>
              <a:rPr lang="en-ID" sz="2000" dirty="0"/>
              <a:t> </a:t>
            </a:r>
            <a:r>
              <a:rPr lang="en-ID" sz="2000" dirty="0" err="1"/>
              <a:t>jelaskan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teori</a:t>
            </a:r>
            <a:r>
              <a:rPr lang="en-ID" sz="2000" dirty="0"/>
              <a:t> Lewis. </a:t>
            </a:r>
            <a:r>
              <a:rPr lang="en-ID" sz="2000" dirty="0" err="1"/>
              <a:t>Dinamakan</a:t>
            </a:r>
            <a:r>
              <a:rPr lang="en-ID" sz="2000" dirty="0"/>
              <a:t> </a:t>
            </a:r>
            <a:r>
              <a:rPr lang="en-ID" sz="2000" dirty="0" err="1"/>
              <a:t>teori</a:t>
            </a:r>
            <a:r>
              <a:rPr lang="en-ID" sz="2000" dirty="0"/>
              <a:t> Lewis, </a:t>
            </a:r>
            <a:r>
              <a:rPr lang="en-ID" sz="2000" dirty="0" err="1"/>
              <a:t>karena</a:t>
            </a:r>
            <a:r>
              <a:rPr lang="en-ID" sz="2000" dirty="0"/>
              <a:t> </a:t>
            </a:r>
            <a:r>
              <a:rPr lang="en-ID" sz="2000" dirty="0" err="1"/>
              <a:t>teori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datang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Profesor</a:t>
            </a:r>
            <a:r>
              <a:rPr lang="en-ID" sz="2000" dirty="0"/>
              <a:t> </a:t>
            </a:r>
            <a:r>
              <a:rPr lang="en-ID" sz="2000" dirty="0" err="1"/>
              <a:t>Fisika</a:t>
            </a:r>
            <a:r>
              <a:rPr lang="en-ID" sz="2000" dirty="0"/>
              <a:t> dan Kimia </a:t>
            </a:r>
            <a:r>
              <a:rPr lang="en-ID" sz="2000" dirty="0" err="1"/>
              <a:t>dari</a:t>
            </a:r>
            <a:r>
              <a:rPr lang="en-ID" sz="2000" dirty="0"/>
              <a:t> Amerika </a:t>
            </a:r>
            <a:r>
              <a:rPr lang="en-ID" sz="2000" dirty="0" err="1"/>
              <a:t>Serikat</a:t>
            </a:r>
            <a:r>
              <a:rPr lang="en-ID" sz="2000" dirty="0"/>
              <a:t>, </a:t>
            </a:r>
            <a:r>
              <a:rPr lang="en-ID" sz="2000" dirty="0" err="1"/>
              <a:t>yaitu</a:t>
            </a:r>
            <a:r>
              <a:rPr lang="en-ID" sz="2000" dirty="0"/>
              <a:t> Gilbert. N. Lewis pada </a:t>
            </a:r>
            <a:r>
              <a:rPr lang="en-ID" sz="2000" dirty="0" err="1"/>
              <a:t>tahun</a:t>
            </a:r>
            <a:r>
              <a:rPr lang="en-ID" sz="2000" dirty="0"/>
              <a:t> 1916 di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artikelnya</a:t>
            </a:r>
            <a:r>
              <a:rPr lang="en-ID" sz="2000" dirty="0"/>
              <a:t> “The Atom and The Molecules”.</a:t>
            </a:r>
          </a:p>
          <a:p>
            <a:pPr marL="0" indent="0">
              <a:buNone/>
            </a:pPr>
            <a:r>
              <a:rPr lang="id-ID" sz="2000" dirty="0"/>
              <a:t>Kemudian ada </a:t>
            </a:r>
            <a:r>
              <a:rPr lang="en-ID" sz="2000" dirty="0"/>
              <a:t>yang </a:t>
            </a:r>
            <a:r>
              <a:rPr lang="en-ID" sz="2000" dirty="0" err="1"/>
              <a:t>namanya</a:t>
            </a:r>
            <a:r>
              <a:rPr lang="en-ID" sz="2000" dirty="0"/>
              <a:t> </a:t>
            </a:r>
            <a:r>
              <a:rPr lang="en-ID" sz="2000" dirty="0" err="1"/>
              <a:t>struktur</a:t>
            </a:r>
            <a:r>
              <a:rPr lang="en-ID" sz="2000" dirty="0"/>
              <a:t> Lewis, </a:t>
            </a:r>
            <a:r>
              <a:rPr lang="en-ID" sz="2000" dirty="0" err="1"/>
              <a:t>yaitu</a:t>
            </a:r>
            <a:r>
              <a:rPr lang="en-ID" sz="2000" dirty="0"/>
              <a:t> </a:t>
            </a:r>
            <a:r>
              <a:rPr lang="en-ID" sz="2000" dirty="0" err="1"/>
              <a:t>langkah</a:t>
            </a:r>
            <a:r>
              <a:rPr lang="en-ID" sz="2000" dirty="0"/>
              <a:t> </a:t>
            </a:r>
            <a:r>
              <a:rPr lang="en-ID" sz="2000" dirty="0" err="1"/>
              <a:t>awal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menentukan</a:t>
            </a:r>
            <a:r>
              <a:rPr lang="en-ID" sz="2000" dirty="0"/>
              <a:t> </a:t>
            </a:r>
            <a:r>
              <a:rPr lang="en-ID" sz="2000" dirty="0" err="1"/>
              <a:t>bentuk</a:t>
            </a:r>
            <a:r>
              <a:rPr lang="en-ID" sz="2000" dirty="0"/>
              <a:t> </a:t>
            </a:r>
            <a:r>
              <a:rPr lang="en-ID" sz="2000" dirty="0" err="1"/>
              <a:t>molekul</a:t>
            </a:r>
            <a:r>
              <a:rPr lang="en-ID" sz="2000" dirty="0"/>
              <a:t>. </a:t>
            </a:r>
            <a:r>
              <a:rPr lang="id-ID" sz="2000" dirty="0"/>
              <a:t>B</a:t>
            </a:r>
            <a:r>
              <a:rPr lang="en-ID" sz="2000" dirty="0"/>
              <a:t>isa </a:t>
            </a:r>
            <a:r>
              <a:rPr lang="id-ID" sz="2000" dirty="0"/>
              <a:t>di</a:t>
            </a:r>
            <a:r>
              <a:rPr lang="en-ID" sz="2000" dirty="0" err="1"/>
              <a:t>lihat</a:t>
            </a:r>
            <a:r>
              <a:rPr lang="en-ID" sz="2000" dirty="0"/>
              <a:t> pada </a:t>
            </a:r>
            <a:r>
              <a:rPr lang="en-ID" sz="2000" dirty="0" err="1"/>
              <a:t>contoh</a:t>
            </a:r>
            <a:r>
              <a:rPr lang="en-ID" sz="2000" dirty="0"/>
              <a:t> </a:t>
            </a:r>
            <a:r>
              <a:rPr lang="en-ID" sz="2000" dirty="0" err="1"/>
              <a:t>ikatan</a:t>
            </a:r>
            <a:r>
              <a:rPr lang="en-ID" sz="2000" dirty="0"/>
              <a:t> yang </a:t>
            </a:r>
            <a:r>
              <a:rPr lang="en-ID" sz="2000" dirty="0" err="1"/>
              <a:t>terjadi</a:t>
            </a:r>
            <a:r>
              <a:rPr lang="en-ID" sz="2000" dirty="0"/>
              <a:t> </a:t>
            </a:r>
            <a:r>
              <a:rPr lang="en-ID" sz="2000" dirty="0" err="1"/>
              <a:t>antara</a:t>
            </a:r>
            <a:r>
              <a:rPr lang="en-ID" sz="2000" dirty="0"/>
              <a:t> </a:t>
            </a:r>
            <a:r>
              <a:rPr lang="en-ID" sz="2000" dirty="0" err="1"/>
              <a:t>Litium</a:t>
            </a:r>
            <a:r>
              <a:rPr lang="en-ID" sz="2000" dirty="0"/>
              <a:t> (1 </a:t>
            </a:r>
            <a:r>
              <a:rPr lang="en-ID" sz="2000" dirty="0" err="1"/>
              <a:t>elektron</a:t>
            </a:r>
            <a:r>
              <a:rPr lang="en-ID" sz="2000" dirty="0"/>
              <a:t>), </a:t>
            </a:r>
            <a:r>
              <a:rPr lang="en-ID" sz="2000" dirty="0" err="1"/>
              <a:t>Oksigen</a:t>
            </a:r>
            <a:r>
              <a:rPr lang="en-ID" sz="2000" dirty="0"/>
              <a:t> (6 </a:t>
            </a:r>
            <a:r>
              <a:rPr lang="en-ID" sz="2000" dirty="0" err="1"/>
              <a:t>elektron</a:t>
            </a:r>
            <a:r>
              <a:rPr lang="en-ID" sz="2000" dirty="0"/>
              <a:t>), dan Neon (8 </a:t>
            </a:r>
            <a:r>
              <a:rPr lang="en-ID" sz="2000" dirty="0" err="1"/>
              <a:t>elektron</a:t>
            </a:r>
            <a:r>
              <a:rPr lang="en-ID" sz="2000" dirty="0"/>
              <a:t>) </a:t>
            </a:r>
            <a:r>
              <a:rPr lang="en-ID" sz="2000" dirty="0" err="1"/>
              <a:t>berikut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920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5DA14421-F9FC-C610-0823-DAB5B2EC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1" y="1878568"/>
            <a:ext cx="3343275" cy="1181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722C6B-3DE3-8778-356A-45E6D48063D5}"/>
              </a:ext>
            </a:extLst>
          </p:cNvPr>
          <p:cNvSpPr txBox="1"/>
          <p:nvPr/>
        </p:nvSpPr>
        <p:spPr>
          <a:xfrm>
            <a:off x="1373529" y="3059668"/>
            <a:ext cx="944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dirty="0" err="1"/>
              <a:t>Simbol</a:t>
            </a:r>
            <a:r>
              <a:rPr lang="en-ID" sz="2400" dirty="0"/>
              <a:t> </a:t>
            </a:r>
            <a:r>
              <a:rPr lang="en-ID" sz="2400" dirty="0" err="1"/>
              <a:t>titik</a:t>
            </a:r>
            <a:r>
              <a:rPr lang="en-ID" sz="2400" dirty="0"/>
              <a:t> pada </a:t>
            </a:r>
            <a:r>
              <a:rPr lang="en-ID" sz="2400" dirty="0" err="1"/>
              <a:t>ikatan</a:t>
            </a:r>
            <a:r>
              <a:rPr lang="en-ID" sz="2400" dirty="0"/>
              <a:t> di </a:t>
            </a:r>
            <a:r>
              <a:rPr lang="en-ID" sz="2400" dirty="0" err="1"/>
              <a:t>atas</a:t>
            </a:r>
            <a:r>
              <a:rPr lang="en-ID" sz="2400" dirty="0"/>
              <a:t>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jumlah</a:t>
            </a:r>
            <a:r>
              <a:rPr lang="en-ID" sz="2400" dirty="0"/>
              <a:t> </a:t>
            </a:r>
            <a:r>
              <a:rPr lang="en-ID" sz="2400" dirty="0" err="1"/>
              <a:t>elektron</a:t>
            </a:r>
            <a:r>
              <a:rPr lang="en-ID" sz="2400" dirty="0"/>
              <a:t> </a:t>
            </a:r>
            <a:r>
              <a:rPr lang="en-ID" sz="2400" dirty="0" err="1"/>
              <a:t>valensi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masing-masing </a:t>
            </a:r>
            <a:r>
              <a:rPr lang="en-ID" sz="2400" dirty="0" err="1"/>
              <a:t>atomnya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723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1CED-01A4-816B-E049-4758BA11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Kossel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371DE-3E9A-9891-0DB2-53661BD2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dirty="0" err="1"/>
              <a:t>Selanjutnya</a:t>
            </a:r>
            <a:r>
              <a:rPr lang="en-ID" sz="2000" dirty="0"/>
              <a:t>,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dirty="0" err="1"/>
              <a:t>Teori</a:t>
            </a:r>
            <a:r>
              <a:rPr lang="en-ID" sz="2000" dirty="0"/>
              <a:t> Kossel. Masih di </a:t>
            </a:r>
            <a:r>
              <a:rPr lang="en-ID" sz="2000" dirty="0" err="1"/>
              <a:t>tahun</a:t>
            </a:r>
            <a:r>
              <a:rPr lang="en-ID" sz="2000" dirty="0"/>
              <a:t> yang </a:t>
            </a:r>
            <a:r>
              <a:rPr lang="en-ID" sz="2000" dirty="0" err="1"/>
              <a:t>sama</a:t>
            </a:r>
            <a:r>
              <a:rPr lang="en-ID" sz="2000" dirty="0"/>
              <a:t>, Albrecht Kossel yang </a:t>
            </a:r>
            <a:r>
              <a:rPr lang="en-ID" sz="2000" dirty="0" err="1"/>
              <a:t>merupakan</a:t>
            </a:r>
            <a:r>
              <a:rPr lang="en-ID" sz="2000" dirty="0"/>
              <a:t> </a:t>
            </a:r>
            <a:r>
              <a:rPr lang="en-ID" sz="2000" dirty="0" err="1"/>
              <a:t>ilmuwan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Jerman</a:t>
            </a:r>
            <a:r>
              <a:rPr lang="en-ID" sz="2000" dirty="0"/>
              <a:t>, juga </a:t>
            </a:r>
            <a:r>
              <a:rPr lang="en-ID" sz="2000" dirty="0" err="1"/>
              <a:t>mengajukan</a:t>
            </a:r>
            <a:r>
              <a:rPr lang="en-ID" sz="2000" dirty="0"/>
              <a:t> </a:t>
            </a:r>
            <a:r>
              <a:rPr lang="en-ID" sz="2000" dirty="0" err="1"/>
              <a:t>teori</a:t>
            </a:r>
            <a:r>
              <a:rPr lang="en-ID" sz="2000" dirty="0"/>
              <a:t> yang </a:t>
            </a:r>
            <a:r>
              <a:rPr lang="en-ID" sz="2000" dirty="0" err="1"/>
              <a:t>hampir</a:t>
            </a:r>
            <a:r>
              <a:rPr lang="en-ID" sz="2000" dirty="0"/>
              <a:t> </a:t>
            </a:r>
            <a:r>
              <a:rPr lang="en-ID" sz="2000" dirty="0" err="1"/>
              <a:t>mirip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teori</a:t>
            </a:r>
            <a:r>
              <a:rPr lang="en-ID" sz="2000" dirty="0"/>
              <a:t> Lewis. </a:t>
            </a:r>
            <a:r>
              <a:rPr lang="en-ID" sz="2000" dirty="0" err="1"/>
              <a:t>Bedanya</a:t>
            </a:r>
            <a:r>
              <a:rPr lang="en-ID" sz="2000" dirty="0"/>
              <a:t> </a:t>
            </a:r>
            <a:r>
              <a:rPr lang="en-ID" sz="2000" dirty="0" err="1"/>
              <a:t>terletak</a:t>
            </a:r>
            <a:r>
              <a:rPr lang="en-ID" sz="2000" dirty="0"/>
              <a:t> pada transfer </a:t>
            </a:r>
            <a:r>
              <a:rPr lang="en-ID" sz="2000" dirty="0" err="1"/>
              <a:t>elektron</a:t>
            </a:r>
            <a:r>
              <a:rPr lang="en-ID" sz="2000" dirty="0"/>
              <a:t> yang </a:t>
            </a:r>
            <a:r>
              <a:rPr lang="en-ID" sz="2000" dirty="0" err="1"/>
              <a:t>penuh</a:t>
            </a:r>
            <a:r>
              <a:rPr lang="en-ID" sz="2000" dirty="0"/>
              <a:t> </a:t>
            </a:r>
            <a:r>
              <a:rPr lang="en-ID" sz="2000" dirty="0" err="1"/>
              <a:t>antar</a:t>
            </a:r>
            <a:r>
              <a:rPr lang="en-ID" sz="2000" dirty="0"/>
              <a:t> atom-</a:t>
            </a:r>
            <a:r>
              <a:rPr lang="en-ID" sz="2000" dirty="0" err="1"/>
              <a:t>atomnya</a:t>
            </a:r>
            <a:r>
              <a:rPr lang="en-ID" sz="2000" dirty="0"/>
              <a:t>. </a:t>
            </a:r>
            <a:r>
              <a:rPr lang="en-ID" sz="2000" dirty="0" err="1"/>
              <a:t>Kamu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lihat</a:t>
            </a:r>
            <a:r>
              <a:rPr lang="en-ID" sz="2000" dirty="0"/>
              <a:t> </a:t>
            </a:r>
            <a:r>
              <a:rPr lang="en-ID" sz="2000" dirty="0" err="1"/>
              <a:t>teori</a:t>
            </a:r>
            <a:r>
              <a:rPr lang="en-ID" sz="2000" dirty="0"/>
              <a:t> Kossel </a:t>
            </a:r>
            <a:r>
              <a:rPr lang="en-ID" sz="2000" dirty="0" err="1"/>
              <a:t>ini</a:t>
            </a:r>
            <a:r>
              <a:rPr lang="en-ID" sz="2000" dirty="0"/>
              <a:t> pada </a:t>
            </a:r>
            <a:r>
              <a:rPr lang="en-ID" sz="2000" dirty="0" err="1"/>
              <a:t>ikatan</a:t>
            </a:r>
            <a:r>
              <a:rPr lang="en-ID" sz="2000" dirty="0"/>
              <a:t> polar.</a:t>
            </a:r>
          </a:p>
          <a:p>
            <a:pPr marL="0" indent="0">
              <a:buNone/>
            </a:pPr>
            <a:r>
              <a:rPr lang="en-ID" sz="2000" dirty="0" err="1"/>
              <a:t>Selanjutnya</a:t>
            </a:r>
            <a:r>
              <a:rPr lang="en-ID" sz="2000" dirty="0"/>
              <a:t>, Lewis dan Kossel </a:t>
            </a:r>
            <a:r>
              <a:rPr lang="en-ID" sz="2000" dirty="0" err="1"/>
              <a:t>menjelaskan</a:t>
            </a:r>
            <a:r>
              <a:rPr lang="en-ID" sz="2000" dirty="0"/>
              <a:t> </a:t>
            </a:r>
            <a:r>
              <a:rPr lang="en-ID" sz="2000" dirty="0" err="1"/>
              <a:t>bahwa</a:t>
            </a:r>
            <a:r>
              <a:rPr lang="en-ID" sz="2000" dirty="0"/>
              <a:t> </a:t>
            </a:r>
            <a:r>
              <a:rPr lang="en-ID" sz="2000" dirty="0" err="1"/>
              <a:t>kestabilan</a:t>
            </a:r>
            <a:r>
              <a:rPr lang="en-ID" sz="2000" dirty="0"/>
              <a:t> gas </a:t>
            </a:r>
            <a:r>
              <a:rPr lang="en-ID" sz="2000" dirty="0" err="1"/>
              <a:t>mulia</a:t>
            </a:r>
            <a:r>
              <a:rPr lang="en-ID" sz="2000" dirty="0"/>
              <a:t> 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konfigurasi</a:t>
            </a:r>
            <a:r>
              <a:rPr lang="en-ID" sz="2000" dirty="0"/>
              <a:t> </a:t>
            </a:r>
            <a:r>
              <a:rPr lang="en-ID" sz="2000" dirty="0" err="1"/>
              <a:t>elektron</a:t>
            </a:r>
            <a:r>
              <a:rPr lang="en-ID" sz="2000" dirty="0"/>
              <a:t> </a:t>
            </a:r>
            <a:r>
              <a:rPr lang="en-ID" sz="2000" dirty="0" err="1"/>
              <a:t>saling</a:t>
            </a:r>
            <a:r>
              <a:rPr lang="en-ID" sz="2000" dirty="0"/>
              <a:t> </a:t>
            </a:r>
            <a:r>
              <a:rPr lang="en-ID" sz="2000" dirty="0" err="1"/>
              <a:t>berhubungan</a:t>
            </a:r>
            <a:r>
              <a:rPr lang="en-ID" sz="2000" dirty="0"/>
              <a:t>. Di mana </a:t>
            </a:r>
            <a:r>
              <a:rPr lang="en-ID" sz="2000" dirty="0" err="1"/>
              <a:t>unsur</a:t>
            </a:r>
            <a:r>
              <a:rPr lang="en-ID" sz="2000" dirty="0"/>
              <a:t> gas </a:t>
            </a:r>
            <a:r>
              <a:rPr lang="en-ID" sz="2000" dirty="0" err="1"/>
              <a:t>mulia</a:t>
            </a:r>
            <a:r>
              <a:rPr lang="en-ID" sz="2000" dirty="0"/>
              <a:t> </a:t>
            </a:r>
            <a:r>
              <a:rPr lang="en-ID" sz="2000" dirty="0" err="1"/>
              <a:t>ternyata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8 </a:t>
            </a:r>
            <a:r>
              <a:rPr lang="en-ID" sz="2000" dirty="0" err="1"/>
              <a:t>elektron</a:t>
            </a:r>
            <a:r>
              <a:rPr lang="en-ID" sz="2000" dirty="0"/>
              <a:t> </a:t>
            </a:r>
            <a:r>
              <a:rPr lang="en-ID" sz="2000" dirty="0" err="1"/>
              <a:t>valensi</a:t>
            </a:r>
            <a:r>
              <a:rPr lang="en-ID" sz="2000" dirty="0"/>
              <a:t>,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sifat</a:t>
            </a:r>
            <a:r>
              <a:rPr lang="en-ID" sz="2000" dirty="0"/>
              <a:t> yang </a:t>
            </a:r>
            <a:r>
              <a:rPr lang="en-ID" sz="2000" dirty="0" err="1"/>
              <a:t>stabil</a:t>
            </a:r>
            <a:r>
              <a:rPr lang="en-ID" sz="2000" dirty="0"/>
              <a:t> (</a:t>
            </a:r>
            <a:r>
              <a:rPr lang="en-ID" sz="2000" dirty="0" err="1"/>
              <a:t>kecuali</a:t>
            </a:r>
            <a:r>
              <a:rPr lang="en-ID" sz="2000" dirty="0"/>
              <a:t> He yang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2 </a:t>
            </a:r>
            <a:r>
              <a:rPr lang="en-ID" sz="2000" dirty="0" err="1"/>
              <a:t>elektron</a:t>
            </a:r>
            <a:r>
              <a:rPr lang="en-ID" sz="2000" dirty="0"/>
              <a:t> </a:t>
            </a:r>
            <a:r>
              <a:rPr lang="en-ID" sz="2000" dirty="0" err="1"/>
              <a:t>valensi</a:t>
            </a:r>
            <a:r>
              <a:rPr lang="en-ID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571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01D1-6A16-B425-2AE1-92B0A595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Ikatan</a:t>
            </a:r>
            <a:r>
              <a:rPr lang="en-ID" dirty="0"/>
              <a:t> Kimia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9F93-6E49-CBE2-2C48-1DB78197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b="1" dirty="0" err="1"/>
              <a:t>Ikatan</a:t>
            </a:r>
            <a:r>
              <a:rPr lang="en-ID" sz="2000" b="1" dirty="0"/>
              <a:t> </a:t>
            </a:r>
            <a:r>
              <a:rPr lang="en-ID" sz="2000" b="1" dirty="0" err="1"/>
              <a:t>Ionik</a:t>
            </a:r>
            <a:endParaRPr lang="id-ID" sz="2000" b="1" dirty="0"/>
          </a:p>
          <a:p>
            <a:pPr marL="0" indent="0">
              <a:buNone/>
            </a:pPr>
            <a:r>
              <a:rPr lang="en-ID" sz="2000" dirty="0" err="1"/>
              <a:t>Ikatan</a:t>
            </a:r>
            <a:r>
              <a:rPr lang="en-ID" sz="2000" dirty="0"/>
              <a:t> </a:t>
            </a:r>
            <a:r>
              <a:rPr lang="en-ID" sz="2000" dirty="0" err="1"/>
              <a:t>ionik</a:t>
            </a:r>
            <a:r>
              <a:rPr lang="en-ID" sz="2000" dirty="0"/>
              <a:t> </a:t>
            </a:r>
            <a:r>
              <a:rPr lang="en-ID" sz="2000" dirty="0" err="1"/>
              <a:t>terjadi</a:t>
            </a:r>
            <a:r>
              <a:rPr lang="en-ID" sz="2000" dirty="0"/>
              <a:t> </a:t>
            </a:r>
            <a:r>
              <a:rPr lang="en-ID" sz="2000" dirty="0" err="1"/>
              <a:t>ketika</a:t>
            </a:r>
            <a:r>
              <a:rPr lang="en-ID" sz="2000" dirty="0"/>
              <a:t> ion </a:t>
            </a:r>
            <a:r>
              <a:rPr lang="en-ID" sz="2000" dirty="0" err="1"/>
              <a:t>positif</a:t>
            </a:r>
            <a:r>
              <a:rPr lang="en-ID" sz="2000" dirty="0"/>
              <a:t> dan </a:t>
            </a:r>
            <a:r>
              <a:rPr lang="en-ID" sz="2000" dirty="0" err="1"/>
              <a:t>negatif</a:t>
            </a:r>
            <a:r>
              <a:rPr lang="en-ID" sz="2000" dirty="0"/>
              <a:t> (</a:t>
            </a:r>
            <a:r>
              <a:rPr lang="en-ID" sz="2000" dirty="0" err="1"/>
              <a:t>gaya</a:t>
            </a:r>
            <a:r>
              <a:rPr lang="en-ID" sz="2000" dirty="0"/>
              <a:t> </a:t>
            </a:r>
            <a:r>
              <a:rPr lang="en-ID" sz="2000" dirty="0" err="1"/>
              <a:t>listrik</a:t>
            </a:r>
            <a:r>
              <a:rPr lang="en-ID" sz="2000" dirty="0"/>
              <a:t> Coulomb) pada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atomnya</a:t>
            </a:r>
            <a:r>
              <a:rPr lang="en-ID" sz="2000" dirty="0"/>
              <a:t> </a:t>
            </a:r>
            <a:r>
              <a:rPr lang="en-ID" sz="2000" dirty="0" err="1"/>
              <a:t>membentuk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ikatan</a:t>
            </a:r>
            <a:r>
              <a:rPr lang="en-ID" sz="2000" dirty="0"/>
              <a:t> </a:t>
            </a:r>
            <a:r>
              <a:rPr lang="en-ID" sz="2000" dirty="0" err="1"/>
              <a:t>kimia</a:t>
            </a:r>
            <a:r>
              <a:rPr lang="en-ID" sz="2000" dirty="0"/>
              <a:t>.</a:t>
            </a:r>
          </a:p>
          <a:p>
            <a:pPr marL="0" indent="0">
              <a:buNone/>
            </a:pPr>
            <a:r>
              <a:rPr lang="en-ID" sz="2000" dirty="0" err="1"/>
              <a:t>Ikatan</a:t>
            </a:r>
            <a:r>
              <a:rPr lang="en-ID" sz="2000" dirty="0"/>
              <a:t> </a:t>
            </a:r>
            <a:r>
              <a:rPr lang="en-ID" sz="2000" dirty="0" err="1"/>
              <a:t>ionik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juga </a:t>
            </a:r>
            <a:r>
              <a:rPr lang="en-ID" sz="2000" dirty="0" err="1"/>
              <a:t>biasa</a:t>
            </a:r>
            <a:r>
              <a:rPr lang="en-ID" sz="2000" dirty="0"/>
              <a:t> </a:t>
            </a:r>
            <a:r>
              <a:rPr lang="en-ID" sz="2000" dirty="0" err="1"/>
              <a:t>disebut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ikatan</a:t>
            </a:r>
            <a:r>
              <a:rPr lang="en-ID" sz="2000" dirty="0"/>
              <a:t> </a:t>
            </a:r>
            <a:r>
              <a:rPr lang="en-ID" sz="2000" dirty="0" err="1"/>
              <a:t>elektrovalen</a:t>
            </a:r>
            <a:r>
              <a:rPr lang="en-ID" sz="2000" dirty="0"/>
              <a:t>. </a:t>
            </a:r>
            <a:r>
              <a:rPr lang="en-ID" sz="2000" dirty="0" err="1"/>
              <a:t>Contoh</a:t>
            </a:r>
            <a:r>
              <a:rPr lang="en-ID" sz="2000" dirty="0"/>
              <a:t> </a:t>
            </a:r>
            <a:r>
              <a:rPr lang="en-ID" sz="2000" dirty="0" err="1"/>
              <a:t>ikatan</a:t>
            </a:r>
            <a:r>
              <a:rPr lang="en-ID" sz="2000" dirty="0"/>
              <a:t> ion </a:t>
            </a:r>
            <a:r>
              <a:rPr lang="en-ID" sz="2000" dirty="0" err="1"/>
              <a:t>adalah</a:t>
            </a:r>
            <a:r>
              <a:rPr lang="en-ID" sz="2000" dirty="0"/>
              <a:t> Natrium dan </a:t>
            </a:r>
            <a:r>
              <a:rPr lang="en-ID" sz="2000" dirty="0" err="1"/>
              <a:t>Fluorida</a:t>
            </a:r>
            <a:r>
              <a:rPr lang="en-ID" sz="2000" dirty="0"/>
              <a:t> (</a:t>
            </a:r>
            <a:r>
              <a:rPr lang="en-ID" sz="2000" dirty="0" err="1"/>
              <a:t>NaF</a:t>
            </a:r>
            <a:r>
              <a:rPr lang="en-ID" sz="2000" dirty="0"/>
              <a:t>). </a:t>
            </a:r>
            <a:r>
              <a:rPr lang="en-ID" sz="2000" dirty="0" err="1"/>
              <a:t>Jadi,ikatan</a:t>
            </a:r>
            <a:r>
              <a:rPr lang="en-ID" sz="2000" dirty="0"/>
              <a:t> pada </a:t>
            </a:r>
            <a:r>
              <a:rPr lang="en-ID" sz="2000" dirty="0" err="1"/>
              <a:t>senyawa</a:t>
            </a:r>
            <a:r>
              <a:rPr lang="en-ID" sz="2000" dirty="0"/>
              <a:t> </a:t>
            </a:r>
            <a:r>
              <a:rPr lang="en-ID" sz="2000" dirty="0" err="1"/>
              <a:t>NaF</a:t>
            </a:r>
            <a:r>
              <a:rPr lang="en-ID" sz="2000" dirty="0"/>
              <a:t> </a:t>
            </a:r>
            <a:r>
              <a:rPr lang="en-ID" sz="2000" dirty="0" err="1"/>
              <a:t>merupakan</a:t>
            </a:r>
            <a:r>
              <a:rPr lang="en-ID" sz="2000" dirty="0"/>
              <a:t> </a:t>
            </a:r>
            <a:r>
              <a:rPr lang="en-ID" sz="2000" dirty="0" err="1"/>
              <a:t>ikatan</a:t>
            </a:r>
            <a:r>
              <a:rPr lang="en-ID" sz="2000" dirty="0"/>
              <a:t> </a:t>
            </a:r>
            <a:r>
              <a:rPr lang="en-ID" sz="2000" dirty="0" err="1"/>
              <a:t>Ionik</a:t>
            </a:r>
            <a:r>
              <a:rPr lang="id-ID" sz="2000" dirty="0"/>
              <a:t>.</a:t>
            </a:r>
          </a:p>
          <a:p>
            <a:pPr marL="0" indent="0">
              <a:buNone/>
            </a:pPr>
            <a:r>
              <a:rPr lang="en-ID" sz="2000" dirty="0" err="1"/>
              <a:t>Ikatan</a:t>
            </a:r>
            <a:r>
              <a:rPr lang="en-ID" sz="2000" dirty="0"/>
              <a:t> </a:t>
            </a:r>
            <a:r>
              <a:rPr lang="en-ID" sz="2000" dirty="0" err="1"/>
              <a:t>ionik</a:t>
            </a:r>
            <a:r>
              <a:rPr lang="en-ID" sz="2000" dirty="0"/>
              <a:t>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terjadi</a:t>
            </a:r>
            <a:r>
              <a:rPr lang="en-ID" sz="2000" dirty="0"/>
              <a:t> </a:t>
            </a:r>
            <a:r>
              <a:rPr lang="en-ID" sz="2000" dirty="0" err="1"/>
              <a:t>antar</a:t>
            </a:r>
            <a:r>
              <a:rPr lang="en-ID" sz="2000" dirty="0"/>
              <a:t> </a:t>
            </a:r>
            <a:r>
              <a:rPr lang="en-ID" sz="2000" dirty="0" err="1"/>
              <a:t>unsur-unsur</a:t>
            </a:r>
            <a:r>
              <a:rPr lang="en-ID" sz="2000" dirty="0"/>
              <a:t> yang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perbedaan</a:t>
            </a:r>
            <a:r>
              <a:rPr lang="en-ID" sz="2000" dirty="0"/>
              <a:t> </a:t>
            </a:r>
            <a:r>
              <a:rPr lang="en-ID" sz="2000" dirty="0" err="1"/>
              <a:t>keelektronegatifan</a:t>
            </a:r>
            <a:r>
              <a:rPr lang="en-ID" sz="2000" dirty="0"/>
              <a:t> </a:t>
            </a:r>
            <a:r>
              <a:rPr lang="en-ID" sz="2000" dirty="0" err="1"/>
              <a:t>cukup</a:t>
            </a:r>
            <a:r>
              <a:rPr lang="en-ID" sz="2000" dirty="0"/>
              <a:t> </a:t>
            </a:r>
            <a:r>
              <a:rPr lang="en-ID" sz="2000" dirty="0" err="1"/>
              <a:t>besar</a:t>
            </a:r>
            <a:r>
              <a:rPr lang="en-ID" sz="2000" dirty="0"/>
              <a:t>. </a:t>
            </a:r>
            <a:r>
              <a:rPr lang="en-ID" sz="2000" dirty="0" err="1"/>
              <a:t>Sehingga</a:t>
            </a:r>
            <a:r>
              <a:rPr lang="en-ID" sz="2000" dirty="0"/>
              <a:t>, </a:t>
            </a:r>
            <a:r>
              <a:rPr lang="en-ID" sz="2000" dirty="0" err="1"/>
              <a:t>terjadi</a:t>
            </a:r>
            <a:r>
              <a:rPr lang="en-ID" sz="2000" dirty="0"/>
              <a:t> </a:t>
            </a:r>
            <a:r>
              <a:rPr lang="en-ID" sz="2000" dirty="0" err="1"/>
              <a:t>serah</a:t>
            </a:r>
            <a:r>
              <a:rPr lang="en-ID" sz="2000" dirty="0"/>
              <a:t> </a:t>
            </a:r>
            <a:r>
              <a:rPr lang="en-ID" sz="2000" dirty="0" err="1"/>
              <a:t>terima</a:t>
            </a:r>
            <a:r>
              <a:rPr lang="en-ID" sz="2000" dirty="0"/>
              <a:t> </a:t>
            </a:r>
            <a:r>
              <a:rPr lang="en-ID" sz="2000" dirty="0" err="1"/>
              <a:t>elektro</a:t>
            </a:r>
            <a:r>
              <a:rPr lang="id-ID" sz="2000" dirty="0"/>
              <a:t>n.</a:t>
            </a:r>
            <a:endParaRPr lang="en-ID" sz="2000" dirty="0"/>
          </a:p>
        </p:txBody>
      </p:sp>
      <p:pic>
        <p:nvPicPr>
          <p:cNvPr id="2050" name="Picture 2" descr="Contoh ikatan kimia">
            <a:extLst>
              <a:ext uri="{FF2B5EF4-FFF2-40B4-BE49-F238E27FC236}">
                <a16:creationId xmlns:a16="http://schemas.microsoft.com/office/drawing/2014/main" id="{0F72B16C-55EC-D89A-9F34-41C9203E9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705" y="4899026"/>
            <a:ext cx="28575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590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686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IKATAN KIMIA</vt:lpstr>
      <vt:lpstr>NAMA NAMA ANGGOTA KELOMPOK</vt:lpstr>
      <vt:lpstr>APA SAJA YANG DIBAHAS?</vt:lpstr>
      <vt:lpstr>Pengertian Dari Ikatan Kimia</vt:lpstr>
      <vt:lpstr>Teori Lewis Dan Kossel</vt:lpstr>
      <vt:lpstr>Teori Lewis</vt:lpstr>
      <vt:lpstr>PowerPoint Presentation</vt:lpstr>
      <vt:lpstr>Teori Kossel</vt:lpstr>
      <vt:lpstr>Jenis jenis Ikatan Kimia</vt:lpstr>
      <vt:lpstr>PowerPoint Presentation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IKATAN KIMIA</dc:title>
  <dc:creator>oryza.p.excelino@outlook.com</dc:creator>
  <cp:lastModifiedBy>Rafli Andy</cp:lastModifiedBy>
  <cp:revision>2</cp:revision>
  <dcterms:created xsi:type="dcterms:W3CDTF">2022-10-22T06:52:07Z</dcterms:created>
  <dcterms:modified xsi:type="dcterms:W3CDTF">2022-10-23T14:30:52Z</dcterms:modified>
</cp:coreProperties>
</file>