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 id="260" r:id="rId3"/>
    <p:sldId id="258" r:id="rId4"/>
    <p:sldId id="259" r:id="rId5"/>
    <p:sldId id="261" r:id="rId6"/>
    <p:sldId id="262" r:id="rId7"/>
    <p:sldId id="263" r:id="rId8"/>
    <p:sldId id="264" r:id="rId9"/>
    <p:sldId id="265" r:id="rId10"/>
    <p:sldId id="266" r:id="rId11"/>
    <p:sldId id="267" r:id="rId12"/>
    <p:sldId id="268" r:id="rId13"/>
    <p:sldId id="269" r:id="rId14"/>
    <p:sldId id="290" r:id="rId15"/>
    <p:sldId id="291" r:id="rId16"/>
    <p:sldId id="271" r:id="rId17"/>
    <p:sldId id="270"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agus Rafi" initials="KR" lastIdx="2" clrIdx="0">
    <p:extLst>
      <p:ext uri="{19B8F6BF-5375-455C-9EA6-DF929625EA0E}">
        <p15:presenceInfo xmlns:p15="http://schemas.microsoft.com/office/powerpoint/2012/main" userId="8aa31819b892f06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5256" autoAdjust="0"/>
  </p:normalViewPr>
  <p:slideViewPr>
    <p:cSldViewPr snapToGrid="0">
      <p:cViewPr varScale="1">
        <p:scale>
          <a:sx n="82" d="100"/>
          <a:sy n="82" d="100"/>
        </p:scale>
        <p:origin x="55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6171216-8436-4D29-B907-D97321EE0D7E}" type="datetimeFigureOut">
              <a:rPr lang="en-ID" smtClean="0"/>
              <a:t>05/10/2022</a:t>
            </a:fld>
            <a:endParaRPr lang="en-ID"/>
          </a:p>
        </p:txBody>
      </p:sp>
      <p:sp>
        <p:nvSpPr>
          <p:cNvPr id="5" name="Footer Placeholder 4"/>
          <p:cNvSpPr>
            <a:spLocks noGrp="1"/>
          </p:cNvSpPr>
          <p:nvPr>
            <p:ph type="ftr" sz="quarter" idx="11"/>
          </p:nvPr>
        </p:nvSpPr>
        <p:spPr>
          <a:xfrm>
            <a:off x="2692397" y="5037663"/>
            <a:ext cx="5214635" cy="279400"/>
          </a:xfrm>
        </p:spPr>
        <p:txBody>
          <a:bodyPr/>
          <a:lstStyle/>
          <a:p>
            <a:endParaRPr lang="en-ID"/>
          </a:p>
        </p:txBody>
      </p:sp>
      <p:sp>
        <p:nvSpPr>
          <p:cNvPr id="6" name="Slide Number Placeholder 5"/>
          <p:cNvSpPr>
            <a:spLocks noGrp="1"/>
          </p:cNvSpPr>
          <p:nvPr>
            <p:ph type="sldNum" sz="quarter" idx="12"/>
          </p:nvPr>
        </p:nvSpPr>
        <p:spPr>
          <a:xfrm>
            <a:off x="8956900" y="5037663"/>
            <a:ext cx="551167" cy="279400"/>
          </a:xfrm>
        </p:spPr>
        <p:txBody>
          <a:bodyPr/>
          <a:lstStyle/>
          <a:p>
            <a:fld id="{2999E7FA-E298-459F-BD64-1DDB7AED5965}" type="slidenum">
              <a:rPr lang="en-ID" smtClean="0"/>
              <a:t>‹#›</a:t>
            </a:fld>
            <a:endParaRPr lang="en-ID"/>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8586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171216-8436-4D29-B907-D97321EE0D7E}" type="datetimeFigureOut">
              <a:rPr lang="en-ID" smtClean="0"/>
              <a:t>05/10/2022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2999E7FA-E298-459F-BD64-1DDB7AED5965}" type="slidenum">
              <a:rPr lang="en-ID" smtClean="0"/>
              <a:t>‹#›</a:t>
            </a:fld>
            <a:endParaRPr lang="en-ID"/>
          </a:p>
        </p:txBody>
      </p:sp>
    </p:spTree>
    <p:extLst>
      <p:ext uri="{BB962C8B-B14F-4D97-AF65-F5344CB8AC3E}">
        <p14:creationId xmlns:p14="http://schemas.microsoft.com/office/powerpoint/2010/main" val="605590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171216-8436-4D29-B907-D97321EE0D7E}" type="datetimeFigureOut">
              <a:rPr lang="en-ID" smtClean="0"/>
              <a:t>05/10/2022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2999E7FA-E298-459F-BD64-1DDB7AED5965}" type="slidenum">
              <a:rPr lang="en-ID" smtClean="0"/>
              <a:t>‹#›</a:t>
            </a:fld>
            <a:endParaRPr lang="en-ID"/>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2679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171216-8436-4D29-B907-D97321EE0D7E}" type="datetimeFigureOut">
              <a:rPr lang="en-ID" smtClean="0"/>
              <a:t>05/10/2022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2999E7FA-E298-459F-BD64-1DDB7AED5965}" type="slidenum">
              <a:rPr lang="en-ID" smtClean="0"/>
              <a:t>‹#›</a:t>
            </a:fld>
            <a:endParaRPr lang="en-ID"/>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4588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171216-8436-4D29-B907-D97321EE0D7E}" type="datetimeFigureOut">
              <a:rPr lang="en-ID" smtClean="0"/>
              <a:t>05/10/2022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2999E7FA-E298-459F-BD64-1DDB7AED5965}" type="slidenum">
              <a:rPr lang="en-ID" smtClean="0"/>
              <a:t>‹#›</a:t>
            </a:fld>
            <a:endParaRPr lang="en-ID"/>
          </a:p>
        </p:txBody>
      </p:sp>
    </p:spTree>
    <p:extLst>
      <p:ext uri="{BB962C8B-B14F-4D97-AF65-F5344CB8AC3E}">
        <p14:creationId xmlns:p14="http://schemas.microsoft.com/office/powerpoint/2010/main" val="25814946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171216-8436-4D29-B907-D97321EE0D7E}" type="datetimeFigureOut">
              <a:rPr lang="en-ID" smtClean="0"/>
              <a:t>05/10/2022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2999E7FA-E298-459F-BD64-1DDB7AED5965}" type="slidenum">
              <a:rPr lang="en-ID" smtClean="0"/>
              <a:t>‹#›</a:t>
            </a:fld>
            <a:endParaRPr lang="en-ID"/>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7186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171216-8436-4D29-B907-D97321EE0D7E}" type="datetimeFigureOut">
              <a:rPr lang="en-ID" smtClean="0"/>
              <a:t>05/10/2022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2999E7FA-E298-459F-BD64-1DDB7AED5965}" type="slidenum">
              <a:rPr lang="en-ID" smtClean="0"/>
              <a:t>‹#›</a:t>
            </a:fld>
            <a:endParaRPr lang="en-ID"/>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7672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171216-8436-4D29-B907-D97321EE0D7E}" type="datetimeFigureOut">
              <a:rPr lang="en-ID" smtClean="0"/>
              <a:t>05/10/2022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2999E7FA-E298-459F-BD64-1DDB7AED5965}" type="slidenum">
              <a:rPr lang="en-ID" smtClean="0"/>
              <a:t>‹#›</a:t>
            </a:fld>
            <a:endParaRPr lang="en-ID"/>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4692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171216-8436-4D29-B907-D97321EE0D7E}" type="datetimeFigureOut">
              <a:rPr lang="en-ID" smtClean="0"/>
              <a:t>05/10/2022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2999E7FA-E298-459F-BD64-1DDB7AED5965}" type="slidenum">
              <a:rPr lang="en-ID" smtClean="0"/>
              <a:t>‹#›</a:t>
            </a:fld>
            <a:endParaRPr lang="en-ID"/>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3044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171216-8436-4D29-B907-D97321EE0D7E}" type="datetimeFigureOut">
              <a:rPr lang="en-ID" smtClean="0"/>
              <a:t>05/10/2022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2999E7FA-E298-459F-BD64-1DDB7AED5965}" type="slidenum">
              <a:rPr lang="en-ID" smtClean="0"/>
              <a:t>‹#›</a:t>
            </a:fld>
            <a:endParaRPr lang="en-ID"/>
          </a:p>
        </p:txBody>
      </p:sp>
    </p:spTree>
    <p:extLst>
      <p:ext uri="{BB962C8B-B14F-4D97-AF65-F5344CB8AC3E}">
        <p14:creationId xmlns:p14="http://schemas.microsoft.com/office/powerpoint/2010/main" val="3218953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171216-8436-4D29-B907-D97321EE0D7E}" type="datetimeFigureOut">
              <a:rPr lang="en-ID" smtClean="0"/>
              <a:t>05/10/2022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2999E7FA-E298-459F-BD64-1DDB7AED5965}" type="slidenum">
              <a:rPr lang="en-ID" smtClean="0"/>
              <a:t>‹#›</a:t>
            </a:fld>
            <a:endParaRPr lang="en-ID"/>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5044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171216-8436-4D29-B907-D97321EE0D7E}" type="datetimeFigureOut">
              <a:rPr lang="en-ID" smtClean="0"/>
              <a:t>05/10/2022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2999E7FA-E298-459F-BD64-1DDB7AED5965}" type="slidenum">
              <a:rPr lang="en-ID" smtClean="0"/>
              <a:t>‹#›</a:t>
            </a:fld>
            <a:endParaRPr lang="en-ID"/>
          </a:p>
        </p:txBody>
      </p:sp>
    </p:spTree>
    <p:extLst>
      <p:ext uri="{BB962C8B-B14F-4D97-AF65-F5344CB8AC3E}">
        <p14:creationId xmlns:p14="http://schemas.microsoft.com/office/powerpoint/2010/main" val="1144564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171216-8436-4D29-B907-D97321EE0D7E}" type="datetimeFigureOut">
              <a:rPr lang="en-ID" smtClean="0"/>
              <a:t>05/10/2022</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2999E7FA-E298-459F-BD64-1DDB7AED5965}" type="slidenum">
              <a:rPr lang="en-ID" smtClean="0"/>
              <a:t>‹#›</a:t>
            </a:fld>
            <a:endParaRPr lang="en-ID"/>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2566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171216-8436-4D29-B907-D97321EE0D7E}" type="datetimeFigureOut">
              <a:rPr lang="en-ID" smtClean="0"/>
              <a:t>05/10/2022</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2999E7FA-E298-459F-BD64-1DDB7AED5965}" type="slidenum">
              <a:rPr lang="en-ID" smtClean="0"/>
              <a:t>‹#›</a:t>
            </a:fld>
            <a:endParaRPr lang="en-ID"/>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1628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171216-8436-4D29-B907-D97321EE0D7E}" type="datetimeFigureOut">
              <a:rPr lang="en-ID" smtClean="0"/>
              <a:t>05/10/2022</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2999E7FA-E298-459F-BD64-1DDB7AED5965}" type="slidenum">
              <a:rPr lang="en-ID" smtClean="0"/>
              <a:t>‹#›</a:t>
            </a:fld>
            <a:endParaRPr lang="en-ID"/>
          </a:p>
        </p:txBody>
      </p:sp>
    </p:spTree>
    <p:extLst>
      <p:ext uri="{BB962C8B-B14F-4D97-AF65-F5344CB8AC3E}">
        <p14:creationId xmlns:p14="http://schemas.microsoft.com/office/powerpoint/2010/main" val="580486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171216-8436-4D29-B907-D97321EE0D7E}" type="datetimeFigureOut">
              <a:rPr lang="en-ID" smtClean="0"/>
              <a:t>05/10/2022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2999E7FA-E298-459F-BD64-1DDB7AED5965}" type="slidenum">
              <a:rPr lang="en-ID" smtClean="0"/>
              <a:t>‹#›</a:t>
            </a:fld>
            <a:endParaRPr lang="en-ID"/>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1291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171216-8436-4D29-B907-D97321EE0D7E}" type="datetimeFigureOut">
              <a:rPr lang="en-ID" smtClean="0"/>
              <a:t>05/10/2022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2999E7FA-E298-459F-BD64-1DDB7AED5965}" type="slidenum">
              <a:rPr lang="en-ID" smtClean="0"/>
              <a:t>‹#›</a:t>
            </a:fld>
            <a:endParaRPr lang="en-ID"/>
          </a:p>
        </p:txBody>
      </p:sp>
    </p:spTree>
    <p:extLst>
      <p:ext uri="{BB962C8B-B14F-4D97-AF65-F5344CB8AC3E}">
        <p14:creationId xmlns:p14="http://schemas.microsoft.com/office/powerpoint/2010/main" val="529507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6171216-8436-4D29-B907-D97321EE0D7E}" type="datetimeFigureOut">
              <a:rPr lang="en-ID" smtClean="0"/>
              <a:t>05/10/2022</a:t>
            </a:fld>
            <a:endParaRPr lang="en-ID"/>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D"/>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999E7FA-E298-459F-BD64-1DDB7AED5965}" type="slidenum">
              <a:rPr lang="en-ID" smtClean="0"/>
              <a:t>‹#›</a:t>
            </a:fld>
            <a:endParaRPr lang="en-ID"/>
          </a:p>
        </p:txBody>
      </p:sp>
    </p:spTree>
    <p:extLst>
      <p:ext uri="{BB962C8B-B14F-4D97-AF65-F5344CB8AC3E}">
        <p14:creationId xmlns:p14="http://schemas.microsoft.com/office/powerpoint/2010/main" val="77071521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id.wikipedia.org/wiki/Unsur_kimia" TargetMode="External"/><Relationship Id="rId1" Type="http://schemas.openxmlformats.org/officeDocument/2006/relationships/slideLayout" Target="../slideLayouts/slideLayout2.xml"/><Relationship Id="rId5" Type="http://schemas.openxmlformats.org/officeDocument/2006/relationships/hyperlink" Target="https://id.wikipedia.org/wiki/Tabel_periodik" TargetMode="External"/><Relationship Id="rId4" Type="http://schemas.openxmlformats.org/officeDocument/2006/relationships/hyperlink" Target="https://id.wikipedia.org/wiki/Bahasa_Jerman"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gif"/><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C14FD-29B5-4131-A84A-DD0056D5BBA0}"/>
              </a:ext>
            </a:extLst>
          </p:cNvPr>
          <p:cNvSpPr>
            <a:spLocks noGrp="1"/>
          </p:cNvSpPr>
          <p:nvPr>
            <p:ph type="title"/>
          </p:nvPr>
        </p:nvSpPr>
        <p:spPr/>
        <p:txBody>
          <a:bodyPr/>
          <a:lstStyle/>
          <a:p>
            <a:pPr algn="ctr"/>
            <a:r>
              <a:rPr lang="en-US" dirty="0"/>
              <a:t>KIMIA 1B</a:t>
            </a:r>
            <a:endParaRPr lang="en-ID" dirty="0"/>
          </a:p>
        </p:txBody>
      </p:sp>
      <p:sp>
        <p:nvSpPr>
          <p:cNvPr id="3" name="Content Placeholder 2">
            <a:extLst>
              <a:ext uri="{FF2B5EF4-FFF2-40B4-BE49-F238E27FC236}">
                <a16:creationId xmlns:a16="http://schemas.microsoft.com/office/drawing/2014/main" id="{23B0D12E-2572-4BC5-9FC2-5334F2045748}"/>
              </a:ext>
            </a:extLst>
          </p:cNvPr>
          <p:cNvSpPr>
            <a:spLocks noGrp="1"/>
          </p:cNvSpPr>
          <p:nvPr>
            <p:ph idx="1"/>
          </p:nvPr>
        </p:nvSpPr>
        <p:spPr/>
        <p:txBody>
          <a:bodyPr/>
          <a:lstStyle/>
          <a:p>
            <a:pPr marL="0" indent="0" algn="ctr">
              <a:buNone/>
            </a:pPr>
            <a:r>
              <a:rPr lang="en-US" dirty="0"/>
              <a:t>KELOMPOK 4:</a:t>
            </a:r>
          </a:p>
          <a:p>
            <a:pPr marL="457200" indent="-457200" algn="ctr">
              <a:buFont typeface="+mj-lt"/>
              <a:buAutoNum type="arabicPeriod"/>
            </a:pPr>
            <a:r>
              <a:rPr lang="en-US" dirty="0"/>
              <a:t>Jevon </a:t>
            </a:r>
            <a:r>
              <a:rPr lang="en-US" dirty="0" err="1"/>
              <a:t>Tamba</a:t>
            </a:r>
            <a:r>
              <a:rPr lang="en-US" dirty="0"/>
              <a:t> 						(50422743)</a:t>
            </a:r>
          </a:p>
          <a:p>
            <a:pPr marL="457200" indent="-457200" algn="ctr">
              <a:buFont typeface="+mj-lt"/>
              <a:buAutoNum type="arabicPeriod"/>
            </a:pPr>
            <a:r>
              <a:rPr lang="en-US" dirty="0"/>
              <a:t>Kiagus Muhammad Rafi 			(50422795)</a:t>
            </a:r>
          </a:p>
          <a:p>
            <a:pPr marL="457200" indent="-457200" algn="ctr">
              <a:buFont typeface="+mj-lt"/>
              <a:buAutoNum type="arabicPeriod"/>
            </a:pPr>
            <a:r>
              <a:rPr lang="en-US" dirty="0"/>
              <a:t>Muhammad </a:t>
            </a:r>
            <a:r>
              <a:rPr lang="en-US" dirty="0" err="1"/>
              <a:t>Rafli</a:t>
            </a:r>
            <a:r>
              <a:rPr lang="en-US" dirty="0"/>
              <a:t> </a:t>
            </a:r>
            <a:r>
              <a:rPr lang="en-US" dirty="0" err="1"/>
              <a:t>Hariandy</a:t>
            </a:r>
            <a:r>
              <a:rPr lang="en-US" dirty="0"/>
              <a:t> 		(51422703) </a:t>
            </a:r>
          </a:p>
          <a:p>
            <a:pPr marL="457200" indent="-457200" algn="ctr">
              <a:buFont typeface="+mj-lt"/>
              <a:buAutoNum type="arabicPeriod"/>
            </a:pPr>
            <a:r>
              <a:rPr lang="en-US" dirty="0"/>
              <a:t>Muhamad Ariel Nur </a:t>
            </a:r>
            <a:r>
              <a:rPr lang="en-US" dirty="0" err="1"/>
              <a:t>Rizqi</a:t>
            </a:r>
            <a:r>
              <a:rPr lang="en-US" dirty="0"/>
              <a:t> 			(50422935)</a:t>
            </a:r>
          </a:p>
          <a:p>
            <a:pPr marL="457200" indent="-457200" algn="ctr">
              <a:buFont typeface="+mj-lt"/>
              <a:buAutoNum type="arabicPeriod"/>
            </a:pPr>
            <a:r>
              <a:rPr lang="en-US" dirty="0"/>
              <a:t>Mohamad Rasyid 					(50422901)	</a:t>
            </a:r>
          </a:p>
          <a:p>
            <a:pPr marL="0" indent="0">
              <a:buNone/>
            </a:pPr>
            <a:endParaRPr lang="en-ID" dirty="0"/>
          </a:p>
        </p:txBody>
      </p:sp>
    </p:spTree>
    <p:extLst>
      <p:ext uri="{BB962C8B-B14F-4D97-AF65-F5344CB8AC3E}">
        <p14:creationId xmlns:p14="http://schemas.microsoft.com/office/powerpoint/2010/main" val="3913192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AFC88B-2232-04E8-2C8A-C2A703EDE2F7}"/>
              </a:ext>
            </a:extLst>
          </p:cNvPr>
          <p:cNvSpPr txBox="1"/>
          <p:nvPr/>
        </p:nvSpPr>
        <p:spPr>
          <a:xfrm>
            <a:off x="807868" y="794266"/>
            <a:ext cx="4385569" cy="5940088"/>
          </a:xfrm>
          <a:prstGeom prst="rect">
            <a:avLst/>
          </a:prstGeom>
          <a:noFill/>
        </p:spPr>
        <p:txBody>
          <a:bodyPr wrap="square" rtlCol="0">
            <a:spAutoFit/>
          </a:bodyPr>
          <a:lstStyle/>
          <a:p>
            <a:pPr marL="342900" indent="-342900" algn="l" fontAlgn="base">
              <a:buAutoNum type="arabicPeriod"/>
            </a:pPr>
            <a:r>
              <a:rPr lang="en-ID" sz="2000" b="1" i="0" dirty="0" err="1">
                <a:solidFill>
                  <a:srgbClr val="232323"/>
                </a:solidFill>
                <a:effectLst/>
                <a:latin typeface="+mj-lt"/>
              </a:rPr>
              <a:t>Teori</a:t>
            </a:r>
            <a:r>
              <a:rPr lang="en-ID" sz="2000" b="1" i="0" dirty="0">
                <a:solidFill>
                  <a:srgbClr val="232323"/>
                </a:solidFill>
                <a:effectLst/>
                <a:latin typeface="+mj-lt"/>
              </a:rPr>
              <a:t> Atom Dalton</a:t>
            </a:r>
            <a:endParaRPr lang="id-ID" sz="2000" b="1" i="0" dirty="0">
              <a:solidFill>
                <a:srgbClr val="232323"/>
              </a:solidFill>
              <a:effectLst/>
              <a:latin typeface="+mj-lt"/>
            </a:endParaRPr>
          </a:p>
          <a:p>
            <a:pPr algn="l" fontAlgn="base"/>
            <a:endParaRPr lang="en-ID" sz="2000" b="0" i="0" dirty="0">
              <a:solidFill>
                <a:srgbClr val="232323"/>
              </a:solidFill>
              <a:effectLst/>
              <a:latin typeface="+mj-lt"/>
            </a:endParaRPr>
          </a:p>
          <a:p>
            <a:pPr algn="l" fontAlgn="base"/>
            <a:endParaRPr lang="id-ID" sz="2000" b="0" i="0" dirty="0">
              <a:solidFill>
                <a:srgbClr val="444444"/>
              </a:solidFill>
              <a:effectLst/>
              <a:latin typeface="+mj-lt"/>
            </a:endParaRPr>
          </a:p>
          <a:p>
            <a:pPr algn="l" fontAlgn="base"/>
            <a:endParaRPr lang="id-ID" sz="2000" dirty="0">
              <a:solidFill>
                <a:srgbClr val="444444"/>
              </a:solidFill>
              <a:latin typeface="+mj-lt"/>
            </a:endParaRPr>
          </a:p>
          <a:p>
            <a:pPr algn="l" fontAlgn="base"/>
            <a:endParaRPr lang="id-ID" sz="2000" dirty="0">
              <a:solidFill>
                <a:srgbClr val="444444"/>
              </a:solidFill>
              <a:latin typeface="+mj-lt"/>
            </a:endParaRPr>
          </a:p>
          <a:p>
            <a:pPr algn="l" fontAlgn="base"/>
            <a:endParaRPr lang="id-ID" sz="2000" dirty="0">
              <a:solidFill>
                <a:srgbClr val="444444"/>
              </a:solidFill>
              <a:latin typeface="+mj-lt"/>
            </a:endParaRPr>
          </a:p>
          <a:p>
            <a:pPr algn="l" fontAlgn="base"/>
            <a:endParaRPr lang="id-ID" sz="2000" b="0" i="0" dirty="0">
              <a:solidFill>
                <a:srgbClr val="444444"/>
              </a:solidFill>
              <a:effectLst/>
              <a:latin typeface="+mj-lt"/>
            </a:endParaRPr>
          </a:p>
          <a:p>
            <a:pPr algn="l" fontAlgn="base"/>
            <a:endParaRPr lang="id-ID" sz="2000" b="0" i="0" dirty="0">
              <a:solidFill>
                <a:srgbClr val="444444"/>
              </a:solidFill>
              <a:effectLst/>
              <a:latin typeface="+mj-lt"/>
            </a:endParaRPr>
          </a:p>
          <a:p>
            <a:pPr algn="l" fontAlgn="base"/>
            <a:r>
              <a:rPr lang="en-ID" sz="2000" b="0" i="0" dirty="0">
                <a:solidFill>
                  <a:srgbClr val="444444"/>
                </a:solidFill>
                <a:effectLst/>
                <a:latin typeface="+mj-lt"/>
              </a:rPr>
              <a:t>John Dalton </a:t>
            </a:r>
            <a:r>
              <a:rPr lang="en-ID" sz="2000" b="0" i="0" dirty="0" err="1">
                <a:solidFill>
                  <a:srgbClr val="444444"/>
                </a:solidFill>
                <a:effectLst/>
                <a:latin typeface="+mj-lt"/>
              </a:rPr>
              <a:t>adalah</a:t>
            </a:r>
            <a:r>
              <a:rPr lang="en-ID" sz="2000" b="0" i="0" dirty="0">
                <a:solidFill>
                  <a:srgbClr val="444444"/>
                </a:solidFill>
                <a:effectLst/>
                <a:latin typeface="+mj-lt"/>
              </a:rPr>
              <a:t> </a:t>
            </a:r>
            <a:r>
              <a:rPr lang="en-ID" sz="2000" b="0" i="0" dirty="0" err="1">
                <a:solidFill>
                  <a:srgbClr val="444444"/>
                </a:solidFill>
                <a:effectLst/>
                <a:latin typeface="+mj-lt"/>
              </a:rPr>
              <a:t>ilmuwan</a:t>
            </a:r>
            <a:r>
              <a:rPr lang="en-ID" sz="2000" b="0" i="0" dirty="0">
                <a:solidFill>
                  <a:srgbClr val="444444"/>
                </a:solidFill>
                <a:effectLst/>
                <a:latin typeface="+mj-lt"/>
              </a:rPr>
              <a:t> </a:t>
            </a:r>
            <a:r>
              <a:rPr lang="en-ID" sz="2000" b="0" i="0" dirty="0" err="1">
                <a:solidFill>
                  <a:srgbClr val="444444"/>
                </a:solidFill>
                <a:effectLst/>
                <a:latin typeface="+mj-lt"/>
              </a:rPr>
              <a:t>pertama</a:t>
            </a:r>
            <a:r>
              <a:rPr lang="en-ID" sz="2000" b="0" i="0" dirty="0">
                <a:solidFill>
                  <a:srgbClr val="444444"/>
                </a:solidFill>
                <a:effectLst/>
                <a:latin typeface="+mj-lt"/>
              </a:rPr>
              <a:t> yang </a:t>
            </a:r>
            <a:r>
              <a:rPr lang="en-ID" sz="2000" b="0" i="0" dirty="0" err="1">
                <a:solidFill>
                  <a:srgbClr val="444444"/>
                </a:solidFill>
                <a:effectLst/>
                <a:latin typeface="+mj-lt"/>
              </a:rPr>
              <a:t>mengembangkan</a:t>
            </a:r>
            <a:r>
              <a:rPr lang="en-ID" sz="2000" b="0" i="0" dirty="0">
                <a:solidFill>
                  <a:srgbClr val="444444"/>
                </a:solidFill>
                <a:effectLst/>
                <a:latin typeface="+mj-lt"/>
              </a:rPr>
              <a:t> </a:t>
            </a:r>
            <a:r>
              <a:rPr lang="en-ID" sz="2000" b="0" i="0" dirty="0" err="1">
                <a:solidFill>
                  <a:srgbClr val="444444"/>
                </a:solidFill>
                <a:effectLst/>
                <a:latin typeface="+mj-lt"/>
              </a:rPr>
              <a:t>teori</a:t>
            </a:r>
            <a:r>
              <a:rPr lang="en-ID" sz="2000" b="0" i="0" dirty="0">
                <a:solidFill>
                  <a:srgbClr val="444444"/>
                </a:solidFill>
                <a:effectLst/>
                <a:latin typeface="+mj-lt"/>
              </a:rPr>
              <a:t> atom pada </a:t>
            </a:r>
            <a:r>
              <a:rPr lang="en-ID" sz="2000" b="0" i="0" dirty="0" err="1">
                <a:solidFill>
                  <a:srgbClr val="444444"/>
                </a:solidFill>
                <a:effectLst/>
                <a:latin typeface="+mj-lt"/>
              </a:rPr>
              <a:t>tahun</a:t>
            </a:r>
            <a:r>
              <a:rPr lang="en-ID" sz="2000" b="0" i="0" dirty="0">
                <a:solidFill>
                  <a:srgbClr val="444444"/>
                </a:solidFill>
                <a:effectLst/>
                <a:latin typeface="+mj-lt"/>
              </a:rPr>
              <a:t> 1803. </a:t>
            </a:r>
            <a:r>
              <a:rPr lang="en-ID" sz="2000" b="0" i="0" dirty="0" err="1">
                <a:solidFill>
                  <a:srgbClr val="444444"/>
                </a:solidFill>
                <a:effectLst/>
                <a:latin typeface="+mj-lt"/>
              </a:rPr>
              <a:t>Teori</a:t>
            </a:r>
            <a:r>
              <a:rPr lang="en-ID" sz="2000" b="0" i="0" dirty="0">
                <a:solidFill>
                  <a:srgbClr val="444444"/>
                </a:solidFill>
                <a:effectLst/>
                <a:latin typeface="+mj-lt"/>
              </a:rPr>
              <a:t> yang </a:t>
            </a:r>
            <a:r>
              <a:rPr lang="en-ID" sz="2000" b="0" i="0" dirty="0" err="1">
                <a:solidFill>
                  <a:srgbClr val="444444"/>
                </a:solidFill>
                <a:effectLst/>
                <a:latin typeface="+mj-lt"/>
              </a:rPr>
              <a:t>dikembangkan</a:t>
            </a:r>
            <a:r>
              <a:rPr lang="en-ID" sz="2000" b="0" i="0" dirty="0">
                <a:solidFill>
                  <a:srgbClr val="444444"/>
                </a:solidFill>
                <a:effectLst/>
                <a:latin typeface="+mj-lt"/>
              </a:rPr>
              <a:t> </a:t>
            </a:r>
            <a:r>
              <a:rPr lang="en-ID" sz="2000" b="0" i="0" dirty="0" err="1">
                <a:solidFill>
                  <a:srgbClr val="444444"/>
                </a:solidFill>
                <a:effectLst/>
                <a:latin typeface="+mj-lt"/>
              </a:rPr>
              <a:t>ini</a:t>
            </a:r>
            <a:r>
              <a:rPr lang="en-ID" sz="2000" b="0" i="0" dirty="0">
                <a:solidFill>
                  <a:srgbClr val="444444"/>
                </a:solidFill>
                <a:effectLst/>
                <a:latin typeface="+mj-lt"/>
              </a:rPr>
              <a:t> </a:t>
            </a:r>
            <a:r>
              <a:rPr lang="en-ID" sz="2000" b="0" i="0" dirty="0" err="1">
                <a:solidFill>
                  <a:srgbClr val="444444"/>
                </a:solidFill>
                <a:effectLst/>
                <a:latin typeface="+mj-lt"/>
              </a:rPr>
              <a:t>merupakan</a:t>
            </a:r>
            <a:r>
              <a:rPr lang="en-ID" sz="2000" b="0" i="0" dirty="0">
                <a:solidFill>
                  <a:srgbClr val="444444"/>
                </a:solidFill>
                <a:effectLst/>
                <a:latin typeface="+mj-lt"/>
              </a:rPr>
              <a:t> </a:t>
            </a:r>
            <a:r>
              <a:rPr lang="en-ID" sz="2000" b="0" i="0" dirty="0" err="1">
                <a:solidFill>
                  <a:srgbClr val="444444"/>
                </a:solidFill>
                <a:effectLst/>
                <a:latin typeface="+mj-lt"/>
              </a:rPr>
              <a:t>hasil</a:t>
            </a:r>
            <a:r>
              <a:rPr lang="en-ID" sz="2000" b="0" i="0" dirty="0">
                <a:solidFill>
                  <a:srgbClr val="444444"/>
                </a:solidFill>
                <a:effectLst/>
                <a:latin typeface="+mj-lt"/>
              </a:rPr>
              <a:t> </a:t>
            </a:r>
            <a:r>
              <a:rPr lang="en-ID" sz="2000" b="0" i="0" dirty="0" err="1">
                <a:solidFill>
                  <a:srgbClr val="444444"/>
                </a:solidFill>
                <a:effectLst/>
                <a:latin typeface="+mj-lt"/>
              </a:rPr>
              <a:t>eksperimen</a:t>
            </a:r>
            <a:r>
              <a:rPr lang="en-ID" sz="2000" b="0" i="0" dirty="0">
                <a:solidFill>
                  <a:srgbClr val="444444"/>
                </a:solidFill>
                <a:effectLst/>
                <a:latin typeface="+mj-lt"/>
              </a:rPr>
              <a:t> John Dalton </a:t>
            </a:r>
            <a:r>
              <a:rPr lang="en-ID" sz="2000" b="0" i="0" dirty="0" err="1">
                <a:solidFill>
                  <a:srgbClr val="444444"/>
                </a:solidFill>
                <a:effectLst/>
                <a:latin typeface="+mj-lt"/>
              </a:rPr>
              <a:t>dalam</a:t>
            </a:r>
            <a:r>
              <a:rPr lang="en-ID" sz="2000" b="0" i="0" dirty="0">
                <a:solidFill>
                  <a:srgbClr val="444444"/>
                </a:solidFill>
                <a:effectLst/>
                <a:latin typeface="+mj-lt"/>
              </a:rPr>
              <a:t> </a:t>
            </a:r>
            <a:r>
              <a:rPr lang="en-ID" sz="2000" b="0" i="0" dirty="0" err="1">
                <a:solidFill>
                  <a:srgbClr val="444444"/>
                </a:solidFill>
                <a:effectLst/>
                <a:latin typeface="+mj-lt"/>
              </a:rPr>
              <a:t>mengembangkan</a:t>
            </a:r>
            <a:r>
              <a:rPr lang="en-ID" sz="2000" b="0" i="0" dirty="0">
                <a:solidFill>
                  <a:srgbClr val="444444"/>
                </a:solidFill>
                <a:effectLst/>
                <a:latin typeface="+mj-lt"/>
              </a:rPr>
              <a:t> </a:t>
            </a:r>
            <a:r>
              <a:rPr lang="en-ID" sz="2000" b="0" i="0" dirty="0" err="1">
                <a:solidFill>
                  <a:srgbClr val="444444"/>
                </a:solidFill>
                <a:effectLst/>
                <a:latin typeface="+mj-lt"/>
              </a:rPr>
              <a:t>pemikiran</a:t>
            </a:r>
            <a:r>
              <a:rPr lang="en-ID" sz="2000" b="0" i="0" dirty="0">
                <a:solidFill>
                  <a:srgbClr val="444444"/>
                </a:solidFill>
                <a:effectLst/>
                <a:latin typeface="+mj-lt"/>
              </a:rPr>
              <a:t> atom Democritus. John Dalton </a:t>
            </a:r>
            <a:r>
              <a:rPr lang="en-ID" sz="2000" b="0" i="0" dirty="0" err="1">
                <a:solidFill>
                  <a:srgbClr val="444444"/>
                </a:solidFill>
                <a:effectLst/>
                <a:latin typeface="+mj-lt"/>
              </a:rPr>
              <a:t>beranggapan</a:t>
            </a:r>
            <a:r>
              <a:rPr lang="en-ID" sz="2000" b="0" i="0" dirty="0">
                <a:solidFill>
                  <a:srgbClr val="444444"/>
                </a:solidFill>
                <a:effectLst/>
                <a:latin typeface="+mj-lt"/>
              </a:rPr>
              <a:t> </a:t>
            </a:r>
            <a:r>
              <a:rPr lang="en-ID" sz="2000" b="0" i="0" dirty="0" err="1">
                <a:solidFill>
                  <a:srgbClr val="444444"/>
                </a:solidFill>
                <a:effectLst/>
                <a:latin typeface="+mj-lt"/>
              </a:rPr>
              <a:t>bahwa</a:t>
            </a:r>
            <a:r>
              <a:rPr lang="en-ID" sz="2000" b="0" i="0" dirty="0">
                <a:solidFill>
                  <a:srgbClr val="444444"/>
                </a:solidFill>
                <a:effectLst/>
                <a:latin typeface="+mj-lt"/>
              </a:rPr>
              <a:t> atom </a:t>
            </a:r>
            <a:r>
              <a:rPr lang="en-ID" sz="2000" b="0" i="0" dirty="0" err="1">
                <a:solidFill>
                  <a:srgbClr val="444444"/>
                </a:solidFill>
                <a:effectLst/>
                <a:latin typeface="+mj-lt"/>
              </a:rPr>
              <a:t>itu</a:t>
            </a:r>
            <a:r>
              <a:rPr lang="en-ID" sz="2000" b="0" i="0" dirty="0">
                <a:solidFill>
                  <a:srgbClr val="444444"/>
                </a:solidFill>
                <a:effectLst/>
                <a:latin typeface="+mj-lt"/>
              </a:rPr>
              <a:t> </a:t>
            </a:r>
            <a:r>
              <a:rPr lang="en-ID" sz="2000" b="0" i="0" dirty="0" err="1">
                <a:solidFill>
                  <a:srgbClr val="444444"/>
                </a:solidFill>
                <a:effectLst/>
                <a:latin typeface="+mj-lt"/>
              </a:rPr>
              <a:t>berbentuk</a:t>
            </a:r>
            <a:r>
              <a:rPr lang="en-ID" sz="2000" b="0" i="0" dirty="0">
                <a:solidFill>
                  <a:srgbClr val="444444"/>
                </a:solidFill>
                <a:effectLst/>
                <a:latin typeface="+mj-lt"/>
              </a:rPr>
              <a:t> </a:t>
            </a:r>
            <a:r>
              <a:rPr lang="en-ID" sz="2000" b="0" i="0" dirty="0" err="1">
                <a:solidFill>
                  <a:srgbClr val="444444"/>
                </a:solidFill>
                <a:effectLst/>
                <a:latin typeface="+mj-lt"/>
              </a:rPr>
              <a:t>seperti</a:t>
            </a:r>
            <a:r>
              <a:rPr lang="en-ID" sz="2000" b="0" i="0" dirty="0">
                <a:solidFill>
                  <a:srgbClr val="444444"/>
                </a:solidFill>
                <a:effectLst/>
                <a:latin typeface="+mj-lt"/>
              </a:rPr>
              <a:t> bola </a:t>
            </a:r>
            <a:r>
              <a:rPr lang="en-ID" sz="2000" b="0" i="0" dirty="0" err="1">
                <a:solidFill>
                  <a:srgbClr val="444444"/>
                </a:solidFill>
                <a:effectLst/>
                <a:latin typeface="+mj-lt"/>
              </a:rPr>
              <a:t>biliar</a:t>
            </a:r>
            <a:r>
              <a:rPr lang="en-ID" sz="2000" b="0" i="0" dirty="0">
                <a:solidFill>
                  <a:srgbClr val="444444"/>
                </a:solidFill>
                <a:effectLst/>
                <a:latin typeface="+mj-lt"/>
              </a:rPr>
              <a:t>.</a:t>
            </a:r>
          </a:p>
          <a:p>
            <a:br>
              <a:rPr lang="en-ID" sz="2000" dirty="0"/>
            </a:br>
            <a:br>
              <a:rPr lang="en-ID" sz="2000" dirty="0"/>
            </a:br>
            <a:endParaRPr lang="en-ID" sz="2000" dirty="0"/>
          </a:p>
        </p:txBody>
      </p:sp>
      <p:sp>
        <p:nvSpPr>
          <p:cNvPr id="7" name="TextBox 6">
            <a:extLst>
              <a:ext uri="{FF2B5EF4-FFF2-40B4-BE49-F238E27FC236}">
                <a16:creationId xmlns:a16="http://schemas.microsoft.com/office/drawing/2014/main" id="{1374BDDF-AA7F-61F3-605D-808A16DD602E}"/>
              </a:ext>
            </a:extLst>
          </p:cNvPr>
          <p:cNvSpPr txBox="1"/>
          <p:nvPr/>
        </p:nvSpPr>
        <p:spPr>
          <a:xfrm>
            <a:off x="5685811" y="794266"/>
            <a:ext cx="5855160" cy="6186309"/>
          </a:xfrm>
          <a:prstGeom prst="rect">
            <a:avLst/>
          </a:prstGeom>
          <a:noFill/>
        </p:spPr>
        <p:txBody>
          <a:bodyPr wrap="square" rtlCol="0">
            <a:spAutoFit/>
          </a:bodyPr>
          <a:lstStyle/>
          <a:p>
            <a:pPr algn="l" fontAlgn="base"/>
            <a:r>
              <a:rPr lang="id-ID" sz="2000" u="sng" dirty="0">
                <a:solidFill>
                  <a:srgbClr val="444444"/>
                </a:solidFill>
                <a:latin typeface="+mj-lt"/>
              </a:rPr>
              <a:t>T</a:t>
            </a:r>
            <a:r>
              <a:rPr lang="sv-SE" sz="2000" b="0" u="sng" dirty="0">
                <a:solidFill>
                  <a:srgbClr val="444444"/>
                </a:solidFill>
                <a:effectLst/>
                <a:latin typeface="+mj-lt"/>
              </a:rPr>
              <a:t>eori</a:t>
            </a:r>
            <a:r>
              <a:rPr lang="id-ID" sz="2000" u="sng" dirty="0">
                <a:solidFill>
                  <a:srgbClr val="444444"/>
                </a:solidFill>
                <a:latin typeface="+mj-lt"/>
              </a:rPr>
              <a:t>-teori</a:t>
            </a:r>
            <a:r>
              <a:rPr lang="sv-SE" sz="2000" b="0" u="sng" dirty="0">
                <a:solidFill>
                  <a:srgbClr val="444444"/>
                </a:solidFill>
                <a:effectLst/>
                <a:latin typeface="+mj-lt"/>
              </a:rPr>
              <a:t> atom John Dalton, sebagai berikut:</a:t>
            </a:r>
          </a:p>
          <a:p>
            <a:pPr marL="342900" indent="-342900" algn="l" fontAlgn="base">
              <a:buFont typeface="+mj-lt"/>
              <a:buAutoNum type="arabicPeriod"/>
            </a:pPr>
            <a:r>
              <a:rPr lang="en-ID" sz="2000" b="0" i="0" dirty="0" err="1">
                <a:solidFill>
                  <a:srgbClr val="444444"/>
                </a:solidFill>
                <a:effectLst/>
                <a:latin typeface="+mj-lt"/>
              </a:rPr>
              <a:t>Semua</a:t>
            </a:r>
            <a:r>
              <a:rPr lang="en-ID" sz="2000" b="0" i="0" dirty="0">
                <a:solidFill>
                  <a:srgbClr val="444444"/>
                </a:solidFill>
                <a:effectLst/>
                <a:latin typeface="+mj-lt"/>
              </a:rPr>
              <a:t> </a:t>
            </a:r>
            <a:r>
              <a:rPr lang="en-ID" sz="2000" b="0" i="0" dirty="0" err="1">
                <a:solidFill>
                  <a:srgbClr val="444444"/>
                </a:solidFill>
                <a:effectLst/>
                <a:latin typeface="+mj-lt"/>
              </a:rPr>
              <a:t>materi</a:t>
            </a:r>
            <a:r>
              <a:rPr lang="en-ID" sz="2000" b="0" i="0" dirty="0">
                <a:solidFill>
                  <a:srgbClr val="444444"/>
                </a:solidFill>
                <a:effectLst/>
                <a:latin typeface="+mj-lt"/>
              </a:rPr>
              <a:t> yang </a:t>
            </a:r>
            <a:r>
              <a:rPr lang="en-ID" sz="2000" b="0" i="0" dirty="0" err="1">
                <a:solidFill>
                  <a:srgbClr val="444444"/>
                </a:solidFill>
                <a:effectLst/>
                <a:latin typeface="+mj-lt"/>
              </a:rPr>
              <a:t>ada</a:t>
            </a:r>
            <a:r>
              <a:rPr lang="en-ID" sz="2000" b="0" i="0" dirty="0">
                <a:solidFill>
                  <a:srgbClr val="444444"/>
                </a:solidFill>
                <a:effectLst/>
                <a:latin typeface="+mj-lt"/>
              </a:rPr>
              <a:t> di dunia </a:t>
            </a:r>
            <a:r>
              <a:rPr lang="en-ID" sz="2000" b="0" i="0" dirty="0" err="1">
                <a:solidFill>
                  <a:srgbClr val="444444"/>
                </a:solidFill>
                <a:effectLst/>
                <a:latin typeface="+mj-lt"/>
              </a:rPr>
              <a:t>terbentuk</a:t>
            </a:r>
            <a:r>
              <a:rPr lang="en-ID" sz="2000" b="0" i="0" dirty="0">
                <a:solidFill>
                  <a:srgbClr val="444444"/>
                </a:solidFill>
                <a:effectLst/>
                <a:latin typeface="+mj-lt"/>
              </a:rPr>
              <a:t> </a:t>
            </a:r>
            <a:r>
              <a:rPr lang="en-ID" sz="2000" b="0" i="0" dirty="0" err="1">
                <a:solidFill>
                  <a:srgbClr val="444444"/>
                </a:solidFill>
                <a:effectLst/>
                <a:latin typeface="+mj-lt"/>
              </a:rPr>
              <a:t>dari</a:t>
            </a:r>
            <a:r>
              <a:rPr lang="en-ID" sz="2000" b="0" i="0" dirty="0">
                <a:solidFill>
                  <a:srgbClr val="444444"/>
                </a:solidFill>
                <a:effectLst/>
                <a:latin typeface="+mj-lt"/>
              </a:rPr>
              <a:t> </a:t>
            </a:r>
            <a:r>
              <a:rPr lang="en-ID" sz="2000" b="0" i="0" dirty="0" err="1">
                <a:solidFill>
                  <a:srgbClr val="444444"/>
                </a:solidFill>
                <a:effectLst/>
                <a:latin typeface="+mj-lt"/>
              </a:rPr>
              <a:t>kumpulan</a:t>
            </a:r>
            <a:r>
              <a:rPr lang="en-ID" sz="2000" b="0" i="0" dirty="0">
                <a:solidFill>
                  <a:srgbClr val="444444"/>
                </a:solidFill>
                <a:effectLst/>
                <a:latin typeface="+mj-lt"/>
              </a:rPr>
              <a:t> atom dan atom </a:t>
            </a:r>
            <a:r>
              <a:rPr lang="en-ID" sz="2000" b="0" i="0" dirty="0" err="1">
                <a:solidFill>
                  <a:srgbClr val="444444"/>
                </a:solidFill>
                <a:effectLst/>
                <a:latin typeface="+mj-lt"/>
              </a:rPr>
              <a:t>sudah</a:t>
            </a:r>
            <a:r>
              <a:rPr lang="en-ID" sz="2000" b="0" i="0" dirty="0">
                <a:solidFill>
                  <a:srgbClr val="444444"/>
                </a:solidFill>
                <a:effectLst/>
                <a:latin typeface="+mj-lt"/>
              </a:rPr>
              <a:t> </a:t>
            </a:r>
            <a:r>
              <a:rPr lang="en-ID" sz="2000" b="0" i="0" dirty="0" err="1">
                <a:solidFill>
                  <a:srgbClr val="444444"/>
                </a:solidFill>
                <a:effectLst/>
                <a:latin typeface="+mj-lt"/>
              </a:rPr>
              <a:t>tidak</a:t>
            </a:r>
            <a:r>
              <a:rPr lang="en-ID" sz="2000" b="0" i="0" dirty="0">
                <a:solidFill>
                  <a:srgbClr val="444444"/>
                </a:solidFill>
                <a:effectLst/>
                <a:latin typeface="+mj-lt"/>
              </a:rPr>
              <a:t> </a:t>
            </a:r>
            <a:r>
              <a:rPr lang="en-ID" sz="2000" b="0" i="0" dirty="0" err="1">
                <a:solidFill>
                  <a:srgbClr val="444444"/>
                </a:solidFill>
                <a:effectLst/>
                <a:latin typeface="+mj-lt"/>
              </a:rPr>
              <a:t>bisa</a:t>
            </a:r>
            <a:r>
              <a:rPr lang="en-ID" sz="2000" b="0" i="0" dirty="0">
                <a:solidFill>
                  <a:srgbClr val="444444"/>
                </a:solidFill>
                <a:effectLst/>
                <a:latin typeface="+mj-lt"/>
              </a:rPr>
              <a:t> </a:t>
            </a:r>
            <a:r>
              <a:rPr lang="en-ID" sz="2000" b="0" i="0" dirty="0" err="1">
                <a:solidFill>
                  <a:srgbClr val="444444"/>
                </a:solidFill>
                <a:effectLst/>
                <a:latin typeface="+mj-lt"/>
              </a:rPr>
              <a:t>diuraikan</a:t>
            </a:r>
            <a:r>
              <a:rPr lang="en-ID" sz="2000" b="0" i="0" dirty="0">
                <a:solidFill>
                  <a:srgbClr val="444444"/>
                </a:solidFill>
                <a:effectLst/>
                <a:latin typeface="+mj-lt"/>
              </a:rPr>
              <a:t> </a:t>
            </a:r>
            <a:r>
              <a:rPr lang="en-ID" sz="2000" b="0" i="0" dirty="0" err="1">
                <a:solidFill>
                  <a:srgbClr val="444444"/>
                </a:solidFill>
                <a:effectLst/>
                <a:latin typeface="+mj-lt"/>
              </a:rPr>
              <a:t>lagi</a:t>
            </a:r>
            <a:r>
              <a:rPr lang="id-ID" sz="2000" b="0" i="0" dirty="0">
                <a:solidFill>
                  <a:srgbClr val="444444"/>
                </a:solidFill>
                <a:effectLst/>
                <a:latin typeface="+mj-lt"/>
              </a:rPr>
              <a:t>.</a:t>
            </a:r>
          </a:p>
          <a:p>
            <a:pPr marL="342900" indent="-342900" fontAlgn="base">
              <a:buFont typeface="+mj-lt"/>
              <a:buAutoNum type="arabicPeriod"/>
            </a:pPr>
            <a:r>
              <a:rPr lang="en-ID" sz="2000" dirty="0" err="1">
                <a:latin typeface="+mj-lt"/>
              </a:rPr>
              <a:t>Partikel</a:t>
            </a:r>
            <a:r>
              <a:rPr lang="en-ID" sz="2000" dirty="0">
                <a:latin typeface="+mj-lt"/>
              </a:rPr>
              <a:t> yang </a:t>
            </a:r>
            <a:r>
              <a:rPr lang="en-ID" sz="2000" dirty="0" err="1">
                <a:latin typeface="+mj-lt"/>
              </a:rPr>
              <a:t>menyusun</a:t>
            </a:r>
            <a:r>
              <a:rPr lang="en-ID" sz="2000" dirty="0">
                <a:latin typeface="+mj-lt"/>
              </a:rPr>
              <a:t> atom </a:t>
            </a:r>
            <a:r>
              <a:rPr lang="en-ID" sz="2000" dirty="0" err="1">
                <a:latin typeface="+mj-lt"/>
              </a:rPr>
              <a:t>memiliki</a:t>
            </a:r>
            <a:r>
              <a:rPr lang="en-ID" sz="2000" dirty="0">
                <a:latin typeface="+mj-lt"/>
              </a:rPr>
              <a:t> </a:t>
            </a:r>
            <a:r>
              <a:rPr lang="en-ID" sz="2000" dirty="0" err="1">
                <a:latin typeface="+mj-lt"/>
              </a:rPr>
              <a:t>zat</a:t>
            </a:r>
            <a:r>
              <a:rPr lang="en-ID" sz="2000" dirty="0">
                <a:latin typeface="+mj-lt"/>
              </a:rPr>
              <a:t> yang </a:t>
            </a:r>
            <a:r>
              <a:rPr lang="en-ID" sz="2000" dirty="0" err="1">
                <a:latin typeface="+mj-lt"/>
              </a:rPr>
              <a:t>selaras</a:t>
            </a:r>
            <a:r>
              <a:rPr lang="en-ID" sz="2000" dirty="0">
                <a:latin typeface="+mj-lt"/>
              </a:rPr>
              <a:t>. </a:t>
            </a:r>
            <a:endParaRPr lang="id-ID" sz="2000" dirty="0">
              <a:latin typeface="+mj-lt"/>
            </a:endParaRPr>
          </a:p>
          <a:p>
            <a:pPr marL="342900" indent="-342900" fontAlgn="base">
              <a:buFont typeface="+mj-lt"/>
              <a:buAutoNum type="arabicPeriod"/>
            </a:pPr>
            <a:r>
              <a:rPr lang="en-ID" sz="2000" dirty="0">
                <a:latin typeface="+mj-lt"/>
              </a:rPr>
              <a:t>Atom </a:t>
            </a:r>
            <a:r>
              <a:rPr lang="en-ID" sz="2000" dirty="0" err="1">
                <a:latin typeface="+mj-lt"/>
              </a:rPr>
              <a:t>unsur</a:t>
            </a:r>
            <a:r>
              <a:rPr lang="en-ID" sz="2000" dirty="0">
                <a:latin typeface="+mj-lt"/>
              </a:rPr>
              <a:t> </a:t>
            </a:r>
            <a:r>
              <a:rPr lang="en-ID" sz="2000" dirty="0" err="1">
                <a:latin typeface="+mj-lt"/>
              </a:rPr>
              <a:t>tertentu</a:t>
            </a:r>
            <a:r>
              <a:rPr lang="en-ID" sz="2000" dirty="0">
                <a:latin typeface="+mj-lt"/>
              </a:rPr>
              <a:t> </a:t>
            </a:r>
            <a:r>
              <a:rPr lang="en-ID" sz="2000" dirty="0" err="1">
                <a:latin typeface="+mj-lt"/>
              </a:rPr>
              <a:t>tidak</a:t>
            </a:r>
            <a:r>
              <a:rPr lang="en-ID" sz="2000" dirty="0">
                <a:latin typeface="+mj-lt"/>
              </a:rPr>
              <a:t> </a:t>
            </a:r>
            <a:r>
              <a:rPr lang="en-ID" sz="2000" dirty="0" err="1">
                <a:latin typeface="+mj-lt"/>
              </a:rPr>
              <a:t>bisa</a:t>
            </a:r>
            <a:r>
              <a:rPr lang="en-ID" sz="2000" dirty="0">
                <a:latin typeface="+mj-lt"/>
              </a:rPr>
              <a:t> </a:t>
            </a:r>
            <a:r>
              <a:rPr lang="en-ID" sz="2000" dirty="0" err="1">
                <a:latin typeface="+mj-lt"/>
              </a:rPr>
              <a:t>berubah</a:t>
            </a:r>
            <a:r>
              <a:rPr lang="en-ID" sz="2000" dirty="0">
                <a:latin typeface="+mj-lt"/>
              </a:rPr>
              <a:t> </a:t>
            </a:r>
            <a:r>
              <a:rPr lang="en-ID" sz="2000" dirty="0" err="1">
                <a:latin typeface="+mj-lt"/>
              </a:rPr>
              <a:t>menjadi</a:t>
            </a:r>
            <a:r>
              <a:rPr lang="en-ID" sz="2000" dirty="0">
                <a:latin typeface="+mj-lt"/>
              </a:rPr>
              <a:t> atom </a:t>
            </a:r>
            <a:r>
              <a:rPr lang="en-ID" sz="2000" dirty="0" err="1">
                <a:latin typeface="+mj-lt"/>
              </a:rPr>
              <a:t>unsur</a:t>
            </a:r>
            <a:r>
              <a:rPr lang="en-ID" sz="2000" dirty="0">
                <a:latin typeface="+mj-lt"/>
              </a:rPr>
              <a:t> lain.</a:t>
            </a:r>
            <a:r>
              <a:rPr lang="id-ID" sz="2000" dirty="0">
                <a:latin typeface="+mj-lt"/>
              </a:rPr>
              <a:t>	</a:t>
            </a:r>
          </a:p>
          <a:p>
            <a:pPr marL="342900" indent="-342900" fontAlgn="base">
              <a:buFont typeface="+mj-lt"/>
              <a:buAutoNum type="arabicPeriod"/>
            </a:pPr>
            <a:r>
              <a:rPr lang="en-ID" dirty="0" err="1"/>
              <a:t>Dua</a:t>
            </a:r>
            <a:r>
              <a:rPr lang="en-ID" dirty="0"/>
              <a:t> atom </a:t>
            </a:r>
            <a:r>
              <a:rPr lang="en-ID" dirty="0" err="1"/>
              <a:t>atau</a:t>
            </a:r>
            <a:r>
              <a:rPr lang="en-ID" dirty="0"/>
              <a:t> </a:t>
            </a:r>
            <a:r>
              <a:rPr lang="en-ID" dirty="0" err="1"/>
              <a:t>lebih</a:t>
            </a:r>
            <a:r>
              <a:rPr lang="en-ID" dirty="0"/>
              <a:t> </a:t>
            </a:r>
            <a:r>
              <a:rPr lang="en-ID" dirty="0" err="1"/>
              <a:t>dapat</a:t>
            </a:r>
            <a:r>
              <a:rPr lang="en-ID" dirty="0"/>
              <a:t> </a:t>
            </a:r>
            <a:r>
              <a:rPr lang="en-ID" dirty="0" err="1"/>
              <a:t>bersenyawa</a:t>
            </a:r>
            <a:r>
              <a:rPr lang="en-ID" dirty="0"/>
              <a:t> </a:t>
            </a:r>
            <a:r>
              <a:rPr lang="en-ID" dirty="0" err="1"/>
              <a:t>atau</a:t>
            </a:r>
            <a:r>
              <a:rPr lang="en-ID" dirty="0"/>
              <a:t> </a:t>
            </a:r>
            <a:r>
              <a:rPr lang="en-ID" dirty="0" err="1"/>
              <a:t>bereaksi</a:t>
            </a:r>
            <a:r>
              <a:rPr lang="en-ID" dirty="0"/>
              <a:t> </a:t>
            </a:r>
            <a:r>
              <a:rPr lang="en-ID" dirty="0" err="1"/>
              <a:t>membentuk</a:t>
            </a:r>
            <a:r>
              <a:rPr lang="en-ID" dirty="0"/>
              <a:t> </a:t>
            </a:r>
            <a:r>
              <a:rPr lang="en-ID" dirty="0" err="1"/>
              <a:t>molekul</a:t>
            </a:r>
            <a:r>
              <a:rPr lang="id-ID" dirty="0"/>
              <a:t>.</a:t>
            </a:r>
          </a:p>
          <a:p>
            <a:pPr marL="342900" indent="-342900" fontAlgn="base">
              <a:buFont typeface="+mj-lt"/>
              <a:buAutoNum type="arabicPeriod"/>
            </a:pPr>
            <a:r>
              <a:rPr lang="en-ID" sz="2000" dirty="0" err="1">
                <a:latin typeface="+mj-lt"/>
              </a:rPr>
              <a:t>Dalam</a:t>
            </a:r>
            <a:r>
              <a:rPr lang="en-ID" sz="2000" dirty="0">
                <a:latin typeface="+mj-lt"/>
              </a:rPr>
              <a:t> </a:t>
            </a:r>
            <a:r>
              <a:rPr lang="en-ID" sz="2000" dirty="0" err="1">
                <a:latin typeface="+mj-lt"/>
              </a:rPr>
              <a:t>reaksi</a:t>
            </a:r>
            <a:r>
              <a:rPr lang="en-ID" sz="2000" dirty="0">
                <a:latin typeface="+mj-lt"/>
              </a:rPr>
              <a:t> </a:t>
            </a:r>
            <a:r>
              <a:rPr lang="en-ID" sz="2000" dirty="0" err="1">
                <a:latin typeface="+mj-lt"/>
              </a:rPr>
              <a:t>kimia</a:t>
            </a:r>
            <a:r>
              <a:rPr lang="en-ID" sz="2000" dirty="0">
                <a:latin typeface="+mj-lt"/>
              </a:rPr>
              <a:t>, </a:t>
            </a:r>
            <a:r>
              <a:rPr lang="en-ID" sz="2000" dirty="0" err="1">
                <a:latin typeface="+mj-lt"/>
              </a:rPr>
              <a:t>perbandingan</a:t>
            </a:r>
            <a:r>
              <a:rPr lang="en-ID" sz="2000" dirty="0">
                <a:latin typeface="+mj-lt"/>
              </a:rPr>
              <a:t> </a:t>
            </a:r>
            <a:r>
              <a:rPr lang="en-ID" sz="2000" dirty="0" err="1">
                <a:latin typeface="+mj-lt"/>
              </a:rPr>
              <a:t>antara</a:t>
            </a:r>
            <a:r>
              <a:rPr lang="en-ID" sz="2000" dirty="0">
                <a:latin typeface="+mj-lt"/>
              </a:rPr>
              <a:t> atom-atom </a:t>
            </a:r>
            <a:r>
              <a:rPr lang="en-ID" sz="2000" dirty="0" err="1">
                <a:latin typeface="+mj-lt"/>
              </a:rPr>
              <a:t>penyusunnya</a:t>
            </a:r>
            <a:r>
              <a:rPr lang="en-ID" sz="2000" dirty="0">
                <a:latin typeface="+mj-lt"/>
              </a:rPr>
              <a:t> </a:t>
            </a:r>
            <a:r>
              <a:rPr lang="en-ID" sz="2000" dirty="0" err="1">
                <a:latin typeface="+mj-lt"/>
              </a:rPr>
              <a:t>memiliki</a:t>
            </a:r>
            <a:r>
              <a:rPr lang="en-ID" sz="2000" dirty="0">
                <a:latin typeface="+mj-lt"/>
              </a:rPr>
              <a:t> </a:t>
            </a:r>
            <a:r>
              <a:rPr lang="en-ID" sz="2000" dirty="0" err="1">
                <a:latin typeface="+mj-lt"/>
              </a:rPr>
              <a:t>perbandingan</a:t>
            </a:r>
            <a:r>
              <a:rPr lang="en-ID" sz="2000" dirty="0">
                <a:latin typeface="+mj-lt"/>
              </a:rPr>
              <a:t> </a:t>
            </a:r>
            <a:r>
              <a:rPr lang="en-ID" sz="2000" dirty="0" err="1">
                <a:latin typeface="+mj-lt"/>
              </a:rPr>
              <a:t>tertentu</a:t>
            </a:r>
            <a:r>
              <a:rPr lang="en-ID" sz="2000" dirty="0">
                <a:latin typeface="+mj-lt"/>
              </a:rPr>
              <a:t> dan </a:t>
            </a:r>
            <a:r>
              <a:rPr lang="en-ID" sz="2000" dirty="0" err="1">
                <a:latin typeface="+mj-lt"/>
              </a:rPr>
              <a:t>sederhana</a:t>
            </a:r>
            <a:r>
              <a:rPr lang="en-ID" sz="2000" dirty="0">
                <a:latin typeface="+mj-lt"/>
              </a:rPr>
              <a:t>.</a:t>
            </a:r>
          </a:p>
          <a:p>
            <a:pPr marL="342900" indent="-342900" fontAlgn="base">
              <a:buFont typeface="+mj-lt"/>
              <a:buAutoNum type="arabicPeriod"/>
            </a:pPr>
            <a:endParaRPr lang="en-ID" sz="2000" dirty="0">
              <a:latin typeface="+mj-lt"/>
            </a:endParaRPr>
          </a:p>
          <a:p>
            <a:pPr marL="342900" indent="-342900" fontAlgn="base">
              <a:buFont typeface="+mj-lt"/>
              <a:buAutoNum type="arabicPeriod"/>
            </a:pPr>
            <a:endParaRPr lang="en-ID" sz="2000" dirty="0">
              <a:latin typeface="+mj-lt"/>
            </a:endParaRPr>
          </a:p>
          <a:p>
            <a:pPr marL="342900" indent="-342900" fontAlgn="base">
              <a:buFont typeface="+mj-lt"/>
              <a:buAutoNum type="arabicPeriod"/>
            </a:pPr>
            <a:endParaRPr lang="id-ID" sz="2000" dirty="0">
              <a:latin typeface="+mj-lt"/>
            </a:endParaRPr>
          </a:p>
          <a:p>
            <a:pPr marL="342900" indent="-342900" fontAlgn="base">
              <a:buFont typeface="+mj-lt"/>
              <a:buAutoNum type="arabicPeriod"/>
            </a:pPr>
            <a:endParaRPr lang="en-ID" sz="2000" dirty="0">
              <a:latin typeface="+mj-lt"/>
            </a:endParaRPr>
          </a:p>
          <a:p>
            <a:pPr algn="l" fontAlgn="base"/>
            <a:br>
              <a:rPr lang="en-ID" sz="2000" dirty="0">
                <a:latin typeface="+mj-lt"/>
              </a:rPr>
            </a:br>
            <a:br>
              <a:rPr lang="en-ID" sz="2000" dirty="0">
                <a:latin typeface="+mj-lt"/>
              </a:rPr>
            </a:br>
            <a:endParaRPr lang="en-ID" sz="2000" dirty="0">
              <a:latin typeface="+mj-lt"/>
            </a:endParaRPr>
          </a:p>
        </p:txBody>
      </p:sp>
      <p:pic>
        <p:nvPicPr>
          <p:cNvPr id="1028" name="Picture 4" descr="Perkembangan Teori Atom dan Tokoh-Tokohnya - Gramedia Literasi">
            <a:extLst>
              <a:ext uri="{FF2B5EF4-FFF2-40B4-BE49-F238E27FC236}">
                <a16:creationId xmlns:a16="http://schemas.microsoft.com/office/drawing/2014/main" id="{A324D5A6-7AB9-4DBD-3007-205FE72D01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903" y="1176005"/>
            <a:ext cx="2122037" cy="2122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8976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DA6B61-5815-8F1B-5536-EE89F649BFB1}"/>
              </a:ext>
            </a:extLst>
          </p:cNvPr>
          <p:cNvSpPr txBox="1"/>
          <p:nvPr/>
        </p:nvSpPr>
        <p:spPr>
          <a:xfrm>
            <a:off x="781236" y="745724"/>
            <a:ext cx="3893401" cy="5632311"/>
          </a:xfrm>
          <a:prstGeom prst="rect">
            <a:avLst/>
          </a:prstGeom>
          <a:noFill/>
        </p:spPr>
        <p:txBody>
          <a:bodyPr wrap="square" rtlCol="0">
            <a:spAutoFit/>
          </a:bodyPr>
          <a:lstStyle/>
          <a:p>
            <a:pPr algn="ctr" fontAlgn="base"/>
            <a:r>
              <a:rPr lang="en-ID" sz="2000" b="1" i="0" dirty="0">
                <a:solidFill>
                  <a:srgbClr val="232323"/>
                </a:solidFill>
                <a:effectLst/>
                <a:latin typeface="+mj-lt"/>
              </a:rPr>
              <a:t>2. </a:t>
            </a:r>
            <a:r>
              <a:rPr lang="en-ID" sz="2000" b="1" i="0" dirty="0" err="1">
                <a:solidFill>
                  <a:srgbClr val="232323"/>
                </a:solidFill>
                <a:effectLst/>
                <a:latin typeface="+mj-lt"/>
              </a:rPr>
              <a:t>Teori</a:t>
            </a:r>
            <a:r>
              <a:rPr lang="en-ID" sz="2000" b="1" i="0" dirty="0">
                <a:solidFill>
                  <a:srgbClr val="232323"/>
                </a:solidFill>
                <a:effectLst/>
                <a:latin typeface="+mj-lt"/>
              </a:rPr>
              <a:t> Atom Thomson</a:t>
            </a:r>
            <a:endParaRPr lang="id-ID" sz="2000" dirty="0">
              <a:latin typeface="+mj-lt"/>
            </a:endParaRPr>
          </a:p>
          <a:p>
            <a:pPr algn="ctr"/>
            <a:r>
              <a:rPr lang="en-ID" sz="2000" dirty="0">
                <a:latin typeface="+mj-lt"/>
              </a:rPr>
              <a:t>Model atom Thomson </a:t>
            </a:r>
            <a:r>
              <a:rPr lang="en-ID" sz="2000" dirty="0" err="1">
                <a:latin typeface="+mj-lt"/>
              </a:rPr>
              <a:t>diusulkan</a:t>
            </a:r>
            <a:r>
              <a:rPr lang="en-ID" sz="2000" dirty="0">
                <a:latin typeface="+mj-lt"/>
              </a:rPr>
              <a:t> pada </a:t>
            </a:r>
            <a:r>
              <a:rPr lang="en-ID" sz="2000" dirty="0" err="1">
                <a:latin typeface="+mj-lt"/>
              </a:rPr>
              <a:t>tahun</a:t>
            </a:r>
            <a:r>
              <a:rPr lang="en-ID" sz="2000" dirty="0">
                <a:latin typeface="+mj-lt"/>
              </a:rPr>
              <a:t> 1898 oleh </a:t>
            </a:r>
            <a:r>
              <a:rPr lang="en-ID" sz="2000" dirty="0" err="1">
                <a:latin typeface="+mj-lt"/>
              </a:rPr>
              <a:t>fisikawan</a:t>
            </a:r>
            <a:r>
              <a:rPr lang="en-ID" sz="2000" dirty="0">
                <a:latin typeface="+mj-lt"/>
              </a:rPr>
              <a:t> </a:t>
            </a:r>
            <a:r>
              <a:rPr lang="en-ID" sz="2000" dirty="0" err="1">
                <a:latin typeface="+mj-lt"/>
              </a:rPr>
              <a:t>Inggris</a:t>
            </a:r>
            <a:r>
              <a:rPr lang="en-ID" sz="2000" dirty="0">
                <a:latin typeface="+mj-lt"/>
              </a:rPr>
              <a:t> Joseph John Thomson </a:t>
            </a:r>
            <a:r>
              <a:rPr lang="en-ID" sz="2000" dirty="0" err="1">
                <a:latin typeface="+mj-lt"/>
              </a:rPr>
              <a:t>atau</a:t>
            </a:r>
            <a:r>
              <a:rPr lang="en-ID" sz="2000" dirty="0">
                <a:latin typeface="+mj-lt"/>
              </a:rPr>
              <a:t> </a:t>
            </a:r>
            <a:r>
              <a:rPr lang="en-ID" sz="2000" dirty="0" err="1">
                <a:latin typeface="+mj-lt"/>
              </a:rPr>
              <a:t>hanya</a:t>
            </a:r>
            <a:r>
              <a:rPr lang="en-ID" sz="2000" dirty="0">
                <a:latin typeface="+mj-lt"/>
              </a:rPr>
              <a:t> JJ Thomson. </a:t>
            </a:r>
            <a:r>
              <a:rPr lang="en-ID" sz="2000" dirty="0" err="1">
                <a:latin typeface="+mj-lt"/>
              </a:rPr>
              <a:t>Setelah</a:t>
            </a:r>
            <a:r>
              <a:rPr lang="en-ID" sz="2000" dirty="0">
                <a:latin typeface="+mj-lt"/>
              </a:rPr>
              <a:t> </a:t>
            </a:r>
            <a:r>
              <a:rPr lang="en-ID" sz="2000" dirty="0" err="1">
                <a:latin typeface="+mj-lt"/>
              </a:rPr>
              <a:t>memiliki</a:t>
            </a:r>
            <a:r>
              <a:rPr lang="en-ID" sz="2000" dirty="0">
                <a:latin typeface="+mj-lt"/>
              </a:rPr>
              <a:t> </a:t>
            </a:r>
            <a:r>
              <a:rPr lang="en-ID" sz="2000" dirty="0" err="1">
                <a:latin typeface="+mj-lt"/>
              </a:rPr>
              <a:t>beberapa</a:t>
            </a:r>
            <a:r>
              <a:rPr lang="en-ID" sz="2000" dirty="0">
                <a:latin typeface="+mj-lt"/>
              </a:rPr>
              <a:t> </a:t>
            </a:r>
            <a:r>
              <a:rPr lang="en-ID" sz="2000" dirty="0" err="1">
                <a:latin typeface="+mj-lt"/>
              </a:rPr>
              <a:t>bukti</a:t>
            </a:r>
            <a:r>
              <a:rPr lang="en-ID" sz="2000" dirty="0">
                <a:latin typeface="+mj-lt"/>
              </a:rPr>
              <a:t> </a:t>
            </a:r>
            <a:r>
              <a:rPr lang="en-ID" sz="2000" dirty="0" err="1">
                <a:latin typeface="+mj-lt"/>
              </a:rPr>
              <a:t>eksperimental</a:t>
            </a:r>
            <a:r>
              <a:rPr lang="en-ID" sz="2000" dirty="0">
                <a:latin typeface="+mj-lt"/>
              </a:rPr>
              <a:t> </a:t>
            </a:r>
            <a:r>
              <a:rPr lang="en-ID" sz="2000" dirty="0" err="1">
                <a:latin typeface="+mj-lt"/>
              </a:rPr>
              <a:t>tentang</a:t>
            </a:r>
            <a:r>
              <a:rPr lang="en-ID" sz="2000" dirty="0">
                <a:latin typeface="+mj-lt"/>
              </a:rPr>
              <a:t> </a:t>
            </a:r>
            <a:r>
              <a:rPr lang="en-ID" sz="2000" dirty="0" err="1">
                <a:latin typeface="+mj-lt"/>
              </a:rPr>
              <a:t>keberadaan</a:t>
            </a:r>
            <a:r>
              <a:rPr lang="en-ID" sz="2000" dirty="0">
                <a:latin typeface="+mj-lt"/>
              </a:rPr>
              <a:t> </a:t>
            </a:r>
            <a:r>
              <a:rPr lang="en-ID" sz="2000" dirty="0" err="1">
                <a:latin typeface="+mj-lt"/>
              </a:rPr>
              <a:t>elektron</a:t>
            </a:r>
            <a:r>
              <a:rPr lang="en-ID" sz="2000" dirty="0">
                <a:latin typeface="+mj-lt"/>
              </a:rPr>
              <a:t>, </a:t>
            </a:r>
            <a:r>
              <a:rPr lang="en-ID" sz="2000" dirty="0" err="1">
                <a:latin typeface="+mj-lt"/>
              </a:rPr>
              <a:t>ia</a:t>
            </a:r>
            <a:r>
              <a:rPr lang="en-ID" sz="2000" dirty="0">
                <a:latin typeface="+mj-lt"/>
              </a:rPr>
              <a:t> </a:t>
            </a:r>
            <a:r>
              <a:rPr lang="en-ID" sz="2000" dirty="0" err="1">
                <a:latin typeface="+mj-lt"/>
              </a:rPr>
              <a:t>menjungkirbalikkan</a:t>
            </a:r>
            <a:r>
              <a:rPr lang="en-ID" sz="2000" dirty="0">
                <a:latin typeface="+mj-lt"/>
              </a:rPr>
              <a:t> </a:t>
            </a:r>
            <a:r>
              <a:rPr lang="en-ID" sz="2000" dirty="0" err="1">
                <a:latin typeface="+mj-lt"/>
              </a:rPr>
              <a:t>teori</a:t>
            </a:r>
            <a:r>
              <a:rPr lang="en-ID" sz="2000" dirty="0">
                <a:latin typeface="+mj-lt"/>
              </a:rPr>
              <a:t> atom yang </a:t>
            </a:r>
            <a:r>
              <a:rPr lang="en-ID" sz="2000" dirty="0" err="1">
                <a:latin typeface="+mj-lt"/>
              </a:rPr>
              <a:t>tidak</a:t>
            </a:r>
            <a:r>
              <a:rPr lang="en-ID" sz="2000" dirty="0">
                <a:latin typeface="+mj-lt"/>
              </a:rPr>
              <a:t> </a:t>
            </a:r>
            <a:r>
              <a:rPr lang="en-ID" sz="2000" dirty="0" err="1">
                <a:latin typeface="+mj-lt"/>
              </a:rPr>
              <a:t>dapat</a:t>
            </a:r>
            <a:r>
              <a:rPr lang="en-ID" sz="2000" dirty="0">
                <a:latin typeface="+mj-lt"/>
              </a:rPr>
              <a:t> </a:t>
            </a:r>
            <a:r>
              <a:rPr lang="en-ID" sz="2000" dirty="0" err="1">
                <a:latin typeface="+mj-lt"/>
              </a:rPr>
              <a:t>dibagi</a:t>
            </a:r>
            <a:r>
              <a:rPr lang="en-ID" sz="2000" dirty="0">
                <a:latin typeface="+mj-lt"/>
              </a:rPr>
              <a:t> yang </a:t>
            </a:r>
            <a:r>
              <a:rPr lang="en-ID" sz="2000" dirty="0" err="1">
                <a:latin typeface="+mj-lt"/>
              </a:rPr>
              <a:t>dikemukakan</a:t>
            </a:r>
            <a:r>
              <a:rPr lang="en-ID" sz="2000" dirty="0">
                <a:latin typeface="+mj-lt"/>
              </a:rPr>
              <a:t> oleh John Dalton.</a:t>
            </a:r>
          </a:p>
          <a:p>
            <a:pPr algn="ctr"/>
            <a:r>
              <a:rPr lang="en-ID" sz="2000" dirty="0">
                <a:latin typeface="+mj-lt"/>
              </a:rPr>
              <a:t>Thomson </a:t>
            </a:r>
            <a:r>
              <a:rPr lang="en-ID" sz="2000" dirty="0" err="1">
                <a:latin typeface="+mj-lt"/>
              </a:rPr>
              <a:t>mengusulkan</a:t>
            </a:r>
            <a:r>
              <a:rPr lang="en-ID" sz="2000" dirty="0">
                <a:latin typeface="+mj-lt"/>
              </a:rPr>
              <a:t> model </a:t>
            </a:r>
            <a:r>
              <a:rPr lang="en-ID" sz="2000" dirty="0" err="1">
                <a:latin typeface="+mj-lt"/>
              </a:rPr>
              <a:t>atomnya</a:t>
            </a:r>
            <a:r>
              <a:rPr lang="en-ID" sz="2000" dirty="0">
                <a:latin typeface="+mj-lt"/>
              </a:rPr>
              <a:t> </a:t>
            </a:r>
            <a:r>
              <a:rPr lang="en-ID" sz="2000" dirty="0" err="1">
                <a:latin typeface="+mj-lt"/>
              </a:rPr>
              <a:t>berdasarkan</a:t>
            </a:r>
            <a:r>
              <a:rPr lang="en-ID" sz="2000" dirty="0">
                <a:latin typeface="+mj-lt"/>
              </a:rPr>
              <a:t> </a:t>
            </a:r>
            <a:r>
              <a:rPr lang="en-ID" sz="2000" dirty="0" err="1">
                <a:latin typeface="+mj-lt"/>
              </a:rPr>
              <a:t>penemuan</a:t>
            </a:r>
            <a:r>
              <a:rPr lang="en-ID" sz="2000" dirty="0">
                <a:latin typeface="+mj-lt"/>
              </a:rPr>
              <a:t> yang </a:t>
            </a:r>
            <a:r>
              <a:rPr lang="en-ID" sz="2000" dirty="0" err="1">
                <a:latin typeface="+mj-lt"/>
              </a:rPr>
              <a:t>berkaitan</a:t>
            </a:r>
            <a:r>
              <a:rPr lang="en-ID" sz="2000" dirty="0">
                <a:latin typeface="+mj-lt"/>
              </a:rPr>
              <a:t> </a:t>
            </a:r>
            <a:r>
              <a:rPr lang="en-ID" sz="2000" dirty="0" err="1">
                <a:latin typeface="+mj-lt"/>
              </a:rPr>
              <a:t>dengan</a:t>
            </a:r>
            <a:r>
              <a:rPr lang="en-ID" sz="2000" dirty="0">
                <a:latin typeface="+mj-lt"/>
              </a:rPr>
              <a:t> </a:t>
            </a:r>
            <a:r>
              <a:rPr lang="en-ID" sz="2000" dirty="0" err="1">
                <a:latin typeface="+mj-lt"/>
              </a:rPr>
              <a:t>radioaktivitas</a:t>
            </a:r>
            <a:r>
              <a:rPr lang="en-ID" sz="2000" dirty="0">
                <a:latin typeface="+mj-lt"/>
              </a:rPr>
              <a:t> dan </a:t>
            </a:r>
            <a:r>
              <a:rPr lang="en-ID" sz="2000" dirty="0" err="1">
                <a:latin typeface="+mj-lt"/>
              </a:rPr>
              <a:t>eksperimen</a:t>
            </a:r>
            <a:r>
              <a:rPr lang="en-ID" sz="2000" dirty="0">
                <a:latin typeface="+mj-lt"/>
              </a:rPr>
              <a:t> yang </a:t>
            </a:r>
            <a:r>
              <a:rPr lang="en-ID" sz="2000" dirty="0" err="1">
                <a:latin typeface="+mj-lt"/>
              </a:rPr>
              <a:t>dilakukan</a:t>
            </a:r>
            <a:r>
              <a:rPr lang="en-ID" sz="2000" dirty="0">
                <a:latin typeface="+mj-lt"/>
              </a:rPr>
              <a:t> </a:t>
            </a:r>
            <a:r>
              <a:rPr lang="en-ID" sz="2000" dirty="0" err="1">
                <a:latin typeface="+mj-lt"/>
              </a:rPr>
              <a:t>dengan</a:t>
            </a:r>
            <a:r>
              <a:rPr lang="en-ID" sz="2000" dirty="0">
                <a:latin typeface="+mj-lt"/>
              </a:rPr>
              <a:t> </a:t>
            </a:r>
            <a:r>
              <a:rPr lang="en-ID" sz="2000" dirty="0" err="1">
                <a:latin typeface="+mj-lt"/>
              </a:rPr>
              <a:t>tabung</a:t>
            </a:r>
            <a:r>
              <a:rPr lang="en-ID" sz="2000" dirty="0">
                <a:latin typeface="+mj-lt"/>
              </a:rPr>
              <a:t> </a:t>
            </a:r>
            <a:r>
              <a:rPr lang="en-ID" sz="2000" dirty="0" err="1">
                <a:latin typeface="+mj-lt"/>
              </a:rPr>
              <a:t>sinar</a:t>
            </a:r>
            <a:r>
              <a:rPr lang="en-ID" sz="2000" dirty="0">
                <a:latin typeface="+mj-lt"/>
              </a:rPr>
              <a:t> </a:t>
            </a:r>
            <a:r>
              <a:rPr lang="en-ID" sz="2000" dirty="0" err="1">
                <a:latin typeface="+mj-lt"/>
              </a:rPr>
              <a:t>katoda</a:t>
            </a:r>
            <a:r>
              <a:rPr lang="en-ID" sz="2000" dirty="0">
                <a:latin typeface="+mj-lt"/>
              </a:rPr>
              <a:t> yang </a:t>
            </a:r>
            <a:r>
              <a:rPr lang="en-ID" sz="2000" dirty="0" err="1">
                <a:latin typeface="+mj-lt"/>
              </a:rPr>
              <a:t>dibangun</a:t>
            </a:r>
            <a:r>
              <a:rPr lang="en-ID" sz="2000" dirty="0">
                <a:latin typeface="+mj-lt"/>
              </a:rPr>
              <a:t> oleh </a:t>
            </a:r>
            <a:r>
              <a:rPr lang="en-ID" sz="2000" dirty="0" err="1">
                <a:latin typeface="+mj-lt"/>
              </a:rPr>
              <a:t>ilmuwan</a:t>
            </a:r>
            <a:r>
              <a:rPr lang="en-ID" sz="2000" dirty="0">
                <a:latin typeface="+mj-lt"/>
              </a:rPr>
              <a:t> Geissler dan Crookes.</a:t>
            </a:r>
          </a:p>
          <a:p>
            <a:br>
              <a:rPr lang="en-ID" sz="2000" dirty="0">
                <a:latin typeface="+mj-lt"/>
              </a:rPr>
            </a:br>
            <a:endParaRPr lang="en-ID" sz="2000" dirty="0">
              <a:latin typeface="+mj-lt"/>
            </a:endParaRPr>
          </a:p>
        </p:txBody>
      </p:sp>
      <p:pic>
        <p:nvPicPr>
          <p:cNvPr id="2050" name="Picture 2" descr="Pengertian atom">
            <a:extLst>
              <a:ext uri="{FF2B5EF4-FFF2-40B4-BE49-F238E27FC236}">
                <a16:creationId xmlns:a16="http://schemas.microsoft.com/office/drawing/2014/main" id="{13394850-F262-3A77-001E-5DC2B78D5F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1848" y="987226"/>
            <a:ext cx="2048937" cy="20489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6FC174C-6DC2-5B68-0495-38279CD90232}"/>
              </a:ext>
            </a:extLst>
          </p:cNvPr>
          <p:cNvSpPr txBox="1"/>
          <p:nvPr/>
        </p:nvSpPr>
        <p:spPr>
          <a:xfrm>
            <a:off x="6480531" y="745724"/>
            <a:ext cx="5007173" cy="4247317"/>
          </a:xfrm>
          <a:prstGeom prst="rect">
            <a:avLst/>
          </a:prstGeom>
          <a:noFill/>
        </p:spPr>
        <p:txBody>
          <a:bodyPr wrap="square" rtlCol="0">
            <a:spAutoFit/>
          </a:bodyPr>
          <a:lstStyle/>
          <a:p>
            <a:r>
              <a:rPr lang="en-ID" u="sng" dirty="0" err="1"/>
              <a:t>Pertimbangan</a:t>
            </a:r>
            <a:r>
              <a:rPr lang="en-ID" u="sng" dirty="0"/>
              <a:t> Model Atom Thomson</a:t>
            </a:r>
            <a:endParaRPr lang="en-ID" dirty="0"/>
          </a:p>
          <a:p>
            <a:pPr marL="342900" indent="-342900">
              <a:buFont typeface="+mj-lt"/>
              <a:buAutoNum type="arabicPeriod"/>
            </a:pPr>
            <a:r>
              <a:rPr lang="en-ID" dirty="0"/>
              <a:t>Atom </a:t>
            </a:r>
            <a:r>
              <a:rPr lang="en-ID" dirty="0" err="1"/>
              <a:t>berbentuk</a:t>
            </a:r>
            <a:r>
              <a:rPr lang="en-ID" dirty="0"/>
              <a:t> bola, </a:t>
            </a:r>
            <a:r>
              <a:rPr lang="en-ID" dirty="0" err="1"/>
              <a:t>tetapi</a:t>
            </a:r>
            <a:r>
              <a:rPr lang="en-ID" dirty="0"/>
              <a:t> </a:t>
            </a:r>
            <a:r>
              <a:rPr lang="en-ID" dirty="0" err="1"/>
              <a:t>tidak</a:t>
            </a:r>
            <a:r>
              <a:rPr lang="en-ID" dirty="0"/>
              <a:t> </a:t>
            </a:r>
            <a:r>
              <a:rPr lang="en-ID" dirty="0" err="1"/>
              <a:t>masif</a:t>
            </a:r>
            <a:r>
              <a:rPr lang="en-ID" dirty="0"/>
              <a:t> </a:t>
            </a:r>
            <a:r>
              <a:rPr lang="en-ID" dirty="0" err="1"/>
              <a:t>seperti</a:t>
            </a:r>
            <a:r>
              <a:rPr lang="en-ID" dirty="0"/>
              <a:t> yang </a:t>
            </a:r>
            <a:r>
              <a:rPr lang="en-ID" dirty="0" err="1"/>
              <a:t>diusulkan</a:t>
            </a:r>
            <a:r>
              <a:rPr lang="en-ID" dirty="0"/>
              <a:t> oleh model atom John Dalton.</a:t>
            </a:r>
          </a:p>
          <a:p>
            <a:pPr marL="342900" indent="-342900">
              <a:buFont typeface="+mj-lt"/>
              <a:buAutoNum type="arabicPeriod"/>
            </a:pPr>
            <a:r>
              <a:rPr lang="en-ID" dirty="0"/>
              <a:t>Atom </a:t>
            </a:r>
            <a:r>
              <a:rPr lang="en-ID" dirty="0" err="1"/>
              <a:t>itu</a:t>
            </a:r>
            <a:r>
              <a:rPr lang="en-ID" dirty="0"/>
              <a:t> </a:t>
            </a:r>
            <a:r>
              <a:rPr lang="en-ID" dirty="0" err="1"/>
              <a:t>netral</a:t>
            </a:r>
            <a:r>
              <a:rPr lang="en-ID" dirty="0"/>
              <a:t>, </a:t>
            </a:r>
            <a:r>
              <a:rPr lang="en-ID" dirty="0" err="1"/>
              <a:t>karena</a:t>
            </a:r>
            <a:r>
              <a:rPr lang="en-ID" dirty="0"/>
              <a:t> </a:t>
            </a:r>
            <a:r>
              <a:rPr lang="en-ID" dirty="0" err="1"/>
              <a:t>semua</a:t>
            </a:r>
            <a:r>
              <a:rPr lang="en-ID" dirty="0"/>
              <a:t> </a:t>
            </a:r>
            <a:r>
              <a:rPr lang="en-ID" dirty="0" err="1"/>
              <a:t>materi</a:t>
            </a:r>
            <a:r>
              <a:rPr lang="en-ID" dirty="0"/>
              <a:t> </a:t>
            </a:r>
            <a:r>
              <a:rPr lang="en-ID" dirty="0" err="1"/>
              <a:t>adalah</a:t>
            </a:r>
            <a:r>
              <a:rPr lang="en-ID" dirty="0"/>
              <a:t> </a:t>
            </a:r>
            <a:r>
              <a:rPr lang="en-ID" dirty="0" err="1"/>
              <a:t>netral</a:t>
            </a:r>
            <a:r>
              <a:rPr lang="en-ID" dirty="0"/>
              <a:t>.</a:t>
            </a:r>
          </a:p>
          <a:p>
            <a:pPr marL="342900" indent="-342900">
              <a:buFont typeface="+mj-lt"/>
              <a:buAutoNum type="arabicPeriod"/>
            </a:pPr>
            <a:r>
              <a:rPr lang="sv-SE" dirty="0"/>
              <a:t>Massa elektron lebih kecil daripada massa atom.</a:t>
            </a:r>
            <a:endParaRPr lang="id-ID" dirty="0"/>
          </a:p>
          <a:p>
            <a:pPr marL="342900" indent="-342900">
              <a:buFont typeface="+mj-lt"/>
              <a:buAutoNum type="arabicPeriod"/>
            </a:pPr>
            <a:r>
              <a:rPr lang="sv-SE" dirty="0"/>
              <a:t>Atom yang bermuatan positif akan tersebar ke seluruh atom, lalu dinetralkan oleh elektron-elektron.</a:t>
            </a:r>
          </a:p>
          <a:p>
            <a:pPr marL="342900" indent="-342900">
              <a:buFont typeface="+mj-lt"/>
              <a:buAutoNum type="arabicPeriod"/>
            </a:pPr>
            <a:r>
              <a:rPr lang="sv-SE" dirty="0"/>
              <a:t>Atom yang bermuatan netral memiliki muatan positif dan muatan negatif yang sama. Dengan kata lain, tidak ada muatan positif atau muatan negatif yang berlebihan pada suatu atom.</a:t>
            </a:r>
          </a:p>
          <a:p>
            <a:pPr marL="342900" indent="-342900">
              <a:buFont typeface="+mj-lt"/>
              <a:buAutoNum type="arabicPeriod"/>
            </a:pPr>
            <a:endParaRPr lang="sv-SE" dirty="0"/>
          </a:p>
          <a:p>
            <a:pPr marL="342900" indent="-342900">
              <a:buFont typeface="+mj-lt"/>
              <a:buAutoNum type="arabicPeriod"/>
            </a:pPr>
            <a:endParaRPr lang="sv-SE" dirty="0"/>
          </a:p>
        </p:txBody>
      </p:sp>
    </p:spTree>
    <p:extLst>
      <p:ext uri="{BB962C8B-B14F-4D97-AF65-F5344CB8AC3E}">
        <p14:creationId xmlns:p14="http://schemas.microsoft.com/office/powerpoint/2010/main" val="960810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eori Model Atom Rutherford - Hamburan Partikel Alfa pada Logam Emas -  Ahmad Dahlan">
            <a:extLst>
              <a:ext uri="{FF2B5EF4-FFF2-40B4-BE49-F238E27FC236}">
                <a16:creationId xmlns:a16="http://schemas.microsoft.com/office/drawing/2014/main" id="{E4E71FC4-8E74-8E73-5B05-FBCABBAE657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3740" y="701336"/>
            <a:ext cx="2857005" cy="184421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5F5E8F4-1987-A5B4-CC28-1DB0B55C78B3}"/>
              </a:ext>
            </a:extLst>
          </p:cNvPr>
          <p:cNvSpPr txBox="1"/>
          <p:nvPr/>
        </p:nvSpPr>
        <p:spPr>
          <a:xfrm>
            <a:off x="852257" y="701336"/>
            <a:ext cx="4358935" cy="6186309"/>
          </a:xfrm>
          <a:prstGeom prst="rect">
            <a:avLst/>
          </a:prstGeom>
          <a:noFill/>
        </p:spPr>
        <p:txBody>
          <a:bodyPr wrap="square" rtlCol="0">
            <a:spAutoFit/>
          </a:bodyPr>
          <a:lstStyle/>
          <a:p>
            <a:pPr algn="ctr"/>
            <a:r>
              <a:rPr lang="id-ID" b="1" dirty="0"/>
              <a:t>3. </a:t>
            </a:r>
            <a:r>
              <a:rPr lang="en-ID" b="1" dirty="0" err="1"/>
              <a:t>Teori</a:t>
            </a:r>
            <a:r>
              <a:rPr lang="en-ID" b="1" dirty="0"/>
              <a:t> Atom Rutherford</a:t>
            </a:r>
            <a:endParaRPr lang="id-ID" b="1" dirty="0"/>
          </a:p>
          <a:p>
            <a:pPr algn="ctr"/>
            <a:r>
              <a:rPr lang="en-ID" dirty="0"/>
              <a:t>Ernest Rutherford </a:t>
            </a:r>
            <a:r>
              <a:rPr lang="en-ID" dirty="0" err="1"/>
              <a:t>adalah</a:t>
            </a:r>
            <a:r>
              <a:rPr lang="id-ID" dirty="0"/>
              <a:t> merupakan murid Joseph John Thomson. pada tahun 1910, Rutherford dan bersama dengan dua asistennya yang bernama lengkap, Hans Geiger dan Ernest Masrreden berhasil menemukan inti atom yang memiliki jari-jari lebih kecil daripada atomnya. Teori milik Rutherford ini berasal dari eksperimen penembakan inti atom lempengan emas dengan partikel alfa (sebuah partikel dengan massa empat kali massa atom hidrogen dan muatan positif sebesar dua kali. Dari percobaan ini, sinar radioaktif dapat dibelokkan, diteruskan, dan dipantulkan. Namun, dari hasil percobaan yang telah dilakukan terdapat fakta bahwa ada partikel alfa yang dibelokkan dengan sudut antara 900 sampai 1800.</a:t>
            </a:r>
          </a:p>
          <a:p>
            <a:endParaRPr lang="id-ID" dirty="0"/>
          </a:p>
          <a:p>
            <a:endParaRPr lang="id-ID" dirty="0"/>
          </a:p>
          <a:p>
            <a:endParaRPr lang="id-ID" dirty="0"/>
          </a:p>
          <a:p>
            <a:endParaRPr lang="en-ID" dirty="0"/>
          </a:p>
        </p:txBody>
      </p:sp>
      <p:sp>
        <p:nvSpPr>
          <p:cNvPr id="3" name="TextBox 2">
            <a:extLst>
              <a:ext uri="{FF2B5EF4-FFF2-40B4-BE49-F238E27FC236}">
                <a16:creationId xmlns:a16="http://schemas.microsoft.com/office/drawing/2014/main" id="{313C0C5D-DFBA-E0BA-9F5C-155B76325C92}"/>
              </a:ext>
            </a:extLst>
          </p:cNvPr>
          <p:cNvSpPr txBox="1"/>
          <p:nvPr/>
        </p:nvSpPr>
        <p:spPr>
          <a:xfrm>
            <a:off x="7608164" y="701336"/>
            <a:ext cx="4092606" cy="5632311"/>
          </a:xfrm>
          <a:prstGeom prst="rect">
            <a:avLst/>
          </a:prstGeom>
          <a:noFill/>
        </p:spPr>
        <p:txBody>
          <a:bodyPr wrap="square" rtlCol="0">
            <a:spAutoFit/>
          </a:bodyPr>
          <a:lstStyle/>
          <a:p>
            <a:r>
              <a:rPr lang="sv-SE" dirty="0"/>
              <a:t>teori atom Rutherford dapat dibagi menjadi beberapa poin, yaitu:</a:t>
            </a:r>
            <a:endParaRPr lang="id-ID" dirty="0"/>
          </a:p>
          <a:p>
            <a:pPr marL="342900" indent="-342900">
              <a:buFont typeface="+mj-lt"/>
              <a:buAutoNum type="arabicPeriod"/>
            </a:pPr>
            <a:r>
              <a:rPr lang="sv-SE" dirty="0"/>
              <a:t>Atom tersusun dari inti atom (nukleus) dan elektron yang mengitarinya.</a:t>
            </a:r>
          </a:p>
          <a:p>
            <a:pPr marL="342900" indent="-342900">
              <a:buFont typeface="+mj-lt"/>
              <a:buAutoNum type="arabicPeriod"/>
            </a:pPr>
            <a:r>
              <a:rPr lang="sv-SE" dirty="0"/>
              <a:t>Muatan positif atau massa atom terpusat di dalam inti atom.</a:t>
            </a:r>
          </a:p>
          <a:p>
            <a:pPr marL="342900" indent="-342900">
              <a:buFont typeface="+mj-lt"/>
              <a:buAutoNum type="arabicPeriod"/>
            </a:pPr>
            <a:r>
              <a:rPr lang="sv-SE" dirty="0"/>
              <a:t>Atom bersifat netral. Hal ini dikarenakan jumlah muatan yang ada pada inti atom sama dengan jumlah muatan elektron.</a:t>
            </a:r>
          </a:p>
          <a:p>
            <a:pPr marL="342900" indent="-342900">
              <a:buFont typeface="+mj-lt"/>
              <a:buAutoNum type="arabicPeriod"/>
            </a:pPr>
            <a:r>
              <a:rPr lang="sv-SE" dirty="0"/>
              <a:t>Penyebaran partikel alfa tidak dipengaruhi oleh awan elektron.</a:t>
            </a:r>
          </a:p>
          <a:p>
            <a:pPr marL="342900" indent="-342900">
              <a:buFont typeface="+mj-lt"/>
              <a:buAutoNum type="arabicPeriod"/>
            </a:pPr>
            <a:r>
              <a:rPr lang="sv-SE" dirty="0"/>
              <a:t>Sebagian besar volume atom adalah sebuah ruang kosong (bukan pejal) karena jari-jari inti atom jauh lebih kecil dari jari-jari atom.</a:t>
            </a:r>
          </a:p>
          <a:p>
            <a:endParaRPr lang="sv-SE" dirty="0"/>
          </a:p>
          <a:p>
            <a:endParaRPr lang="sv-SE" dirty="0"/>
          </a:p>
          <a:p>
            <a:endParaRPr lang="sv-SE" dirty="0"/>
          </a:p>
          <a:p>
            <a:endParaRPr lang="en-ID" dirty="0"/>
          </a:p>
        </p:txBody>
      </p:sp>
    </p:spTree>
    <p:extLst>
      <p:ext uri="{BB962C8B-B14F-4D97-AF65-F5344CB8AC3E}">
        <p14:creationId xmlns:p14="http://schemas.microsoft.com/office/powerpoint/2010/main" val="1804787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3F9ADB-4605-F77B-DBF9-3EB3548090A8}"/>
              </a:ext>
            </a:extLst>
          </p:cNvPr>
          <p:cNvSpPr txBox="1"/>
          <p:nvPr/>
        </p:nvSpPr>
        <p:spPr>
          <a:xfrm>
            <a:off x="772357" y="701336"/>
            <a:ext cx="3178206" cy="5632311"/>
          </a:xfrm>
          <a:prstGeom prst="rect">
            <a:avLst/>
          </a:prstGeom>
          <a:noFill/>
        </p:spPr>
        <p:txBody>
          <a:bodyPr wrap="square" rtlCol="0">
            <a:spAutoFit/>
          </a:bodyPr>
          <a:lstStyle/>
          <a:p>
            <a:pPr algn="l" fontAlgn="base"/>
            <a:r>
              <a:rPr lang="en-ID" b="1" i="0" dirty="0">
                <a:solidFill>
                  <a:srgbClr val="232323"/>
                </a:solidFill>
                <a:effectLst/>
                <a:latin typeface="Vesper Libre"/>
              </a:rPr>
              <a:t>4. </a:t>
            </a:r>
            <a:r>
              <a:rPr lang="en-ID" b="1" i="0" dirty="0" err="1">
                <a:solidFill>
                  <a:srgbClr val="232323"/>
                </a:solidFill>
                <a:effectLst/>
                <a:latin typeface="Vesper Libre"/>
              </a:rPr>
              <a:t>Teori</a:t>
            </a:r>
            <a:r>
              <a:rPr lang="en-ID" b="1" i="0" dirty="0">
                <a:solidFill>
                  <a:srgbClr val="232323"/>
                </a:solidFill>
                <a:effectLst/>
                <a:latin typeface="Vesper Libre"/>
              </a:rPr>
              <a:t> Atom Bohr</a:t>
            </a:r>
            <a:endParaRPr lang="en-ID" b="0" i="0" dirty="0">
              <a:solidFill>
                <a:srgbClr val="232323"/>
              </a:solidFill>
              <a:effectLst/>
              <a:latin typeface="Vesper Libre"/>
            </a:endParaRPr>
          </a:p>
          <a:p>
            <a:pPr algn="ctr"/>
            <a:r>
              <a:rPr lang="id-ID" dirty="0"/>
              <a:t>Pada tahun 1922 yang bernama Niels Bohr memperbaiki teori atom Rutherford.</a:t>
            </a:r>
          </a:p>
          <a:p>
            <a:pPr algn="ctr"/>
            <a:r>
              <a:rPr lang="id-ID" dirty="0"/>
              <a:t>Niels Bohr menggunakan model atom nuklir dan teori kuantum Planck untuk menyempurnakan teori atom Rutherford. Hingga saat ini teori atom ini dikenal dengan teori atom Bohr.</a:t>
            </a:r>
          </a:p>
          <a:p>
            <a:pPr algn="ctr"/>
            <a:r>
              <a:rPr lang="id-ID" dirty="0"/>
              <a:t>Secara sederhana, model atom milik Niels Bohr hampir mirip dengan perputaran planet yang mengitari tata surya. Oleh karena itu, teori ini juga dikenal dengan nama “model atom miniatur tata surya Niels Bohr”.</a:t>
            </a:r>
          </a:p>
          <a:p>
            <a:endParaRPr lang="id-ID" dirty="0"/>
          </a:p>
          <a:p>
            <a:endParaRPr lang="id-ID" dirty="0"/>
          </a:p>
          <a:p>
            <a:endParaRPr lang="en-ID" dirty="0"/>
          </a:p>
        </p:txBody>
      </p:sp>
      <p:pic>
        <p:nvPicPr>
          <p:cNvPr id="4098" name="Picture 2" descr="Teori Atom Rutherford dan Teori Atom Niels Bohr yang Perlu Kamu Ketahui |  kumparan.com">
            <a:extLst>
              <a:ext uri="{FF2B5EF4-FFF2-40B4-BE49-F238E27FC236}">
                <a16:creationId xmlns:a16="http://schemas.microsoft.com/office/drawing/2014/main" id="{AFE902A7-E646-2EF3-B561-D9DAC7927D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235" t="9446" r="7275" b="6061"/>
          <a:stretch/>
        </p:blipFill>
        <p:spPr bwMode="auto">
          <a:xfrm>
            <a:off x="3950563" y="701336"/>
            <a:ext cx="2957208" cy="223736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766F01C-0882-6DD2-3F39-65E16D4B77BF}"/>
              </a:ext>
            </a:extLst>
          </p:cNvPr>
          <p:cNvSpPr txBox="1"/>
          <p:nvPr/>
        </p:nvSpPr>
        <p:spPr>
          <a:xfrm>
            <a:off x="6808719" y="701336"/>
            <a:ext cx="4731799" cy="6463308"/>
          </a:xfrm>
          <a:prstGeom prst="rect">
            <a:avLst/>
          </a:prstGeom>
          <a:noFill/>
        </p:spPr>
        <p:txBody>
          <a:bodyPr wrap="square" rtlCol="0">
            <a:spAutoFit/>
          </a:bodyPr>
          <a:lstStyle/>
          <a:p>
            <a:r>
              <a:rPr lang="id-ID" dirty="0"/>
              <a:t>T</a:t>
            </a:r>
            <a:r>
              <a:rPr lang="en-ID" dirty="0" err="1"/>
              <a:t>eori</a:t>
            </a:r>
            <a:r>
              <a:rPr lang="en-ID" dirty="0"/>
              <a:t> atom Niels Bohr </a:t>
            </a:r>
            <a:r>
              <a:rPr lang="en-ID" dirty="0" err="1"/>
              <a:t>terdapat</a:t>
            </a:r>
            <a:r>
              <a:rPr lang="en-ID" dirty="0"/>
              <a:t> </a:t>
            </a:r>
            <a:r>
              <a:rPr lang="en-ID" dirty="0" err="1"/>
              <a:t>beberapa</a:t>
            </a:r>
            <a:r>
              <a:rPr lang="id-ID" dirty="0"/>
              <a:t> </a:t>
            </a:r>
            <a:r>
              <a:rPr lang="en-ID" dirty="0" err="1"/>
              <a:t>poin</a:t>
            </a:r>
            <a:r>
              <a:rPr lang="en-ID" dirty="0"/>
              <a:t> </a:t>
            </a:r>
            <a:r>
              <a:rPr lang="en-ID" dirty="0" err="1"/>
              <a:t>penting</a:t>
            </a:r>
            <a:r>
              <a:rPr lang="en-ID" dirty="0"/>
              <a:t>, di </a:t>
            </a:r>
            <a:r>
              <a:rPr lang="en-ID" dirty="0" err="1"/>
              <a:t>antaranya</a:t>
            </a:r>
            <a:r>
              <a:rPr lang="en-ID" dirty="0"/>
              <a:t>:</a:t>
            </a:r>
            <a:endParaRPr lang="id-ID" dirty="0"/>
          </a:p>
          <a:p>
            <a:pPr marL="342900" indent="-342900">
              <a:buFont typeface="+mj-lt"/>
              <a:buAutoNum type="arabicPeriod"/>
            </a:pPr>
            <a:r>
              <a:rPr lang="en-ID" dirty="0" err="1"/>
              <a:t>Adanya</a:t>
            </a:r>
            <a:r>
              <a:rPr lang="en-ID" dirty="0"/>
              <a:t> </a:t>
            </a:r>
            <a:r>
              <a:rPr lang="en-ID" dirty="0" err="1"/>
              <a:t>lintasan</a:t>
            </a:r>
            <a:r>
              <a:rPr lang="en-ID" dirty="0"/>
              <a:t> </a:t>
            </a:r>
            <a:r>
              <a:rPr lang="en-ID" dirty="0" err="1"/>
              <a:t>stasioner</a:t>
            </a:r>
            <a:r>
              <a:rPr lang="en-ID" dirty="0"/>
              <a:t> yang </a:t>
            </a:r>
            <a:r>
              <a:rPr lang="en-ID" dirty="0" err="1"/>
              <a:t>memiliki</a:t>
            </a:r>
            <a:r>
              <a:rPr lang="en-ID" dirty="0"/>
              <a:t> </a:t>
            </a:r>
            <a:r>
              <a:rPr lang="en-ID" dirty="0" err="1"/>
              <a:t>energi</a:t>
            </a:r>
            <a:r>
              <a:rPr lang="en-ID" dirty="0"/>
              <a:t> </a:t>
            </a:r>
            <a:r>
              <a:rPr lang="en-ID" dirty="0" err="1"/>
              <a:t>tertentu</a:t>
            </a:r>
            <a:r>
              <a:rPr lang="en-ID" dirty="0"/>
              <a:t>. </a:t>
            </a:r>
            <a:r>
              <a:rPr lang="en-ID" dirty="0" err="1"/>
              <a:t>Lintasan</a:t>
            </a:r>
            <a:r>
              <a:rPr lang="en-ID" dirty="0"/>
              <a:t> </a:t>
            </a:r>
            <a:r>
              <a:rPr lang="en-ID" dirty="0" err="1"/>
              <a:t>stasioner</a:t>
            </a:r>
            <a:r>
              <a:rPr lang="en-ID" dirty="0"/>
              <a:t> </a:t>
            </a:r>
            <a:r>
              <a:rPr lang="en-ID" dirty="0" err="1"/>
              <a:t>adalah</a:t>
            </a:r>
            <a:r>
              <a:rPr lang="en-ID" dirty="0"/>
              <a:t> </a:t>
            </a:r>
            <a:r>
              <a:rPr lang="en-ID" dirty="0" err="1"/>
              <a:t>lintasan-lintasan</a:t>
            </a:r>
            <a:r>
              <a:rPr lang="en-ID" dirty="0"/>
              <a:t> </a:t>
            </a:r>
            <a:r>
              <a:rPr lang="en-ID" dirty="0" err="1"/>
              <a:t>tertentu</a:t>
            </a:r>
            <a:r>
              <a:rPr lang="en-ID" dirty="0"/>
              <a:t> </a:t>
            </a:r>
            <a:r>
              <a:rPr lang="en-ID" dirty="0" err="1"/>
              <a:t>tanpa</a:t>
            </a:r>
            <a:r>
              <a:rPr lang="en-ID" dirty="0"/>
              <a:t> </a:t>
            </a:r>
            <a:r>
              <a:rPr lang="en-ID" dirty="0" err="1"/>
              <a:t>membebaskan</a:t>
            </a:r>
            <a:r>
              <a:rPr lang="en-ID" dirty="0"/>
              <a:t> </a:t>
            </a:r>
            <a:r>
              <a:rPr lang="en-ID" dirty="0" err="1"/>
              <a:t>energi</a:t>
            </a:r>
            <a:r>
              <a:rPr lang="en-ID" dirty="0"/>
              <a:t> yang </a:t>
            </a:r>
            <a:r>
              <a:rPr lang="en-ID" dirty="0" err="1"/>
              <a:t>diputari</a:t>
            </a:r>
            <a:r>
              <a:rPr lang="en-ID" dirty="0"/>
              <a:t> oleh inti atom.</a:t>
            </a:r>
          </a:p>
          <a:p>
            <a:pPr marL="342900" indent="-342900">
              <a:buFont typeface="+mj-lt"/>
              <a:buAutoNum type="arabicPeriod"/>
            </a:pPr>
            <a:r>
              <a:rPr lang="en-ID" dirty="0" err="1"/>
              <a:t>Tidak</a:t>
            </a:r>
            <a:r>
              <a:rPr lang="en-ID" dirty="0"/>
              <a:t> </a:t>
            </a:r>
            <a:r>
              <a:rPr lang="en-ID" dirty="0" err="1"/>
              <a:t>ada</a:t>
            </a:r>
            <a:r>
              <a:rPr lang="en-ID" dirty="0"/>
              <a:t> </a:t>
            </a:r>
            <a:r>
              <a:rPr lang="en-ID" dirty="0" err="1"/>
              <a:t>energi</a:t>
            </a:r>
            <a:r>
              <a:rPr lang="en-ID" dirty="0"/>
              <a:t> </a:t>
            </a:r>
            <a:r>
              <a:rPr lang="en-ID" dirty="0" err="1"/>
              <a:t>dalam</a:t>
            </a:r>
            <a:r>
              <a:rPr lang="en-ID" dirty="0"/>
              <a:t> </a:t>
            </a:r>
            <a:r>
              <a:rPr lang="en-ID" dirty="0" err="1"/>
              <a:t>bentuk</a:t>
            </a:r>
            <a:r>
              <a:rPr lang="en-ID" dirty="0"/>
              <a:t> </a:t>
            </a:r>
            <a:r>
              <a:rPr lang="en-ID" dirty="0" err="1"/>
              <a:t>radiasi</a:t>
            </a:r>
            <a:r>
              <a:rPr lang="en-ID" dirty="0"/>
              <a:t> yang </a:t>
            </a:r>
            <a:r>
              <a:rPr lang="en-ID" dirty="0" err="1"/>
              <a:t>dipancarkan</a:t>
            </a:r>
            <a:r>
              <a:rPr lang="en-ID" dirty="0"/>
              <a:t> </a:t>
            </a:r>
            <a:r>
              <a:rPr lang="en-ID" dirty="0" err="1"/>
              <a:t>atau</a:t>
            </a:r>
            <a:r>
              <a:rPr lang="en-ID" dirty="0"/>
              <a:t> </a:t>
            </a:r>
            <a:r>
              <a:rPr lang="en-ID" dirty="0" err="1"/>
              <a:t>diserap</a:t>
            </a:r>
            <a:r>
              <a:rPr lang="en-ID" dirty="0"/>
              <a:t> </a:t>
            </a:r>
            <a:r>
              <a:rPr lang="en-ID" dirty="0" err="1"/>
              <a:t>ketika</a:t>
            </a:r>
            <a:r>
              <a:rPr lang="en-ID" dirty="0"/>
              <a:t> </a:t>
            </a:r>
            <a:r>
              <a:rPr lang="en-ID" dirty="0" err="1"/>
              <a:t>elektron</a:t>
            </a:r>
            <a:r>
              <a:rPr lang="en-ID" dirty="0"/>
              <a:t> </a:t>
            </a:r>
            <a:r>
              <a:rPr lang="en-ID" dirty="0" err="1"/>
              <a:t>berada</a:t>
            </a:r>
            <a:r>
              <a:rPr lang="en-ID" dirty="0"/>
              <a:t> </a:t>
            </a:r>
            <a:r>
              <a:rPr lang="en-ID" dirty="0" err="1"/>
              <a:t>dalam</a:t>
            </a:r>
            <a:r>
              <a:rPr lang="en-ID" dirty="0"/>
              <a:t> </a:t>
            </a:r>
            <a:r>
              <a:rPr lang="en-ID" dirty="0" err="1"/>
              <a:t>lintasan</a:t>
            </a:r>
            <a:r>
              <a:rPr lang="en-ID" dirty="0"/>
              <a:t> </a:t>
            </a:r>
            <a:r>
              <a:rPr lang="en-ID" dirty="0" err="1"/>
              <a:t>stasioner</a:t>
            </a:r>
            <a:r>
              <a:rPr lang="en-ID" dirty="0"/>
              <a:t>.</a:t>
            </a:r>
            <a:endParaRPr lang="id-ID" dirty="0"/>
          </a:p>
          <a:p>
            <a:pPr marL="342900" indent="-342900">
              <a:buFont typeface="+mj-lt"/>
              <a:buAutoNum type="arabicPeriod"/>
            </a:pPr>
            <a:r>
              <a:rPr lang="en-ID" dirty="0" err="1"/>
              <a:t>Apabila</a:t>
            </a:r>
            <a:r>
              <a:rPr lang="en-ID" dirty="0"/>
              <a:t> </a:t>
            </a:r>
            <a:r>
              <a:rPr lang="en-ID" dirty="0" err="1"/>
              <a:t>elektron</a:t>
            </a:r>
            <a:r>
              <a:rPr lang="en-ID" dirty="0"/>
              <a:t> </a:t>
            </a:r>
            <a:r>
              <a:rPr lang="en-ID" dirty="0" err="1"/>
              <a:t>menyerap</a:t>
            </a:r>
            <a:r>
              <a:rPr lang="en-ID" dirty="0"/>
              <a:t> </a:t>
            </a:r>
            <a:r>
              <a:rPr lang="en-ID" dirty="0" err="1"/>
              <a:t>energi</a:t>
            </a:r>
            <a:r>
              <a:rPr lang="en-ID" dirty="0"/>
              <a:t> </a:t>
            </a:r>
            <a:r>
              <a:rPr lang="en-ID" dirty="0" err="1"/>
              <a:t>dari</a:t>
            </a:r>
            <a:r>
              <a:rPr lang="en-ID" dirty="0"/>
              <a:t> </a:t>
            </a:r>
            <a:r>
              <a:rPr lang="en-ID" dirty="0" err="1"/>
              <a:t>luar</a:t>
            </a:r>
            <a:r>
              <a:rPr lang="en-ID" dirty="0"/>
              <a:t>, </a:t>
            </a:r>
            <a:r>
              <a:rPr lang="en-ID" dirty="0" err="1"/>
              <a:t>maka</a:t>
            </a:r>
            <a:r>
              <a:rPr lang="en-ID" dirty="0"/>
              <a:t> </a:t>
            </a:r>
            <a:r>
              <a:rPr lang="en-ID" dirty="0" err="1"/>
              <a:t>elektron</a:t>
            </a:r>
            <a:r>
              <a:rPr lang="en-ID" dirty="0"/>
              <a:t> </a:t>
            </a:r>
            <a:r>
              <a:rPr lang="en-ID" dirty="0" err="1"/>
              <a:t>itu</a:t>
            </a:r>
            <a:r>
              <a:rPr lang="en-ID" dirty="0"/>
              <a:t> </a:t>
            </a:r>
            <a:r>
              <a:rPr lang="en-ID" dirty="0" err="1"/>
              <a:t>akan</a:t>
            </a:r>
            <a:r>
              <a:rPr lang="en-ID" dirty="0"/>
              <a:t> naik </a:t>
            </a:r>
            <a:r>
              <a:rPr lang="en-ID" dirty="0" err="1"/>
              <a:t>ke</a:t>
            </a:r>
            <a:r>
              <a:rPr lang="en-ID" dirty="0"/>
              <a:t> </a:t>
            </a:r>
            <a:r>
              <a:rPr lang="en-ID" dirty="0" err="1"/>
              <a:t>kulit</a:t>
            </a:r>
            <a:r>
              <a:rPr lang="en-ID" dirty="0"/>
              <a:t> yang </a:t>
            </a:r>
            <a:r>
              <a:rPr lang="en-ID" dirty="0" err="1"/>
              <a:t>lebih</a:t>
            </a:r>
            <a:r>
              <a:rPr lang="en-ID" dirty="0"/>
              <a:t> </a:t>
            </a:r>
            <a:r>
              <a:rPr lang="en-ID" dirty="0" err="1"/>
              <a:t>tinggi</a:t>
            </a:r>
            <a:r>
              <a:rPr lang="en-ID" dirty="0"/>
              <a:t>, </a:t>
            </a:r>
            <a:r>
              <a:rPr lang="en-ID" dirty="0" err="1"/>
              <a:t>lalau</a:t>
            </a:r>
            <a:r>
              <a:rPr lang="en-ID" dirty="0"/>
              <a:t> </a:t>
            </a:r>
            <a:r>
              <a:rPr lang="en-ID" dirty="0" err="1"/>
              <a:t>akan</a:t>
            </a:r>
            <a:r>
              <a:rPr lang="en-ID" dirty="0"/>
              <a:t> </a:t>
            </a:r>
            <a:r>
              <a:rPr lang="en-ID" dirty="0" err="1"/>
              <a:t>kembali</a:t>
            </a:r>
            <a:r>
              <a:rPr lang="en-ID" dirty="0"/>
              <a:t> pada </a:t>
            </a:r>
            <a:r>
              <a:rPr lang="en-ID" dirty="0" err="1"/>
              <a:t>kulit</a:t>
            </a:r>
            <a:r>
              <a:rPr lang="en-ID" dirty="0"/>
              <a:t> yang </a:t>
            </a:r>
            <a:r>
              <a:rPr lang="en-ID" dirty="0" err="1"/>
              <a:t>semula</a:t>
            </a:r>
            <a:r>
              <a:rPr lang="en-ID" dirty="0"/>
              <a:t> </a:t>
            </a:r>
            <a:r>
              <a:rPr lang="en-ID" dirty="0" err="1"/>
              <a:t>dengan</a:t>
            </a:r>
            <a:r>
              <a:rPr lang="en-ID" dirty="0"/>
              <a:t> </a:t>
            </a:r>
            <a:r>
              <a:rPr lang="en-ID" dirty="0" err="1"/>
              <a:t>memancarkan</a:t>
            </a:r>
            <a:r>
              <a:rPr lang="en-ID" dirty="0"/>
              <a:t> </a:t>
            </a:r>
            <a:r>
              <a:rPr lang="en-ID" dirty="0" err="1"/>
              <a:t>energi</a:t>
            </a:r>
            <a:r>
              <a:rPr lang="en-ID" dirty="0"/>
              <a:t> </a:t>
            </a:r>
            <a:r>
              <a:rPr lang="en-ID" dirty="0" err="1"/>
              <a:t>radiasi</a:t>
            </a:r>
            <a:r>
              <a:rPr lang="en-ID" dirty="0"/>
              <a:t>.</a:t>
            </a:r>
          </a:p>
          <a:p>
            <a:pPr marL="342900" indent="-342900">
              <a:buFont typeface="+mj-lt"/>
              <a:buAutoNum type="arabicPeriod"/>
            </a:pPr>
            <a:r>
              <a:rPr lang="en-ID" dirty="0" err="1"/>
              <a:t>Elektron</a:t>
            </a:r>
            <a:r>
              <a:rPr lang="en-ID" dirty="0"/>
              <a:t> </a:t>
            </a:r>
            <a:r>
              <a:rPr lang="en-ID" dirty="0" err="1"/>
              <a:t>dapat</a:t>
            </a:r>
            <a:r>
              <a:rPr lang="en-ID" dirty="0"/>
              <a:t> </a:t>
            </a:r>
            <a:r>
              <a:rPr lang="en-ID" dirty="0" err="1"/>
              <a:t>berpindah</a:t>
            </a:r>
            <a:r>
              <a:rPr lang="en-ID" dirty="0"/>
              <a:t> </a:t>
            </a:r>
            <a:r>
              <a:rPr lang="en-ID" dirty="0" err="1"/>
              <a:t>dari</a:t>
            </a:r>
            <a:r>
              <a:rPr lang="en-ID" dirty="0"/>
              <a:t> </a:t>
            </a:r>
            <a:r>
              <a:rPr lang="en-ID" dirty="0" err="1"/>
              <a:t>satu</a:t>
            </a:r>
            <a:r>
              <a:rPr lang="en-ID" dirty="0"/>
              <a:t> </a:t>
            </a:r>
            <a:r>
              <a:rPr lang="en-ID" dirty="0" err="1"/>
              <a:t>lintasan</a:t>
            </a:r>
            <a:r>
              <a:rPr lang="en-ID" dirty="0"/>
              <a:t> </a:t>
            </a:r>
            <a:r>
              <a:rPr lang="en-ID" dirty="0" err="1"/>
              <a:t>ke</a:t>
            </a:r>
            <a:r>
              <a:rPr lang="en-ID" dirty="0"/>
              <a:t> </a:t>
            </a:r>
            <a:r>
              <a:rPr lang="en-ID" dirty="0" err="1"/>
              <a:t>lintasan</a:t>
            </a:r>
            <a:r>
              <a:rPr lang="en-ID" dirty="0"/>
              <a:t> </a:t>
            </a:r>
            <a:r>
              <a:rPr lang="en-ID" dirty="0" err="1"/>
              <a:t>lainnya</a:t>
            </a:r>
            <a:r>
              <a:rPr lang="en-ID" dirty="0"/>
              <a:t>. Jika </a:t>
            </a:r>
            <a:r>
              <a:rPr lang="en-ID" dirty="0" err="1"/>
              <a:t>elektron</a:t>
            </a:r>
            <a:r>
              <a:rPr lang="en-ID" dirty="0"/>
              <a:t> </a:t>
            </a:r>
            <a:r>
              <a:rPr lang="en-ID" dirty="0" err="1"/>
              <a:t>berpindah</a:t>
            </a:r>
            <a:r>
              <a:rPr lang="en-ID" dirty="0"/>
              <a:t> </a:t>
            </a:r>
            <a:r>
              <a:rPr lang="en-ID" dirty="0" err="1"/>
              <a:t>dari</a:t>
            </a:r>
            <a:r>
              <a:rPr lang="en-ID" dirty="0"/>
              <a:t> </a:t>
            </a:r>
            <a:r>
              <a:rPr lang="en-ID" dirty="0" err="1"/>
              <a:t>lintasan</a:t>
            </a:r>
            <a:r>
              <a:rPr lang="en-ID" dirty="0"/>
              <a:t> </a:t>
            </a:r>
            <a:r>
              <a:rPr lang="en-ID" dirty="0" err="1"/>
              <a:t>dengan</a:t>
            </a:r>
            <a:r>
              <a:rPr lang="en-ID" dirty="0"/>
              <a:t> </a:t>
            </a:r>
            <a:r>
              <a:rPr lang="en-ID" dirty="0" err="1"/>
              <a:t>energi</a:t>
            </a:r>
            <a:r>
              <a:rPr lang="en-ID" dirty="0"/>
              <a:t> </a:t>
            </a:r>
            <a:r>
              <a:rPr lang="en-ID" dirty="0" err="1"/>
              <a:t>rendah</a:t>
            </a:r>
            <a:r>
              <a:rPr lang="en-ID" dirty="0"/>
              <a:t> </a:t>
            </a:r>
            <a:r>
              <a:rPr lang="en-ID" dirty="0" err="1"/>
              <a:t>ke</a:t>
            </a:r>
            <a:r>
              <a:rPr lang="en-ID" dirty="0"/>
              <a:t> </a:t>
            </a:r>
            <a:r>
              <a:rPr lang="en-ID" dirty="0" err="1"/>
              <a:t>lintasan</a:t>
            </a:r>
            <a:r>
              <a:rPr lang="en-ID" dirty="0"/>
              <a:t> </a:t>
            </a:r>
            <a:r>
              <a:rPr lang="en-ID" dirty="0" err="1"/>
              <a:t>dengan</a:t>
            </a:r>
            <a:r>
              <a:rPr lang="en-ID" dirty="0"/>
              <a:t> </a:t>
            </a:r>
            <a:r>
              <a:rPr lang="en-ID" dirty="0" err="1"/>
              <a:t>energi</a:t>
            </a:r>
            <a:r>
              <a:rPr lang="en-ID" dirty="0"/>
              <a:t> </a:t>
            </a:r>
            <a:r>
              <a:rPr lang="en-ID" dirty="0" err="1"/>
              <a:t>tinggi</a:t>
            </a:r>
            <a:r>
              <a:rPr lang="en-ID" dirty="0"/>
              <a:t>. </a:t>
            </a:r>
            <a:r>
              <a:rPr lang="en-ID" dirty="0" err="1"/>
              <a:t>Saat</a:t>
            </a:r>
            <a:r>
              <a:rPr lang="en-ID" dirty="0"/>
              <a:t> </a:t>
            </a:r>
            <a:r>
              <a:rPr lang="en-ID" dirty="0" err="1"/>
              <a:t>terjadi</a:t>
            </a:r>
            <a:r>
              <a:rPr lang="en-ID" dirty="0"/>
              <a:t> </a:t>
            </a:r>
            <a:r>
              <a:rPr lang="en-ID" dirty="0" err="1"/>
              <a:t>perpindahan</a:t>
            </a:r>
            <a:r>
              <a:rPr lang="en-ID" dirty="0"/>
              <a:t>, </a:t>
            </a:r>
            <a:r>
              <a:rPr lang="en-ID" dirty="0" err="1"/>
              <a:t>elektron</a:t>
            </a:r>
            <a:r>
              <a:rPr lang="en-ID" dirty="0"/>
              <a:t> </a:t>
            </a:r>
            <a:r>
              <a:rPr lang="en-ID" dirty="0" err="1"/>
              <a:t>akan</a:t>
            </a:r>
            <a:r>
              <a:rPr lang="en-ID" dirty="0"/>
              <a:t> </a:t>
            </a:r>
            <a:r>
              <a:rPr lang="en-ID" dirty="0" err="1"/>
              <a:t>menyerap</a:t>
            </a:r>
            <a:r>
              <a:rPr lang="en-ID" dirty="0"/>
              <a:t> </a:t>
            </a:r>
            <a:r>
              <a:rPr lang="en-ID" dirty="0" err="1"/>
              <a:t>energi</a:t>
            </a:r>
            <a:r>
              <a:rPr lang="en-ID" dirty="0"/>
              <a:t> dan </a:t>
            </a:r>
            <a:r>
              <a:rPr lang="en-ID" dirty="0" err="1"/>
              <a:t>jika</a:t>
            </a:r>
            <a:r>
              <a:rPr lang="en-ID" dirty="0"/>
              <a:t> </a:t>
            </a:r>
            <a:r>
              <a:rPr lang="en-ID" dirty="0" err="1"/>
              <a:t>sebaliknya</a:t>
            </a:r>
            <a:r>
              <a:rPr lang="en-ID" dirty="0"/>
              <a:t> </a:t>
            </a:r>
            <a:r>
              <a:rPr lang="en-ID" dirty="0" err="1"/>
              <a:t>elektron</a:t>
            </a:r>
            <a:r>
              <a:rPr lang="en-ID" dirty="0"/>
              <a:t> </a:t>
            </a:r>
            <a:r>
              <a:rPr lang="en-ID" dirty="0" err="1"/>
              <a:t>akan</a:t>
            </a:r>
            <a:r>
              <a:rPr lang="en-ID" dirty="0"/>
              <a:t> </a:t>
            </a:r>
            <a:r>
              <a:rPr lang="en-ID" dirty="0" err="1"/>
              <a:t>menyerap</a:t>
            </a:r>
            <a:r>
              <a:rPr lang="en-ID" dirty="0"/>
              <a:t> </a:t>
            </a:r>
            <a:r>
              <a:rPr lang="en-ID" dirty="0" err="1"/>
              <a:t>energi</a:t>
            </a:r>
            <a:r>
              <a:rPr lang="en-ID" dirty="0"/>
              <a:t>.</a:t>
            </a:r>
          </a:p>
          <a:p>
            <a:endParaRPr lang="en-ID" dirty="0"/>
          </a:p>
          <a:p>
            <a:endParaRPr lang="en-ID" dirty="0"/>
          </a:p>
          <a:p>
            <a:endParaRPr lang="en-ID" dirty="0"/>
          </a:p>
          <a:p>
            <a:endParaRPr lang="en-ID" dirty="0"/>
          </a:p>
        </p:txBody>
      </p:sp>
    </p:spTree>
    <p:extLst>
      <p:ext uri="{BB962C8B-B14F-4D97-AF65-F5344CB8AC3E}">
        <p14:creationId xmlns:p14="http://schemas.microsoft.com/office/powerpoint/2010/main" val="1433831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B97D50-3CEF-8FAB-C252-8B052C671C03}"/>
              </a:ext>
            </a:extLst>
          </p:cNvPr>
          <p:cNvSpPr txBox="1"/>
          <p:nvPr/>
        </p:nvSpPr>
        <p:spPr>
          <a:xfrm>
            <a:off x="2687216" y="765110"/>
            <a:ext cx="5878286" cy="461665"/>
          </a:xfrm>
          <a:prstGeom prst="rect">
            <a:avLst/>
          </a:prstGeom>
          <a:noFill/>
        </p:spPr>
        <p:txBody>
          <a:bodyPr wrap="square" rtlCol="0">
            <a:spAutoFit/>
          </a:bodyPr>
          <a:lstStyle/>
          <a:p>
            <a:pPr algn="ctr"/>
            <a:r>
              <a:rPr lang="id-ID" sz="2400" b="1" dirty="0"/>
              <a:t>Kekurangan Setiap Teori</a:t>
            </a:r>
            <a:endParaRPr lang="en-ID" sz="2400" b="1" dirty="0"/>
          </a:p>
        </p:txBody>
      </p:sp>
      <p:sp>
        <p:nvSpPr>
          <p:cNvPr id="4" name="TextBox 3">
            <a:extLst>
              <a:ext uri="{FF2B5EF4-FFF2-40B4-BE49-F238E27FC236}">
                <a16:creationId xmlns:a16="http://schemas.microsoft.com/office/drawing/2014/main" id="{428EFCBE-A076-A32E-7701-9774691F7223}"/>
              </a:ext>
            </a:extLst>
          </p:cNvPr>
          <p:cNvSpPr txBox="1"/>
          <p:nvPr/>
        </p:nvSpPr>
        <p:spPr>
          <a:xfrm>
            <a:off x="839755" y="1366277"/>
            <a:ext cx="4879910" cy="5386090"/>
          </a:xfrm>
          <a:prstGeom prst="rect">
            <a:avLst/>
          </a:prstGeom>
          <a:noFill/>
        </p:spPr>
        <p:txBody>
          <a:bodyPr wrap="square" rtlCol="0">
            <a:spAutoFit/>
          </a:bodyPr>
          <a:lstStyle/>
          <a:p>
            <a:pPr algn="ctr"/>
            <a:r>
              <a:rPr lang="en-ID" sz="2000" u="sng" dirty="0" err="1"/>
              <a:t>Teori</a:t>
            </a:r>
            <a:r>
              <a:rPr lang="en-ID" sz="2000" u="sng" dirty="0"/>
              <a:t> Atom Dalton</a:t>
            </a:r>
          </a:p>
          <a:p>
            <a:pPr marL="285750" indent="-285750">
              <a:buFont typeface="Arial" panose="020B0604020202020204" pitchFamily="34" charset="0"/>
              <a:buChar char="•"/>
            </a:pPr>
            <a:r>
              <a:rPr lang="en-ID" dirty="0" err="1"/>
              <a:t>Tanggapan</a:t>
            </a:r>
            <a:r>
              <a:rPr lang="en-ID" dirty="0"/>
              <a:t> </a:t>
            </a:r>
            <a:r>
              <a:rPr lang="en-ID" dirty="0" err="1"/>
              <a:t>dalton</a:t>
            </a:r>
            <a:r>
              <a:rPr lang="en-ID" dirty="0"/>
              <a:t> </a:t>
            </a:r>
            <a:r>
              <a:rPr lang="en-ID" dirty="0" err="1"/>
              <a:t>tentang</a:t>
            </a:r>
            <a:r>
              <a:rPr lang="en-ID" dirty="0"/>
              <a:t> </a:t>
            </a:r>
            <a:r>
              <a:rPr lang="en-ID" dirty="0" err="1"/>
              <a:t>unsur</a:t>
            </a:r>
            <a:r>
              <a:rPr lang="en-ID" dirty="0"/>
              <a:t> </a:t>
            </a:r>
            <a:r>
              <a:rPr lang="en-ID" dirty="0" err="1"/>
              <a:t>mempunyai</a:t>
            </a:r>
            <a:r>
              <a:rPr lang="en-ID" dirty="0"/>
              <a:t> </a:t>
            </a:r>
            <a:r>
              <a:rPr lang="en-ID" dirty="0" err="1"/>
              <a:t>kesamaan</a:t>
            </a:r>
            <a:r>
              <a:rPr lang="en-ID" dirty="0"/>
              <a:t> </a:t>
            </a:r>
            <a:r>
              <a:rPr lang="en-ID" dirty="0" err="1"/>
              <a:t>dalam</a:t>
            </a:r>
            <a:r>
              <a:rPr lang="en-ID" dirty="0"/>
              <a:t> </a:t>
            </a:r>
            <a:r>
              <a:rPr lang="en-ID" dirty="0" err="1"/>
              <a:t>berbagai</a:t>
            </a:r>
            <a:r>
              <a:rPr lang="en-ID" dirty="0"/>
              <a:t> </a:t>
            </a:r>
            <a:r>
              <a:rPr lang="en-ID" dirty="0" err="1"/>
              <a:t>hal</a:t>
            </a:r>
            <a:r>
              <a:rPr lang="en-ID" dirty="0"/>
              <a:t> </a:t>
            </a:r>
            <a:r>
              <a:rPr lang="en-ID" dirty="0" err="1"/>
              <a:t>tidaklah</a:t>
            </a:r>
            <a:r>
              <a:rPr lang="en-ID" dirty="0"/>
              <a:t> </a:t>
            </a:r>
            <a:r>
              <a:rPr lang="en-ID" dirty="0" err="1"/>
              <a:t>benar</a:t>
            </a:r>
            <a:r>
              <a:rPr lang="en-ID" dirty="0"/>
              <a:t>. </a:t>
            </a:r>
            <a:r>
              <a:rPr lang="en-ID" dirty="0" err="1"/>
              <a:t>Isotop</a:t>
            </a:r>
            <a:r>
              <a:rPr lang="en-ID" dirty="0"/>
              <a:t> </a:t>
            </a:r>
            <a:r>
              <a:rPr lang="en-ID" dirty="0" err="1"/>
              <a:t>membuktikan</a:t>
            </a:r>
            <a:r>
              <a:rPr lang="en-ID" dirty="0"/>
              <a:t> </a:t>
            </a:r>
            <a:r>
              <a:rPr lang="en-ID" dirty="0" err="1"/>
              <a:t>bahwa</a:t>
            </a:r>
            <a:r>
              <a:rPr lang="en-ID" dirty="0"/>
              <a:t> atom yang </a:t>
            </a:r>
            <a:r>
              <a:rPr lang="en-ID" dirty="0" err="1"/>
              <a:t>sama</a:t>
            </a:r>
            <a:r>
              <a:rPr lang="en-ID" dirty="0"/>
              <a:t> </a:t>
            </a:r>
            <a:r>
              <a:rPr lang="en-ID" dirty="0" err="1"/>
              <a:t>akan</a:t>
            </a:r>
            <a:r>
              <a:rPr lang="en-ID" dirty="0"/>
              <a:t> </a:t>
            </a:r>
            <a:r>
              <a:rPr lang="en-ID" dirty="0" err="1"/>
              <a:t>mempunyai</a:t>
            </a:r>
            <a:r>
              <a:rPr lang="en-ID" dirty="0"/>
              <a:t> </a:t>
            </a:r>
            <a:r>
              <a:rPr lang="en-ID" dirty="0" err="1"/>
              <a:t>kesamaan</a:t>
            </a:r>
            <a:r>
              <a:rPr lang="en-ID" dirty="0"/>
              <a:t> pada </a:t>
            </a:r>
            <a:r>
              <a:rPr lang="en-ID" dirty="0" err="1"/>
              <a:t>nomor</a:t>
            </a:r>
            <a:r>
              <a:rPr lang="en-ID" dirty="0"/>
              <a:t> atom, </a:t>
            </a:r>
            <a:r>
              <a:rPr lang="en-ID" dirty="0" err="1"/>
              <a:t>tetapi</a:t>
            </a:r>
            <a:r>
              <a:rPr lang="en-ID" dirty="0"/>
              <a:t> </a:t>
            </a:r>
            <a:r>
              <a:rPr lang="en-ID" dirty="0" err="1"/>
              <a:t>nomor</a:t>
            </a:r>
            <a:r>
              <a:rPr lang="en-ID" dirty="0"/>
              <a:t> </a:t>
            </a:r>
            <a:r>
              <a:rPr lang="en-ID" dirty="0" err="1"/>
              <a:t>massanya</a:t>
            </a:r>
            <a:r>
              <a:rPr lang="en-ID" dirty="0"/>
              <a:t> </a:t>
            </a:r>
            <a:r>
              <a:rPr lang="en-ID" dirty="0" err="1"/>
              <a:t>berbeda</a:t>
            </a:r>
            <a:r>
              <a:rPr lang="en-ID" dirty="0"/>
              <a:t>.</a:t>
            </a:r>
          </a:p>
          <a:p>
            <a:pPr marL="285750" indent="-285750">
              <a:buFont typeface="Arial" panose="020B0604020202020204" pitchFamily="34" charset="0"/>
              <a:buChar char="•"/>
            </a:pPr>
            <a:r>
              <a:rPr lang="en-ID" dirty="0"/>
              <a:t>Atom </a:t>
            </a:r>
            <a:r>
              <a:rPr lang="en-ID" dirty="0" err="1"/>
              <a:t>bisa</a:t>
            </a:r>
            <a:r>
              <a:rPr lang="en-ID" dirty="0"/>
              <a:t> </a:t>
            </a:r>
            <a:r>
              <a:rPr lang="en-ID" dirty="0" err="1"/>
              <a:t>diubah</a:t>
            </a:r>
            <a:r>
              <a:rPr lang="en-ID" dirty="0"/>
              <a:t> </a:t>
            </a:r>
            <a:r>
              <a:rPr lang="en-ID" dirty="0" err="1"/>
              <a:t>menjadi</a:t>
            </a:r>
            <a:r>
              <a:rPr lang="en-ID" dirty="0"/>
              <a:t> </a:t>
            </a:r>
            <a:r>
              <a:rPr lang="en-ID" dirty="0" err="1"/>
              <a:t>unsur</a:t>
            </a:r>
            <a:r>
              <a:rPr lang="en-ID" dirty="0"/>
              <a:t> </a:t>
            </a:r>
            <a:r>
              <a:rPr lang="en-ID" dirty="0" err="1"/>
              <a:t>lainnya</a:t>
            </a:r>
            <a:r>
              <a:rPr lang="en-ID" dirty="0"/>
              <a:t> </a:t>
            </a:r>
            <a:r>
              <a:rPr lang="en-ID" dirty="0" err="1"/>
              <a:t>dengan</a:t>
            </a:r>
            <a:r>
              <a:rPr lang="en-ID" dirty="0"/>
              <a:t> </a:t>
            </a:r>
            <a:r>
              <a:rPr lang="en-ID" dirty="0" err="1"/>
              <a:t>reaksi</a:t>
            </a:r>
            <a:r>
              <a:rPr lang="en-ID" dirty="0"/>
              <a:t> </a:t>
            </a:r>
            <a:r>
              <a:rPr lang="en-ID" dirty="0" err="1"/>
              <a:t>nuklir</a:t>
            </a:r>
            <a:r>
              <a:rPr lang="en-ID" dirty="0"/>
              <a:t>. </a:t>
            </a:r>
            <a:r>
              <a:rPr lang="en-ID" dirty="0" err="1"/>
              <a:t>Membuktikan</a:t>
            </a:r>
            <a:r>
              <a:rPr lang="en-ID" dirty="0"/>
              <a:t> </a:t>
            </a:r>
            <a:r>
              <a:rPr lang="en-ID" dirty="0" err="1"/>
              <a:t>bahwa</a:t>
            </a:r>
            <a:r>
              <a:rPr lang="en-ID" dirty="0"/>
              <a:t> </a:t>
            </a:r>
            <a:r>
              <a:rPr lang="en-ID" dirty="0" err="1"/>
              <a:t>anggapan</a:t>
            </a:r>
            <a:r>
              <a:rPr lang="en-ID" dirty="0"/>
              <a:t> John Dalton </a:t>
            </a:r>
            <a:r>
              <a:rPr lang="en-ID" dirty="0" err="1"/>
              <a:t>tentang</a:t>
            </a:r>
            <a:r>
              <a:rPr lang="en-ID" dirty="0"/>
              <a:t> atom </a:t>
            </a:r>
            <a:r>
              <a:rPr lang="en-ID" dirty="0" err="1"/>
              <a:t>tidak</a:t>
            </a:r>
            <a:r>
              <a:rPr lang="en-ID" dirty="0"/>
              <a:t> </a:t>
            </a:r>
            <a:r>
              <a:rPr lang="en-ID" dirty="0" err="1"/>
              <a:t>bisa</a:t>
            </a:r>
            <a:r>
              <a:rPr lang="en-ID" dirty="0"/>
              <a:t> </a:t>
            </a:r>
            <a:r>
              <a:rPr lang="en-ID" dirty="0" err="1"/>
              <a:t>diciptakan</a:t>
            </a:r>
            <a:r>
              <a:rPr lang="en-ID" dirty="0"/>
              <a:t> </a:t>
            </a:r>
            <a:r>
              <a:rPr lang="en-ID" dirty="0" err="1"/>
              <a:t>ataupun</a:t>
            </a:r>
            <a:r>
              <a:rPr lang="en-ID" dirty="0"/>
              <a:t> </a:t>
            </a:r>
            <a:r>
              <a:rPr lang="en-ID" dirty="0" err="1"/>
              <a:t>dimusnahkan</a:t>
            </a:r>
            <a:r>
              <a:rPr lang="en-ID" dirty="0"/>
              <a:t> </a:t>
            </a:r>
            <a:r>
              <a:rPr lang="en-ID" dirty="0" err="1"/>
              <a:t>adalah</a:t>
            </a:r>
            <a:r>
              <a:rPr lang="en-ID" dirty="0"/>
              <a:t> salah.</a:t>
            </a:r>
            <a:endParaRPr lang="id-ID" dirty="0"/>
          </a:p>
          <a:p>
            <a:pPr marL="285750" indent="-285750">
              <a:buFont typeface="Arial" panose="020B0604020202020204" pitchFamily="34" charset="0"/>
              <a:buChar char="•"/>
            </a:pPr>
            <a:r>
              <a:rPr lang="id-ID" dirty="0"/>
              <a:t>Banyaknya ditemukan senyawa dengan perbandingan bilangan yang tidak bulat dan tidak sederhana. Makas bisa dikatakan bahwa teori John Dalton yang mengungkapkan bahwa perbandingan unsur dalam suatu senyawa memiliki perbandingan yang bulat dapat dipatahkan.</a:t>
            </a:r>
          </a:p>
          <a:p>
            <a:pPr marL="285750" indent="-285750">
              <a:buFont typeface="Arial" panose="020B0604020202020204" pitchFamily="34" charset="0"/>
              <a:buChar char="•"/>
            </a:pPr>
            <a:endParaRPr lang="id-ID" dirty="0"/>
          </a:p>
          <a:p>
            <a:pPr marL="285750" indent="-285750">
              <a:buFont typeface="Arial" panose="020B0604020202020204" pitchFamily="34" charset="0"/>
              <a:buChar char="•"/>
            </a:pPr>
            <a:endParaRPr lang="id-ID" dirty="0"/>
          </a:p>
        </p:txBody>
      </p:sp>
      <p:sp>
        <p:nvSpPr>
          <p:cNvPr id="6" name="TextBox 5">
            <a:extLst>
              <a:ext uri="{FF2B5EF4-FFF2-40B4-BE49-F238E27FC236}">
                <a16:creationId xmlns:a16="http://schemas.microsoft.com/office/drawing/2014/main" id="{3D6B1FD6-49B8-E369-AE55-E95F7C236843}"/>
              </a:ext>
            </a:extLst>
          </p:cNvPr>
          <p:cNvSpPr txBox="1"/>
          <p:nvPr/>
        </p:nvSpPr>
        <p:spPr>
          <a:xfrm>
            <a:off x="6096000" y="1366277"/>
            <a:ext cx="5256245" cy="3416320"/>
          </a:xfrm>
          <a:prstGeom prst="rect">
            <a:avLst/>
          </a:prstGeom>
          <a:noFill/>
        </p:spPr>
        <p:txBody>
          <a:bodyPr wrap="square" rtlCol="0">
            <a:spAutoFit/>
          </a:bodyPr>
          <a:lstStyle/>
          <a:p>
            <a:pPr algn="ctr"/>
            <a:r>
              <a:rPr lang="en-ID" sz="2000" u="sng" dirty="0" err="1"/>
              <a:t>Teori</a:t>
            </a:r>
            <a:r>
              <a:rPr lang="en-ID" sz="2000" u="sng" dirty="0"/>
              <a:t> Atom Thomson</a:t>
            </a:r>
            <a:endParaRPr lang="id-ID" sz="2000" u="sng" dirty="0"/>
          </a:p>
          <a:p>
            <a:pPr marL="342900" indent="-342900">
              <a:buFont typeface="Arial" panose="020B0604020202020204" pitchFamily="34" charset="0"/>
              <a:buChar char="•"/>
            </a:pPr>
            <a:r>
              <a:rPr lang="en-ID" u="sng" dirty="0" err="1"/>
              <a:t>Teori</a:t>
            </a:r>
            <a:r>
              <a:rPr lang="en-ID" u="sng" dirty="0"/>
              <a:t> atom </a:t>
            </a:r>
            <a:r>
              <a:rPr lang="en-ID" u="sng" dirty="0" err="1"/>
              <a:t>milik</a:t>
            </a:r>
            <a:r>
              <a:rPr lang="en-ID" u="sng" dirty="0"/>
              <a:t> Ernest Rutherford </a:t>
            </a:r>
            <a:r>
              <a:rPr lang="en-ID" u="sng" dirty="0" err="1"/>
              <a:t>membuktikan</a:t>
            </a:r>
            <a:r>
              <a:rPr lang="en-ID" u="sng" dirty="0"/>
              <a:t> </a:t>
            </a:r>
            <a:r>
              <a:rPr lang="en-ID" u="sng" dirty="0" err="1"/>
              <a:t>bahwa</a:t>
            </a:r>
            <a:r>
              <a:rPr lang="en-ID" u="sng" dirty="0"/>
              <a:t> </a:t>
            </a:r>
            <a:r>
              <a:rPr lang="en-ID" u="sng" dirty="0" err="1"/>
              <a:t>muatan</a:t>
            </a:r>
            <a:r>
              <a:rPr lang="en-ID" u="sng" dirty="0"/>
              <a:t> </a:t>
            </a:r>
            <a:r>
              <a:rPr lang="en-ID" u="sng" dirty="0" err="1"/>
              <a:t>positif</a:t>
            </a:r>
            <a:r>
              <a:rPr lang="en-ID" u="sng" dirty="0"/>
              <a:t> pada atom </a:t>
            </a:r>
            <a:r>
              <a:rPr lang="en-ID" u="sng" dirty="0" err="1"/>
              <a:t>tidak</a:t>
            </a:r>
            <a:r>
              <a:rPr lang="en-ID" u="sng" dirty="0"/>
              <a:t> </a:t>
            </a:r>
            <a:r>
              <a:rPr lang="en-ID" u="sng" dirty="0" err="1"/>
              <a:t>tersebar</a:t>
            </a:r>
            <a:r>
              <a:rPr lang="en-ID" u="sng" dirty="0"/>
              <a:t> </a:t>
            </a:r>
            <a:r>
              <a:rPr lang="en-ID" u="sng" dirty="0" err="1"/>
              <a:t>merata</a:t>
            </a:r>
            <a:r>
              <a:rPr lang="en-ID" u="sng" dirty="0"/>
              <a:t>.</a:t>
            </a:r>
            <a:r>
              <a:rPr lang="id-ID" u="sng" dirty="0"/>
              <a:t> </a:t>
            </a:r>
            <a:r>
              <a:rPr lang="en-ID" u="sng" dirty="0" err="1"/>
              <a:t>Dengan</a:t>
            </a:r>
            <a:r>
              <a:rPr lang="en-ID" u="sng" dirty="0"/>
              <a:t> kata lain, </a:t>
            </a:r>
            <a:r>
              <a:rPr lang="en-ID" u="sng" dirty="0" err="1"/>
              <a:t>muatan</a:t>
            </a:r>
            <a:r>
              <a:rPr lang="en-ID" u="sng" dirty="0"/>
              <a:t> </a:t>
            </a:r>
            <a:r>
              <a:rPr lang="en-ID" u="sng" dirty="0" err="1"/>
              <a:t>positif</a:t>
            </a:r>
            <a:r>
              <a:rPr lang="en-ID" u="sng" dirty="0"/>
              <a:t> pada atom </a:t>
            </a:r>
            <a:r>
              <a:rPr lang="en-ID" u="sng" dirty="0" err="1"/>
              <a:t>hanya</a:t>
            </a:r>
            <a:r>
              <a:rPr lang="en-ID" u="sng" dirty="0"/>
              <a:t> </a:t>
            </a:r>
            <a:r>
              <a:rPr lang="en-ID" u="sng" dirty="0" err="1"/>
              <a:t>terpusat</a:t>
            </a:r>
            <a:r>
              <a:rPr lang="en-ID" u="sng" dirty="0"/>
              <a:t> di </a:t>
            </a:r>
            <a:r>
              <a:rPr lang="en-ID" u="sng" dirty="0" err="1"/>
              <a:t>bagian</a:t>
            </a:r>
            <a:r>
              <a:rPr lang="en-ID" u="sng" dirty="0"/>
              <a:t> </a:t>
            </a:r>
            <a:r>
              <a:rPr lang="en-ID" u="sng" dirty="0" err="1"/>
              <a:t>tengah</a:t>
            </a:r>
            <a:r>
              <a:rPr lang="en-ID" u="sng" dirty="0"/>
              <a:t> atom </a:t>
            </a:r>
            <a:r>
              <a:rPr lang="en-ID" u="sng" dirty="0" err="1"/>
              <a:t>sehingga</a:t>
            </a:r>
            <a:r>
              <a:rPr lang="en-ID" u="sng" dirty="0"/>
              <a:t> </a:t>
            </a:r>
            <a:r>
              <a:rPr lang="en-ID" u="sng" dirty="0" err="1"/>
              <a:t>dinamakan</a:t>
            </a:r>
            <a:r>
              <a:rPr lang="en-ID" u="sng" dirty="0"/>
              <a:t> inti atom.</a:t>
            </a:r>
            <a:endParaRPr lang="id-ID" u="sng" dirty="0"/>
          </a:p>
          <a:p>
            <a:pPr marL="342900" indent="-342900">
              <a:buFont typeface="Arial" panose="020B0604020202020204" pitchFamily="34" charset="0"/>
              <a:buChar char="•"/>
            </a:pPr>
            <a:r>
              <a:rPr lang="en-ID" u="sng" dirty="0" err="1"/>
              <a:t>Teori</a:t>
            </a:r>
            <a:r>
              <a:rPr lang="en-ID" u="sng" dirty="0"/>
              <a:t> atom Thomson </a:t>
            </a:r>
            <a:r>
              <a:rPr lang="en-ID" u="sng" dirty="0" err="1"/>
              <a:t>tidak</a:t>
            </a:r>
            <a:r>
              <a:rPr lang="en-ID" u="sng" dirty="0"/>
              <a:t> </a:t>
            </a:r>
            <a:r>
              <a:rPr lang="en-ID" u="sng" dirty="0" err="1"/>
              <a:t>dapat</a:t>
            </a:r>
            <a:r>
              <a:rPr lang="en-ID" u="sng" dirty="0"/>
              <a:t> </a:t>
            </a:r>
            <a:r>
              <a:rPr lang="en-ID" u="sng" dirty="0" err="1"/>
              <a:t>menjelaskan</a:t>
            </a:r>
            <a:r>
              <a:rPr lang="en-ID" u="sng" dirty="0"/>
              <a:t> </a:t>
            </a:r>
            <a:r>
              <a:rPr lang="en-ID" u="sng" dirty="0" err="1"/>
              <a:t>muatan</a:t>
            </a:r>
            <a:r>
              <a:rPr lang="en-ID" u="sng" dirty="0"/>
              <a:t> </a:t>
            </a:r>
            <a:r>
              <a:rPr lang="en-ID" u="sng" dirty="0" err="1"/>
              <a:t>positif</a:t>
            </a:r>
            <a:r>
              <a:rPr lang="en-ID" u="sng" dirty="0"/>
              <a:t> dan </a:t>
            </a:r>
            <a:r>
              <a:rPr lang="en-ID" u="sng" dirty="0" err="1"/>
              <a:t>muatan</a:t>
            </a:r>
            <a:r>
              <a:rPr lang="en-ID" u="sng" dirty="0"/>
              <a:t> </a:t>
            </a:r>
            <a:r>
              <a:rPr lang="en-ID" u="sng" dirty="0" err="1"/>
              <a:t>negatif</a:t>
            </a:r>
            <a:r>
              <a:rPr lang="en-ID" u="sng" dirty="0"/>
              <a:t> pada atom. Joseph John Thomson </a:t>
            </a:r>
            <a:r>
              <a:rPr lang="en-ID" u="sng" dirty="0" err="1"/>
              <a:t>belu</a:t>
            </a:r>
            <a:r>
              <a:rPr lang="en-ID" u="sng" dirty="0"/>
              <a:t> </a:t>
            </a:r>
            <a:r>
              <a:rPr lang="en-ID" u="sng" dirty="0" err="1"/>
              <a:t>tahu</a:t>
            </a:r>
            <a:r>
              <a:rPr lang="en-ID" u="sng" dirty="0"/>
              <a:t> </a:t>
            </a:r>
            <a:r>
              <a:rPr lang="en-ID" u="sng" dirty="0" err="1"/>
              <a:t>bahwa</a:t>
            </a:r>
            <a:r>
              <a:rPr lang="en-ID" u="sng" dirty="0"/>
              <a:t> di </a:t>
            </a:r>
            <a:r>
              <a:rPr lang="en-ID" u="sng" dirty="0" err="1"/>
              <a:t>dalam</a:t>
            </a:r>
            <a:r>
              <a:rPr lang="en-ID" u="sng" dirty="0"/>
              <a:t> atom </a:t>
            </a:r>
            <a:r>
              <a:rPr lang="en-ID" u="sng" dirty="0" err="1"/>
              <a:t>itu</a:t>
            </a:r>
            <a:r>
              <a:rPr lang="en-ID" u="sng" dirty="0"/>
              <a:t> </a:t>
            </a:r>
            <a:r>
              <a:rPr lang="en-ID" u="sng" dirty="0" err="1"/>
              <a:t>sendiri</a:t>
            </a:r>
            <a:r>
              <a:rPr lang="en-ID" u="sng" dirty="0"/>
              <a:t> </a:t>
            </a:r>
            <a:r>
              <a:rPr lang="en-ID" u="sng" dirty="0" err="1"/>
              <a:t>terdapat</a:t>
            </a:r>
            <a:r>
              <a:rPr lang="en-ID" u="sng" dirty="0"/>
              <a:t> yang </a:t>
            </a:r>
            <a:r>
              <a:rPr lang="en-ID" u="sng" dirty="0" err="1"/>
              <a:t>namanya</a:t>
            </a:r>
            <a:r>
              <a:rPr lang="en-ID" u="sng" dirty="0"/>
              <a:t> inti atom.</a:t>
            </a:r>
          </a:p>
          <a:p>
            <a:endParaRPr lang="en-ID" u="sng" dirty="0"/>
          </a:p>
          <a:p>
            <a:endParaRPr lang="en-ID" u="sng" dirty="0"/>
          </a:p>
        </p:txBody>
      </p:sp>
    </p:spTree>
    <p:extLst>
      <p:ext uri="{BB962C8B-B14F-4D97-AF65-F5344CB8AC3E}">
        <p14:creationId xmlns:p14="http://schemas.microsoft.com/office/powerpoint/2010/main" val="3060929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82910C-1EDD-02F3-83CF-BDF7A51B1CD3}"/>
              </a:ext>
            </a:extLst>
          </p:cNvPr>
          <p:cNvSpPr txBox="1"/>
          <p:nvPr/>
        </p:nvSpPr>
        <p:spPr>
          <a:xfrm>
            <a:off x="802433" y="914400"/>
            <a:ext cx="4002831" cy="3477875"/>
          </a:xfrm>
          <a:prstGeom prst="rect">
            <a:avLst/>
          </a:prstGeom>
          <a:noFill/>
        </p:spPr>
        <p:txBody>
          <a:bodyPr wrap="square" rtlCol="0">
            <a:spAutoFit/>
          </a:bodyPr>
          <a:lstStyle/>
          <a:p>
            <a:pPr algn="ctr"/>
            <a:r>
              <a:rPr lang="en-ID" sz="2000" u="sng" dirty="0" err="1"/>
              <a:t>Teori</a:t>
            </a:r>
            <a:r>
              <a:rPr lang="en-ID" sz="2000" u="sng" dirty="0"/>
              <a:t> Atom Rutherford</a:t>
            </a:r>
            <a:endParaRPr lang="id-ID" sz="2000" u="sng" dirty="0"/>
          </a:p>
          <a:p>
            <a:pPr marL="342900" indent="-342900">
              <a:buFont typeface="Arial" panose="020B0604020202020204" pitchFamily="34" charset="0"/>
              <a:buChar char="•"/>
            </a:pPr>
            <a:r>
              <a:rPr lang="en-ID" sz="2000" u="sng" dirty="0" err="1"/>
              <a:t>Tidak</a:t>
            </a:r>
            <a:r>
              <a:rPr lang="en-ID" sz="2000" u="sng" dirty="0"/>
              <a:t> </a:t>
            </a:r>
            <a:r>
              <a:rPr lang="en-ID" sz="2000" u="sng" dirty="0" err="1"/>
              <a:t>dapat</a:t>
            </a:r>
            <a:r>
              <a:rPr lang="en-ID" sz="2000" u="sng" dirty="0"/>
              <a:t> </a:t>
            </a:r>
            <a:r>
              <a:rPr lang="en-ID" sz="2000" u="sng" dirty="0" err="1"/>
              <a:t>menjelaskan</a:t>
            </a:r>
            <a:r>
              <a:rPr lang="en-ID" sz="2000" u="sng" dirty="0"/>
              <a:t> </a:t>
            </a:r>
            <a:r>
              <a:rPr lang="en-ID" sz="2000" u="sng" dirty="0" err="1"/>
              <a:t>mengapa</a:t>
            </a:r>
            <a:r>
              <a:rPr lang="en-ID" sz="2000" u="sng" dirty="0"/>
              <a:t> electron </a:t>
            </a:r>
            <a:r>
              <a:rPr lang="en-ID" sz="2000" u="sng" dirty="0" err="1"/>
              <a:t>tidak</a:t>
            </a:r>
            <a:r>
              <a:rPr lang="en-ID" sz="2000" u="sng" dirty="0"/>
              <a:t> </a:t>
            </a:r>
            <a:r>
              <a:rPr lang="en-ID" sz="2000" u="sng" dirty="0" err="1"/>
              <a:t>jatuh</a:t>
            </a:r>
            <a:r>
              <a:rPr lang="en-ID" sz="2000" u="sng" dirty="0"/>
              <a:t> </a:t>
            </a:r>
            <a:r>
              <a:rPr lang="en-ID" sz="2000" u="sng" dirty="0" err="1"/>
              <a:t>ke</a:t>
            </a:r>
            <a:r>
              <a:rPr lang="en-ID" sz="2000" u="sng" dirty="0"/>
              <a:t> </a:t>
            </a:r>
            <a:r>
              <a:rPr lang="en-ID" sz="2000" u="sng" dirty="0" err="1"/>
              <a:t>dalam</a:t>
            </a:r>
            <a:r>
              <a:rPr lang="en-ID" sz="2000" u="sng" dirty="0"/>
              <a:t> inti atom.  </a:t>
            </a:r>
            <a:endParaRPr lang="id-ID" sz="2000" u="sng" dirty="0"/>
          </a:p>
          <a:p>
            <a:pPr marL="342900" indent="-342900">
              <a:buFont typeface="Arial" panose="020B0604020202020204" pitchFamily="34" charset="0"/>
              <a:buChar char="•"/>
            </a:pPr>
            <a:r>
              <a:rPr lang="en-ID" sz="2000" u="sng" dirty="0" err="1"/>
              <a:t>Elektron</a:t>
            </a:r>
            <a:r>
              <a:rPr lang="en-ID" sz="2000" u="sng" dirty="0"/>
              <a:t> </a:t>
            </a:r>
            <a:r>
              <a:rPr lang="en-ID" sz="2000" u="sng" dirty="0" err="1"/>
              <a:t>memancarkan</a:t>
            </a:r>
            <a:r>
              <a:rPr lang="en-ID" sz="2000" u="sng" dirty="0"/>
              <a:t> </a:t>
            </a:r>
            <a:r>
              <a:rPr lang="en-ID" sz="2000" u="sng" dirty="0" err="1"/>
              <a:t>energi</a:t>
            </a:r>
            <a:r>
              <a:rPr lang="en-ID" sz="2000" u="sng" dirty="0"/>
              <a:t> </a:t>
            </a:r>
            <a:r>
              <a:rPr lang="en-ID" sz="2000" u="sng" dirty="0" err="1"/>
              <a:t>ketika</a:t>
            </a:r>
            <a:r>
              <a:rPr lang="en-ID" sz="2000" u="sng" dirty="0"/>
              <a:t> </a:t>
            </a:r>
            <a:r>
              <a:rPr lang="en-ID" sz="2000" u="sng" dirty="0" err="1"/>
              <a:t>bergerak</a:t>
            </a:r>
            <a:r>
              <a:rPr lang="en-ID" sz="2000" u="sng" dirty="0"/>
              <a:t>, </a:t>
            </a:r>
            <a:r>
              <a:rPr lang="en-ID" sz="2000" u="sng" dirty="0" err="1"/>
              <a:t>sehingga</a:t>
            </a:r>
            <a:r>
              <a:rPr lang="en-ID" sz="2000" u="sng" dirty="0"/>
              <a:t> </a:t>
            </a:r>
            <a:r>
              <a:rPr lang="en-ID" sz="2000" u="sng" dirty="0" err="1"/>
              <a:t>energi</a:t>
            </a:r>
            <a:r>
              <a:rPr lang="en-ID" sz="2000" u="sng" dirty="0"/>
              <a:t> atom </a:t>
            </a:r>
            <a:r>
              <a:rPr lang="en-ID" sz="2000" u="sng" dirty="0" err="1"/>
              <a:t>menjadi</a:t>
            </a:r>
            <a:r>
              <a:rPr lang="en-ID" sz="2000" u="sng" dirty="0"/>
              <a:t> </a:t>
            </a:r>
            <a:r>
              <a:rPr lang="en-ID" sz="2000" u="sng" dirty="0" err="1"/>
              <a:t>tidak</a:t>
            </a:r>
            <a:r>
              <a:rPr lang="en-ID" sz="2000" u="sng" dirty="0"/>
              <a:t> </a:t>
            </a:r>
            <a:r>
              <a:rPr lang="en-ID" sz="2000" u="sng" dirty="0" err="1"/>
              <a:t>stabil</a:t>
            </a:r>
            <a:r>
              <a:rPr lang="id-ID" sz="2000" u="sng" dirty="0"/>
              <a:t>, Jadi pernyataan tentang Atom itu stabil itu salah</a:t>
            </a:r>
            <a:r>
              <a:rPr lang="en-ID" sz="2000" u="sng" dirty="0"/>
              <a:t>. </a:t>
            </a:r>
            <a:endParaRPr lang="id-ID" sz="2000" u="sng" dirty="0"/>
          </a:p>
          <a:p>
            <a:pPr marL="342900" indent="-342900">
              <a:buFont typeface="Arial" panose="020B0604020202020204" pitchFamily="34" charset="0"/>
              <a:buChar char="•"/>
            </a:pPr>
            <a:r>
              <a:rPr lang="en-ID" sz="2000" u="sng" dirty="0" err="1"/>
              <a:t>Tidak</a:t>
            </a:r>
            <a:r>
              <a:rPr lang="en-ID" sz="2000" u="sng" dirty="0"/>
              <a:t> </a:t>
            </a:r>
            <a:r>
              <a:rPr lang="en-ID" sz="2000" u="sng" dirty="0" err="1"/>
              <a:t>dapat</a:t>
            </a:r>
            <a:r>
              <a:rPr lang="en-ID" sz="2000" u="sng" dirty="0"/>
              <a:t> </a:t>
            </a:r>
            <a:r>
              <a:rPr lang="en-ID" sz="2000" u="sng" dirty="0" err="1"/>
              <a:t>menjelaskan</a:t>
            </a:r>
            <a:r>
              <a:rPr lang="en-ID" sz="2000" u="sng" dirty="0"/>
              <a:t> </a:t>
            </a:r>
            <a:r>
              <a:rPr lang="en-ID" sz="2000" u="sng" dirty="0" err="1"/>
              <a:t>spektrum</a:t>
            </a:r>
            <a:r>
              <a:rPr lang="en-ID" sz="2000" u="sng" dirty="0"/>
              <a:t> garis pada atom </a:t>
            </a:r>
            <a:r>
              <a:rPr lang="en-ID" sz="2000" u="sng" dirty="0" err="1"/>
              <a:t>hidrogen</a:t>
            </a:r>
            <a:r>
              <a:rPr lang="en-ID" sz="2000" u="sng" dirty="0"/>
              <a:t> (H).</a:t>
            </a:r>
          </a:p>
        </p:txBody>
      </p:sp>
      <p:sp>
        <p:nvSpPr>
          <p:cNvPr id="3" name="TextBox 2">
            <a:extLst>
              <a:ext uri="{FF2B5EF4-FFF2-40B4-BE49-F238E27FC236}">
                <a16:creationId xmlns:a16="http://schemas.microsoft.com/office/drawing/2014/main" id="{FAEEF5A0-212D-4313-9600-1FC9C840639E}"/>
              </a:ext>
            </a:extLst>
          </p:cNvPr>
          <p:cNvSpPr txBox="1"/>
          <p:nvPr/>
        </p:nvSpPr>
        <p:spPr>
          <a:xfrm>
            <a:off x="5896947" y="914400"/>
            <a:ext cx="5492620" cy="2585323"/>
          </a:xfrm>
          <a:prstGeom prst="rect">
            <a:avLst/>
          </a:prstGeom>
          <a:noFill/>
        </p:spPr>
        <p:txBody>
          <a:bodyPr wrap="square" rtlCol="0">
            <a:spAutoFit/>
          </a:bodyPr>
          <a:lstStyle/>
          <a:p>
            <a:pPr algn="ctr"/>
            <a:r>
              <a:rPr lang="en-ID" u="sng" dirty="0" err="1"/>
              <a:t>Teori</a:t>
            </a:r>
            <a:r>
              <a:rPr lang="en-ID" u="sng" dirty="0"/>
              <a:t> Atom Bohr</a:t>
            </a:r>
            <a:endParaRPr lang="id-ID" u="sng" dirty="0"/>
          </a:p>
          <a:p>
            <a:pPr marL="285750" indent="-285750">
              <a:buFont typeface="Arial" panose="020B0604020202020204" pitchFamily="34" charset="0"/>
              <a:buChar char="•"/>
            </a:pPr>
            <a:r>
              <a:rPr lang="en-ID" u="sng" dirty="0"/>
              <a:t>model atom Bohr </a:t>
            </a:r>
            <a:r>
              <a:rPr lang="en-ID" u="sng" dirty="0" err="1"/>
              <a:t>adalah</a:t>
            </a:r>
            <a:r>
              <a:rPr lang="en-ID" u="sng" dirty="0"/>
              <a:t> model </a:t>
            </a:r>
            <a:r>
              <a:rPr lang="en-ID" u="sng" dirty="0" err="1"/>
              <a:t>ini</a:t>
            </a:r>
            <a:r>
              <a:rPr lang="en-ID" u="sng" dirty="0"/>
              <a:t> </a:t>
            </a:r>
            <a:r>
              <a:rPr lang="en-ID" u="sng" dirty="0" err="1"/>
              <a:t>hanya</a:t>
            </a:r>
            <a:r>
              <a:rPr lang="en-ID" u="sng" dirty="0"/>
              <a:t> </a:t>
            </a:r>
            <a:r>
              <a:rPr lang="en-ID" u="sng" dirty="0" err="1"/>
              <a:t>dapat</a:t>
            </a:r>
            <a:r>
              <a:rPr lang="en-ID" u="sng" dirty="0"/>
              <a:t> </a:t>
            </a:r>
            <a:r>
              <a:rPr lang="en-ID" u="sng" dirty="0" err="1"/>
              <a:t>menerangkan</a:t>
            </a:r>
            <a:r>
              <a:rPr lang="en-ID" u="sng" dirty="0"/>
              <a:t> atom </a:t>
            </a:r>
            <a:r>
              <a:rPr lang="en-ID" u="sng" dirty="0" err="1"/>
              <a:t>berelektron</a:t>
            </a:r>
            <a:r>
              <a:rPr lang="en-ID" u="sng" dirty="0"/>
              <a:t> </a:t>
            </a:r>
            <a:r>
              <a:rPr lang="en-ID" u="sng" dirty="0" err="1"/>
              <a:t>tunggal</a:t>
            </a:r>
            <a:r>
              <a:rPr lang="en-ID" u="sng" dirty="0"/>
              <a:t> </a:t>
            </a:r>
            <a:r>
              <a:rPr lang="en-ID" u="sng" dirty="0" err="1"/>
              <a:t>seperti</a:t>
            </a:r>
            <a:r>
              <a:rPr lang="en-ID" u="sng" dirty="0"/>
              <a:t> atom </a:t>
            </a:r>
            <a:r>
              <a:rPr lang="en-ID" u="sng" dirty="0" err="1"/>
              <a:t>hidrogen</a:t>
            </a:r>
            <a:r>
              <a:rPr lang="en-ID" u="sng" dirty="0"/>
              <a:t>, </a:t>
            </a:r>
            <a:r>
              <a:rPr lang="en-ID" u="sng" dirty="0" err="1"/>
              <a:t>tetapi</a:t>
            </a:r>
            <a:r>
              <a:rPr lang="en-ID" u="sng" dirty="0"/>
              <a:t> </a:t>
            </a:r>
            <a:r>
              <a:rPr lang="en-ID" u="sng" dirty="0" err="1"/>
              <a:t>terjadi</a:t>
            </a:r>
            <a:r>
              <a:rPr lang="en-ID" u="sng" dirty="0"/>
              <a:t> </a:t>
            </a:r>
            <a:r>
              <a:rPr lang="en-ID" u="sng" dirty="0" err="1"/>
              <a:t>banyak</a:t>
            </a:r>
            <a:r>
              <a:rPr lang="en-ID" u="sng" dirty="0"/>
              <a:t> </a:t>
            </a:r>
            <a:r>
              <a:rPr lang="en-ID" u="sng" dirty="0" err="1"/>
              <a:t>penyimpangan</a:t>
            </a:r>
            <a:r>
              <a:rPr lang="en-ID" u="sng" dirty="0"/>
              <a:t> </a:t>
            </a:r>
            <a:r>
              <a:rPr lang="en-ID" u="sng" dirty="0" err="1"/>
              <a:t>untuk</a:t>
            </a:r>
            <a:r>
              <a:rPr lang="en-ID" u="sng" dirty="0"/>
              <a:t> atom-atom </a:t>
            </a:r>
            <a:r>
              <a:rPr lang="en-ID" u="sng" dirty="0" err="1"/>
              <a:t>berelektron</a:t>
            </a:r>
            <a:r>
              <a:rPr lang="en-ID" u="sng" dirty="0"/>
              <a:t> </a:t>
            </a:r>
            <a:r>
              <a:rPr lang="en-ID" u="sng" dirty="0" err="1"/>
              <a:t>banyak</a:t>
            </a:r>
            <a:r>
              <a:rPr lang="en-ID" u="sng" dirty="0"/>
              <a:t>.</a:t>
            </a:r>
            <a:endParaRPr lang="id-ID" u="sng" dirty="0"/>
          </a:p>
          <a:p>
            <a:pPr marL="285750" indent="-285750">
              <a:buFont typeface="Arial" panose="020B0604020202020204" pitchFamily="34" charset="0"/>
              <a:buChar char="•"/>
            </a:pPr>
            <a:r>
              <a:rPr lang="en-ID" u="sng" dirty="0"/>
              <a:t>Orbital/</a:t>
            </a:r>
            <a:r>
              <a:rPr lang="en-ID" u="sng" dirty="0" err="1"/>
              <a:t>kulit</a:t>
            </a:r>
            <a:r>
              <a:rPr lang="en-ID" u="sng" dirty="0"/>
              <a:t> </a:t>
            </a:r>
            <a:r>
              <a:rPr lang="en-ID" u="sng" dirty="0" err="1"/>
              <a:t>elektron</a:t>
            </a:r>
            <a:r>
              <a:rPr lang="en-ID" u="sng" dirty="0"/>
              <a:t> yang </a:t>
            </a:r>
            <a:r>
              <a:rPr lang="en-ID" u="sng" dirty="0" err="1"/>
              <a:t>mengelilingi</a:t>
            </a:r>
            <a:r>
              <a:rPr lang="en-ID" u="sng" dirty="0"/>
              <a:t> inti atom </a:t>
            </a:r>
            <a:r>
              <a:rPr lang="en-ID" u="sng" dirty="0" err="1"/>
              <a:t>tidaklah</a:t>
            </a:r>
            <a:r>
              <a:rPr lang="en-ID" u="sng" dirty="0"/>
              <a:t> </a:t>
            </a:r>
            <a:r>
              <a:rPr lang="en-ID" u="sng" dirty="0" err="1"/>
              <a:t>berbentuk</a:t>
            </a:r>
            <a:r>
              <a:rPr lang="en-ID" u="sng" dirty="0"/>
              <a:t> </a:t>
            </a:r>
            <a:r>
              <a:rPr lang="en-ID" u="sng" dirty="0" err="1"/>
              <a:t>lingkaran</a:t>
            </a:r>
            <a:r>
              <a:rPr lang="en-ID" u="sng" dirty="0"/>
              <a:t> </a:t>
            </a:r>
            <a:r>
              <a:rPr lang="en-ID" u="sng" dirty="0" err="1"/>
              <a:t>melainkan</a:t>
            </a:r>
            <a:r>
              <a:rPr lang="en-ID" u="sng" dirty="0"/>
              <a:t> </a:t>
            </a:r>
            <a:r>
              <a:rPr lang="en-ID" u="sng" dirty="0" err="1"/>
              <a:t>elips</a:t>
            </a:r>
            <a:r>
              <a:rPr lang="id-ID" u="sng" dirty="0"/>
              <a:t>.</a:t>
            </a:r>
            <a:endParaRPr lang="en-ID" u="sng" dirty="0"/>
          </a:p>
          <a:p>
            <a:endParaRPr lang="en-ID" u="sng" dirty="0"/>
          </a:p>
          <a:p>
            <a:endParaRPr lang="en-ID" u="sng" dirty="0"/>
          </a:p>
        </p:txBody>
      </p:sp>
    </p:spTree>
    <p:extLst>
      <p:ext uri="{BB962C8B-B14F-4D97-AF65-F5344CB8AC3E}">
        <p14:creationId xmlns:p14="http://schemas.microsoft.com/office/powerpoint/2010/main" val="409040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8BA3F-7F3E-B180-C1B7-FF0230A80501}"/>
              </a:ext>
            </a:extLst>
          </p:cNvPr>
          <p:cNvSpPr>
            <a:spLocks noGrp="1"/>
          </p:cNvSpPr>
          <p:nvPr>
            <p:ph type="title"/>
          </p:nvPr>
        </p:nvSpPr>
        <p:spPr/>
        <p:txBody>
          <a:bodyPr/>
          <a:lstStyle/>
          <a:p>
            <a:r>
              <a:rPr lang="en-US" dirty="0" err="1"/>
              <a:t>Nomor</a:t>
            </a:r>
            <a:r>
              <a:rPr lang="en-US" dirty="0"/>
              <a:t> Atom, </a:t>
            </a:r>
            <a:r>
              <a:rPr lang="en-US" dirty="0" err="1"/>
              <a:t>Nomor</a:t>
            </a:r>
            <a:r>
              <a:rPr lang="en-US" dirty="0"/>
              <a:t> Massa, dan </a:t>
            </a:r>
            <a:r>
              <a:rPr lang="en-US" dirty="0" err="1"/>
              <a:t>Lambang</a:t>
            </a:r>
            <a:r>
              <a:rPr lang="en-US" dirty="0"/>
              <a:t> </a:t>
            </a:r>
            <a:r>
              <a:rPr lang="en-US" dirty="0" err="1"/>
              <a:t>Unsur</a:t>
            </a:r>
            <a:endParaRPr lang="en-ID" dirty="0"/>
          </a:p>
        </p:txBody>
      </p:sp>
    </p:spTree>
    <p:extLst>
      <p:ext uri="{BB962C8B-B14F-4D97-AF65-F5344CB8AC3E}">
        <p14:creationId xmlns:p14="http://schemas.microsoft.com/office/powerpoint/2010/main" val="2259287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DD565-3410-EDFB-DD1B-D7FF20CBA877}"/>
              </a:ext>
            </a:extLst>
          </p:cNvPr>
          <p:cNvSpPr>
            <a:spLocks noGrp="1"/>
          </p:cNvSpPr>
          <p:nvPr>
            <p:ph type="title"/>
          </p:nvPr>
        </p:nvSpPr>
        <p:spPr/>
        <p:txBody>
          <a:bodyPr/>
          <a:lstStyle/>
          <a:p>
            <a:r>
              <a:rPr lang="en-US" dirty="0" err="1"/>
              <a:t>Nomor</a:t>
            </a:r>
            <a:r>
              <a:rPr lang="en-US" dirty="0"/>
              <a:t> Atom </a:t>
            </a:r>
            <a:endParaRPr lang="en-ID" dirty="0"/>
          </a:p>
        </p:txBody>
      </p:sp>
      <p:sp>
        <p:nvSpPr>
          <p:cNvPr id="3" name="Content Placeholder 2">
            <a:extLst>
              <a:ext uri="{FF2B5EF4-FFF2-40B4-BE49-F238E27FC236}">
                <a16:creationId xmlns:a16="http://schemas.microsoft.com/office/drawing/2014/main" id="{2FE1219F-CEF3-FFD4-12F8-68A086B09E1F}"/>
              </a:ext>
            </a:extLst>
          </p:cNvPr>
          <p:cNvSpPr>
            <a:spLocks noGrp="1"/>
          </p:cNvSpPr>
          <p:nvPr>
            <p:ph idx="1"/>
          </p:nvPr>
        </p:nvSpPr>
        <p:spPr>
          <a:xfrm>
            <a:off x="1295402" y="2556932"/>
            <a:ext cx="3352012" cy="3318936"/>
          </a:xfrm>
        </p:spPr>
        <p:txBody>
          <a:bodyPr>
            <a:normAutofit/>
          </a:bodyPr>
          <a:lstStyle/>
          <a:p>
            <a:pPr marL="0" indent="0" algn="just">
              <a:buNone/>
            </a:pPr>
            <a:r>
              <a:rPr lang="en-ID" sz="1800" b="1" i="0" dirty="0" err="1">
                <a:solidFill>
                  <a:schemeClr val="tx1"/>
                </a:solidFill>
                <a:effectLst/>
              </a:rPr>
              <a:t>Nomor</a:t>
            </a:r>
            <a:r>
              <a:rPr lang="en-ID" sz="1800" b="0" i="0" dirty="0">
                <a:solidFill>
                  <a:schemeClr val="tx1"/>
                </a:solidFill>
                <a:effectLst/>
              </a:rPr>
              <a:t> </a:t>
            </a:r>
            <a:r>
              <a:rPr lang="en-ID" sz="1800" b="1" i="0" dirty="0">
                <a:solidFill>
                  <a:schemeClr val="tx1"/>
                </a:solidFill>
                <a:effectLst/>
              </a:rPr>
              <a:t>atom</a:t>
            </a:r>
            <a:r>
              <a:rPr lang="en-ID" sz="1800" b="0" i="0" dirty="0">
                <a:solidFill>
                  <a:schemeClr val="tx1"/>
                </a:solidFill>
                <a:effectLst/>
              </a:rPr>
              <a:t> </a:t>
            </a:r>
            <a:r>
              <a:rPr lang="en-ID" sz="1800" b="0" i="0" dirty="0" err="1">
                <a:solidFill>
                  <a:schemeClr val="tx1"/>
                </a:solidFill>
                <a:effectLst/>
              </a:rPr>
              <a:t>atau</a:t>
            </a:r>
            <a:r>
              <a:rPr lang="en-ID" sz="1800" b="0" i="0" dirty="0">
                <a:solidFill>
                  <a:schemeClr val="tx1"/>
                </a:solidFill>
                <a:effectLst/>
              </a:rPr>
              <a:t> </a:t>
            </a:r>
            <a:r>
              <a:rPr lang="en-ID" sz="1800" b="1" i="0" dirty="0" err="1">
                <a:solidFill>
                  <a:schemeClr val="tx1"/>
                </a:solidFill>
                <a:effectLst/>
              </a:rPr>
              <a:t>nomor</a:t>
            </a:r>
            <a:r>
              <a:rPr lang="en-ID" sz="1800" b="0" i="0" dirty="0">
                <a:solidFill>
                  <a:schemeClr val="tx1"/>
                </a:solidFill>
                <a:effectLst/>
              </a:rPr>
              <a:t> </a:t>
            </a:r>
            <a:r>
              <a:rPr lang="en-ID" sz="1800" b="1" i="0" dirty="0">
                <a:solidFill>
                  <a:schemeClr val="tx1"/>
                </a:solidFill>
                <a:effectLst/>
              </a:rPr>
              <a:t>proton</a:t>
            </a:r>
            <a:r>
              <a:rPr lang="en-ID" sz="1800" b="0" i="0" dirty="0">
                <a:solidFill>
                  <a:schemeClr val="tx1"/>
                </a:solidFill>
                <a:effectLst/>
              </a:rPr>
              <a:t> (</a:t>
            </a:r>
            <a:r>
              <a:rPr lang="en-ID" sz="1800" b="0" i="0" dirty="0" err="1">
                <a:solidFill>
                  <a:schemeClr val="tx1"/>
                </a:solidFill>
                <a:effectLst/>
              </a:rPr>
              <a:t>simbol</a:t>
            </a:r>
            <a:r>
              <a:rPr lang="en-ID" sz="1800" b="0" i="0" dirty="0">
                <a:solidFill>
                  <a:schemeClr val="tx1"/>
                </a:solidFill>
                <a:effectLst/>
              </a:rPr>
              <a:t> </a:t>
            </a:r>
            <a:r>
              <a:rPr lang="en-ID" sz="1800" b="0" i="1" dirty="0">
                <a:solidFill>
                  <a:schemeClr val="tx1"/>
                </a:solidFill>
                <a:effectLst/>
              </a:rPr>
              <a:t>Z</a:t>
            </a:r>
            <a:r>
              <a:rPr lang="en-ID" sz="1800" b="0" i="0" dirty="0">
                <a:solidFill>
                  <a:schemeClr val="tx1"/>
                </a:solidFill>
                <a:effectLst/>
              </a:rPr>
              <a:t>) </a:t>
            </a:r>
            <a:r>
              <a:rPr lang="en-ID" sz="1800" b="0" i="0" dirty="0" err="1">
                <a:solidFill>
                  <a:schemeClr val="tx1"/>
                </a:solidFill>
                <a:effectLst/>
              </a:rPr>
              <a:t>dari</a:t>
            </a:r>
            <a:r>
              <a:rPr lang="en-ID" sz="1800" b="0" i="0" dirty="0">
                <a:solidFill>
                  <a:schemeClr val="tx1"/>
                </a:solidFill>
                <a:effectLst/>
              </a:rPr>
              <a:t> </a:t>
            </a:r>
            <a:r>
              <a:rPr lang="en-ID" sz="1800" b="0" i="0" dirty="0" err="1">
                <a:solidFill>
                  <a:schemeClr val="tx1"/>
                </a:solidFill>
                <a:effectLst/>
              </a:rPr>
              <a:t>suatu</a:t>
            </a:r>
            <a:r>
              <a:rPr lang="en-ID" sz="1800" b="0" i="0" dirty="0">
                <a:solidFill>
                  <a:schemeClr val="tx1"/>
                </a:solidFill>
                <a:effectLst/>
              </a:rPr>
              <a:t> </a:t>
            </a:r>
            <a:r>
              <a:rPr lang="en-ID" sz="1800" b="0" i="0" u="none" strike="noStrike" dirty="0" err="1">
                <a:solidFill>
                  <a:srgbClr val="A8BF4D"/>
                </a:solidFill>
                <a:effectLst/>
              </a:rPr>
              <a:t>unsur</a:t>
            </a:r>
            <a:r>
              <a:rPr lang="en-ID" sz="1800" b="0" i="0" u="none" strike="noStrike" dirty="0">
                <a:solidFill>
                  <a:srgbClr val="A8BF4D"/>
                </a:solidFill>
                <a:effectLst/>
                <a:hlinkClick r:id="rId2" tooltip="Unsur kimia">
                  <a:extLst>
                    <a:ext uri="{A12FA001-AC4F-418D-AE19-62706E023703}">
                      <ahyp:hlinkClr xmlns:ahyp="http://schemas.microsoft.com/office/drawing/2018/hyperlinkcolor" val="tx"/>
                    </a:ext>
                  </a:extLst>
                </a:hlinkClick>
              </a:rPr>
              <a:t> </a:t>
            </a:r>
            <a:r>
              <a:rPr lang="en-ID" sz="1800" b="0" i="0" u="none" strike="noStrike" dirty="0" err="1">
                <a:solidFill>
                  <a:schemeClr val="tx1"/>
                </a:solidFill>
                <a:effectLst/>
              </a:rPr>
              <a:t>kimia</a:t>
            </a:r>
            <a:r>
              <a:rPr lang="en-ID" sz="1800" b="0" i="0" dirty="0">
                <a:solidFill>
                  <a:schemeClr val="tx1"/>
                </a:solidFill>
                <a:effectLst/>
              </a:rPr>
              <a:t> </a:t>
            </a:r>
            <a:r>
              <a:rPr lang="en-ID" sz="1800" b="0" i="0" dirty="0" err="1">
                <a:solidFill>
                  <a:schemeClr val="tx1"/>
                </a:solidFill>
                <a:effectLst/>
              </a:rPr>
              <a:t>adalah</a:t>
            </a:r>
            <a:r>
              <a:rPr lang="en-ID" sz="1800" b="0" i="0" dirty="0">
                <a:solidFill>
                  <a:schemeClr val="tx1"/>
                </a:solidFill>
                <a:effectLst/>
              </a:rPr>
              <a:t> </a:t>
            </a:r>
            <a:r>
              <a:rPr lang="en-ID" sz="1800" b="0" i="0" dirty="0" err="1">
                <a:solidFill>
                  <a:schemeClr val="tx1"/>
                </a:solidFill>
                <a:effectLst/>
              </a:rPr>
              <a:t>jumlah</a:t>
            </a:r>
            <a:r>
              <a:rPr lang="en-ID" sz="1800" b="0" i="0" dirty="0">
                <a:solidFill>
                  <a:schemeClr val="tx1"/>
                </a:solidFill>
                <a:effectLst/>
              </a:rPr>
              <a:t> </a:t>
            </a:r>
            <a:r>
              <a:rPr lang="en-ID" sz="1800" b="0" i="0" u="none" strike="noStrike" dirty="0">
                <a:solidFill>
                  <a:schemeClr val="tx1"/>
                </a:solidFill>
                <a:effectLst/>
              </a:rPr>
              <a:t>proton</a:t>
            </a:r>
            <a:r>
              <a:rPr lang="en-ID" sz="1800" b="0" i="0" dirty="0">
                <a:solidFill>
                  <a:schemeClr val="tx1"/>
                </a:solidFill>
                <a:effectLst/>
              </a:rPr>
              <a:t> yang </a:t>
            </a:r>
            <a:r>
              <a:rPr lang="en-ID" sz="1800" b="0" i="0" dirty="0" err="1">
                <a:solidFill>
                  <a:schemeClr val="tx1"/>
                </a:solidFill>
                <a:effectLst/>
              </a:rPr>
              <a:t>ditemukan</a:t>
            </a:r>
            <a:r>
              <a:rPr lang="en-ID" sz="1800" b="0" i="0" dirty="0">
                <a:solidFill>
                  <a:schemeClr val="tx1"/>
                </a:solidFill>
                <a:effectLst/>
              </a:rPr>
              <a:t> </a:t>
            </a:r>
            <a:r>
              <a:rPr lang="en-ID" sz="1800" b="0" i="0" dirty="0" err="1">
                <a:solidFill>
                  <a:schemeClr val="tx1"/>
                </a:solidFill>
                <a:effectLst/>
              </a:rPr>
              <a:t>dalam</a:t>
            </a:r>
            <a:r>
              <a:rPr lang="en-ID" sz="1800" b="0" i="0" dirty="0">
                <a:solidFill>
                  <a:schemeClr val="tx1"/>
                </a:solidFill>
                <a:effectLst/>
              </a:rPr>
              <a:t> </a:t>
            </a:r>
            <a:r>
              <a:rPr lang="en-ID" sz="1800" b="0" i="0" u="none" strike="noStrike" dirty="0">
                <a:solidFill>
                  <a:schemeClr val="tx1"/>
                </a:solidFill>
                <a:effectLst/>
              </a:rPr>
              <a:t>inti</a:t>
            </a:r>
            <a:r>
              <a:rPr lang="en-ID" sz="1800" b="0" i="0" dirty="0">
                <a:solidFill>
                  <a:schemeClr val="tx1"/>
                </a:solidFill>
                <a:effectLst/>
              </a:rPr>
              <a:t> </a:t>
            </a:r>
            <a:r>
              <a:rPr lang="en-ID" sz="1800" b="0" i="0" u="none" strike="noStrike" dirty="0">
                <a:solidFill>
                  <a:schemeClr val="tx1"/>
                </a:solidFill>
                <a:effectLst/>
              </a:rPr>
              <a:t>atom</a:t>
            </a:r>
            <a:r>
              <a:rPr lang="en-ID" sz="1800" b="0" i="0" dirty="0">
                <a:solidFill>
                  <a:schemeClr val="tx1"/>
                </a:solidFill>
                <a:effectLst/>
              </a:rPr>
              <a:t>. </a:t>
            </a:r>
            <a:r>
              <a:rPr lang="en-ID" sz="1800" b="0" i="0" dirty="0" err="1">
                <a:solidFill>
                  <a:schemeClr val="tx1"/>
                </a:solidFill>
                <a:effectLst/>
              </a:rPr>
              <a:t>Jumlahnya</a:t>
            </a:r>
            <a:r>
              <a:rPr lang="en-ID" sz="1800" b="0" i="0" dirty="0">
                <a:solidFill>
                  <a:schemeClr val="tx1"/>
                </a:solidFill>
                <a:effectLst/>
              </a:rPr>
              <a:t> </a:t>
            </a:r>
            <a:r>
              <a:rPr lang="en-ID" sz="1800" b="0" i="0" dirty="0" err="1">
                <a:solidFill>
                  <a:schemeClr val="tx1"/>
                </a:solidFill>
                <a:effectLst/>
              </a:rPr>
              <a:t>identik</a:t>
            </a:r>
            <a:r>
              <a:rPr lang="en-ID" sz="1800" b="0" i="0" dirty="0">
                <a:solidFill>
                  <a:schemeClr val="tx1"/>
                </a:solidFill>
                <a:effectLst/>
              </a:rPr>
              <a:t> </a:t>
            </a:r>
            <a:r>
              <a:rPr lang="en-ID" sz="1800" b="0" i="0" dirty="0" err="1">
                <a:solidFill>
                  <a:schemeClr val="tx1"/>
                </a:solidFill>
                <a:effectLst/>
              </a:rPr>
              <a:t>dengan</a:t>
            </a:r>
            <a:r>
              <a:rPr lang="en-ID" sz="1800" b="0" i="0" dirty="0">
                <a:solidFill>
                  <a:schemeClr val="tx1"/>
                </a:solidFill>
                <a:effectLst/>
              </a:rPr>
              <a:t> </a:t>
            </a:r>
            <a:r>
              <a:rPr lang="en-ID" sz="1800" b="0" i="0" dirty="0" err="1">
                <a:solidFill>
                  <a:schemeClr val="tx1"/>
                </a:solidFill>
                <a:effectLst/>
              </a:rPr>
              <a:t>jumlah</a:t>
            </a:r>
            <a:r>
              <a:rPr lang="en-ID" sz="1800" b="0" i="0" dirty="0">
                <a:solidFill>
                  <a:schemeClr val="tx1"/>
                </a:solidFill>
                <a:effectLst/>
              </a:rPr>
              <a:t> </a:t>
            </a:r>
            <a:r>
              <a:rPr lang="en-ID" sz="1800" b="0" i="0" dirty="0" err="1">
                <a:solidFill>
                  <a:schemeClr val="tx1"/>
                </a:solidFill>
                <a:effectLst/>
              </a:rPr>
              <a:t>muatan</a:t>
            </a:r>
            <a:r>
              <a:rPr lang="en-ID" sz="1800" b="0" i="0" dirty="0">
                <a:solidFill>
                  <a:schemeClr val="tx1"/>
                </a:solidFill>
                <a:effectLst/>
              </a:rPr>
              <a:t> pada inti. </a:t>
            </a:r>
            <a:r>
              <a:rPr lang="en-ID" sz="1800" b="0" i="0" dirty="0" err="1">
                <a:solidFill>
                  <a:schemeClr val="tx1"/>
                </a:solidFill>
                <a:effectLst/>
              </a:rPr>
              <a:t>Nomor</a:t>
            </a:r>
            <a:r>
              <a:rPr lang="en-ID" sz="1800" b="0" i="0" dirty="0">
                <a:solidFill>
                  <a:schemeClr val="tx1"/>
                </a:solidFill>
                <a:effectLst/>
              </a:rPr>
              <a:t> atom </a:t>
            </a:r>
            <a:r>
              <a:rPr lang="en-ID" sz="1800" b="0" i="0" dirty="0" err="1">
                <a:solidFill>
                  <a:schemeClr val="tx1"/>
                </a:solidFill>
                <a:effectLst/>
              </a:rPr>
              <a:t>secara</a:t>
            </a:r>
            <a:r>
              <a:rPr lang="en-ID" sz="1800" b="0" i="0" dirty="0">
                <a:solidFill>
                  <a:schemeClr val="tx1"/>
                </a:solidFill>
                <a:effectLst/>
              </a:rPr>
              <a:t> </a:t>
            </a:r>
            <a:r>
              <a:rPr lang="en-ID" sz="1800" b="0" i="0" dirty="0" err="1">
                <a:solidFill>
                  <a:schemeClr val="tx1"/>
                </a:solidFill>
                <a:effectLst/>
              </a:rPr>
              <a:t>unik</a:t>
            </a:r>
            <a:r>
              <a:rPr lang="en-ID" sz="1800" b="0" i="0" dirty="0">
                <a:solidFill>
                  <a:schemeClr val="tx1"/>
                </a:solidFill>
                <a:effectLst/>
              </a:rPr>
              <a:t> </a:t>
            </a:r>
            <a:r>
              <a:rPr lang="en-ID" sz="1800" b="0" i="0" dirty="0" err="1">
                <a:solidFill>
                  <a:schemeClr val="tx1"/>
                </a:solidFill>
                <a:effectLst/>
              </a:rPr>
              <a:t>mengidentifikasi</a:t>
            </a:r>
            <a:r>
              <a:rPr lang="en-ID" sz="1800" b="0" i="0" dirty="0">
                <a:solidFill>
                  <a:schemeClr val="tx1"/>
                </a:solidFill>
                <a:effectLst/>
              </a:rPr>
              <a:t> </a:t>
            </a:r>
            <a:r>
              <a:rPr lang="en-ID" sz="1800" b="0" i="0" dirty="0" err="1">
                <a:solidFill>
                  <a:schemeClr val="tx1"/>
                </a:solidFill>
                <a:effectLst/>
              </a:rPr>
              <a:t>elemen</a:t>
            </a:r>
            <a:r>
              <a:rPr lang="en-ID" sz="1800" b="0" i="0" dirty="0">
                <a:solidFill>
                  <a:schemeClr val="tx1"/>
                </a:solidFill>
                <a:effectLst/>
              </a:rPr>
              <a:t> </a:t>
            </a:r>
            <a:r>
              <a:rPr lang="en-ID" sz="1800" b="0" i="0" dirty="0" err="1">
                <a:solidFill>
                  <a:schemeClr val="tx1"/>
                </a:solidFill>
                <a:effectLst/>
              </a:rPr>
              <a:t>kimia</a:t>
            </a:r>
            <a:r>
              <a:rPr lang="en-ID" sz="1800" b="0" i="0" dirty="0">
                <a:solidFill>
                  <a:schemeClr val="tx1"/>
                </a:solidFill>
                <a:effectLst/>
              </a:rPr>
              <a:t>. </a:t>
            </a:r>
            <a:r>
              <a:rPr lang="en-ID" sz="1800" b="0" i="0" dirty="0" err="1">
                <a:solidFill>
                  <a:schemeClr val="tx1"/>
                </a:solidFill>
                <a:effectLst/>
              </a:rPr>
              <a:t>Dalam</a:t>
            </a:r>
            <a:r>
              <a:rPr lang="en-ID" sz="1800" b="0" i="0" dirty="0">
                <a:solidFill>
                  <a:schemeClr val="tx1"/>
                </a:solidFill>
                <a:effectLst/>
              </a:rPr>
              <a:t> atom yang </a:t>
            </a:r>
            <a:r>
              <a:rPr lang="en-ID" sz="1800" b="0" i="0" u="none" strike="noStrike" dirty="0" err="1">
                <a:solidFill>
                  <a:srgbClr val="A8BF4D"/>
                </a:solidFill>
                <a:effectLst/>
              </a:rPr>
              <a:t>tidak</a:t>
            </a:r>
            <a:r>
              <a:rPr lang="en-ID" sz="1800" b="0" i="0" u="none" strike="noStrike" dirty="0">
                <a:solidFill>
                  <a:srgbClr val="A8BF4D"/>
                </a:solidFill>
                <a:effectLst/>
              </a:rPr>
              <a:t> </a:t>
            </a:r>
            <a:r>
              <a:rPr lang="en-ID" sz="1800" b="0" i="0" u="none" strike="noStrike" dirty="0" err="1">
                <a:solidFill>
                  <a:schemeClr val="tx1"/>
                </a:solidFill>
                <a:effectLst/>
              </a:rPr>
              <a:t>bermuatan</a:t>
            </a:r>
            <a:r>
              <a:rPr lang="en-ID" sz="1800" b="0" i="0" dirty="0">
                <a:solidFill>
                  <a:schemeClr val="tx1"/>
                </a:solidFill>
                <a:effectLst/>
              </a:rPr>
              <a:t>, </a:t>
            </a:r>
            <a:r>
              <a:rPr lang="en-ID" sz="1800" b="0" i="0" dirty="0" err="1">
                <a:solidFill>
                  <a:schemeClr val="tx1"/>
                </a:solidFill>
                <a:effectLst/>
              </a:rPr>
              <a:t>nomor</a:t>
            </a:r>
            <a:r>
              <a:rPr lang="en-ID" sz="1800" b="0" i="0" dirty="0">
                <a:solidFill>
                  <a:schemeClr val="tx1"/>
                </a:solidFill>
                <a:effectLst/>
              </a:rPr>
              <a:t> atom juga </a:t>
            </a:r>
            <a:r>
              <a:rPr lang="en-ID" sz="1800" b="0" i="0" dirty="0" err="1">
                <a:solidFill>
                  <a:schemeClr val="tx1"/>
                </a:solidFill>
                <a:effectLst/>
              </a:rPr>
              <a:t>sama</a:t>
            </a:r>
            <a:r>
              <a:rPr lang="en-ID" sz="1800" b="0" i="0" dirty="0">
                <a:solidFill>
                  <a:schemeClr val="tx1"/>
                </a:solidFill>
                <a:effectLst/>
              </a:rPr>
              <a:t> </a:t>
            </a:r>
            <a:r>
              <a:rPr lang="en-ID" sz="1800" b="0" i="0" dirty="0" err="1">
                <a:solidFill>
                  <a:schemeClr val="tx1"/>
                </a:solidFill>
                <a:effectLst/>
              </a:rPr>
              <a:t>dengan</a:t>
            </a:r>
            <a:r>
              <a:rPr lang="en-ID" sz="1800" b="0" i="0" dirty="0">
                <a:solidFill>
                  <a:schemeClr val="tx1"/>
                </a:solidFill>
                <a:effectLst/>
              </a:rPr>
              <a:t> </a:t>
            </a:r>
            <a:r>
              <a:rPr lang="en-ID" sz="1800" b="0" i="0" dirty="0" err="1">
                <a:solidFill>
                  <a:schemeClr val="tx1"/>
                </a:solidFill>
                <a:effectLst/>
              </a:rPr>
              <a:t>jumlah</a:t>
            </a:r>
            <a:r>
              <a:rPr lang="en-ID" sz="1800" b="0" i="0" dirty="0">
                <a:solidFill>
                  <a:schemeClr val="tx1"/>
                </a:solidFill>
                <a:effectLst/>
              </a:rPr>
              <a:t> </a:t>
            </a:r>
            <a:r>
              <a:rPr lang="en-ID" sz="1800" b="0" i="0" u="none" strike="noStrike" dirty="0" err="1">
                <a:solidFill>
                  <a:schemeClr val="tx1"/>
                </a:solidFill>
                <a:effectLst/>
              </a:rPr>
              <a:t>elektron</a:t>
            </a:r>
            <a:r>
              <a:rPr lang="en-ID" sz="1800" b="0" i="0" dirty="0">
                <a:solidFill>
                  <a:schemeClr val="tx1"/>
                </a:solidFill>
                <a:effectLst/>
              </a:rPr>
              <a:t> </a:t>
            </a:r>
            <a:r>
              <a:rPr lang="en-ID" sz="1800" b="0" i="0" dirty="0">
                <a:solidFill>
                  <a:schemeClr val="tx1"/>
                </a:solidFill>
                <a:effectLst/>
                <a:latin typeface="Arial" panose="020B0604020202020204" pitchFamily="34" charset="0"/>
              </a:rPr>
              <a:t>.</a:t>
            </a:r>
            <a:endParaRPr lang="en-ID" sz="1800" dirty="0">
              <a:solidFill>
                <a:schemeClr val="tx1"/>
              </a:solidFill>
            </a:endParaRPr>
          </a:p>
        </p:txBody>
      </p:sp>
      <p:pic>
        <p:nvPicPr>
          <p:cNvPr id="1028" name="Picture 4" descr="Cara Menentukan Nomor Massa dan Nomor Atom dalam Ilmu Kimia | kumparan.com">
            <a:extLst>
              <a:ext uri="{FF2B5EF4-FFF2-40B4-BE49-F238E27FC236}">
                <a16:creationId xmlns:a16="http://schemas.microsoft.com/office/drawing/2014/main" id="{4F4D8A59-FBE2-8489-176E-F0661E35425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1621" y="2556932"/>
            <a:ext cx="3751868" cy="12506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9B4A822-1EE7-A86F-AEAB-64B74ED1562A}"/>
              </a:ext>
            </a:extLst>
          </p:cNvPr>
          <p:cNvSpPr txBox="1"/>
          <p:nvPr/>
        </p:nvSpPr>
        <p:spPr>
          <a:xfrm>
            <a:off x="5071621" y="4078487"/>
            <a:ext cx="5420412" cy="1754326"/>
          </a:xfrm>
          <a:prstGeom prst="rect">
            <a:avLst/>
          </a:prstGeom>
          <a:noFill/>
        </p:spPr>
        <p:txBody>
          <a:bodyPr wrap="square" rtlCol="0">
            <a:spAutoFit/>
          </a:bodyPr>
          <a:lstStyle/>
          <a:p>
            <a:pPr algn="just"/>
            <a:r>
              <a:rPr lang="en-ID" b="0" i="0" dirty="0" err="1">
                <a:solidFill>
                  <a:srgbClr val="202122"/>
                </a:solidFill>
                <a:effectLst/>
              </a:rPr>
              <a:t>Simbol</a:t>
            </a:r>
            <a:r>
              <a:rPr lang="en-ID" b="0" i="0" dirty="0">
                <a:solidFill>
                  <a:srgbClr val="202122"/>
                </a:solidFill>
                <a:effectLst/>
              </a:rPr>
              <a:t> </a:t>
            </a:r>
            <a:r>
              <a:rPr lang="en-ID" b="0" i="0" dirty="0" err="1">
                <a:solidFill>
                  <a:srgbClr val="202122"/>
                </a:solidFill>
                <a:effectLst/>
              </a:rPr>
              <a:t>konvensional</a:t>
            </a:r>
            <a:r>
              <a:rPr lang="en-ID" b="0" i="0" dirty="0">
                <a:solidFill>
                  <a:srgbClr val="202122"/>
                </a:solidFill>
                <a:effectLst/>
              </a:rPr>
              <a:t> </a:t>
            </a:r>
            <a:r>
              <a:rPr lang="en-ID" b="0" i="1" dirty="0">
                <a:solidFill>
                  <a:srgbClr val="202122"/>
                </a:solidFill>
                <a:effectLst/>
              </a:rPr>
              <a:t>Z</a:t>
            </a:r>
            <a:r>
              <a:rPr lang="en-ID" b="0" i="0" dirty="0">
                <a:solidFill>
                  <a:srgbClr val="202122"/>
                </a:solidFill>
                <a:effectLst/>
              </a:rPr>
              <a:t> </a:t>
            </a:r>
            <a:r>
              <a:rPr lang="en-ID" b="0" i="0" dirty="0" err="1">
                <a:solidFill>
                  <a:srgbClr val="202122"/>
                </a:solidFill>
                <a:effectLst/>
              </a:rPr>
              <a:t>berasal</a:t>
            </a:r>
            <a:r>
              <a:rPr lang="en-ID" b="0" i="0" dirty="0">
                <a:solidFill>
                  <a:srgbClr val="202122"/>
                </a:solidFill>
                <a:effectLst/>
              </a:rPr>
              <a:t> </a:t>
            </a:r>
            <a:r>
              <a:rPr lang="en-ID" b="0" i="0" dirty="0" err="1">
                <a:solidFill>
                  <a:srgbClr val="202122"/>
                </a:solidFill>
                <a:effectLst/>
              </a:rPr>
              <a:t>dari</a:t>
            </a:r>
            <a:r>
              <a:rPr lang="en-ID" b="0" i="0" dirty="0">
                <a:solidFill>
                  <a:srgbClr val="202122"/>
                </a:solidFill>
                <a:effectLst/>
              </a:rPr>
              <a:t> kata </a:t>
            </a:r>
            <a:r>
              <a:rPr lang="en-ID" b="0" i="0" u="none" strike="noStrike" dirty="0" err="1">
                <a:solidFill>
                  <a:srgbClr val="3366CC"/>
                </a:solidFill>
                <a:effectLst/>
                <a:hlinkClick r:id="rId4" tooltip="Bahasa Jerman"/>
              </a:rPr>
              <a:t>Jerman</a:t>
            </a:r>
            <a:r>
              <a:rPr lang="en-ID" b="0" i="0" dirty="0">
                <a:solidFill>
                  <a:srgbClr val="202122"/>
                </a:solidFill>
                <a:effectLst/>
              </a:rPr>
              <a:t> </a:t>
            </a:r>
            <a:r>
              <a:rPr lang="en-ID" b="1" i="1" dirty="0" err="1">
                <a:solidFill>
                  <a:srgbClr val="202122"/>
                </a:solidFill>
                <a:effectLst/>
              </a:rPr>
              <a:t>Zahl</a:t>
            </a:r>
            <a:r>
              <a:rPr lang="en-ID" b="1" i="0" dirty="0">
                <a:solidFill>
                  <a:srgbClr val="202122"/>
                </a:solidFill>
                <a:effectLst/>
              </a:rPr>
              <a:t> </a:t>
            </a:r>
            <a:r>
              <a:rPr lang="en-ID" b="0" i="0" dirty="0">
                <a:solidFill>
                  <a:srgbClr val="202122"/>
                </a:solidFill>
                <a:effectLst/>
              </a:rPr>
              <a:t>yang </a:t>
            </a:r>
            <a:r>
              <a:rPr lang="en-ID" b="0" i="0" dirty="0" err="1">
                <a:solidFill>
                  <a:srgbClr val="202122"/>
                </a:solidFill>
                <a:effectLst/>
              </a:rPr>
              <a:t>berarti</a:t>
            </a:r>
            <a:r>
              <a:rPr lang="en-ID" b="0" i="0" dirty="0">
                <a:solidFill>
                  <a:srgbClr val="202122"/>
                </a:solidFill>
                <a:effectLst/>
              </a:rPr>
              <a:t> </a:t>
            </a:r>
            <a:r>
              <a:rPr lang="en-ID" b="1" dirty="0" err="1">
                <a:solidFill>
                  <a:srgbClr val="202122"/>
                </a:solidFill>
                <a:effectLst/>
              </a:rPr>
              <a:t>nomor</a:t>
            </a:r>
            <a:r>
              <a:rPr lang="en-ID" b="0" i="0" dirty="0">
                <a:solidFill>
                  <a:srgbClr val="202122"/>
                </a:solidFill>
                <a:effectLst/>
              </a:rPr>
              <a:t> yang mana di masa </a:t>
            </a:r>
            <a:r>
              <a:rPr lang="en-ID" b="0" i="0" dirty="0" err="1">
                <a:solidFill>
                  <a:srgbClr val="202122"/>
                </a:solidFill>
                <a:effectLst/>
              </a:rPr>
              <a:t>sebelum</a:t>
            </a:r>
            <a:r>
              <a:rPr lang="en-ID" b="0" i="0" dirty="0">
                <a:solidFill>
                  <a:srgbClr val="202122"/>
                </a:solidFill>
                <a:effectLst/>
              </a:rPr>
              <a:t> </a:t>
            </a:r>
            <a:r>
              <a:rPr lang="en-ID" b="0" i="0" dirty="0" err="1">
                <a:solidFill>
                  <a:srgbClr val="202122"/>
                </a:solidFill>
                <a:effectLst/>
              </a:rPr>
              <a:t>adanya</a:t>
            </a:r>
            <a:r>
              <a:rPr lang="en-ID" b="0" i="0" dirty="0">
                <a:solidFill>
                  <a:srgbClr val="202122"/>
                </a:solidFill>
                <a:effectLst/>
              </a:rPr>
              <a:t> </a:t>
            </a:r>
            <a:r>
              <a:rPr lang="en-ID" b="0" i="0" dirty="0" err="1">
                <a:solidFill>
                  <a:srgbClr val="202122"/>
                </a:solidFill>
                <a:effectLst/>
              </a:rPr>
              <a:t>sintesis</a:t>
            </a:r>
            <a:r>
              <a:rPr lang="en-ID" b="0" i="0" dirty="0">
                <a:solidFill>
                  <a:srgbClr val="202122"/>
                </a:solidFill>
                <a:effectLst/>
              </a:rPr>
              <a:t> ide-ide modern </a:t>
            </a:r>
            <a:r>
              <a:rPr lang="en-ID" b="0" i="0" dirty="0" err="1">
                <a:solidFill>
                  <a:srgbClr val="202122"/>
                </a:solidFill>
                <a:effectLst/>
              </a:rPr>
              <a:t>dari</a:t>
            </a:r>
            <a:r>
              <a:rPr lang="en-ID" b="0" i="0" dirty="0">
                <a:solidFill>
                  <a:srgbClr val="202122"/>
                </a:solidFill>
                <a:effectLst/>
              </a:rPr>
              <a:t> </a:t>
            </a:r>
            <a:r>
              <a:rPr lang="en-ID" b="0" i="0" dirty="0" err="1">
                <a:solidFill>
                  <a:srgbClr val="202122"/>
                </a:solidFill>
                <a:effectLst/>
              </a:rPr>
              <a:t>kimia</a:t>
            </a:r>
            <a:r>
              <a:rPr lang="en-ID" b="0" i="0" dirty="0">
                <a:solidFill>
                  <a:srgbClr val="202122"/>
                </a:solidFill>
                <a:effectLst/>
              </a:rPr>
              <a:t> dan </a:t>
            </a:r>
            <a:r>
              <a:rPr lang="en-ID" b="0" i="0" dirty="0" err="1">
                <a:solidFill>
                  <a:srgbClr val="202122"/>
                </a:solidFill>
                <a:effectLst/>
              </a:rPr>
              <a:t>fisika</a:t>
            </a:r>
            <a:r>
              <a:rPr lang="en-ID" b="0" i="0" dirty="0">
                <a:solidFill>
                  <a:srgbClr val="202122"/>
                </a:solidFill>
                <a:effectLst/>
              </a:rPr>
              <a:t>, </a:t>
            </a:r>
            <a:r>
              <a:rPr lang="en-ID" b="0" i="0" dirty="0" err="1">
                <a:solidFill>
                  <a:srgbClr val="202122"/>
                </a:solidFill>
                <a:effectLst/>
              </a:rPr>
              <a:t>hanya</a:t>
            </a:r>
            <a:r>
              <a:rPr lang="en-ID" b="0" i="0" dirty="0">
                <a:solidFill>
                  <a:srgbClr val="202122"/>
                </a:solidFill>
                <a:effectLst/>
              </a:rPr>
              <a:t> </a:t>
            </a:r>
            <a:r>
              <a:rPr lang="en-ID" b="0" i="0" dirty="0" err="1">
                <a:solidFill>
                  <a:srgbClr val="202122"/>
                </a:solidFill>
                <a:effectLst/>
              </a:rPr>
              <a:t>menunjukkan</a:t>
            </a:r>
            <a:r>
              <a:rPr lang="en-ID" b="0" i="0" dirty="0">
                <a:solidFill>
                  <a:srgbClr val="202122"/>
                </a:solidFill>
                <a:effectLst/>
              </a:rPr>
              <a:t> </a:t>
            </a:r>
            <a:r>
              <a:rPr lang="en-ID" b="0" i="0" dirty="0" err="1">
                <a:solidFill>
                  <a:srgbClr val="202122"/>
                </a:solidFill>
                <a:effectLst/>
              </a:rPr>
              <a:t>tempat</a:t>
            </a:r>
            <a:r>
              <a:rPr lang="en-ID" b="0" i="0" dirty="0">
                <a:solidFill>
                  <a:srgbClr val="202122"/>
                </a:solidFill>
                <a:effectLst/>
              </a:rPr>
              <a:t> </a:t>
            </a:r>
            <a:r>
              <a:rPr lang="en-ID" b="0" i="0" dirty="0" err="1">
                <a:solidFill>
                  <a:srgbClr val="202122"/>
                </a:solidFill>
                <a:effectLst/>
              </a:rPr>
              <a:t>numerik</a:t>
            </a:r>
            <a:r>
              <a:rPr lang="en-ID" b="0" i="0" dirty="0">
                <a:solidFill>
                  <a:srgbClr val="202122"/>
                </a:solidFill>
                <a:effectLst/>
              </a:rPr>
              <a:t> </a:t>
            </a:r>
            <a:r>
              <a:rPr lang="en-ID" b="0" i="0" dirty="0" err="1">
                <a:solidFill>
                  <a:srgbClr val="202122"/>
                </a:solidFill>
                <a:effectLst/>
              </a:rPr>
              <a:t>suatu</a:t>
            </a:r>
            <a:r>
              <a:rPr lang="en-ID" b="0" i="0" dirty="0">
                <a:solidFill>
                  <a:srgbClr val="202122"/>
                </a:solidFill>
                <a:effectLst/>
              </a:rPr>
              <a:t> </a:t>
            </a:r>
            <a:r>
              <a:rPr lang="en-ID" b="0" i="0" dirty="0" err="1">
                <a:solidFill>
                  <a:srgbClr val="202122"/>
                </a:solidFill>
                <a:effectLst/>
              </a:rPr>
              <a:t>unsur</a:t>
            </a:r>
            <a:r>
              <a:rPr lang="en-ID" b="0" i="0" dirty="0">
                <a:solidFill>
                  <a:srgbClr val="202122"/>
                </a:solidFill>
                <a:effectLst/>
              </a:rPr>
              <a:t> </a:t>
            </a:r>
            <a:r>
              <a:rPr lang="en-ID" b="0" i="0" dirty="0" err="1">
                <a:solidFill>
                  <a:srgbClr val="202122"/>
                </a:solidFill>
                <a:effectLst/>
              </a:rPr>
              <a:t>dalam</a:t>
            </a:r>
            <a:r>
              <a:rPr lang="en-ID" b="0" i="0" dirty="0">
                <a:solidFill>
                  <a:srgbClr val="202122"/>
                </a:solidFill>
                <a:effectLst/>
              </a:rPr>
              <a:t> </a:t>
            </a:r>
            <a:r>
              <a:rPr lang="en-ID" b="0" i="0" u="none" strike="noStrike" dirty="0" err="1">
                <a:solidFill>
                  <a:srgbClr val="3366CC"/>
                </a:solidFill>
                <a:effectLst/>
                <a:hlinkClick r:id="rId5" tooltip="Tabel periodik"/>
              </a:rPr>
              <a:t>tabel</a:t>
            </a:r>
            <a:r>
              <a:rPr lang="en-ID" b="0" i="0" u="none" strike="noStrike" dirty="0">
                <a:solidFill>
                  <a:srgbClr val="3366CC"/>
                </a:solidFill>
                <a:effectLst/>
                <a:hlinkClick r:id="rId5" tooltip="Tabel periodik"/>
              </a:rPr>
              <a:t> </a:t>
            </a:r>
            <a:r>
              <a:rPr lang="en-ID" b="0" i="0" u="none" strike="noStrike" dirty="0" err="1">
                <a:solidFill>
                  <a:srgbClr val="3366CC"/>
                </a:solidFill>
                <a:effectLst/>
                <a:hlinkClick r:id="rId5" tooltip="Tabel periodik"/>
              </a:rPr>
              <a:t>periodik</a:t>
            </a:r>
            <a:r>
              <a:rPr lang="en-ID" b="0" i="0" dirty="0">
                <a:solidFill>
                  <a:srgbClr val="202122"/>
                </a:solidFill>
                <a:effectLst/>
              </a:rPr>
              <a:t>, yang </a:t>
            </a:r>
            <a:r>
              <a:rPr lang="en-ID" b="0" i="0" dirty="0" err="1">
                <a:solidFill>
                  <a:srgbClr val="202122"/>
                </a:solidFill>
                <a:effectLst/>
              </a:rPr>
              <a:t>urutannya</a:t>
            </a:r>
            <a:r>
              <a:rPr lang="en-ID" b="0" i="0" dirty="0">
                <a:solidFill>
                  <a:srgbClr val="202122"/>
                </a:solidFill>
                <a:effectLst/>
              </a:rPr>
              <a:t> </a:t>
            </a:r>
            <a:r>
              <a:rPr lang="en-ID" b="0" i="0" dirty="0" err="1">
                <a:solidFill>
                  <a:srgbClr val="202122"/>
                </a:solidFill>
                <a:effectLst/>
              </a:rPr>
              <a:t>kira-kira</a:t>
            </a:r>
            <a:r>
              <a:rPr lang="en-ID" b="0" i="0" dirty="0">
                <a:solidFill>
                  <a:srgbClr val="202122"/>
                </a:solidFill>
                <a:effectLst/>
              </a:rPr>
              <a:t> </a:t>
            </a:r>
            <a:r>
              <a:rPr lang="en-ID" b="0" i="0" dirty="0" err="1">
                <a:solidFill>
                  <a:srgbClr val="202122"/>
                </a:solidFill>
                <a:effectLst/>
              </a:rPr>
              <a:t>konsisten</a:t>
            </a:r>
            <a:r>
              <a:rPr lang="en-ID" b="0" i="0" dirty="0">
                <a:solidFill>
                  <a:srgbClr val="202122"/>
                </a:solidFill>
                <a:effectLst/>
              </a:rPr>
              <a:t> </a:t>
            </a:r>
            <a:r>
              <a:rPr lang="en-ID" b="0" i="0" dirty="0" err="1">
                <a:solidFill>
                  <a:srgbClr val="202122"/>
                </a:solidFill>
                <a:effectLst/>
              </a:rPr>
              <a:t>dengan</a:t>
            </a:r>
            <a:r>
              <a:rPr lang="en-ID" b="0" i="0" dirty="0">
                <a:solidFill>
                  <a:srgbClr val="202122"/>
                </a:solidFill>
                <a:effectLst/>
              </a:rPr>
              <a:t> </a:t>
            </a:r>
            <a:r>
              <a:rPr lang="en-ID" b="0" i="0" dirty="0" err="1">
                <a:solidFill>
                  <a:srgbClr val="202122"/>
                </a:solidFill>
                <a:effectLst/>
              </a:rPr>
              <a:t>urutan</a:t>
            </a:r>
            <a:r>
              <a:rPr lang="en-ID" b="0" i="0" dirty="0">
                <a:solidFill>
                  <a:srgbClr val="202122"/>
                </a:solidFill>
                <a:effectLst/>
              </a:rPr>
              <a:t> </a:t>
            </a:r>
            <a:r>
              <a:rPr lang="en-ID" b="0" i="0" dirty="0" err="1">
                <a:solidFill>
                  <a:srgbClr val="202122"/>
                </a:solidFill>
                <a:effectLst/>
              </a:rPr>
              <a:t>unsur-unsur</a:t>
            </a:r>
            <a:r>
              <a:rPr lang="en-ID" b="0" i="0" dirty="0">
                <a:solidFill>
                  <a:srgbClr val="202122"/>
                </a:solidFill>
                <a:effectLst/>
              </a:rPr>
              <a:t> </a:t>
            </a:r>
            <a:r>
              <a:rPr lang="en-ID" b="0" i="0" dirty="0" err="1">
                <a:solidFill>
                  <a:srgbClr val="202122"/>
                </a:solidFill>
                <a:effectLst/>
              </a:rPr>
              <a:t>dengan</a:t>
            </a:r>
            <a:r>
              <a:rPr lang="en-ID" b="0" i="0" dirty="0">
                <a:solidFill>
                  <a:srgbClr val="202122"/>
                </a:solidFill>
                <a:effectLst/>
              </a:rPr>
              <a:t> </a:t>
            </a:r>
            <a:r>
              <a:rPr lang="en-ID" b="0" i="0" dirty="0" err="1">
                <a:solidFill>
                  <a:srgbClr val="202122"/>
                </a:solidFill>
                <a:effectLst/>
              </a:rPr>
              <a:t>bobot</a:t>
            </a:r>
            <a:r>
              <a:rPr lang="en-ID" b="0" i="0" dirty="0">
                <a:solidFill>
                  <a:srgbClr val="202122"/>
                </a:solidFill>
                <a:effectLst/>
              </a:rPr>
              <a:t> atom.</a:t>
            </a:r>
            <a:endParaRPr lang="en-ID" dirty="0"/>
          </a:p>
        </p:txBody>
      </p:sp>
    </p:spTree>
    <p:extLst>
      <p:ext uri="{BB962C8B-B14F-4D97-AF65-F5344CB8AC3E}">
        <p14:creationId xmlns:p14="http://schemas.microsoft.com/office/powerpoint/2010/main" val="3400482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ECE5C-9EF1-9D6F-EFF4-A716D0474173}"/>
              </a:ext>
            </a:extLst>
          </p:cNvPr>
          <p:cNvSpPr>
            <a:spLocks noGrp="1"/>
          </p:cNvSpPr>
          <p:nvPr>
            <p:ph type="title"/>
          </p:nvPr>
        </p:nvSpPr>
        <p:spPr/>
        <p:txBody>
          <a:bodyPr/>
          <a:lstStyle/>
          <a:p>
            <a:r>
              <a:rPr lang="en-US" dirty="0" err="1"/>
              <a:t>Nomor</a:t>
            </a:r>
            <a:r>
              <a:rPr lang="en-US" dirty="0"/>
              <a:t> Massa</a:t>
            </a:r>
            <a:endParaRPr lang="en-ID" dirty="0"/>
          </a:p>
        </p:txBody>
      </p:sp>
      <p:sp>
        <p:nvSpPr>
          <p:cNvPr id="3" name="Content Placeholder 2">
            <a:extLst>
              <a:ext uri="{FF2B5EF4-FFF2-40B4-BE49-F238E27FC236}">
                <a16:creationId xmlns:a16="http://schemas.microsoft.com/office/drawing/2014/main" id="{A9BD99F5-03AF-E3E0-FDC9-6C682210470F}"/>
              </a:ext>
            </a:extLst>
          </p:cNvPr>
          <p:cNvSpPr>
            <a:spLocks noGrp="1"/>
          </p:cNvSpPr>
          <p:nvPr>
            <p:ph idx="1"/>
          </p:nvPr>
        </p:nvSpPr>
        <p:spPr>
          <a:xfrm>
            <a:off x="4298624" y="2569936"/>
            <a:ext cx="6597974" cy="1476865"/>
          </a:xfrm>
        </p:spPr>
        <p:txBody>
          <a:bodyPr>
            <a:normAutofit fontScale="85000" lnSpcReduction="10000"/>
          </a:bodyPr>
          <a:lstStyle/>
          <a:p>
            <a:pPr marL="0" indent="0" algn="just">
              <a:buNone/>
            </a:pPr>
            <a:r>
              <a:rPr lang="en-ID" i="0" dirty="0" err="1">
                <a:solidFill>
                  <a:schemeClr val="tx1"/>
                </a:solidFill>
                <a:effectLst/>
              </a:rPr>
              <a:t>Nomor</a:t>
            </a:r>
            <a:r>
              <a:rPr lang="en-ID" i="0" dirty="0">
                <a:solidFill>
                  <a:schemeClr val="tx1"/>
                </a:solidFill>
                <a:effectLst/>
              </a:rPr>
              <a:t> </a:t>
            </a:r>
            <a:r>
              <a:rPr lang="en-ID" i="0" dirty="0" err="1">
                <a:solidFill>
                  <a:schemeClr val="tx1"/>
                </a:solidFill>
                <a:effectLst/>
              </a:rPr>
              <a:t>massa</a:t>
            </a:r>
            <a:r>
              <a:rPr lang="en-ID" i="0" dirty="0">
                <a:solidFill>
                  <a:schemeClr val="tx1"/>
                </a:solidFill>
                <a:effectLst/>
              </a:rPr>
              <a:t> (</a:t>
            </a:r>
            <a:r>
              <a:rPr lang="en-ID" b="1" i="0" dirty="0" err="1">
                <a:solidFill>
                  <a:schemeClr val="tx1"/>
                </a:solidFill>
                <a:effectLst/>
              </a:rPr>
              <a:t>simbol</a:t>
            </a:r>
            <a:r>
              <a:rPr lang="en-ID" b="1" i="0" dirty="0">
                <a:solidFill>
                  <a:schemeClr val="tx1"/>
                </a:solidFill>
                <a:effectLst/>
              </a:rPr>
              <a:t> </a:t>
            </a:r>
            <a:r>
              <a:rPr lang="en-ID" b="1" i="1" dirty="0">
                <a:solidFill>
                  <a:schemeClr val="tx1"/>
                </a:solidFill>
                <a:effectLst/>
              </a:rPr>
              <a:t>A</a:t>
            </a:r>
            <a:r>
              <a:rPr lang="en-ID" i="0" dirty="0">
                <a:solidFill>
                  <a:schemeClr val="tx1"/>
                </a:solidFill>
                <a:effectLst/>
              </a:rPr>
              <a:t>, </a:t>
            </a:r>
            <a:r>
              <a:rPr lang="en-ID" i="0" dirty="0" err="1">
                <a:solidFill>
                  <a:schemeClr val="tx1"/>
                </a:solidFill>
                <a:effectLst/>
              </a:rPr>
              <a:t>dari</a:t>
            </a:r>
            <a:r>
              <a:rPr lang="en-ID" i="0" dirty="0">
                <a:solidFill>
                  <a:schemeClr val="tx1"/>
                </a:solidFill>
                <a:effectLst/>
              </a:rPr>
              <a:t> kata </a:t>
            </a:r>
            <a:r>
              <a:rPr lang="en-ID" i="0" dirty="0" err="1">
                <a:solidFill>
                  <a:schemeClr val="tx1"/>
                </a:solidFill>
                <a:effectLst/>
              </a:rPr>
              <a:t>Jerman</a:t>
            </a:r>
            <a:r>
              <a:rPr lang="en-ID" i="0" dirty="0">
                <a:solidFill>
                  <a:schemeClr val="tx1"/>
                </a:solidFill>
                <a:effectLst/>
              </a:rPr>
              <a:t> </a:t>
            </a:r>
            <a:r>
              <a:rPr lang="en-ID" b="1" i="1" dirty="0" err="1">
                <a:solidFill>
                  <a:schemeClr val="tx1"/>
                </a:solidFill>
                <a:effectLst/>
              </a:rPr>
              <a:t>Atomgewicht</a:t>
            </a:r>
            <a:r>
              <a:rPr lang="en-ID" i="0" dirty="0">
                <a:solidFill>
                  <a:schemeClr val="tx1"/>
                </a:solidFill>
                <a:effectLst/>
              </a:rPr>
              <a:t> (</a:t>
            </a:r>
            <a:r>
              <a:rPr lang="en-ID" i="0" dirty="0" err="1">
                <a:solidFill>
                  <a:schemeClr val="tx1"/>
                </a:solidFill>
                <a:effectLst/>
              </a:rPr>
              <a:t>berat</a:t>
            </a:r>
            <a:r>
              <a:rPr lang="en-ID" i="0" dirty="0">
                <a:solidFill>
                  <a:schemeClr val="tx1"/>
                </a:solidFill>
                <a:effectLst/>
              </a:rPr>
              <a:t> atom),</a:t>
            </a:r>
            <a:r>
              <a:rPr lang="en-ID" i="0" u="none" strike="noStrike" baseline="30000" dirty="0">
                <a:solidFill>
                  <a:schemeClr val="tx1"/>
                </a:solidFill>
                <a:effectLst/>
              </a:rPr>
              <a:t> </a:t>
            </a:r>
            <a:r>
              <a:rPr lang="en-ID" i="0" dirty="0">
                <a:solidFill>
                  <a:schemeClr val="tx1"/>
                </a:solidFill>
                <a:effectLst/>
              </a:rPr>
              <a:t>juga </a:t>
            </a:r>
            <a:r>
              <a:rPr lang="en-ID" i="0" dirty="0" err="1">
                <a:solidFill>
                  <a:schemeClr val="tx1"/>
                </a:solidFill>
                <a:effectLst/>
              </a:rPr>
              <a:t>disebut</a:t>
            </a:r>
            <a:r>
              <a:rPr lang="en-ID" i="0" dirty="0">
                <a:solidFill>
                  <a:schemeClr val="tx1"/>
                </a:solidFill>
                <a:effectLst/>
              </a:rPr>
              <a:t> </a:t>
            </a:r>
            <a:r>
              <a:rPr lang="en-ID" i="0" dirty="0" err="1">
                <a:solidFill>
                  <a:schemeClr val="tx1"/>
                </a:solidFill>
                <a:effectLst/>
              </a:rPr>
              <a:t>nomor</a:t>
            </a:r>
            <a:r>
              <a:rPr lang="en-ID" i="0" dirty="0">
                <a:solidFill>
                  <a:schemeClr val="tx1"/>
                </a:solidFill>
                <a:effectLst/>
              </a:rPr>
              <a:t> </a:t>
            </a:r>
            <a:r>
              <a:rPr lang="en-ID" i="0" dirty="0" err="1">
                <a:solidFill>
                  <a:schemeClr val="tx1"/>
                </a:solidFill>
                <a:effectLst/>
              </a:rPr>
              <a:t>massa</a:t>
            </a:r>
            <a:r>
              <a:rPr lang="en-ID" i="0" dirty="0">
                <a:solidFill>
                  <a:schemeClr val="tx1"/>
                </a:solidFill>
                <a:effectLst/>
              </a:rPr>
              <a:t> atom </a:t>
            </a:r>
            <a:r>
              <a:rPr lang="en-ID" i="0" dirty="0" err="1">
                <a:solidFill>
                  <a:schemeClr val="tx1"/>
                </a:solidFill>
                <a:effectLst/>
              </a:rPr>
              <a:t>atau</a:t>
            </a:r>
            <a:r>
              <a:rPr lang="en-ID" i="0" dirty="0">
                <a:solidFill>
                  <a:schemeClr val="tx1"/>
                </a:solidFill>
                <a:effectLst/>
              </a:rPr>
              <a:t> </a:t>
            </a:r>
            <a:r>
              <a:rPr lang="en-ID" i="0" dirty="0" err="1">
                <a:solidFill>
                  <a:schemeClr val="tx1"/>
                </a:solidFill>
                <a:effectLst/>
              </a:rPr>
              <a:t>nomor</a:t>
            </a:r>
            <a:r>
              <a:rPr lang="en-ID" i="0" dirty="0">
                <a:solidFill>
                  <a:schemeClr val="tx1"/>
                </a:solidFill>
                <a:effectLst/>
              </a:rPr>
              <a:t> </a:t>
            </a:r>
            <a:r>
              <a:rPr lang="en-ID" i="0" dirty="0" err="1">
                <a:solidFill>
                  <a:schemeClr val="tx1"/>
                </a:solidFill>
                <a:effectLst/>
              </a:rPr>
              <a:t>nukleon</a:t>
            </a:r>
            <a:r>
              <a:rPr lang="en-ID" i="0" dirty="0">
                <a:solidFill>
                  <a:schemeClr val="tx1"/>
                </a:solidFill>
                <a:effectLst/>
              </a:rPr>
              <a:t>, </a:t>
            </a:r>
            <a:r>
              <a:rPr lang="en-ID" i="0" dirty="0" err="1">
                <a:solidFill>
                  <a:schemeClr val="tx1"/>
                </a:solidFill>
                <a:effectLst/>
              </a:rPr>
              <a:t>adalah</a:t>
            </a:r>
            <a:r>
              <a:rPr lang="en-ID" i="0" dirty="0">
                <a:solidFill>
                  <a:schemeClr val="tx1"/>
                </a:solidFill>
                <a:effectLst/>
              </a:rPr>
              <a:t> </a:t>
            </a:r>
            <a:r>
              <a:rPr lang="en-ID" i="0" dirty="0" err="1">
                <a:solidFill>
                  <a:schemeClr val="tx1"/>
                </a:solidFill>
                <a:effectLst/>
              </a:rPr>
              <a:t>jumlah</a:t>
            </a:r>
            <a:r>
              <a:rPr lang="en-ID" i="0" dirty="0">
                <a:solidFill>
                  <a:schemeClr val="tx1"/>
                </a:solidFill>
                <a:effectLst/>
              </a:rPr>
              <a:t> total </a:t>
            </a:r>
            <a:r>
              <a:rPr lang="en-ID" i="0" u="none" strike="noStrike" dirty="0">
                <a:solidFill>
                  <a:schemeClr val="tx1"/>
                </a:solidFill>
                <a:effectLst/>
              </a:rPr>
              <a:t>proton</a:t>
            </a:r>
            <a:r>
              <a:rPr lang="en-ID" i="0" dirty="0">
                <a:solidFill>
                  <a:schemeClr val="tx1"/>
                </a:solidFill>
                <a:effectLst/>
              </a:rPr>
              <a:t> dan </a:t>
            </a:r>
            <a:r>
              <a:rPr lang="en-ID" i="0" u="none" strike="noStrike" dirty="0">
                <a:solidFill>
                  <a:schemeClr val="tx1"/>
                </a:solidFill>
                <a:effectLst/>
              </a:rPr>
              <a:t>neutron</a:t>
            </a:r>
            <a:r>
              <a:rPr lang="en-ID" i="0" dirty="0">
                <a:solidFill>
                  <a:schemeClr val="tx1"/>
                </a:solidFill>
                <a:effectLst/>
              </a:rPr>
              <a:t> (</a:t>
            </a:r>
            <a:r>
              <a:rPr lang="en-ID" i="0" dirty="0" err="1">
                <a:solidFill>
                  <a:schemeClr val="tx1"/>
                </a:solidFill>
                <a:effectLst/>
              </a:rPr>
              <a:t>bersama-sama</a:t>
            </a:r>
            <a:r>
              <a:rPr lang="en-ID" i="0" dirty="0">
                <a:solidFill>
                  <a:schemeClr val="tx1"/>
                </a:solidFill>
                <a:effectLst/>
              </a:rPr>
              <a:t> </a:t>
            </a:r>
            <a:r>
              <a:rPr lang="en-ID" i="0" dirty="0" err="1">
                <a:solidFill>
                  <a:schemeClr val="tx1"/>
                </a:solidFill>
                <a:effectLst/>
              </a:rPr>
              <a:t>dikenal</a:t>
            </a:r>
            <a:r>
              <a:rPr lang="en-ID" i="0" dirty="0">
                <a:solidFill>
                  <a:schemeClr val="tx1"/>
                </a:solidFill>
                <a:effectLst/>
              </a:rPr>
              <a:t> </a:t>
            </a:r>
            <a:r>
              <a:rPr lang="en-ID" i="0" dirty="0" err="1">
                <a:solidFill>
                  <a:schemeClr val="tx1"/>
                </a:solidFill>
                <a:effectLst/>
              </a:rPr>
              <a:t>sebagai</a:t>
            </a:r>
            <a:r>
              <a:rPr lang="en-ID" dirty="0">
                <a:solidFill>
                  <a:schemeClr val="tx1"/>
                </a:solidFill>
              </a:rPr>
              <a:t> </a:t>
            </a:r>
            <a:r>
              <a:rPr lang="en-ID" i="0" dirty="0">
                <a:solidFill>
                  <a:schemeClr val="tx1"/>
                </a:solidFill>
                <a:effectLst/>
              </a:rPr>
              <a:t>nucleon) </a:t>
            </a:r>
            <a:r>
              <a:rPr lang="en-ID" i="0" dirty="0" err="1">
                <a:solidFill>
                  <a:schemeClr val="tx1"/>
                </a:solidFill>
                <a:effectLst/>
              </a:rPr>
              <a:t>dalam</a:t>
            </a:r>
            <a:r>
              <a:rPr lang="en-ID" i="0" dirty="0">
                <a:solidFill>
                  <a:schemeClr val="tx1"/>
                </a:solidFill>
                <a:effectLst/>
              </a:rPr>
              <a:t> </a:t>
            </a:r>
            <a:r>
              <a:rPr lang="en-ID" i="0" u="none" strike="noStrike" dirty="0">
                <a:solidFill>
                  <a:schemeClr val="tx1"/>
                </a:solidFill>
                <a:effectLst/>
              </a:rPr>
              <a:t>inti atom</a:t>
            </a:r>
            <a:r>
              <a:rPr lang="en-ID" i="0" dirty="0">
                <a:solidFill>
                  <a:schemeClr val="tx1"/>
                </a:solidFill>
                <a:effectLst/>
              </a:rPr>
              <a:t>. </a:t>
            </a:r>
            <a:r>
              <a:rPr lang="en-ID" i="0" dirty="0" err="1">
                <a:solidFill>
                  <a:schemeClr val="tx1"/>
                </a:solidFill>
                <a:effectLst/>
              </a:rPr>
              <a:t>Nomor</a:t>
            </a:r>
            <a:r>
              <a:rPr lang="en-ID" i="0" dirty="0">
                <a:solidFill>
                  <a:schemeClr val="tx1"/>
                </a:solidFill>
                <a:effectLst/>
              </a:rPr>
              <a:t> </a:t>
            </a:r>
            <a:r>
              <a:rPr lang="en-ID" i="0" dirty="0" err="1">
                <a:solidFill>
                  <a:schemeClr val="tx1"/>
                </a:solidFill>
                <a:effectLst/>
              </a:rPr>
              <a:t>massa</a:t>
            </a:r>
            <a:r>
              <a:rPr lang="en-ID" i="0" dirty="0">
                <a:solidFill>
                  <a:schemeClr val="tx1"/>
                </a:solidFill>
                <a:effectLst/>
              </a:rPr>
              <a:t> </a:t>
            </a:r>
            <a:r>
              <a:rPr lang="sv-SE" b="0" i="0" dirty="0">
                <a:solidFill>
                  <a:srgbClr val="202122"/>
                </a:solidFill>
                <a:effectLst/>
              </a:rPr>
              <a:t>menentukan </a:t>
            </a:r>
            <a:r>
              <a:rPr lang="sv-SE" b="0" i="0" u="none" strike="noStrike" dirty="0">
                <a:solidFill>
                  <a:schemeClr val="tx1"/>
                </a:solidFill>
                <a:effectLst/>
              </a:rPr>
              <a:t>massa atomik</a:t>
            </a:r>
            <a:r>
              <a:rPr lang="sv-SE" b="0" i="0" dirty="0">
                <a:solidFill>
                  <a:schemeClr val="tx1"/>
                </a:solidFill>
                <a:effectLst/>
              </a:rPr>
              <a:t> dari </a:t>
            </a:r>
            <a:r>
              <a:rPr lang="sv-SE" b="0" i="0" u="none" strike="noStrike" dirty="0">
                <a:solidFill>
                  <a:schemeClr val="tx1"/>
                </a:solidFill>
                <a:effectLst/>
              </a:rPr>
              <a:t>atom</a:t>
            </a:r>
            <a:r>
              <a:rPr lang="sv-SE" b="0" i="0" dirty="0">
                <a:solidFill>
                  <a:schemeClr val="tx1"/>
                </a:solidFill>
                <a:effectLst/>
              </a:rPr>
              <a:t>.</a:t>
            </a:r>
            <a:endParaRPr lang="en-ID" dirty="0">
              <a:solidFill>
                <a:schemeClr val="tx1"/>
              </a:solidFill>
            </a:endParaRPr>
          </a:p>
        </p:txBody>
      </p:sp>
      <p:pic>
        <p:nvPicPr>
          <p:cNvPr id="4" name="Picture 4" descr="Cara Menentukan Nomor Massa dan Nomor Atom dalam Ilmu Kimia | kumparan.com">
            <a:extLst>
              <a:ext uri="{FF2B5EF4-FFF2-40B4-BE49-F238E27FC236}">
                <a16:creationId xmlns:a16="http://schemas.microsoft.com/office/drawing/2014/main" id="{4B72418E-92DC-89CA-6E81-BE78088B880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8624" y="4248697"/>
            <a:ext cx="3751868" cy="125062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abel Sistem Periodik Unsur Lengkap, Sejarah Perkembangan, Pengertian,  Periode dan Golongan, Sifat Unsur, Contoh Soal, Pembahasan, Praktikum Kimia">
            <a:extLst>
              <a:ext uri="{FF2B5EF4-FFF2-40B4-BE49-F238E27FC236}">
                <a16:creationId xmlns:a16="http://schemas.microsoft.com/office/drawing/2014/main" id="{E14E00A7-2BD9-F72F-AF23-78F30A42A1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1" y="2499495"/>
            <a:ext cx="2607147" cy="1758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161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B84AA-1528-1EDA-9343-A68EAD698C6C}"/>
              </a:ext>
            </a:extLst>
          </p:cNvPr>
          <p:cNvSpPr>
            <a:spLocks noGrp="1"/>
          </p:cNvSpPr>
          <p:nvPr>
            <p:ph type="title"/>
          </p:nvPr>
        </p:nvSpPr>
        <p:spPr/>
        <p:txBody>
          <a:bodyPr/>
          <a:lstStyle/>
          <a:p>
            <a:r>
              <a:rPr lang="en-US" dirty="0" err="1"/>
              <a:t>Lambang</a:t>
            </a:r>
            <a:r>
              <a:rPr lang="en-US" dirty="0"/>
              <a:t> </a:t>
            </a:r>
            <a:r>
              <a:rPr lang="en-US" dirty="0" err="1"/>
              <a:t>Unsur</a:t>
            </a:r>
            <a:endParaRPr lang="en-ID" dirty="0"/>
          </a:p>
        </p:txBody>
      </p:sp>
      <p:sp>
        <p:nvSpPr>
          <p:cNvPr id="3" name="Content Placeholder 2">
            <a:extLst>
              <a:ext uri="{FF2B5EF4-FFF2-40B4-BE49-F238E27FC236}">
                <a16:creationId xmlns:a16="http://schemas.microsoft.com/office/drawing/2014/main" id="{2CF2ACCF-3D88-F192-D1E6-0DD0137731A7}"/>
              </a:ext>
            </a:extLst>
          </p:cNvPr>
          <p:cNvSpPr>
            <a:spLocks noGrp="1"/>
          </p:cNvSpPr>
          <p:nvPr>
            <p:ph idx="1"/>
          </p:nvPr>
        </p:nvSpPr>
        <p:spPr>
          <a:xfrm>
            <a:off x="1295402" y="2608748"/>
            <a:ext cx="2833313" cy="3267120"/>
          </a:xfrm>
        </p:spPr>
        <p:txBody>
          <a:bodyPr>
            <a:normAutofit fontScale="92500" lnSpcReduction="10000"/>
          </a:bodyPr>
          <a:lstStyle/>
          <a:p>
            <a:pPr marL="0" indent="0" algn="just">
              <a:buNone/>
            </a:pPr>
            <a:r>
              <a:rPr lang="en-ID" sz="2000" dirty="0" err="1"/>
              <a:t>Lambang</a:t>
            </a:r>
            <a:r>
              <a:rPr lang="en-ID" sz="2000" dirty="0"/>
              <a:t> </a:t>
            </a:r>
            <a:r>
              <a:rPr lang="en-ID" sz="2000" dirty="0" err="1"/>
              <a:t>unsur</a:t>
            </a:r>
            <a:r>
              <a:rPr lang="en-ID" sz="2000" dirty="0"/>
              <a:t> </a:t>
            </a:r>
            <a:r>
              <a:rPr lang="en-ID" sz="2000" dirty="0" err="1"/>
              <a:t>adalah</a:t>
            </a:r>
            <a:r>
              <a:rPr lang="en-ID" sz="2000" dirty="0"/>
              <a:t> </a:t>
            </a:r>
            <a:r>
              <a:rPr lang="en-ID" sz="2000" dirty="0" err="1"/>
              <a:t>singkatan</a:t>
            </a:r>
            <a:r>
              <a:rPr lang="en-ID" sz="2000" dirty="0"/>
              <a:t> yang </a:t>
            </a:r>
            <a:r>
              <a:rPr lang="en-ID" sz="2000" dirty="0" err="1"/>
              <a:t>digunakan</a:t>
            </a:r>
            <a:r>
              <a:rPr lang="en-ID" sz="2000" dirty="0"/>
              <a:t> </a:t>
            </a:r>
            <a:r>
              <a:rPr lang="en-ID" sz="2000" dirty="0" err="1"/>
              <a:t>dalam</a:t>
            </a:r>
            <a:r>
              <a:rPr lang="en-ID" sz="2000" dirty="0"/>
              <a:t> </a:t>
            </a:r>
            <a:r>
              <a:rPr lang="en-ID" sz="2000" dirty="0" err="1"/>
              <a:t>kimia</a:t>
            </a:r>
            <a:r>
              <a:rPr lang="en-ID" sz="2000" dirty="0"/>
              <a:t> </a:t>
            </a:r>
            <a:r>
              <a:rPr lang="en-ID" sz="2000" dirty="0" err="1"/>
              <a:t>untuk</a:t>
            </a:r>
            <a:r>
              <a:rPr lang="en-ID" sz="2000" dirty="0"/>
              <a:t> </a:t>
            </a:r>
            <a:r>
              <a:rPr lang="en-ID" sz="2000" dirty="0" err="1"/>
              <a:t>unsur</a:t>
            </a:r>
            <a:r>
              <a:rPr lang="en-ID" sz="2000" dirty="0"/>
              <a:t> </a:t>
            </a:r>
            <a:r>
              <a:rPr lang="en-ID" sz="2000" dirty="0" err="1"/>
              <a:t>kimia</a:t>
            </a:r>
            <a:r>
              <a:rPr lang="en-ID" sz="2000" dirty="0"/>
              <a:t>, </a:t>
            </a:r>
            <a:r>
              <a:rPr lang="en-ID" sz="2000" dirty="0" err="1"/>
              <a:t>gugus</a:t>
            </a:r>
            <a:r>
              <a:rPr lang="en-ID" sz="2000" dirty="0"/>
              <a:t> </a:t>
            </a:r>
            <a:r>
              <a:rPr lang="en-ID" sz="2000" dirty="0" err="1"/>
              <a:t>fungsi</a:t>
            </a:r>
            <a:r>
              <a:rPr lang="en-ID" sz="2000" dirty="0"/>
              <a:t>, dan </a:t>
            </a:r>
            <a:r>
              <a:rPr lang="en-ID" sz="2000" dirty="0" err="1"/>
              <a:t>senyawa</a:t>
            </a:r>
            <a:r>
              <a:rPr lang="en-ID" sz="2000" dirty="0"/>
              <a:t> </a:t>
            </a:r>
            <a:r>
              <a:rPr lang="en-ID" sz="2000" dirty="0" err="1"/>
              <a:t>kimia</a:t>
            </a:r>
            <a:r>
              <a:rPr lang="en-ID" sz="2000" dirty="0"/>
              <a:t>. </a:t>
            </a:r>
            <a:r>
              <a:rPr lang="en-ID" sz="2000" dirty="0" err="1"/>
              <a:t>Lambang</a:t>
            </a:r>
            <a:r>
              <a:rPr lang="en-ID" sz="2000" dirty="0"/>
              <a:t> </a:t>
            </a:r>
            <a:r>
              <a:rPr lang="en-ID" sz="2000" dirty="0" err="1"/>
              <a:t>unsur</a:t>
            </a:r>
            <a:r>
              <a:rPr lang="en-ID" sz="2000" dirty="0"/>
              <a:t> </a:t>
            </a:r>
            <a:r>
              <a:rPr lang="en-ID" sz="2000" dirty="0" err="1"/>
              <a:t>untuk</a:t>
            </a:r>
            <a:r>
              <a:rPr lang="en-ID" sz="2000" dirty="0"/>
              <a:t> </a:t>
            </a:r>
            <a:r>
              <a:rPr lang="en-ID" sz="2000" dirty="0" err="1"/>
              <a:t>sebuah</a:t>
            </a:r>
            <a:r>
              <a:rPr lang="en-ID" sz="2000" dirty="0"/>
              <a:t> </a:t>
            </a:r>
            <a:r>
              <a:rPr lang="en-ID" sz="2000" dirty="0" err="1"/>
              <a:t>unsur</a:t>
            </a:r>
            <a:r>
              <a:rPr lang="en-ID" sz="2000" dirty="0"/>
              <a:t> </a:t>
            </a:r>
            <a:r>
              <a:rPr lang="en-ID" sz="2000" dirty="0" err="1"/>
              <a:t>kimia</a:t>
            </a:r>
            <a:r>
              <a:rPr lang="en-ID" sz="2000" dirty="0"/>
              <a:t> </a:t>
            </a:r>
            <a:r>
              <a:rPr lang="en-ID" sz="2000" dirty="0" err="1"/>
              <a:t>biasanya</a:t>
            </a:r>
            <a:r>
              <a:rPr lang="en-ID" sz="2000" dirty="0"/>
              <a:t> </a:t>
            </a:r>
            <a:r>
              <a:rPr lang="en-ID" sz="2000" dirty="0" err="1"/>
              <a:t>terdiri</a:t>
            </a:r>
            <a:r>
              <a:rPr lang="en-ID" sz="2000" dirty="0"/>
              <a:t> </a:t>
            </a:r>
            <a:r>
              <a:rPr lang="en-ID" sz="2000" dirty="0" err="1"/>
              <a:t>dari</a:t>
            </a:r>
            <a:r>
              <a:rPr lang="en-ID" sz="2000" dirty="0"/>
              <a:t> </a:t>
            </a:r>
            <a:r>
              <a:rPr lang="en-ID" sz="2000" dirty="0" err="1"/>
              <a:t>satu</a:t>
            </a:r>
            <a:r>
              <a:rPr lang="en-ID" sz="2000" dirty="0"/>
              <a:t> </a:t>
            </a:r>
            <a:r>
              <a:rPr lang="en-ID" sz="2000" dirty="0" err="1"/>
              <a:t>atau</a:t>
            </a:r>
            <a:r>
              <a:rPr lang="en-ID" sz="2000" dirty="0"/>
              <a:t> </a:t>
            </a:r>
            <a:r>
              <a:rPr lang="en-ID" sz="2000" dirty="0" err="1"/>
              <a:t>dua</a:t>
            </a:r>
            <a:r>
              <a:rPr lang="en-ID" sz="2000" dirty="0"/>
              <a:t> </a:t>
            </a:r>
            <a:r>
              <a:rPr lang="en-ID" sz="2000" dirty="0" err="1"/>
              <a:t>huruf</a:t>
            </a:r>
            <a:r>
              <a:rPr lang="en-ID" sz="2000" dirty="0"/>
              <a:t> </a:t>
            </a:r>
            <a:r>
              <a:rPr lang="en-ID" sz="2000" dirty="0" err="1"/>
              <a:t>dari</a:t>
            </a:r>
            <a:r>
              <a:rPr lang="en-ID" sz="2000" dirty="0"/>
              <a:t> </a:t>
            </a:r>
            <a:r>
              <a:rPr lang="en-ID" sz="2000" dirty="0" err="1"/>
              <a:t>huruf</a:t>
            </a:r>
            <a:r>
              <a:rPr lang="en-ID" sz="2000" dirty="0"/>
              <a:t> Latin dan </a:t>
            </a:r>
            <a:r>
              <a:rPr lang="en-ID" sz="2000" dirty="0" err="1"/>
              <a:t>huruf</a:t>
            </a:r>
            <a:r>
              <a:rPr lang="en-ID" sz="2000" dirty="0"/>
              <a:t> </a:t>
            </a:r>
            <a:r>
              <a:rPr lang="en-ID" sz="2000" dirty="0" err="1"/>
              <a:t>pertama</a:t>
            </a:r>
            <a:r>
              <a:rPr lang="en-ID" sz="2000" dirty="0"/>
              <a:t> </a:t>
            </a:r>
            <a:r>
              <a:rPr lang="en-ID" sz="2000" dirty="0" err="1"/>
              <a:t>ditulis</a:t>
            </a:r>
            <a:r>
              <a:rPr lang="en-ID" sz="2000" dirty="0"/>
              <a:t> </a:t>
            </a:r>
            <a:r>
              <a:rPr lang="en-ID" sz="2000" dirty="0" err="1"/>
              <a:t>dengan</a:t>
            </a:r>
            <a:r>
              <a:rPr lang="en-ID" sz="2000" dirty="0"/>
              <a:t> </a:t>
            </a:r>
            <a:r>
              <a:rPr lang="en-ID" sz="2000" dirty="0" err="1"/>
              <a:t>huruf</a:t>
            </a:r>
            <a:r>
              <a:rPr lang="en-ID" sz="2000" dirty="0"/>
              <a:t> </a:t>
            </a:r>
            <a:r>
              <a:rPr lang="en-ID" sz="2000" dirty="0" err="1"/>
              <a:t>kapital</a:t>
            </a:r>
            <a:r>
              <a:rPr lang="en-ID" sz="2000" dirty="0"/>
              <a:t>.</a:t>
            </a:r>
          </a:p>
        </p:txBody>
      </p:sp>
      <p:sp>
        <p:nvSpPr>
          <p:cNvPr id="6" name="TextBox 5">
            <a:extLst>
              <a:ext uri="{FF2B5EF4-FFF2-40B4-BE49-F238E27FC236}">
                <a16:creationId xmlns:a16="http://schemas.microsoft.com/office/drawing/2014/main" id="{EF0FF4A0-1FD5-6856-6F45-2D3A0D54238C}"/>
              </a:ext>
            </a:extLst>
          </p:cNvPr>
          <p:cNvSpPr txBox="1"/>
          <p:nvPr/>
        </p:nvSpPr>
        <p:spPr>
          <a:xfrm>
            <a:off x="4458879" y="2608748"/>
            <a:ext cx="6437719" cy="923330"/>
          </a:xfrm>
          <a:prstGeom prst="rect">
            <a:avLst/>
          </a:prstGeom>
          <a:noFill/>
        </p:spPr>
        <p:txBody>
          <a:bodyPr wrap="square" rtlCol="0">
            <a:spAutoFit/>
          </a:bodyPr>
          <a:lstStyle/>
          <a:p>
            <a:pPr algn="just"/>
            <a:r>
              <a:rPr lang="en-ID" dirty="0" err="1"/>
              <a:t>Penulisan</a:t>
            </a:r>
            <a:r>
              <a:rPr lang="en-ID" dirty="0"/>
              <a:t> </a:t>
            </a:r>
            <a:r>
              <a:rPr lang="en-ID" dirty="0" err="1"/>
              <a:t>simbol</a:t>
            </a:r>
            <a:r>
              <a:rPr lang="en-ID" dirty="0"/>
              <a:t> </a:t>
            </a:r>
            <a:r>
              <a:rPr lang="en-ID" dirty="0" err="1"/>
              <a:t>atau</a:t>
            </a:r>
            <a:r>
              <a:rPr lang="en-ID" dirty="0"/>
              <a:t> </a:t>
            </a:r>
            <a:r>
              <a:rPr lang="en-ID" dirty="0" err="1"/>
              <a:t>lambang</a:t>
            </a:r>
            <a:r>
              <a:rPr lang="en-ID" dirty="0"/>
              <a:t> </a:t>
            </a:r>
            <a:r>
              <a:rPr lang="en-ID" dirty="0" err="1"/>
              <a:t>unsur</a:t>
            </a:r>
            <a:r>
              <a:rPr lang="en-ID" dirty="0"/>
              <a:t> </a:t>
            </a:r>
            <a:r>
              <a:rPr lang="en-ID" dirty="0" err="1"/>
              <a:t>pertama</a:t>
            </a:r>
            <a:r>
              <a:rPr lang="en-ID" dirty="0"/>
              <a:t> kali </a:t>
            </a:r>
            <a:r>
              <a:rPr lang="en-ID" dirty="0" err="1"/>
              <a:t>diusulkan</a:t>
            </a:r>
            <a:r>
              <a:rPr lang="en-ID" dirty="0"/>
              <a:t> oleh </a:t>
            </a:r>
            <a:r>
              <a:rPr lang="en-ID" dirty="0" err="1"/>
              <a:t>Jons</a:t>
            </a:r>
            <a:r>
              <a:rPr lang="en-ID" dirty="0"/>
              <a:t> Jacob Berzelius pada </a:t>
            </a:r>
            <a:r>
              <a:rPr lang="en-ID" dirty="0" err="1"/>
              <a:t>tahun</a:t>
            </a:r>
            <a:r>
              <a:rPr lang="en-ID" dirty="0"/>
              <a:t> 1813. </a:t>
            </a:r>
            <a:r>
              <a:rPr lang="en-ID" dirty="0" err="1"/>
              <a:t>Aturan</a:t>
            </a:r>
            <a:r>
              <a:rPr lang="en-ID" dirty="0"/>
              <a:t> </a:t>
            </a:r>
            <a:r>
              <a:rPr lang="en-ID" dirty="0" err="1"/>
              <a:t>penulisan</a:t>
            </a:r>
            <a:r>
              <a:rPr lang="en-ID" dirty="0"/>
              <a:t> </a:t>
            </a:r>
            <a:r>
              <a:rPr lang="en-ID" dirty="0" err="1"/>
              <a:t>lambang</a:t>
            </a:r>
            <a:r>
              <a:rPr lang="en-ID" dirty="0"/>
              <a:t> </a:t>
            </a:r>
            <a:r>
              <a:rPr lang="en-ID" dirty="0" err="1"/>
              <a:t>unsur</a:t>
            </a:r>
            <a:r>
              <a:rPr lang="en-ID" dirty="0"/>
              <a:t> yang </a:t>
            </a:r>
            <a:r>
              <a:rPr lang="en-ID" dirty="0" err="1"/>
              <a:t>dirumuskan</a:t>
            </a:r>
            <a:r>
              <a:rPr lang="en-ID" dirty="0"/>
              <a:t> oleh Berzelius </a:t>
            </a:r>
            <a:r>
              <a:rPr lang="en-ID" dirty="0" err="1"/>
              <a:t>adalah</a:t>
            </a:r>
            <a:r>
              <a:rPr lang="en-ID" dirty="0"/>
              <a:t> </a:t>
            </a:r>
            <a:r>
              <a:rPr lang="en-ID" dirty="0" err="1"/>
              <a:t>sebagai</a:t>
            </a:r>
            <a:r>
              <a:rPr lang="en-ID" dirty="0"/>
              <a:t> </a:t>
            </a:r>
            <a:r>
              <a:rPr lang="en-ID" dirty="0" err="1"/>
              <a:t>berikut</a:t>
            </a:r>
            <a:r>
              <a:rPr lang="en-ID" dirty="0"/>
              <a:t>:</a:t>
            </a:r>
          </a:p>
        </p:txBody>
      </p:sp>
      <p:sp>
        <p:nvSpPr>
          <p:cNvPr id="7" name="TextBox 6">
            <a:extLst>
              <a:ext uri="{FF2B5EF4-FFF2-40B4-BE49-F238E27FC236}">
                <a16:creationId xmlns:a16="http://schemas.microsoft.com/office/drawing/2014/main" id="{13AF981E-9CD4-9B20-D3C9-B3F5C3C839B1}"/>
              </a:ext>
            </a:extLst>
          </p:cNvPr>
          <p:cNvSpPr txBox="1"/>
          <p:nvPr/>
        </p:nvSpPr>
        <p:spPr>
          <a:xfrm>
            <a:off x="4458879" y="3532078"/>
            <a:ext cx="6815578" cy="2308324"/>
          </a:xfrm>
          <a:prstGeom prst="rect">
            <a:avLst/>
          </a:prstGeom>
          <a:noFill/>
        </p:spPr>
        <p:txBody>
          <a:bodyPr wrap="square" rtlCol="0">
            <a:spAutoFit/>
          </a:bodyPr>
          <a:lstStyle/>
          <a:p>
            <a:pPr marL="285750" indent="-285750">
              <a:buFont typeface="Arial" panose="020B0604020202020204" pitchFamily="34" charset="0"/>
              <a:buChar char="•"/>
            </a:pPr>
            <a:r>
              <a:rPr lang="en-ID" dirty="0" err="1"/>
              <a:t>Setiap</a:t>
            </a:r>
            <a:r>
              <a:rPr lang="en-ID" dirty="0"/>
              <a:t> </a:t>
            </a:r>
            <a:r>
              <a:rPr lang="en-ID" dirty="0" err="1"/>
              <a:t>unsur</a:t>
            </a:r>
            <a:r>
              <a:rPr lang="en-ID" dirty="0"/>
              <a:t> </a:t>
            </a:r>
            <a:r>
              <a:rPr lang="en-ID" dirty="0" err="1"/>
              <a:t>dilambangkan</a:t>
            </a:r>
            <a:r>
              <a:rPr lang="en-ID" dirty="0"/>
              <a:t> </a:t>
            </a:r>
            <a:r>
              <a:rPr lang="en-ID" dirty="0" err="1"/>
              <a:t>dengan</a:t>
            </a:r>
            <a:r>
              <a:rPr lang="en-ID" dirty="0"/>
              <a:t> </a:t>
            </a:r>
            <a:r>
              <a:rPr lang="en-ID" dirty="0" err="1"/>
              <a:t>satu</a:t>
            </a:r>
            <a:r>
              <a:rPr lang="en-ID" dirty="0"/>
              <a:t> </a:t>
            </a:r>
            <a:r>
              <a:rPr lang="en-ID" dirty="0" err="1"/>
              <a:t>huruf</a:t>
            </a:r>
            <a:r>
              <a:rPr lang="en-ID" dirty="0"/>
              <a:t>, </a:t>
            </a:r>
            <a:r>
              <a:rPr lang="en-ID" dirty="0" err="1"/>
              <a:t>yaitu</a:t>
            </a:r>
            <a:r>
              <a:rPr lang="en-ID" dirty="0"/>
              <a:t> </a:t>
            </a:r>
            <a:r>
              <a:rPr lang="en-ID" dirty="0" err="1"/>
              <a:t>huruf</a:t>
            </a:r>
            <a:r>
              <a:rPr lang="en-ID" dirty="0"/>
              <a:t> </a:t>
            </a:r>
            <a:r>
              <a:rPr lang="en-ID" dirty="0" err="1"/>
              <a:t>awal</a:t>
            </a:r>
            <a:r>
              <a:rPr lang="en-ID" dirty="0"/>
              <a:t> </a:t>
            </a:r>
            <a:r>
              <a:rPr lang="en-ID" dirty="0" err="1"/>
              <a:t>dari</a:t>
            </a:r>
            <a:r>
              <a:rPr lang="en-ID" dirty="0"/>
              <a:t> </a:t>
            </a:r>
            <a:r>
              <a:rPr lang="en-ID" dirty="0" err="1"/>
              <a:t>nama</a:t>
            </a:r>
            <a:r>
              <a:rPr lang="en-ID" dirty="0"/>
              <a:t> </a:t>
            </a:r>
            <a:r>
              <a:rPr lang="en-ID" dirty="0" err="1"/>
              <a:t>latinnya</a:t>
            </a:r>
            <a:r>
              <a:rPr lang="en-ID" dirty="0"/>
              <a:t>. </a:t>
            </a:r>
          </a:p>
          <a:p>
            <a:endParaRPr lang="en-ID" dirty="0"/>
          </a:p>
          <a:p>
            <a:pPr marL="285750" indent="-285750">
              <a:buFont typeface="Arial" panose="020B0604020202020204" pitchFamily="34" charset="0"/>
              <a:buChar char="•"/>
            </a:pPr>
            <a:r>
              <a:rPr lang="en-ID" dirty="0" err="1"/>
              <a:t>Huruf</a:t>
            </a:r>
            <a:r>
              <a:rPr lang="en-ID" dirty="0"/>
              <a:t> </a:t>
            </a:r>
            <a:r>
              <a:rPr lang="en-ID" dirty="0" err="1"/>
              <a:t>awal</a:t>
            </a:r>
            <a:r>
              <a:rPr lang="en-ID" dirty="0"/>
              <a:t> </a:t>
            </a:r>
            <a:r>
              <a:rPr lang="en-ID" dirty="0" err="1"/>
              <a:t>ditulis</a:t>
            </a:r>
            <a:r>
              <a:rPr lang="en-ID" dirty="0"/>
              <a:t> </a:t>
            </a:r>
            <a:r>
              <a:rPr lang="en-ID" dirty="0" err="1"/>
              <a:t>dengan</a:t>
            </a:r>
            <a:r>
              <a:rPr lang="en-ID" dirty="0"/>
              <a:t> </a:t>
            </a:r>
            <a:r>
              <a:rPr lang="en-ID" dirty="0" err="1"/>
              <a:t>huruf</a:t>
            </a:r>
            <a:r>
              <a:rPr lang="en-ID" dirty="0"/>
              <a:t> </a:t>
            </a:r>
            <a:r>
              <a:rPr lang="en-ID" dirty="0" err="1"/>
              <a:t>kapital</a:t>
            </a:r>
            <a:r>
              <a:rPr lang="en-ID" dirty="0"/>
              <a:t> </a:t>
            </a:r>
            <a:r>
              <a:rPr lang="en-ID" dirty="0" err="1"/>
              <a:t>atau</a:t>
            </a:r>
            <a:r>
              <a:rPr lang="en-ID" dirty="0"/>
              <a:t> </a:t>
            </a:r>
            <a:r>
              <a:rPr lang="en-ID" dirty="0" err="1"/>
              <a:t>huruf</a:t>
            </a:r>
            <a:r>
              <a:rPr lang="en-ID" dirty="0"/>
              <a:t> </a:t>
            </a:r>
            <a:r>
              <a:rPr lang="en-ID" dirty="0" err="1"/>
              <a:t>besar</a:t>
            </a:r>
            <a:r>
              <a:rPr lang="en-ID" dirty="0"/>
              <a:t>. </a:t>
            </a:r>
          </a:p>
          <a:p>
            <a:endParaRPr lang="en-ID" dirty="0"/>
          </a:p>
          <a:p>
            <a:pPr marL="285750" indent="-285750">
              <a:buFont typeface="Arial" panose="020B0604020202020204" pitchFamily="34" charset="0"/>
              <a:buChar char="•"/>
            </a:pPr>
            <a:r>
              <a:rPr lang="en-ID" dirty="0" err="1"/>
              <a:t>Untuk</a:t>
            </a:r>
            <a:r>
              <a:rPr lang="en-ID" dirty="0"/>
              <a:t> </a:t>
            </a:r>
            <a:r>
              <a:rPr lang="en-ID" dirty="0" err="1"/>
              <a:t>unsur-unsur</a:t>
            </a:r>
            <a:r>
              <a:rPr lang="en-ID" dirty="0"/>
              <a:t> yang </a:t>
            </a:r>
            <a:r>
              <a:rPr lang="en-ID" dirty="0" err="1"/>
              <a:t>memiliki</a:t>
            </a:r>
            <a:r>
              <a:rPr lang="en-ID" dirty="0"/>
              <a:t> </a:t>
            </a:r>
            <a:r>
              <a:rPr lang="en-ID" dirty="0" err="1"/>
              <a:t>huruf</a:t>
            </a:r>
            <a:r>
              <a:rPr lang="en-ID" dirty="0"/>
              <a:t> </a:t>
            </a:r>
            <a:r>
              <a:rPr lang="en-ID" dirty="0" err="1"/>
              <a:t>awal</a:t>
            </a:r>
            <a:r>
              <a:rPr lang="en-ID" dirty="0"/>
              <a:t> yang </a:t>
            </a:r>
            <a:r>
              <a:rPr lang="en-ID" dirty="0" err="1"/>
              <a:t>sama</a:t>
            </a:r>
            <a:r>
              <a:rPr lang="en-ID" dirty="0"/>
              <a:t>, </a:t>
            </a:r>
            <a:r>
              <a:rPr lang="en-ID" dirty="0" err="1"/>
              <a:t>ada</a:t>
            </a:r>
            <a:r>
              <a:rPr lang="en-ID" dirty="0"/>
              <a:t> </a:t>
            </a:r>
            <a:r>
              <a:rPr lang="en-ID" dirty="0" err="1"/>
              <a:t>penulisan</a:t>
            </a:r>
            <a:r>
              <a:rPr lang="en-ID" dirty="0"/>
              <a:t> </a:t>
            </a:r>
            <a:r>
              <a:rPr lang="en-ID" dirty="0" err="1"/>
              <a:t>satu</a:t>
            </a:r>
            <a:r>
              <a:rPr lang="en-ID" dirty="0"/>
              <a:t> </a:t>
            </a:r>
            <a:r>
              <a:rPr lang="en-ID" dirty="0" err="1"/>
              <a:t>huruf</a:t>
            </a:r>
            <a:r>
              <a:rPr lang="en-ID" dirty="0"/>
              <a:t> </a:t>
            </a:r>
            <a:r>
              <a:rPr lang="en-ID" dirty="0" err="1"/>
              <a:t>kecil</a:t>
            </a:r>
            <a:r>
              <a:rPr lang="en-ID" dirty="0"/>
              <a:t> </a:t>
            </a:r>
            <a:r>
              <a:rPr lang="en-ID" dirty="0" err="1"/>
              <a:t>dari</a:t>
            </a:r>
            <a:r>
              <a:rPr lang="en-ID" dirty="0"/>
              <a:t> </a:t>
            </a:r>
            <a:r>
              <a:rPr lang="en-ID" dirty="0" err="1"/>
              <a:t>huruf</a:t>
            </a:r>
            <a:r>
              <a:rPr lang="en-ID" dirty="0"/>
              <a:t> </a:t>
            </a:r>
            <a:r>
              <a:rPr lang="en-ID" dirty="0" err="1"/>
              <a:t>kedua</a:t>
            </a:r>
            <a:r>
              <a:rPr lang="en-ID" dirty="0"/>
              <a:t> </a:t>
            </a:r>
            <a:r>
              <a:rPr lang="en-ID" dirty="0" err="1"/>
              <a:t>nama</a:t>
            </a:r>
            <a:r>
              <a:rPr lang="en-ID" dirty="0"/>
              <a:t> </a:t>
            </a:r>
            <a:r>
              <a:rPr lang="en-ID" dirty="0" err="1"/>
              <a:t>unsur</a:t>
            </a:r>
            <a:r>
              <a:rPr lang="en-ID" dirty="0"/>
              <a:t> </a:t>
            </a:r>
            <a:r>
              <a:rPr lang="en-ID" dirty="0" err="1"/>
              <a:t>tersebut</a:t>
            </a:r>
            <a:r>
              <a:rPr lang="en-ID" dirty="0"/>
              <a:t>.</a:t>
            </a:r>
          </a:p>
          <a:p>
            <a:pPr marL="285750" indent="-285750">
              <a:buFont typeface="Arial" panose="020B0604020202020204" pitchFamily="34" charset="0"/>
              <a:buChar char="•"/>
            </a:pPr>
            <a:endParaRPr lang="en-ID" dirty="0"/>
          </a:p>
        </p:txBody>
      </p:sp>
    </p:spTree>
    <p:extLst>
      <p:ext uri="{BB962C8B-B14F-4D97-AF65-F5344CB8AC3E}">
        <p14:creationId xmlns:p14="http://schemas.microsoft.com/office/powerpoint/2010/main" val="4252320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DAF5D-3E33-4C2F-AEB6-5B7CD2B01953}"/>
              </a:ext>
            </a:extLst>
          </p:cNvPr>
          <p:cNvSpPr>
            <a:spLocks noGrp="1"/>
          </p:cNvSpPr>
          <p:nvPr>
            <p:ph type="title"/>
          </p:nvPr>
        </p:nvSpPr>
        <p:spPr/>
        <p:txBody>
          <a:bodyPr/>
          <a:lstStyle/>
          <a:p>
            <a:r>
              <a:rPr lang="en-US" dirty="0"/>
              <a:t>APA SAJA YANG AKAN DIBAHAS?</a:t>
            </a:r>
            <a:endParaRPr lang="en-ID" dirty="0"/>
          </a:p>
        </p:txBody>
      </p:sp>
      <p:sp>
        <p:nvSpPr>
          <p:cNvPr id="3" name="Content Placeholder 2">
            <a:extLst>
              <a:ext uri="{FF2B5EF4-FFF2-40B4-BE49-F238E27FC236}">
                <a16:creationId xmlns:a16="http://schemas.microsoft.com/office/drawing/2014/main" id="{92A50CD4-F261-428F-8D20-470988522F93}"/>
              </a:ext>
            </a:extLst>
          </p:cNvPr>
          <p:cNvSpPr>
            <a:spLocks noGrp="1"/>
          </p:cNvSpPr>
          <p:nvPr>
            <p:ph idx="1"/>
          </p:nvPr>
        </p:nvSpPr>
        <p:spPr/>
        <p:txBody>
          <a:bodyPr/>
          <a:lstStyle/>
          <a:p>
            <a:pPr marL="457200" indent="-457200">
              <a:buFont typeface="+mj-lt"/>
              <a:buAutoNum type="arabicPeriod"/>
            </a:pPr>
            <a:r>
              <a:rPr lang="en-US" sz="2000" dirty="0"/>
              <a:t>PENGERTIAN ATOM</a:t>
            </a:r>
          </a:p>
          <a:p>
            <a:pPr marL="457200" indent="-457200">
              <a:buFont typeface="+mj-lt"/>
              <a:buAutoNum type="arabicPeriod"/>
            </a:pPr>
            <a:r>
              <a:rPr lang="en-US" sz="2000" dirty="0"/>
              <a:t>STRUKTUR ATOM</a:t>
            </a:r>
            <a:endParaRPr lang="id-ID" sz="2000" dirty="0"/>
          </a:p>
          <a:p>
            <a:pPr marL="457200" indent="-457200">
              <a:buFont typeface="+mj-lt"/>
              <a:buAutoNum type="arabicPeriod"/>
            </a:pPr>
            <a:r>
              <a:rPr lang="id-ID" sz="2000" dirty="0"/>
              <a:t>TEORI ATOM</a:t>
            </a:r>
          </a:p>
          <a:p>
            <a:pPr marL="457200" indent="-457200">
              <a:buFont typeface="+mj-lt"/>
              <a:buAutoNum type="arabicPeriod"/>
            </a:pPr>
            <a:r>
              <a:rPr lang="id-ID" sz="2000" dirty="0"/>
              <a:t>ORBITAL/KULIT ELEKTRON YANG MENGELILINGI INTI ATOM TIDAKLAH BERBENTUK LINGKARAN MELAINKAN ELIPS</a:t>
            </a:r>
          </a:p>
          <a:p>
            <a:pPr marL="457200" indent="-457200">
              <a:buFont typeface="+mj-lt"/>
              <a:buAutoNum type="arabicPeriod"/>
            </a:pPr>
            <a:r>
              <a:rPr lang="id-ID" sz="2000" dirty="0"/>
              <a:t>ISOTOP, ISOBAR, DAN ISOTON</a:t>
            </a:r>
          </a:p>
          <a:p>
            <a:pPr marL="457200" indent="-457200">
              <a:buFont typeface="+mj-lt"/>
              <a:buAutoNum type="arabicPeriod"/>
            </a:pPr>
            <a:r>
              <a:rPr lang="id-ID" sz="2000" dirty="0"/>
              <a:t>KONFIGURASI ELEKTRON</a:t>
            </a:r>
          </a:p>
          <a:p>
            <a:pPr marL="457200" indent="-457200">
              <a:buFont typeface="+mj-lt"/>
              <a:buAutoNum type="arabicPeriod"/>
            </a:pPr>
            <a:endParaRPr lang="id-ID" sz="2000" dirty="0"/>
          </a:p>
          <a:p>
            <a:pPr marL="0" indent="0">
              <a:buNone/>
            </a:pPr>
            <a:endParaRPr lang="id-ID" dirty="0"/>
          </a:p>
          <a:p>
            <a:pPr marL="0" indent="0">
              <a:buNone/>
            </a:pPr>
            <a:endParaRPr lang="en-US" dirty="0"/>
          </a:p>
          <a:p>
            <a:pPr marL="0" indent="0">
              <a:buNone/>
            </a:pPr>
            <a:endParaRPr lang="en-ID" dirty="0"/>
          </a:p>
        </p:txBody>
      </p:sp>
    </p:spTree>
    <p:extLst>
      <p:ext uri="{BB962C8B-B14F-4D97-AF65-F5344CB8AC3E}">
        <p14:creationId xmlns:p14="http://schemas.microsoft.com/office/powerpoint/2010/main" val="759893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EA785-15E8-B561-0A5F-896D97467372}"/>
              </a:ext>
            </a:extLst>
          </p:cNvPr>
          <p:cNvSpPr>
            <a:spLocks noGrp="1"/>
          </p:cNvSpPr>
          <p:nvPr>
            <p:ph type="title"/>
          </p:nvPr>
        </p:nvSpPr>
        <p:spPr/>
        <p:txBody>
          <a:bodyPr/>
          <a:lstStyle/>
          <a:p>
            <a:r>
              <a:rPr lang="en-US" dirty="0" err="1"/>
              <a:t>Lambang</a:t>
            </a:r>
            <a:r>
              <a:rPr lang="en-US" dirty="0"/>
              <a:t> </a:t>
            </a:r>
            <a:r>
              <a:rPr lang="en-US" dirty="0" err="1"/>
              <a:t>Unsur</a:t>
            </a:r>
            <a:endParaRPr lang="en-ID" dirty="0"/>
          </a:p>
        </p:txBody>
      </p:sp>
      <p:sp>
        <p:nvSpPr>
          <p:cNvPr id="3" name="Content Placeholder 2">
            <a:extLst>
              <a:ext uri="{FF2B5EF4-FFF2-40B4-BE49-F238E27FC236}">
                <a16:creationId xmlns:a16="http://schemas.microsoft.com/office/drawing/2014/main" id="{FE0A3E3B-E6FC-F901-4DB4-236F40DE1CF1}"/>
              </a:ext>
            </a:extLst>
          </p:cNvPr>
          <p:cNvSpPr>
            <a:spLocks noGrp="1"/>
          </p:cNvSpPr>
          <p:nvPr>
            <p:ph idx="1"/>
          </p:nvPr>
        </p:nvSpPr>
        <p:spPr>
          <a:xfrm>
            <a:off x="1295401" y="2556932"/>
            <a:ext cx="9601196" cy="1911373"/>
          </a:xfrm>
        </p:spPr>
        <p:txBody>
          <a:bodyPr>
            <a:normAutofit/>
          </a:bodyPr>
          <a:lstStyle/>
          <a:p>
            <a:pPr marL="0" indent="0" algn="just">
              <a:buNone/>
            </a:pPr>
            <a:r>
              <a:rPr lang="en-ID" sz="2000" dirty="0" err="1"/>
              <a:t>Lambang</a:t>
            </a:r>
            <a:r>
              <a:rPr lang="en-ID" sz="2000" dirty="0"/>
              <a:t> yang </a:t>
            </a:r>
            <a:r>
              <a:rPr lang="en-ID" sz="2000" dirty="0" err="1"/>
              <a:t>lebih</a:t>
            </a:r>
            <a:r>
              <a:rPr lang="en-ID" sz="2000" dirty="0"/>
              <a:t> </a:t>
            </a:r>
            <a:r>
              <a:rPr lang="en-ID" sz="2000" dirty="0" err="1"/>
              <a:t>awal</a:t>
            </a:r>
            <a:r>
              <a:rPr lang="en-ID" sz="2000" dirty="0"/>
              <a:t> </a:t>
            </a:r>
            <a:r>
              <a:rPr lang="en-ID" sz="2000" dirty="0" err="1"/>
              <a:t>untuk</a:t>
            </a:r>
            <a:r>
              <a:rPr lang="en-ID" sz="2000" dirty="0"/>
              <a:t> </a:t>
            </a:r>
            <a:r>
              <a:rPr lang="en-ID" sz="2000" dirty="0" err="1"/>
              <a:t>unsur</a:t>
            </a:r>
            <a:r>
              <a:rPr lang="en-ID" sz="2000" dirty="0"/>
              <a:t> </a:t>
            </a:r>
            <a:r>
              <a:rPr lang="en-ID" sz="2000" dirty="0" err="1"/>
              <a:t>kimia</a:t>
            </a:r>
            <a:r>
              <a:rPr lang="en-ID" sz="2000" dirty="0"/>
              <a:t> </a:t>
            </a:r>
            <a:r>
              <a:rPr lang="en-ID" sz="2000" dirty="0" err="1"/>
              <a:t>berasal</a:t>
            </a:r>
            <a:r>
              <a:rPr lang="en-ID" sz="2000" dirty="0"/>
              <a:t> </a:t>
            </a:r>
            <a:r>
              <a:rPr lang="en-ID" sz="2000" dirty="0" err="1"/>
              <a:t>dari</a:t>
            </a:r>
            <a:r>
              <a:rPr lang="en-ID" sz="2000" dirty="0"/>
              <a:t> </a:t>
            </a:r>
            <a:r>
              <a:rPr lang="en-ID" sz="2000" dirty="0" err="1"/>
              <a:t>kosakata</a:t>
            </a:r>
            <a:r>
              <a:rPr lang="en-ID" sz="2000" dirty="0"/>
              <a:t> Latin dan Yunani </a:t>
            </a:r>
            <a:r>
              <a:rPr lang="en-ID" sz="2000" dirty="0" err="1"/>
              <a:t>klasik</a:t>
            </a:r>
            <a:r>
              <a:rPr lang="en-ID" sz="2000" dirty="0"/>
              <a:t>. </a:t>
            </a:r>
            <a:r>
              <a:rPr lang="en-ID" sz="2000" dirty="0" err="1"/>
              <a:t>Untuk</a:t>
            </a:r>
            <a:r>
              <a:rPr lang="en-ID" sz="2000" dirty="0"/>
              <a:t> </a:t>
            </a:r>
            <a:r>
              <a:rPr lang="en-ID" sz="2000" dirty="0" err="1"/>
              <a:t>beberapa</a:t>
            </a:r>
            <a:r>
              <a:rPr lang="en-ID" sz="2000" dirty="0"/>
              <a:t> </a:t>
            </a:r>
            <a:r>
              <a:rPr lang="en-ID" sz="2000" dirty="0" err="1"/>
              <a:t>unsur</a:t>
            </a:r>
            <a:r>
              <a:rPr lang="en-ID" sz="2000" dirty="0"/>
              <a:t>, </a:t>
            </a:r>
            <a:r>
              <a:rPr lang="en-ID" sz="2000" dirty="0" err="1"/>
              <a:t>ini</a:t>
            </a:r>
            <a:r>
              <a:rPr lang="en-ID" sz="2000" dirty="0"/>
              <a:t> </a:t>
            </a:r>
            <a:r>
              <a:rPr lang="en-ID" sz="2000" dirty="0" err="1"/>
              <a:t>karena</a:t>
            </a:r>
            <a:r>
              <a:rPr lang="en-ID" sz="2000" dirty="0"/>
              <a:t> </a:t>
            </a:r>
            <a:r>
              <a:rPr lang="en-ID" sz="2000" dirty="0" err="1"/>
              <a:t>bahannya</a:t>
            </a:r>
            <a:r>
              <a:rPr lang="en-ID" sz="2000" dirty="0"/>
              <a:t> </a:t>
            </a:r>
            <a:r>
              <a:rPr lang="en-ID" sz="2000" dirty="0" err="1"/>
              <a:t>sudah</a:t>
            </a:r>
            <a:r>
              <a:rPr lang="en-ID" sz="2000" dirty="0"/>
              <a:t> </a:t>
            </a:r>
            <a:r>
              <a:rPr lang="en-ID" sz="2000" dirty="0" err="1"/>
              <a:t>dikenal</a:t>
            </a:r>
            <a:r>
              <a:rPr lang="en-ID" sz="2000" dirty="0"/>
              <a:t> di zaman </a:t>
            </a:r>
            <a:r>
              <a:rPr lang="en-ID" sz="2000" dirty="0" err="1"/>
              <a:t>kuno</a:t>
            </a:r>
            <a:r>
              <a:rPr lang="en-ID" sz="2000" dirty="0"/>
              <a:t>, </a:t>
            </a:r>
            <a:r>
              <a:rPr lang="en-ID" sz="2000" dirty="0" err="1"/>
              <a:t>sedangkan</a:t>
            </a:r>
            <a:r>
              <a:rPr lang="en-ID" sz="2000" dirty="0"/>
              <a:t> </a:t>
            </a:r>
            <a:r>
              <a:rPr lang="en-ID" sz="2000" dirty="0" err="1"/>
              <a:t>untuk</a:t>
            </a:r>
            <a:r>
              <a:rPr lang="en-ID" sz="2000" dirty="0"/>
              <a:t> yang lain, </a:t>
            </a:r>
            <a:r>
              <a:rPr lang="en-ID" sz="2000" dirty="0" err="1"/>
              <a:t>namanya</a:t>
            </a:r>
            <a:r>
              <a:rPr lang="en-ID" sz="2000" dirty="0"/>
              <a:t> </a:t>
            </a:r>
            <a:r>
              <a:rPr lang="en-ID" sz="2000" dirty="0" err="1"/>
              <a:t>adalah</a:t>
            </a:r>
            <a:r>
              <a:rPr lang="en-ID" sz="2000" dirty="0"/>
              <a:t> </a:t>
            </a:r>
            <a:r>
              <a:rPr lang="en-ID" sz="2000" dirty="0" err="1"/>
              <a:t>penemuan</a:t>
            </a:r>
            <a:r>
              <a:rPr lang="en-ID" sz="2000" dirty="0"/>
              <a:t> yang </a:t>
            </a:r>
            <a:r>
              <a:rPr lang="en-ID" sz="2000" dirty="0" err="1"/>
              <a:t>lebih</a:t>
            </a:r>
            <a:r>
              <a:rPr lang="en-ID" sz="2000" dirty="0"/>
              <a:t> </a:t>
            </a:r>
            <a:r>
              <a:rPr lang="en-ID" sz="2000" dirty="0" err="1"/>
              <a:t>baru</a:t>
            </a:r>
            <a:r>
              <a:rPr lang="en-ID" sz="2000" dirty="0"/>
              <a:t>. </a:t>
            </a:r>
          </a:p>
        </p:txBody>
      </p:sp>
      <p:sp>
        <p:nvSpPr>
          <p:cNvPr id="4" name="TextBox 3">
            <a:extLst>
              <a:ext uri="{FF2B5EF4-FFF2-40B4-BE49-F238E27FC236}">
                <a16:creationId xmlns:a16="http://schemas.microsoft.com/office/drawing/2014/main" id="{663C1C1D-29EF-4164-0D46-97EAF0A2918B}"/>
              </a:ext>
            </a:extLst>
          </p:cNvPr>
          <p:cNvSpPr txBox="1"/>
          <p:nvPr/>
        </p:nvSpPr>
        <p:spPr>
          <a:xfrm>
            <a:off x="6095998" y="3708591"/>
            <a:ext cx="4800599" cy="2308324"/>
          </a:xfrm>
          <a:prstGeom prst="rect">
            <a:avLst/>
          </a:prstGeom>
          <a:noFill/>
        </p:spPr>
        <p:txBody>
          <a:bodyPr wrap="square" rtlCol="0">
            <a:spAutoFit/>
          </a:bodyPr>
          <a:lstStyle/>
          <a:p>
            <a:r>
              <a:rPr lang="en-US" dirty="0" err="1"/>
              <a:t>Misalnya</a:t>
            </a:r>
            <a:r>
              <a:rPr lang="en-US" dirty="0"/>
              <a:t> :</a:t>
            </a:r>
          </a:p>
          <a:p>
            <a:pPr marL="285750" indent="-285750">
              <a:buFont typeface="Arial" panose="020B0604020202020204" pitchFamily="34" charset="0"/>
              <a:buChar char="•"/>
            </a:pPr>
            <a:r>
              <a:rPr lang="en-US" dirty="0"/>
              <a:t>Pb = Timbal (</a:t>
            </a:r>
            <a:r>
              <a:rPr lang="en-US" dirty="0" err="1"/>
              <a:t>diambil</a:t>
            </a:r>
            <a:r>
              <a:rPr lang="en-US" dirty="0"/>
              <a:t> </a:t>
            </a:r>
            <a:r>
              <a:rPr lang="en-US" dirty="0" err="1"/>
              <a:t>dari</a:t>
            </a:r>
            <a:r>
              <a:rPr lang="en-US" dirty="0"/>
              <a:t> kata </a:t>
            </a:r>
            <a:r>
              <a:rPr lang="en-US" dirty="0" err="1"/>
              <a:t>plumbum</a:t>
            </a:r>
            <a:r>
              <a:rPr lang="en-US" dirty="0"/>
              <a:t> </a:t>
            </a:r>
            <a:r>
              <a:rPr lang="en-US" dirty="0" err="1"/>
              <a:t>dalam</a:t>
            </a:r>
            <a:r>
              <a:rPr lang="en-US" dirty="0"/>
              <a:t> </a:t>
            </a:r>
            <a:r>
              <a:rPr lang="en-US" dirty="0" err="1"/>
              <a:t>bahasa</a:t>
            </a:r>
            <a:r>
              <a:rPr lang="en-US" dirty="0"/>
              <a:t> Latin)</a:t>
            </a:r>
          </a:p>
          <a:p>
            <a:pPr marL="285750" indent="-285750">
              <a:buFont typeface="Arial" panose="020B0604020202020204" pitchFamily="34" charset="0"/>
              <a:buChar char="•"/>
            </a:pPr>
            <a:r>
              <a:rPr lang="en-US" dirty="0"/>
              <a:t>He = Helium (</a:t>
            </a:r>
            <a:r>
              <a:rPr lang="en-US" dirty="0" err="1"/>
              <a:t>nama</a:t>
            </a:r>
            <a:r>
              <a:rPr lang="en-US" dirty="0"/>
              <a:t> </a:t>
            </a:r>
            <a:r>
              <a:rPr lang="en-US" dirty="0" err="1"/>
              <a:t>latin</a:t>
            </a:r>
            <a:r>
              <a:rPr lang="en-US" dirty="0"/>
              <a:t> </a:t>
            </a:r>
            <a:r>
              <a:rPr lang="en-US" dirty="0" err="1"/>
              <a:t>baru</a:t>
            </a:r>
            <a:r>
              <a:rPr lang="en-US" dirty="0"/>
              <a:t> yang </a:t>
            </a:r>
            <a:r>
              <a:rPr lang="en-US" dirty="0" err="1"/>
              <a:t>belum</a:t>
            </a:r>
            <a:r>
              <a:rPr lang="en-US" dirty="0"/>
              <a:t> </a:t>
            </a:r>
            <a:r>
              <a:rPr lang="en-US" dirty="0" err="1"/>
              <a:t>ada</a:t>
            </a:r>
            <a:r>
              <a:rPr lang="en-US" dirty="0"/>
              <a:t> </a:t>
            </a:r>
            <a:r>
              <a:rPr lang="en-US" dirty="0" err="1"/>
              <a:t>saat</a:t>
            </a:r>
            <a:r>
              <a:rPr lang="en-US" dirty="0"/>
              <a:t> zaman </a:t>
            </a:r>
            <a:r>
              <a:rPr lang="en-US" dirty="0" err="1"/>
              <a:t>kuno</a:t>
            </a:r>
            <a:r>
              <a:rPr lang="en-US" dirty="0"/>
              <a:t>)</a:t>
            </a:r>
          </a:p>
          <a:p>
            <a:pPr marL="285750" indent="-285750">
              <a:buFont typeface="Arial" panose="020B0604020202020204" pitchFamily="34" charset="0"/>
              <a:buChar char="•"/>
            </a:pPr>
            <a:r>
              <a:rPr lang="en-US" dirty="0"/>
              <a:t>W = Tungsten (</a:t>
            </a:r>
            <a:r>
              <a:rPr lang="en-US" dirty="0" err="1"/>
              <a:t>diambil</a:t>
            </a:r>
            <a:r>
              <a:rPr lang="en-US" dirty="0"/>
              <a:t> </a:t>
            </a:r>
            <a:r>
              <a:rPr lang="en-US" dirty="0" err="1"/>
              <a:t>dari</a:t>
            </a:r>
            <a:r>
              <a:rPr lang="en-US" dirty="0"/>
              <a:t> kata wolfram </a:t>
            </a:r>
            <a:r>
              <a:rPr lang="en-US" dirty="0" err="1"/>
              <a:t>dalam</a:t>
            </a:r>
            <a:r>
              <a:rPr lang="en-US" dirty="0"/>
              <a:t> Bahasa </a:t>
            </a:r>
            <a:r>
              <a:rPr lang="en-US" dirty="0" err="1"/>
              <a:t>Jerman</a:t>
            </a:r>
            <a:r>
              <a:rPr lang="en-US" dirty="0"/>
              <a:t> </a:t>
            </a:r>
            <a:r>
              <a:rPr lang="en-US" dirty="0" err="1"/>
              <a:t>karena</a:t>
            </a:r>
            <a:r>
              <a:rPr lang="en-US" dirty="0"/>
              <a:t> </a:t>
            </a:r>
            <a:r>
              <a:rPr lang="en-US" dirty="0" err="1"/>
              <a:t>belum</a:t>
            </a:r>
            <a:r>
              <a:rPr lang="en-US" dirty="0"/>
              <a:t> </a:t>
            </a:r>
            <a:r>
              <a:rPr lang="en-US" dirty="0" err="1"/>
              <a:t>ada</a:t>
            </a:r>
            <a:r>
              <a:rPr lang="en-US" dirty="0"/>
              <a:t> pada zaman </a:t>
            </a:r>
            <a:r>
              <a:rPr lang="en-US" dirty="0" err="1"/>
              <a:t>kuno</a:t>
            </a:r>
            <a:r>
              <a:rPr lang="en-US" dirty="0"/>
              <a:t>)</a:t>
            </a:r>
            <a:endParaRPr lang="en-ID" dirty="0"/>
          </a:p>
        </p:txBody>
      </p:sp>
      <p:pic>
        <p:nvPicPr>
          <p:cNvPr id="5122" name="Picture 2" descr="Tungsten - The MOST REFRACTORY Metal ON EARTH! - YouTube">
            <a:extLst>
              <a:ext uri="{FF2B5EF4-FFF2-40B4-BE49-F238E27FC236}">
                <a16:creationId xmlns:a16="http://schemas.microsoft.com/office/drawing/2014/main" id="{B21D9EB7-2881-80F2-8007-B06DF473A1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1" y="3708591"/>
            <a:ext cx="1953918" cy="109907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Mengenal Helium, Gas Pengisi Balon yang Bisa Ganggu Pernapasan">
            <a:extLst>
              <a:ext uri="{FF2B5EF4-FFF2-40B4-BE49-F238E27FC236}">
                <a16:creationId xmlns:a16="http://schemas.microsoft.com/office/drawing/2014/main" id="{D21586DA-C3BD-CB1C-E275-6E6E3259086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7845" y="4468305"/>
            <a:ext cx="2469626" cy="1390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428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34FA0-AD57-8AEC-8B1C-7264CA442D3A}"/>
              </a:ext>
            </a:extLst>
          </p:cNvPr>
          <p:cNvSpPr>
            <a:spLocks noGrp="1"/>
          </p:cNvSpPr>
          <p:nvPr>
            <p:ph type="title"/>
          </p:nvPr>
        </p:nvSpPr>
        <p:spPr/>
        <p:txBody>
          <a:bodyPr/>
          <a:lstStyle/>
          <a:p>
            <a:r>
              <a:rPr lang="en-US" dirty="0" err="1"/>
              <a:t>Lambang</a:t>
            </a:r>
            <a:r>
              <a:rPr lang="en-US" dirty="0"/>
              <a:t> </a:t>
            </a:r>
            <a:r>
              <a:rPr lang="en-US" dirty="0" err="1"/>
              <a:t>Unsur</a:t>
            </a:r>
            <a:endParaRPr lang="en-ID" dirty="0"/>
          </a:p>
        </p:txBody>
      </p:sp>
      <p:sp>
        <p:nvSpPr>
          <p:cNvPr id="3" name="Content Placeholder 2">
            <a:extLst>
              <a:ext uri="{FF2B5EF4-FFF2-40B4-BE49-F238E27FC236}">
                <a16:creationId xmlns:a16="http://schemas.microsoft.com/office/drawing/2014/main" id="{30B6F9BC-DE5F-7076-F6BE-23C8840A5B2F}"/>
              </a:ext>
            </a:extLst>
          </p:cNvPr>
          <p:cNvSpPr>
            <a:spLocks noGrp="1"/>
          </p:cNvSpPr>
          <p:nvPr>
            <p:ph idx="1"/>
          </p:nvPr>
        </p:nvSpPr>
        <p:spPr>
          <a:xfrm>
            <a:off x="3513057" y="2720592"/>
            <a:ext cx="6877638" cy="2624406"/>
          </a:xfrm>
        </p:spPr>
        <p:txBody>
          <a:bodyPr>
            <a:normAutofit/>
          </a:bodyPr>
          <a:lstStyle/>
          <a:p>
            <a:pPr marL="0" indent="0" algn="just">
              <a:buNone/>
            </a:pPr>
            <a:r>
              <a:rPr lang="en-ID" sz="2000" dirty="0" err="1"/>
              <a:t>Lambang</a:t>
            </a:r>
            <a:r>
              <a:rPr lang="en-ID" sz="2000" dirty="0"/>
              <a:t> </a:t>
            </a:r>
            <a:r>
              <a:rPr lang="en-ID" sz="2000" dirty="0" err="1"/>
              <a:t>sementara</a:t>
            </a:r>
            <a:r>
              <a:rPr lang="en-ID" sz="2000" dirty="0"/>
              <a:t> </a:t>
            </a:r>
            <a:r>
              <a:rPr lang="en-ID" sz="2000" dirty="0" err="1"/>
              <a:t>tiga</a:t>
            </a:r>
            <a:r>
              <a:rPr lang="en-ID" sz="2000" dirty="0"/>
              <a:t> </a:t>
            </a:r>
            <a:r>
              <a:rPr lang="en-ID" sz="2000" dirty="0" err="1"/>
              <a:t>huruf</a:t>
            </a:r>
            <a:r>
              <a:rPr lang="en-ID" sz="2000" dirty="0"/>
              <a:t> </a:t>
            </a:r>
            <a:r>
              <a:rPr lang="en-ID" sz="2000" dirty="0" err="1"/>
              <a:t>dapat</a:t>
            </a:r>
            <a:r>
              <a:rPr lang="en-ID" sz="2000" dirty="0"/>
              <a:t> </a:t>
            </a:r>
            <a:r>
              <a:rPr lang="en-ID" sz="2000" dirty="0" err="1"/>
              <a:t>diberikan</a:t>
            </a:r>
            <a:r>
              <a:rPr lang="en-ID" sz="2000" dirty="0"/>
              <a:t> pada </a:t>
            </a:r>
            <a:r>
              <a:rPr lang="en-ID" sz="2000" dirty="0" err="1"/>
              <a:t>unsur</a:t>
            </a:r>
            <a:r>
              <a:rPr lang="en-ID" sz="2000" dirty="0"/>
              <a:t> yang </a:t>
            </a:r>
            <a:r>
              <a:rPr lang="en-ID" sz="2000" dirty="0" err="1"/>
              <a:t>baru</a:t>
            </a:r>
            <a:r>
              <a:rPr lang="en-ID" sz="2000" dirty="0"/>
              <a:t> </a:t>
            </a:r>
            <a:r>
              <a:rPr lang="en-ID" sz="2000" dirty="0" err="1"/>
              <a:t>disintesis</a:t>
            </a:r>
            <a:r>
              <a:rPr lang="en-ID" sz="2000" dirty="0"/>
              <a:t> (</a:t>
            </a:r>
            <a:r>
              <a:rPr lang="en-ID" sz="2000" dirty="0" err="1"/>
              <a:t>atau</a:t>
            </a:r>
            <a:r>
              <a:rPr lang="en-ID" sz="2000" dirty="0"/>
              <a:t> </a:t>
            </a:r>
            <a:r>
              <a:rPr lang="en-ID" sz="2000" dirty="0" err="1"/>
              <a:t>belum</a:t>
            </a:r>
            <a:r>
              <a:rPr lang="en-ID" sz="2000" dirty="0"/>
              <a:t> </a:t>
            </a:r>
            <a:r>
              <a:rPr lang="en-ID" sz="2000" dirty="0" err="1"/>
              <a:t>disintesis</a:t>
            </a:r>
            <a:r>
              <a:rPr lang="en-ID" sz="2000" dirty="0"/>
              <a:t>). </a:t>
            </a:r>
            <a:r>
              <a:rPr lang="en-ID" sz="2000" dirty="0" err="1"/>
              <a:t>Misalnya</a:t>
            </a:r>
            <a:r>
              <a:rPr lang="en-ID" sz="2000" dirty="0"/>
              <a:t>, "Uno" </a:t>
            </a:r>
            <a:r>
              <a:rPr lang="en-ID" sz="2000" dirty="0" err="1"/>
              <a:t>adalah</a:t>
            </a:r>
            <a:r>
              <a:rPr lang="en-ID" sz="2000" dirty="0"/>
              <a:t> </a:t>
            </a:r>
            <a:r>
              <a:rPr lang="en-ID" sz="2000" dirty="0" err="1"/>
              <a:t>lambang</a:t>
            </a:r>
            <a:r>
              <a:rPr lang="en-ID" sz="2000" dirty="0"/>
              <a:t> </a:t>
            </a:r>
            <a:r>
              <a:rPr lang="en-ID" sz="2000" dirty="0" err="1"/>
              <a:t>sementara</a:t>
            </a:r>
            <a:r>
              <a:rPr lang="en-ID" sz="2000" dirty="0"/>
              <a:t> </a:t>
            </a:r>
            <a:r>
              <a:rPr lang="en-ID" sz="2000" dirty="0" err="1"/>
              <a:t>untuk</a:t>
            </a:r>
            <a:r>
              <a:rPr lang="en-ID" sz="2000" dirty="0"/>
              <a:t> </a:t>
            </a:r>
            <a:r>
              <a:rPr lang="en-ID" sz="2000" dirty="0" err="1"/>
              <a:t>hasium</a:t>
            </a:r>
            <a:r>
              <a:rPr lang="en-ID" sz="2000" dirty="0"/>
              <a:t> (</a:t>
            </a:r>
            <a:r>
              <a:rPr lang="en-ID" sz="2000" dirty="0" err="1"/>
              <a:t>unsur</a:t>
            </a:r>
            <a:r>
              <a:rPr lang="en-ID" sz="2000" dirty="0"/>
              <a:t> ke-108) yang </a:t>
            </a:r>
            <a:r>
              <a:rPr lang="en-ID" sz="2000" dirty="0" err="1"/>
              <a:t>memiliki</a:t>
            </a:r>
            <a:r>
              <a:rPr lang="en-ID" sz="2000" dirty="0"/>
              <a:t> </a:t>
            </a:r>
            <a:r>
              <a:rPr lang="en-ID" sz="2000" dirty="0" err="1"/>
              <a:t>nama</a:t>
            </a:r>
            <a:r>
              <a:rPr lang="en-ID" sz="2000" dirty="0"/>
              <a:t> </a:t>
            </a:r>
            <a:r>
              <a:rPr lang="en-ID" sz="2000" dirty="0" err="1"/>
              <a:t>sementara</a:t>
            </a:r>
            <a:r>
              <a:rPr lang="en-ID" sz="2000" dirty="0"/>
              <a:t> </a:t>
            </a:r>
            <a:r>
              <a:rPr lang="en-ID" sz="2000" dirty="0" err="1"/>
              <a:t>unniloktium</a:t>
            </a:r>
            <a:r>
              <a:rPr lang="en-ID" sz="2000" dirty="0"/>
              <a:t>, </a:t>
            </a:r>
            <a:r>
              <a:rPr lang="en-ID" sz="2000" dirty="0" err="1"/>
              <a:t>berdasarkan</a:t>
            </a:r>
            <a:r>
              <a:rPr lang="en-ID" sz="2000" dirty="0"/>
              <a:t> </a:t>
            </a:r>
            <a:r>
              <a:rPr lang="en-ID" sz="2000" dirty="0" err="1"/>
              <a:t>angka</a:t>
            </a:r>
            <a:r>
              <a:rPr lang="en-ID" sz="2000" dirty="0"/>
              <a:t> </a:t>
            </a:r>
            <a:r>
              <a:rPr lang="en-ID" sz="2000" dirty="0" err="1"/>
              <a:t>nomor</a:t>
            </a:r>
            <a:r>
              <a:rPr lang="en-ID" sz="2000" dirty="0"/>
              <a:t> </a:t>
            </a:r>
            <a:r>
              <a:rPr lang="en-ID" sz="2000" dirty="0" err="1"/>
              <a:t>atomnya</a:t>
            </a:r>
            <a:r>
              <a:rPr lang="en-ID" sz="2000" dirty="0"/>
              <a:t>. </a:t>
            </a:r>
          </a:p>
          <a:p>
            <a:pPr marL="0" indent="0">
              <a:buNone/>
            </a:pPr>
            <a:endParaRPr lang="en-ID" dirty="0"/>
          </a:p>
        </p:txBody>
      </p:sp>
      <p:sp>
        <p:nvSpPr>
          <p:cNvPr id="4" name="AutoShape 2" descr="Hassium Facts, Symbol, Discovery, Properties, Uses">
            <a:extLst>
              <a:ext uri="{FF2B5EF4-FFF2-40B4-BE49-F238E27FC236}">
                <a16:creationId xmlns:a16="http://schemas.microsoft.com/office/drawing/2014/main" id="{C2E28F03-1C52-461A-FDD8-F12D35B6BAB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D"/>
          </a:p>
        </p:txBody>
      </p:sp>
      <p:sp>
        <p:nvSpPr>
          <p:cNvPr id="5" name="AutoShape 4" descr="Hassium Facts, Symbol, Discovery, Properties, Uses">
            <a:extLst>
              <a:ext uri="{FF2B5EF4-FFF2-40B4-BE49-F238E27FC236}">
                <a16:creationId xmlns:a16="http://schemas.microsoft.com/office/drawing/2014/main" id="{1BD312E0-5948-3F64-CBA4-BB92C3544FD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D"/>
          </a:p>
        </p:txBody>
      </p:sp>
      <p:pic>
        <p:nvPicPr>
          <p:cNvPr id="4102" name="Picture 6" descr="Hassium Facts, Symbol, Discovery, Properties, Uses">
            <a:extLst>
              <a:ext uri="{FF2B5EF4-FFF2-40B4-BE49-F238E27FC236}">
                <a16:creationId xmlns:a16="http://schemas.microsoft.com/office/drawing/2014/main" id="{F8DB986E-D00D-A91E-4495-A71CB84D2F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70284" y="5163786"/>
            <a:ext cx="1048479" cy="104847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Ununoctium uuo -Fotos und -Bildmaterial in hoher Auflösung – Alamy">
            <a:extLst>
              <a:ext uri="{FF2B5EF4-FFF2-40B4-BE49-F238E27FC236}">
                <a16:creationId xmlns:a16="http://schemas.microsoft.com/office/drawing/2014/main" id="{4894FBAF-D3B8-DB4F-46B2-9D17F6D884FC}"/>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5000"/>
                    </a14:imgEffect>
                  </a14:imgLayer>
                </a14:imgProps>
              </a:ext>
              <a:ext uri="{28A0092B-C50C-407E-A947-70E740481C1C}">
                <a14:useLocalDpi xmlns:a14="http://schemas.microsoft.com/office/drawing/2010/main" val="0"/>
              </a:ext>
            </a:extLst>
          </a:blip>
          <a:srcRect b="9378"/>
          <a:stretch/>
        </p:blipFill>
        <p:spPr bwMode="auto">
          <a:xfrm>
            <a:off x="780451" y="2627284"/>
            <a:ext cx="2732606" cy="1821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027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B4BC-C467-6A02-F13A-6379A32ED3BE}"/>
              </a:ext>
            </a:extLst>
          </p:cNvPr>
          <p:cNvSpPr>
            <a:spLocks noGrp="1"/>
          </p:cNvSpPr>
          <p:nvPr>
            <p:ph type="title"/>
          </p:nvPr>
        </p:nvSpPr>
        <p:spPr/>
        <p:txBody>
          <a:bodyPr>
            <a:normAutofit/>
          </a:bodyPr>
          <a:lstStyle/>
          <a:p>
            <a:r>
              <a:rPr lang="en-US" sz="6000" dirty="0" err="1"/>
              <a:t>Isotop</a:t>
            </a:r>
            <a:r>
              <a:rPr lang="en-US" sz="6000" dirty="0"/>
              <a:t>, Isobar, dan </a:t>
            </a:r>
            <a:r>
              <a:rPr lang="en-US" sz="6000" dirty="0" err="1"/>
              <a:t>Isoton</a:t>
            </a:r>
            <a:endParaRPr lang="en-ID" sz="6000" dirty="0"/>
          </a:p>
        </p:txBody>
      </p:sp>
      <p:sp>
        <p:nvSpPr>
          <p:cNvPr id="3" name="Text Placeholder 2">
            <a:extLst>
              <a:ext uri="{FF2B5EF4-FFF2-40B4-BE49-F238E27FC236}">
                <a16:creationId xmlns:a16="http://schemas.microsoft.com/office/drawing/2014/main" id="{1D715503-0154-1018-701D-C94E96867070}"/>
              </a:ext>
            </a:extLst>
          </p:cNvPr>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865013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462A2-B5B5-CC95-397C-3C8DFED4BBD7}"/>
              </a:ext>
            </a:extLst>
          </p:cNvPr>
          <p:cNvSpPr>
            <a:spLocks noGrp="1"/>
          </p:cNvSpPr>
          <p:nvPr>
            <p:ph type="title"/>
          </p:nvPr>
        </p:nvSpPr>
        <p:spPr/>
        <p:txBody>
          <a:bodyPr/>
          <a:lstStyle/>
          <a:p>
            <a:r>
              <a:rPr lang="en-US" dirty="0" err="1"/>
              <a:t>Isotop</a:t>
            </a:r>
            <a:endParaRPr lang="en-ID" dirty="0"/>
          </a:p>
        </p:txBody>
      </p:sp>
      <p:sp>
        <p:nvSpPr>
          <p:cNvPr id="3" name="Content Placeholder 2">
            <a:extLst>
              <a:ext uri="{FF2B5EF4-FFF2-40B4-BE49-F238E27FC236}">
                <a16:creationId xmlns:a16="http://schemas.microsoft.com/office/drawing/2014/main" id="{D6E14D28-1556-7225-603F-78694341AF0C}"/>
              </a:ext>
            </a:extLst>
          </p:cNvPr>
          <p:cNvSpPr>
            <a:spLocks noGrp="1"/>
          </p:cNvSpPr>
          <p:nvPr>
            <p:ph idx="1"/>
          </p:nvPr>
        </p:nvSpPr>
        <p:spPr>
          <a:xfrm>
            <a:off x="1295401" y="2556932"/>
            <a:ext cx="9601196" cy="1185509"/>
          </a:xfrm>
        </p:spPr>
        <p:txBody>
          <a:bodyPr>
            <a:normAutofit/>
          </a:bodyPr>
          <a:lstStyle/>
          <a:p>
            <a:pPr marL="0" indent="0" algn="just">
              <a:buNone/>
            </a:pPr>
            <a:r>
              <a:rPr lang="en-US" sz="1800" dirty="0" err="1"/>
              <a:t>Adalah</a:t>
            </a:r>
            <a:r>
              <a:rPr lang="en-US" sz="1800" dirty="0"/>
              <a:t> </a:t>
            </a:r>
            <a:r>
              <a:rPr lang="en-US" sz="1800" dirty="0" err="1"/>
              <a:t>ketika</a:t>
            </a:r>
            <a:r>
              <a:rPr lang="en-US" sz="1800" dirty="0"/>
              <a:t> </a:t>
            </a:r>
            <a:r>
              <a:rPr lang="en-US" sz="1800" dirty="0" err="1"/>
              <a:t>dua</a:t>
            </a:r>
            <a:r>
              <a:rPr lang="en-US" sz="1800" dirty="0"/>
              <a:t> </a:t>
            </a:r>
            <a:r>
              <a:rPr lang="en-US" sz="1800" dirty="0" err="1"/>
              <a:t>atau</a:t>
            </a:r>
            <a:r>
              <a:rPr lang="en-US" sz="1800" dirty="0"/>
              <a:t> </a:t>
            </a:r>
            <a:r>
              <a:rPr lang="en-US" sz="1800" dirty="0" err="1"/>
              <a:t>lebih</a:t>
            </a:r>
            <a:r>
              <a:rPr lang="en-US" sz="1800" dirty="0"/>
              <a:t> atom </a:t>
            </a:r>
            <a:r>
              <a:rPr lang="en-US" sz="1800" dirty="0" err="1"/>
              <a:t>memiliki</a:t>
            </a:r>
            <a:r>
              <a:rPr lang="en-US" sz="1800" dirty="0"/>
              <a:t> </a:t>
            </a:r>
            <a:r>
              <a:rPr lang="en-US" sz="1800" dirty="0" err="1"/>
              <a:t>nomor</a:t>
            </a:r>
            <a:r>
              <a:rPr lang="en-US" sz="1800" dirty="0"/>
              <a:t> </a:t>
            </a:r>
            <a:r>
              <a:rPr lang="en-US" sz="1800" dirty="0" err="1"/>
              <a:t>massa</a:t>
            </a:r>
            <a:r>
              <a:rPr lang="en-US" sz="1800" dirty="0"/>
              <a:t> yang </a:t>
            </a:r>
            <a:r>
              <a:rPr lang="en-US" sz="1800" dirty="0" err="1"/>
              <a:t>berbeda</a:t>
            </a:r>
            <a:r>
              <a:rPr lang="en-US" sz="1800" dirty="0"/>
              <a:t>, </a:t>
            </a:r>
            <a:r>
              <a:rPr lang="en-US" sz="1800" dirty="0" err="1"/>
              <a:t>tetapi</a:t>
            </a:r>
            <a:r>
              <a:rPr lang="en-US" sz="1800" dirty="0"/>
              <a:t> </a:t>
            </a:r>
            <a:r>
              <a:rPr lang="en-US" sz="1800" dirty="0" err="1"/>
              <a:t>nomor</a:t>
            </a:r>
            <a:r>
              <a:rPr lang="en-US" sz="1800" dirty="0"/>
              <a:t> </a:t>
            </a:r>
            <a:r>
              <a:rPr lang="en-US" sz="1800" dirty="0" err="1"/>
              <a:t>atomnya</a:t>
            </a:r>
            <a:r>
              <a:rPr lang="en-US" sz="1800" dirty="0"/>
              <a:t> </a:t>
            </a:r>
            <a:r>
              <a:rPr lang="en-US" sz="1800" dirty="0" err="1"/>
              <a:t>sama</a:t>
            </a:r>
            <a:r>
              <a:rPr lang="en-US" sz="1800" dirty="0"/>
              <a:t>. </a:t>
            </a:r>
            <a:r>
              <a:rPr lang="en-US" sz="1800" dirty="0" err="1"/>
              <a:t>Dengan</a:t>
            </a:r>
            <a:r>
              <a:rPr lang="en-US" sz="1800" dirty="0"/>
              <a:t> kata lain, </a:t>
            </a:r>
            <a:r>
              <a:rPr lang="en-US" sz="1800" dirty="0" err="1"/>
              <a:t>isotop</a:t>
            </a:r>
            <a:r>
              <a:rPr lang="en-US" sz="1800" dirty="0"/>
              <a:t> </a:t>
            </a:r>
            <a:r>
              <a:rPr lang="en-US" sz="1800" dirty="0" err="1"/>
              <a:t>hanya</a:t>
            </a:r>
            <a:r>
              <a:rPr lang="en-US" sz="1800" dirty="0"/>
              <a:t> </a:t>
            </a:r>
            <a:r>
              <a:rPr lang="en-US" sz="1800" dirty="0" err="1"/>
              <a:t>terjadi</a:t>
            </a:r>
            <a:r>
              <a:rPr lang="en-US" sz="1800" dirty="0"/>
              <a:t> pada </a:t>
            </a:r>
            <a:r>
              <a:rPr lang="en-US" sz="1800" dirty="0" err="1"/>
              <a:t>dua</a:t>
            </a:r>
            <a:r>
              <a:rPr lang="en-US" sz="1800" dirty="0"/>
              <a:t> </a:t>
            </a:r>
            <a:r>
              <a:rPr lang="en-US" sz="1800" dirty="0" err="1"/>
              <a:t>atau</a:t>
            </a:r>
            <a:r>
              <a:rPr lang="en-US" sz="1800" dirty="0"/>
              <a:t> </a:t>
            </a:r>
            <a:r>
              <a:rPr lang="en-US" sz="1800" dirty="0" err="1"/>
              <a:t>lebih</a:t>
            </a:r>
            <a:r>
              <a:rPr lang="en-US" sz="1800" dirty="0"/>
              <a:t> </a:t>
            </a:r>
            <a:r>
              <a:rPr lang="en-US" sz="1800" dirty="0" err="1"/>
              <a:t>unsur</a:t>
            </a:r>
            <a:r>
              <a:rPr lang="en-US" sz="1800" dirty="0"/>
              <a:t> yang </a:t>
            </a:r>
            <a:r>
              <a:rPr lang="en-US" sz="1800" dirty="0" err="1"/>
              <a:t>sama</a:t>
            </a:r>
            <a:r>
              <a:rPr lang="en-US" sz="1800" dirty="0"/>
              <a:t> (Ne </a:t>
            </a:r>
            <a:r>
              <a:rPr lang="en-US" sz="1800" dirty="0" err="1"/>
              <a:t>dengan</a:t>
            </a:r>
            <a:r>
              <a:rPr lang="en-US" sz="1800" dirty="0"/>
              <a:t> Ne, H </a:t>
            </a:r>
            <a:r>
              <a:rPr lang="en-US" sz="1800" dirty="0" err="1"/>
              <a:t>dengan</a:t>
            </a:r>
            <a:r>
              <a:rPr lang="en-US" sz="1800" dirty="0"/>
              <a:t> H, </a:t>
            </a:r>
            <a:r>
              <a:rPr lang="en-US" sz="1800" dirty="0" err="1"/>
              <a:t>dsb</a:t>
            </a:r>
            <a:r>
              <a:rPr lang="en-US" sz="1800" dirty="0"/>
              <a:t>.).</a:t>
            </a:r>
            <a:endParaRPr lang="en-ID" sz="1800" dirty="0"/>
          </a:p>
        </p:txBody>
      </p:sp>
      <p:pic>
        <p:nvPicPr>
          <p:cNvPr id="6146" name="Picture 2">
            <a:extLst>
              <a:ext uri="{FF2B5EF4-FFF2-40B4-BE49-F238E27FC236}">
                <a16:creationId xmlns:a16="http://schemas.microsoft.com/office/drawing/2014/main" id="{1EF8F852-F47A-5C23-7B75-E665915E6A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1" y="3429000"/>
            <a:ext cx="1580678" cy="11855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FEFBDD5-D4AF-18D8-97D1-451CE6ACB43A}"/>
              </a:ext>
            </a:extLst>
          </p:cNvPr>
          <p:cNvSpPr txBox="1"/>
          <p:nvPr/>
        </p:nvSpPr>
        <p:spPr>
          <a:xfrm>
            <a:off x="4336330" y="3425072"/>
            <a:ext cx="6560267" cy="2031325"/>
          </a:xfrm>
          <a:prstGeom prst="rect">
            <a:avLst/>
          </a:prstGeom>
          <a:noFill/>
        </p:spPr>
        <p:txBody>
          <a:bodyPr wrap="square" rtlCol="0">
            <a:spAutoFit/>
          </a:bodyPr>
          <a:lstStyle/>
          <a:p>
            <a:pPr algn="just"/>
            <a:r>
              <a:rPr lang="en-ID" dirty="0" err="1"/>
              <a:t>Istilah</a:t>
            </a:r>
            <a:r>
              <a:rPr lang="en-ID" dirty="0"/>
              <a:t> </a:t>
            </a:r>
            <a:r>
              <a:rPr lang="en-ID" dirty="0" err="1"/>
              <a:t>isotop</a:t>
            </a:r>
            <a:r>
              <a:rPr lang="en-ID" dirty="0"/>
              <a:t> </a:t>
            </a:r>
            <a:r>
              <a:rPr lang="en-ID" dirty="0" err="1"/>
              <a:t>dibentuk</a:t>
            </a:r>
            <a:r>
              <a:rPr lang="en-ID" dirty="0"/>
              <a:t> </a:t>
            </a:r>
            <a:r>
              <a:rPr lang="en-ID" dirty="0" err="1"/>
              <a:t>dari</a:t>
            </a:r>
            <a:r>
              <a:rPr lang="en-ID" dirty="0"/>
              <a:t> </a:t>
            </a:r>
            <a:r>
              <a:rPr lang="en-ID" dirty="0" err="1"/>
              <a:t>akar</a:t>
            </a:r>
            <a:r>
              <a:rPr lang="en-ID" dirty="0"/>
              <a:t> kata Yunani </a:t>
            </a:r>
            <a:r>
              <a:rPr lang="en-ID" b="1" i="1" dirty="0"/>
              <a:t>isos</a:t>
            </a:r>
            <a:r>
              <a:rPr lang="en-ID" dirty="0"/>
              <a:t> (</a:t>
            </a:r>
            <a:r>
              <a:rPr lang="el-GR" dirty="0"/>
              <a:t>ἴσος "</a:t>
            </a:r>
            <a:r>
              <a:rPr lang="en-ID" dirty="0" err="1"/>
              <a:t>sama</a:t>
            </a:r>
            <a:r>
              <a:rPr lang="en-ID" dirty="0"/>
              <a:t>") dan </a:t>
            </a:r>
            <a:r>
              <a:rPr lang="en-ID" b="1" i="1" dirty="0" err="1"/>
              <a:t>topos</a:t>
            </a:r>
            <a:r>
              <a:rPr lang="en-ID" dirty="0"/>
              <a:t> (</a:t>
            </a:r>
            <a:r>
              <a:rPr lang="el-GR" dirty="0"/>
              <a:t>τόπος "</a:t>
            </a:r>
            <a:r>
              <a:rPr lang="en-ID" dirty="0" err="1"/>
              <a:t>tempat</a:t>
            </a:r>
            <a:r>
              <a:rPr lang="en-ID" dirty="0"/>
              <a:t>"), yang </a:t>
            </a:r>
            <a:r>
              <a:rPr lang="en-ID" dirty="0" err="1"/>
              <a:t>berarti</a:t>
            </a:r>
            <a:r>
              <a:rPr lang="en-ID" dirty="0"/>
              <a:t> "</a:t>
            </a:r>
            <a:r>
              <a:rPr lang="en-ID" dirty="0" err="1"/>
              <a:t>tempat</a:t>
            </a:r>
            <a:r>
              <a:rPr lang="en-ID" dirty="0"/>
              <a:t> yang </a:t>
            </a:r>
            <a:r>
              <a:rPr lang="en-ID" dirty="0" err="1"/>
              <a:t>sama</a:t>
            </a:r>
            <a:r>
              <a:rPr lang="en-ID" dirty="0"/>
              <a:t>"; </a:t>
            </a:r>
            <a:r>
              <a:rPr lang="en-ID" dirty="0" err="1"/>
              <a:t>dengan</a:t>
            </a:r>
            <a:r>
              <a:rPr lang="en-ID" dirty="0"/>
              <a:t> </a:t>
            </a:r>
            <a:r>
              <a:rPr lang="en-ID" dirty="0" err="1"/>
              <a:t>demikian</a:t>
            </a:r>
            <a:r>
              <a:rPr lang="en-ID" dirty="0"/>
              <a:t>, </a:t>
            </a:r>
            <a:r>
              <a:rPr lang="en-ID" dirty="0" err="1"/>
              <a:t>makna</a:t>
            </a:r>
            <a:r>
              <a:rPr lang="en-ID" dirty="0"/>
              <a:t> di </a:t>
            </a:r>
            <a:r>
              <a:rPr lang="en-ID" dirty="0" err="1"/>
              <a:t>balik</a:t>
            </a:r>
            <a:r>
              <a:rPr lang="en-ID" dirty="0"/>
              <a:t> </a:t>
            </a:r>
            <a:r>
              <a:rPr lang="en-ID" dirty="0" err="1"/>
              <a:t>nama</a:t>
            </a:r>
            <a:r>
              <a:rPr lang="en-ID" dirty="0"/>
              <a:t> </a:t>
            </a:r>
            <a:r>
              <a:rPr lang="en-ID" dirty="0" err="1"/>
              <a:t>tersebut</a:t>
            </a:r>
            <a:r>
              <a:rPr lang="en-ID" dirty="0"/>
              <a:t> </a:t>
            </a:r>
            <a:r>
              <a:rPr lang="en-ID" dirty="0" err="1"/>
              <a:t>adalah</a:t>
            </a:r>
            <a:r>
              <a:rPr lang="en-ID" dirty="0"/>
              <a:t> </a:t>
            </a:r>
            <a:r>
              <a:rPr lang="en-ID" dirty="0" err="1"/>
              <a:t>bahwa</a:t>
            </a:r>
            <a:r>
              <a:rPr lang="en-ID" dirty="0"/>
              <a:t> </a:t>
            </a:r>
            <a:r>
              <a:rPr lang="en-ID" u="sng" dirty="0" err="1"/>
              <a:t>isotop</a:t>
            </a:r>
            <a:r>
              <a:rPr lang="en-ID" u="sng" dirty="0"/>
              <a:t> yang </a:t>
            </a:r>
            <a:r>
              <a:rPr lang="en-ID" u="sng" dirty="0" err="1"/>
              <a:t>berbeda</a:t>
            </a:r>
            <a:r>
              <a:rPr lang="en-ID" u="sng" dirty="0"/>
              <a:t> </a:t>
            </a:r>
            <a:r>
              <a:rPr lang="en-ID" u="sng" dirty="0" err="1"/>
              <a:t>dari</a:t>
            </a:r>
            <a:r>
              <a:rPr lang="en-ID" u="sng" dirty="0"/>
              <a:t> </a:t>
            </a:r>
            <a:r>
              <a:rPr lang="en-ID" u="sng" dirty="0" err="1"/>
              <a:t>suatu</a:t>
            </a:r>
            <a:r>
              <a:rPr lang="en-ID" u="sng" dirty="0"/>
              <a:t> </a:t>
            </a:r>
            <a:r>
              <a:rPr lang="en-ID" u="sng" dirty="0" err="1"/>
              <a:t>unsur</a:t>
            </a:r>
            <a:r>
              <a:rPr lang="en-ID" u="sng" dirty="0"/>
              <a:t> </a:t>
            </a:r>
            <a:r>
              <a:rPr lang="en-ID" u="sng" dirty="0" err="1"/>
              <a:t>menempati</a:t>
            </a:r>
            <a:r>
              <a:rPr lang="en-ID" u="sng" dirty="0"/>
              <a:t> </a:t>
            </a:r>
            <a:r>
              <a:rPr lang="en-ID" u="sng" dirty="0" err="1"/>
              <a:t>posisi</a:t>
            </a:r>
            <a:r>
              <a:rPr lang="en-ID" u="sng" dirty="0"/>
              <a:t> yang </a:t>
            </a:r>
            <a:r>
              <a:rPr lang="en-ID" u="sng" dirty="0" err="1"/>
              <a:t>sama</a:t>
            </a:r>
            <a:r>
              <a:rPr lang="en-ID" u="sng" dirty="0"/>
              <a:t> pada </a:t>
            </a:r>
            <a:r>
              <a:rPr lang="en-ID" u="sng" dirty="0" err="1"/>
              <a:t>tabel</a:t>
            </a:r>
            <a:r>
              <a:rPr lang="en-ID" u="sng" dirty="0"/>
              <a:t> </a:t>
            </a:r>
            <a:r>
              <a:rPr lang="en-ID" u="sng" dirty="0" err="1"/>
              <a:t>periodik</a:t>
            </a:r>
            <a:r>
              <a:rPr lang="en-ID" dirty="0"/>
              <a:t>. </a:t>
            </a:r>
            <a:r>
              <a:rPr lang="en-ID" dirty="0" err="1"/>
              <a:t>Istilah</a:t>
            </a:r>
            <a:r>
              <a:rPr lang="en-ID" dirty="0"/>
              <a:t> </a:t>
            </a:r>
            <a:r>
              <a:rPr lang="en-ID" dirty="0" err="1"/>
              <a:t>ini</a:t>
            </a:r>
            <a:r>
              <a:rPr lang="en-ID" dirty="0"/>
              <a:t> </a:t>
            </a:r>
            <a:r>
              <a:rPr lang="en-ID" dirty="0" err="1"/>
              <a:t>diciptakan</a:t>
            </a:r>
            <a:r>
              <a:rPr lang="en-ID" dirty="0"/>
              <a:t> oleh </a:t>
            </a:r>
            <a:r>
              <a:rPr lang="en-ID" dirty="0" err="1"/>
              <a:t>dokter</a:t>
            </a:r>
            <a:r>
              <a:rPr lang="en-ID" dirty="0"/>
              <a:t> dan </a:t>
            </a:r>
            <a:r>
              <a:rPr lang="en-ID" dirty="0" err="1"/>
              <a:t>penulis</a:t>
            </a:r>
            <a:r>
              <a:rPr lang="en-ID" dirty="0"/>
              <a:t> </a:t>
            </a:r>
            <a:r>
              <a:rPr lang="en-ID" dirty="0" err="1"/>
              <a:t>Skotlandia</a:t>
            </a:r>
            <a:r>
              <a:rPr lang="en-ID" dirty="0"/>
              <a:t> Margaret Todd pada </a:t>
            </a:r>
            <a:r>
              <a:rPr lang="en-ID" dirty="0" err="1"/>
              <a:t>tahun</a:t>
            </a:r>
            <a:r>
              <a:rPr lang="en-ID" dirty="0"/>
              <a:t> 1913 </a:t>
            </a:r>
            <a:r>
              <a:rPr lang="en-ID" dirty="0" err="1"/>
              <a:t>dalam</a:t>
            </a:r>
            <a:r>
              <a:rPr lang="en-ID" dirty="0"/>
              <a:t> </a:t>
            </a:r>
            <a:r>
              <a:rPr lang="en-ID" dirty="0" err="1"/>
              <a:t>sebuah</a:t>
            </a:r>
            <a:r>
              <a:rPr lang="en-ID" dirty="0"/>
              <a:t> </a:t>
            </a:r>
            <a:r>
              <a:rPr lang="en-ID" dirty="0" err="1"/>
              <a:t>usul</a:t>
            </a:r>
            <a:r>
              <a:rPr lang="en-ID" dirty="0"/>
              <a:t> </a:t>
            </a:r>
            <a:r>
              <a:rPr lang="en-ID" dirty="0" err="1"/>
              <a:t>kepada</a:t>
            </a:r>
            <a:r>
              <a:rPr lang="en-ID" dirty="0"/>
              <a:t> </a:t>
            </a:r>
            <a:r>
              <a:rPr lang="en-ID" dirty="0" err="1"/>
              <a:t>ahli</a:t>
            </a:r>
            <a:r>
              <a:rPr lang="en-ID" dirty="0"/>
              <a:t> </a:t>
            </a:r>
            <a:r>
              <a:rPr lang="en-ID" dirty="0" err="1"/>
              <a:t>kimia</a:t>
            </a:r>
            <a:r>
              <a:rPr lang="en-ID" dirty="0"/>
              <a:t> </a:t>
            </a:r>
            <a:r>
              <a:rPr lang="en-ID" dirty="0" err="1"/>
              <a:t>Inggris</a:t>
            </a:r>
            <a:r>
              <a:rPr lang="en-ID" dirty="0"/>
              <a:t> Frederick Soddy.</a:t>
            </a:r>
          </a:p>
        </p:txBody>
      </p:sp>
      <p:sp>
        <p:nvSpPr>
          <p:cNvPr id="6" name="AutoShape 6" descr="Contoh Isotop Isobar Dan Isoton - Fisika dan Matematika">
            <a:extLst>
              <a:ext uri="{FF2B5EF4-FFF2-40B4-BE49-F238E27FC236}">
                <a16:creationId xmlns:a16="http://schemas.microsoft.com/office/drawing/2014/main" id="{5F6BB80B-19C6-F63C-C276-BEB3403C128C}"/>
              </a:ext>
            </a:extLst>
          </p:cNvPr>
          <p:cNvSpPr>
            <a:spLocks noChangeAspect="1" noChangeArrowheads="1"/>
          </p:cNvSpPr>
          <p:nvPr/>
        </p:nvSpPr>
        <p:spPr bwMode="auto">
          <a:xfrm>
            <a:off x="5943600" y="3276600"/>
            <a:ext cx="1135930" cy="113593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D"/>
          </a:p>
        </p:txBody>
      </p:sp>
      <p:sp>
        <p:nvSpPr>
          <p:cNvPr id="7" name="AutoShape 8" descr="Contoh Isotop Isobar Dan Isoton - Fisika dan Matematika">
            <a:extLst>
              <a:ext uri="{FF2B5EF4-FFF2-40B4-BE49-F238E27FC236}">
                <a16:creationId xmlns:a16="http://schemas.microsoft.com/office/drawing/2014/main" id="{240641AC-5486-4089-260B-2C172083239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D"/>
          </a:p>
        </p:txBody>
      </p:sp>
      <p:pic>
        <p:nvPicPr>
          <p:cNvPr id="6154" name="Picture 10" descr="Isotop Isobar Isoton | idschool">
            <a:extLst>
              <a:ext uri="{FF2B5EF4-FFF2-40B4-BE49-F238E27FC236}">
                <a16:creationId xmlns:a16="http://schemas.microsoft.com/office/drawing/2014/main" id="{6E1C46DB-A3E7-FB50-0CAD-AE76C18EE3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1" y="4412530"/>
            <a:ext cx="2928446" cy="920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1299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E6166-1E61-E260-2F0D-C3815526EC76}"/>
              </a:ext>
            </a:extLst>
          </p:cNvPr>
          <p:cNvSpPr>
            <a:spLocks noGrp="1"/>
          </p:cNvSpPr>
          <p:nvPr>
            <p:ph type="title"/>
          </p:nvPr>
        </p:nvSpPr>
        <p:spPr/>
        <p:txBody>
          <a:bodyPr/>
          <a:lstStyle/>
          <a:p>
            <a:r>
              <a:rPr lang="en-US" dirty="0"/>
              <a:t>Isobar</a:t>
            </a:r>
            <a:endParaRPr lang="en-ID" dirty="0"/>
          </a:p>
        </p:txBody>
      </p:sp>
      <p:sp>
        <p:nvSpPr>
          <p:cNvPr id="3" name="Content Placeholder 2">
            <a:extLst>
              <a:ext uri="{FF2B5EF4-FFF2-40B4-BE49-F238E27FC236}">
                <a16:creationId xmlns:a16="http://schemas.microsoft.com/office/drawing/2014/main" id="{881A54F3-6C70-BCB9-5DFC-A1422DDBE5B0}"/>
              </a:ext>
            </a:extLst>
          </p:cNvPr>
          <p:cNvSpPr>
            <a:spLocks noGrp="1"/>
          </p:cNvSpPr>
          <p:nvPr>
            <p:ph idx="1"/>
          </p:nvPr>
        </p:nvSpPr>
        <p:spPr>
          <a:xfrm>
            <a:off x="1295402" y="4932487"/>
            <a:ext cx="9601196" cy="872068"/>
          </a:xfrm>
        </p:spPr>
        <p:txBody>
          <a:bodyPr>
            <a:normAutofit/>
          </a:bodyPr>
          <a:lstStyle/>
          <a:p>
            <a:pPr marL="0" indent="0" algn="ctr">
              <a:buNone/>
            </a:pPr>
            <a:r>
              <a:rPr lang="en-US" sz="2000" dirty="0"/>
              <a:t>Isobar </a:t>
            </a:r>
            <a:r>
              <a:rPr lang="en-US" sz="2000" dirty="0" err="1"/>
              <a:t>adalah</a:t>
            </a:r>
            <a:r>
              <a:rPr lang="en-US" sz="2000" dirty="0"/>
              <a:t> </a:t>
            </a:r>
            <a:r>
              <a:rPr lang="en-US" sz="2000" dirty="0" err="1"/>
              <a:t>kebalikan</a:t>
            </a:r>
            <a:r>
              <a:rPr lang="en-US" sz="2000" dirty="0"/>
              <a:t> </a:t>
            </a:r>
            <a:r>
              <a:rPr lang="en-US" sz="2000" dirty="0" err="1"/>
              <a:t>dari</a:t>
            </a:r>
            <a:r>
              <a:rPr lang="en-US" sz="2000" dirty="0"/>
              <a:t> </a:t>
            </a:r>
            <a:r>
              <a:rPr lang="en-US" sz="2000" dirty="0" err="1"/>
              <a:t>Isoton</a:t>
            </a:r>
            <a:r>
              <a:rPr lang="en-US" sz="2000" dirty="0"/>
              <a:t>, </a:t>
            </a:r>
            <a:r>
              <a:rPr lang="en-US" sz="2000" dirty="0" err="1"/>
              <a:t>dimana</a:t>
            </a:r>
            <a:r>
              <a:rPr lang="en-US" sz="2000" dirty="0"/>
              <a:t> </a:t>
            </a:r>
            <a:r>
              <a:rPr lang="en-US" sz="2000" dirty="0" err="1"/>
              <a:t>saat</a:t>
            </a:r>
            <a:r>
              <a:rPr lang="en-US" sz="2000" dirty="0"/>
              <a:t> </a:t>
            </a:r>
            <a:r>
              <a:rPr lang="en-US" sz="2000" dirty="0" err="1"/>
              <a:t>dua</a:t>
            </a:r>
            <a:r>
              <a:rPr lang="en-US" sz="2000" dirty="0"/>
              <a:t> </a:t>
            </a:r>
            <a:r>
              <a:rPr lang="en-US" sz="2000" dirty="0" err="1"/>
              <a:t>atau</a:t>
            </a:r>
            <a:r>
              <a:rPr lang="en-US" sz="2000" dirty="0"/>
              <a:t> </a:t>
            </a:r>
            <a:r>
              <a:rPr lang="en-US" sz="2000" dirty="0" err="1"/>
              <a:t>lebih</a:t>
            </a:r>
            <a:r>
              <a:rPr lang="en-US" sz="2000" dirty="0"/>
              <a:t> atom </a:t>
            </a:r>
            <a:r>
              <a:rPr lang="en-US" sz="2000" dirty="0" err="1"/>
              <a:t>memiliki</a:t>
            </a:r>
            <a:r>
              <a:rPr lang="en-US" sz="2000" dirty="0"/>
              <a:t> </a:t>
            </a:r>
            <a:r>
              <a:rPr lang="en-US" sz="2000" dirty="0" err="1"/>
              <a:t>nomor</a:t>
            </a:r>
            <a:r>
              <a:rPr lang="en-US" sz="2000" dirty="0"/>
              <a:t> </a:t>
            </a:r>
            <a:r>
              <a:rPr lang="en-US" sz="2000" dirty="0" err="1"/>
              <a:t>massa</a:t>
            </a:r>
            <a:r>
              <a:rPr lang="en-US" sz="2000" dirty="0"/>
              <a:t> yang </a:t>
            </a:r>
            <a:r>
              <a:rPr lang="en-US" sz="2000" dirty="0" err="1"/>
              <a:t>sama</a:t>
            </a:r>
            <a:r>
              <a:rPr lang="en-US" sz="2000" dirty="0"/>
              <a:t>, </a:t>
            </a:r>
            <a:r>
              <a:rPr lang="en-US" sz="2000" dirty="0" err="1"/>
              <a:t>tetapi</a:t>
            </a:r>
            <a:r>
              <a:rPr lang="en-US" sz="2000" dirty="0"/>
              <a:t> </a:t>
            </a:r>
            <a:r>
              <a:rPr lang="en-US" sz="2000" dirty="0" err="1"/>
              <a:t>nomor</a:t>
            </a:r>
            <a:r>
              <a:rPr lang="en-US" sz="2000" dirty="0"/>
              <a:t> </a:t>
            </a:r>
            <a:r>
              <a:rPr lang="en-US" sz="2000" dirty="0" err="1"/>
              <a:t>atomnya</a:t>
            </a:r>
            <a:r>
              <a:rPr lang="en-US" sz="2000" dirty="0"/>
              <a:t> </a:t>
            </a:r>
            <a:r>
              <a:rPr lang="en-US" sz="2000" dirty="0" err="1"/>
              <a:t>berbeda</a:t>
            </a:r>
            <a:r>
              <a:rPr lang="en-US" sz="2000" dirty="0"/>
              <a:t>.</a:t>
            </a:r>
            <a:endParaRPr lang="en-ID" sz="2000" dirty="0"/>
          </a:p>
        </p:txBody>
      </p:sp>
      <p:pic>
        <p:nvPicPr>
          <p:cNvPr id="7170" name="Picture 2">
            <a:extLst>
              <a:ext uri="{FF2B5EF4-FFF2-40B4-BE49-F238E27FC236}">
                <a16:creationId xmlns:a16="http://schemas.microsoft.com/office/drawing/2014/main" id="{C29ADE24-D36E-5713-60BB-83BBBC8B04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1" y="2634704"/>
            <a:ext cx="2767569" cy="193729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Apa itu isotop, isoton, dan isobar?">
            <a:extLst>
              <a:ext uri="{FF2B5EF4-FFF2-40B4-BE49-F238E27FC236}">
                <a16:creationId xmlns:a16="http://schemas.microsoft.com/office/drawing/2014/main" id="{700BA269-2966-8C6F-F320-87E43DEB1B7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40675" y="2634704"/>
            <a:ext cx="1935539" cy="1819306"/>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Isotop Isobar Isoton | idschool">
            <a:extLst>
              <a:ext uri="{FF2B5EF4-FFF2-40B4-BE49-F238E27FC236}">
                <a16:creationId xmlns:a16="http://schemas.microsoft.com/office/drawing/2014/main" id="{9CE450EF-37C2-B1F0-34FE-950EAC8004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0873" y="2646484"/>
            <a:ext cx="3895725" cy="159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082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3856E-BA64-4B17-1BDB-6C6BA8D07A64}"/>
              </a:ext>
            </a:extLst>
          </p:cNvPr>
          <p:cNvSpPr>
            <a:spLocks noGrp="1"/>
          </p:cNvSpPr>
          <p:nvPr>
            <p:ph type="title"/>
          </p:nvPr>
        </p:nvSpPr>
        <p:spPr/>
        <p:txBody>
          <a:bodyPr/>
          <a:lstStyle/>
          <a:p>
            <a:r>
              <a:rPr lang="en-US" dirty="0" err="1"/>
              <a:t>Isoton</a:t>
            </a:r>
            <a:endParaRPr lang="en-ID" dirty="0"/>
          </a:p>
        </p:txBody>
      </p:sp>
      <p:sp>
        <p:nvSpPr>
          <p:cNvPr id="3" name="Content Placeholder 2">
            <a:extLst>
              <a:ext uri="{FF2B5EF4-FFF2-40B4-BE49-F238E27FC236}">
                <a16:creationId xmlns:a16="http://schemas.microsoft.com/office/drawing/2014/main" id="{980CD091-7AA9-9C48-7C2F-6F7990A4E4B2}"/>
              </a:ext>
            </a:extLst>
          </p:cNvPr>
          <p:cNvSpPr>
            <a:spLocks noGrp="1"/>
          </p:cNvSpPr>
          <p:nvPr>
            <p:ph idx="1"/>
          </p:nvPr>
        </p:nvSpPr>
        <p:spPr>
          <a:xfrm>
            <a:off x="1368006" y="2582503"/>
            <a:ext cx="9444537" cy="1232643"/>
          </a:xfrm>
        </p:spPr>
        <p:txBody>
          <a:bodyPr>
            <a:normAutofit/>
          </a:bodyPr>
          <a:lstStyle/>
          <a:p>
            <a:pPr marL="0" indent="0" algn="just">
              <a:buNone/>
            </a:pPr>
            <a:r>
              <a:rPr lang="en-ID" sz="2000" b="0" i="0" dirty="0" err="1">
                <a:solidFill>
                  <a:srgbClr val="212529"/>
                </a:solidFill>
                <a:effectLst/>
              </a:rPr>
              <a:t>Isoton</a:t>
            </a:r>
            <a:r>
              <a:rPr lang="en-ID" sz="2000" b="0" i="0" dirty="0">
                <a:solidFill>
                  <a:srgbClr val="212529"/>
                </a:solidFill>
                <a:effectLst/>
              </a:rPr>
              <a:t> </a:t>
            </a:r>
            <a:r>
              <a:rPr lang="en-ID" sz="2000" b="0" i="0" dirty="0" err="1">
                <a:solidFill>
                  <a:srgbClr val="212529"/>
                </a:solidFill>
                <a:effectLst/>
              </a:rPr>
              <a:t>ialah</a:t>
            </a:r>
            <a:r>
              <a:rPr lang="en-ID" sz="2000" b="0" i="0" dirty="0">
                <a:solidFill>
                  <a:srgbClr val="212529"/>
                </a:solidFill>
                <a:effectLst/>
              </a:rPr>
              <a:t> atom </a:t>
            </a:r>
            <a:r>
              <a:rPr lang="en-ID" sz="2000" b="0" i="0" dirty="0" err="1">
                <a:solidFill>
                  <a:srgbClr val="212529"/>
                </a:solidFill>
                <a:effectLst/>
              </a:rPr>
              <a:t>dari</a:t>
            </a:r>
            <a:r>
              <a:rPr lang="en-ID" sz="2000" b="0" i="0" dirty="0">
                <a:solidFill>
                  <a:srgbClr val="212529"/>
                </a:solidFill>
                <a:effectLst/>
              </a:rPr>
              <a:t> </a:t>
            </a:r>
            <a:r>
              <a:rPr lang="en-ID" sz="2000" b="0" i="0" dirty="0" err="1">
                <a:solidFill>
                  <a:srgbClr val="212529"/>
                </a:solidFill>
                <a:effectLst/>
              </a:rPr>
              <a:t>unsur</a:t>
            </a:r>
            <a:r>
              <a:rPr lang="en-ID" sz="2000" b="0" i="0" dirty="0">
                <a:solidFill>
                  <a:srgbClr val="212529"/>
                </a:solidFill>
                <a:effectLst/>
              </a:rPr>
              <a:t> yang </a:t>
            </a:r>
            <a:r>
              <a:rPr lang="en-ID" sz="2000" b="0" i="0" dirty="0" err="1">
                <a:solidFill>
                  <a:srgbClr val="212529"/>
                </a:solidFill>
                <a:effectLst/>
              </a:rPr>
              <a:t>berbeda</a:t>
            </a:r>
            <a:r>
              <a:rPr lang="en-ID" sz="2000" b="0" i="0" dirty="0">
                <a:solidFill>
                  <a:srgbClr val="212529"/>
                </a:solidFill>
                <a:effectLst/>
              </a:rPr>
              <a:t> (</a:t>
            </a:r>
            <a:r>
              <a:rPr lang="en-ID" sz="2000" b="0" i="0" dirty="0" err="1">
                <a:solidFill>
                  <a:srgbClr val="212529"/>
                </a:solidFill>
                <a:effectLst/>
              </a:rPr>
              <a:t>mempunyai</a:t>
            </a:r>
            <a:r>
              <a:rPr lang="en-ID" sz="2000" b="0" i="0" dirty="0">
                <a:solidFill>
                  <a:srgbClr val="212529"/>
                </a:solidFill>
                <a:effectLst/>
              </a:rPr>
              <a:t> </a:t>
            </a:r>
            <a:r>
              <a:rPr lang="en-ID" sz="2000" b="0" i="0" dirty="0" err="1">
                <a:solidFill>
                  <a:srgbClr val="212529"/>
                </a:solidFill>
                <a:effectLst/>
              </a:rPr>
              <a:t>nomor</a:t>
            </a:r>
            <a:r>
              <a:rPr lang="en-ID" sz="2000" b="0" i="0" dirty="0">
                <a:solidFill>
                  <a:srgbClr val="212529"/>
                </a:solidFill>
                <a:effectLst/>
              </a:rPr>
              <a:t> atom </a:t>
            </a:r>
            <a:r>
              <a:rPr lang="en-ID" sz="2000" b="0" i="0" dirty="0" err="1">
                <a:solidFill>
                  <a:srgbClr val="212529"/>
                </a:solidFill>
                <a:effectLst/>
              </a:rPr>
              <a:t>berbeda</a:t>
            </a:r>
            <a:r>
              <a:rPr lang="en-ID" sz="2000" b="0" i="0" dirty="0">
                <a:solidFill>
                  <a:srgbClr val="212529"/>
                </a:solidFill>
                <a:effectLst/>
              </a:rPr>
              <a:t>),</a:t>
            </a:r>
            <a:r>
              <a:rPr lang="en-ID" sz="2000" b="0" i="0" dirty="0" err="1">
                <a:solidFill>
                  <a:srgbClr val="212529"/>
                </a:solidFill>
                <a:effectLst/>
              </a:rPr>
              <a:t>tetapi</a:t>
            </a:r>
            <a:r>
              <a:rPr lang="en-ID" sz="2000" b="0" i="0" dirty="0">
                <a:solidFill>
                  <a:srgbClr val="212529"/>
                </a:solidFill>
                <a:effectLst/>
              </a:rPr>
              <a:t> </a:t>
            </a:r>
            <a:r>
              <a:rPr lang="en-ID" sz="2000" b="0" i="0" dirty="0" err="1">
                <a:solidFill>
                  <a:srgbClr val="212529"/>
                </a:solidFill>
                <a:effectLst/>
              </a:rPr>
              <a:t>mempunyai</a:t>
            </a:r>
            <a:r>
              <a:rPr lang="en-ID" sz="2000" b="0" i="0" dirty="0">
                <a:solidFill>
                  <a:srgbClr val="212529"/>
                </a:solidFill>
                <a:effectLst/>
              </a:rPr>
              <a:t> </a:t>
            </a:r>
            <a:r>
              <a:rPr lang="en-ID" sz="2000" b="0" i="0" dirty="0" err="1">
                <a:solidFill>
                  <a:srgbClr val="212529"/>
                </a:solidFill>
                <a:effectLst/>
              </a:rPr>
              <a:t>jumlah</a:t>
            </a:r>
            <a:r>
              <a:rPr lang="en-ID" sz="2000" b="0" i="0" dirty="0">
                <a:solidFill>
                  <a:srgbClr val="212529"/>
                </a:solidFill>
                <a:effectLst/>
              </a:rPr>
              <a:t> neutron yang </a:t>
            </a:r>
            <a:r>
              <a:rPr lang="en-ID" sz="2000" b="0" i="0" dirty="0" err="1">
                <a:solidFill>
                  <a:srgbClr val="212529"/>
                </a:solidFill>
                <a:effectLst/>
              </a:rPr>
              <a:t>sama</a:t>
            </a:r>
            <a:r>
              <a:rPr lang="en-ID" sz="2000" b="0" i="0" dirty="0">
                <a:solidFill>
                  <a:srgbClr val="212529"/>
                </a:solidFill>
                <a:effectLst/>
              </a:rPr>
              <a:t>. Karena </a:t>
            </a:r>
            <a:r>
              <a:rPr lang="en-ID" sz="2000" b="0" i="0" dirty="0" err="1">
                <a:solidFill>
                  <a:srgbClr val="212529"/>
                </a:solidFill>
                <a:effectLst/>
              </a:rPr>
              <a:t>nomor</a:t>
            </a:r>
            <a:r>
              <a:rPr lang="en-ID" sz="2000" b="0" i="0" dirty="0">
                <a:solidFill>
                  <a:srgbClr val="212529"/>
                </a:solidFill>
                <a:effectLst/>
              </a:rPr>
              <a:t> </a:t>
            </a:r>
            <a:r>
              <a:rPr lang="en-ID" sz="2000" b="0" i="0" dirty="0" err="1">
                <a:solidFill>
                  <a:srgbClr val="212529"/>
                </a:solidFill>
                <a:effectLst/>
              </a:rPr>
              <a:t>atomnya</a:t>
            </a:r>
            <a:r>
              <a:rPr lang="en-ID" sz="2000" b="0" i="0" dirty="0">
                <a:solidFill>
                  <a:srgbClr val="212529"/>
                </a:solidFill>
                <a:effectLst/>
              </a:rPr>
              <a:t> </a:t>
            </a:r>
            <a:r>
              <a:rPr lang="en-ID" sz="2000" b="0" i="0" dirty="0" err="1">
                <a:solidFill>
                  <a:srgbClr val="212529"/>
                </a:solidFill>
                <a:effectLst/>
              </a:rPr>
              <a:t>berbeda</a:t>
            </a:r>
            <a:r>
              <a:rPr lang="en-ID" sz="2000" b="0" i="0" dirty="0">
                <a:solidFill>
                  <a:srgbClr val="212529"/>
                </a:solidFill>
                <a:effectLst/>
              </a:rPr>
              <a:t> </a:t>
            </a:r>
            <a:r>
              <a:rPr lang="en-ID" sz="2000" b="0" i="0" dirty="0" err="1">
                <a:solidFill>
                  <a:srgbClr val="212529"/>
                </a:solidFill>
                <a:effectLst/>
              </a:rPr>
              <a:t>maka</a:t>
            </a:r>
            <a:r>
              <a:rPr lang="en-ID" sz="2000" b="0" i="0" dirty="0">
                <a:solidFill>
                  <a:srgbClr val="212529"/>
                </a:solidFill>
                <a:effectLst/>
              </a:rPr>
              <a:t> </a:t>
            </a:r>
            <a:r>
              <a:rPr lang="en-ID" sz="2000" b="0" i="0" dirty="0" err="1">
                <a:solidFill>
                  <a:srgbClr val="212529"/>
                </a:solidFill>
                <a:effectLst/>
              </a:rPr>
              <a:t>sifat-sifatnya</a:t>
            </a:r>
            <a:r>
              <a:rPr lang="en-ID" sz="2000" b="0" i="0" dirty="0">
                <a:solidFill>
                  <a:srgbClr val="212529"/>
                </a:solidFill>
                <a:effectLst/>
              </a:rPr>
              <a:t> juga </a:t>
            </a:r>
            <a:r>
              <a:rPr lang="en-ID" sz="2000" b="0" i="0" dirty="0" err="1">
                <a:solidFill>
                  <a:srgbClr val="212529"/>
                </a:solidFill>
                <a:effectLst/>
              </a:rPr>
              <a:t>berbeda</a:t>
            </a:r>
            <a:r>
              <a:rPr lang="en-ID" sz="2000" b="0" i="0" dirty="0">
                <a:solidFill>
                  <a:srgbClr val="212529"/>
                </a:solidFill>
                <a:effectLst/>
              </a:rPr>
              <a:t>.</a:t>
            </a:r>
            <a:endParaRPr lang="en-ID" sz="2000" dirty="0"/>
          </a:p>
        </p:txBody>
      </p:sp>
      <p:pic>
        <p:nvPicPr>
          <p:cNvPr id="8194" name="Picture 2">
            <a:extLst>
              <a:ext uri="{FF2B5EF4-FFF2-40B4-BE49-F238E27FC236}">
                <a16:creationId xmlns:a16="http://schemas.microsoft.com/office/drawing/2014/main" id="{49DE3FF2-17DD-9CDC-699F-54590B1081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3654300"/>
            <a:ext cx="2626998" cy="149738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A6B6FB9-E776-E487-1627-670F4D54C4D9}"/>
              </a:ext>
            </a:extLst>
          </p:cNvPr>
          <p:cNvSpPr txBox="1"/>
          <p:nvPr/>
        </p:nvSpPr>
        <p:spPr>
          <a:xfrm>
            <a:off x="1368006" y="5183447"/>
            <a:ext cx="5652153" cy="523220"/>
          </a:xfrm>
          <a:prstGeom prst="rect">
            <a:avLst/>
          </a:prstGeom>
          <a:noFill/>
        </p:spPr>
        <p:txBody>
          <a:bodyPr wrap="square" rtlCol="0">
            <a:spAutoFit/>
          </a:bodyPr>
          <a:lstStyle/>
          <a:p>
            <a:r>
              <a:rPr lang="en-US" sz="1400" dirty="0"/>
              <a:t>Neutron = </a:t>
            </a:r>
            <a:r>
              <a:rPr lang="en-US" sz="1400" dirty="0" err="1"/>
              <a:t>Nomor</a:t>
            </a:r>
            <a:r>
              <a:rPr lang="en-US" sz="1400" dirty="0"/>
              <a:t> </a:t>
            </a:r>
            <a:r>
              <a:rPr lang="en-US" sz="1400" dirty="0" err="1"/>
              <a:t>massa</a:t>
            </a:r>
            <a:r>
              <a:rPr lang="en-US" sz="1400" dirty="0"/>
              <a:t> – </a:t>
            </a:r>
            <a:r>
              <a:rPr lang="en-US" sz="1400" dirty="0" err="1"/>
              <a:t>Nomor</a:t>
            </a:r>
            <a:r>
              <a:rPr lang="en-US" sz="1400" dirty="0"/>
              <a:t> atom</a:t>
            </a:r>
          </a:p>
          <a:p>
            <a:r>
              <a:rPr lang="en-US" sz="1400" dirty="0"/>
              <a:t>Bisa </a:t>
            </a:r>
            <a:r>
              <a:rPr lang="en-US" sz="1400" dirty="0" err="1"/>
              <a:t>dibilang</a:t>
            </a:r>
            <a:r>
              <a:rPr lang="en-US" sz="1400" dirty="0"/>
              <a:t> </a:t>
            </a:r>
            <a:r>
              <a:rPr lang="en-US" sz="1400" dirty="0" err="1"/>
              <a:t>isoton</a:t>
            </a:r>
            <a:r>
              <a:rPr lang="en-US" sz="1400" dirty="0"/>
              <a:t> </a:t>
            </a:r>
            <a:r>
              <a:rPr lang="en-US" sz="1400" dirty="0" err="1"/>
              <a:t>itu</a:t>
            </a:r>
            <a:r>
              <a:rPr lang="en-US" sz="1400" dirty="0"/>
              <a:t> yang </a:t>
            </a:r>
            <a:r>
              <a:rPr lang="en-US" sz="1400" dirty="0" err="1"/>
              <a:t>nilai</a:t>
            </a:r>
            <a:r>
              <a:rPr lang="en-US" sz="1400" dirty="0"/>
              <a:t> </a:t>
            </a:r>
            <a:r>
              <a:rPr lang="en-US" sz="1400" dirty="0" err="1"/>
              <a:t>selisihnya</a:t>
            </a:r>
            <a:r>
              <a:rPr lang="en-US" sz="1400" dirty="0"/>
              <a:t> </a:t>
            </a:r>
            <a:r>
              <a:rPr lang="en-US" sz="1400" dirty="0" err="1"/>
              <a:t>sama</a:t>
            </a:r>
            <a:r>
              <a:rPr lang="en-US" sz="1400" dirty="0"/>
              <a:t>.</a:t>
            </a:r>
            <a:endParaRPr lang="en-ID" sz="1400" dirty="0"/>
          </a:p>
        </p:txBody>
      </p:sp>
    </p:spTree>
    <p:extLst>
      <p:ext uri="{BB962C8B-B14F-4D97-AF65-F5344CB8AC3E}">
        <p14:creationId xmlns:p14="http://schemas.microsoft.com/office/powerpoint/2010/main" val="4233490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19723-C182-C354-5684-5A78772B4D0A}"/>
              </a:ext>
            </a:extLst>
          </p:cNvPr>
          <p:cNvSpPr>
            <a:spLocks noGrp="1"/>
          </p:cNvSpPr>
          <p:nvPr>
            <p:ph type="title"/>
          </p:nvPr>
        </p:nvSpPr>
        <p:spPr/>
        <p:txBody>
          <a:bodyPr/>
          <a:lstStyle/>
          <a:p>
            <a:r>
              <a:rPr lang="en-US" dirty="0" err="1"/>
              <a:t>Tambahan</a:t>
            </a:r>
            <a:endParaRPr lang="en-ID" dirty="0"/>
          </a:p>
        </p:txBody>
      </p:sp>
      <p:pic>
        <p:nvPicPr>
          <p:cNvPr id="9222" name="Picture 6" descr="Isotop Isobar Isoton | idschool">
            <a:extLst>
              <a:ext uri="{FF2B5EF4-FFF2-40B4-BE49-F238E27FC236}">
                <a16:creationId xmlns:a16="http://schemas.microsoft.com/office/drawing/2014/main" id="{98065D87-FAE2-3973-0F52-CBA7989784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553339"/>
            <a:ext cx="1876425" cy="2543175"/>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Pengertian Nomor Atom, Nomor Massa, Isotop, Isobar, Isoton, Waktu Paruh dan  Sistem Periodik Unsur (SPU) - Berpendidikan.Com">
            <a:extLst>
              <a:ext uri="{FF2B5EF4-FFF2-40B4-BE49-F238E27FC236}">
                <a16:creationId xmlns:a16="http://schemas.microsoft.com/office/drawing/2014/main" id="{279F1B5B-46F0-7AF8-1DB5-8203323A4E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9968" y="2553339"/>
            <a:ext cx="4454073" cy="2543175"/>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Perbedaan dan Contoh Isotop, Isobar dan Isoton - khoiri.com">
            <a:extLst>
              <a:ext uri="{FF2B5EF4-FFF2-40B4-BE49-F238E27FC236}">
                <a16:creationId xmlns:a16="http://schemas.microsoft.com/office/drawing/2014/main" id="{5CA5122C-1EA2-7958-5C3A-F3828CE4E4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5429" y="3934661"/>
            <a:ext cx="3288520" cy="1161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937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Pengertian</a:t>
            </a:r>
            <a:r>
              <a:rPr lang="en-US" b="1" dirty="0"/>
              <a:t> </a:t>
            </a:r>
            <a:r>
              <a:rPr lang="en-US" b="1" dirty="0" err="1"/>
              <a:t>Konfigurasi</a:t>
            </a:r>
            <a:r>
              <a:rPr lang="en-US" b="1" dirty="0"/>
              <a:t> </a:t>
            </a:r>
            <a:r>
              <a:rPr lang="en-US" b="1" dirty="0" err="1"/>
              <a:t>Elektron</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a:t>Konfigurasi</a:t>
            </a:r>
            <a:r>
              <a:rPr lang="en-US" dirty="0"/>
              <a:t> </a:t>
            </a:r>
            <a:r>
              <a:rPr lang="en-US" dirty="0" err="1"/>
              <a:t>elektron</a:t>
            </a:r>
            <a:r>
              <a:rPr lang="en-US" dirty="0"/>
              <a:t> </a:t>
            </a:r>
            <a:r>
              <a:rPr lang="en-US" dirty="0" err="1"/>
              <a:t>adalah</a:t>
            </a:r>
            <a:r>
              <a:rPr lang="en-US" dirty="0"/>
              <a:t> </a:t>
            </a:r>
            <a:r>
              <a:rPr lang="en-US" dirty="0" err="1"/>
              <a:t>susunan</a:t>
            </a:r>
            <a:r>
              <a:rPr lang="en-US" dirty="0"/>
              <a:t> </a:t>
            </a:r>
            <a:r>
              <a:rPr lang="en-US" dirty="0" err="1"/>
              <a:t>elektron</a:t>
            </a:r>
            <a:r>
              <a:rPr lang="en-US" dirty="0"/>
              <a:t> </a:t>
            </a:r>
            <a:r>
              <a:rPr lang="en-US" dirty="0" err="1"/>
              <a:t>dalam</a:t>
            </a:r>
            <a:r>
              <a:rPr lang="en-US" dirty="0"/>
              <a:t> </a:t>
            </a:r>
            <a:r>
              <a:rPr lang="en-US" dirty="0" err="1"/>
              <a:t>tingkat</a:t>
            </a:r>
            <a:r>
              <a:rPr lang="en-US" dirty="0"/>
              <a:t> </a:t>
            </a:r>
            <a:r>
              <a:rPr lang="en-US" dirty="0" err="1"/>
              <a:t>energi</a:t>
            </a:r>
            <a:r>
              <a:rPr lang="en-US" dirty="0"/>
              <a:t> di </a:t>
            </a:r>
            <a:r>
              <a:rPr lang="en-US" dirty="0" err="1"/>
              <a:t>sekitar</a:t>
            </a:r>
            <a:r>
              <a:rPr lang="en-US" dirty="0"/>
              <a:t> </a:t>
            </a:r>
            <a:r>
              <a:rPr lang="en-US" dirty="0" err="1"/>
              <a:t>inti</a:t>
            </a:r>
            <a:r>
              <a:rPr lang="en-US" dirty="0"/>
              <a:t> atom. </a:t>
            </a:r>
            <a:r>
              <a:rPr lang="en-US" dirty="0" err="1"/>
              <a:t>Menurut</a:t>
            </a:r>
            <a:r>
              <a:rPr lang="en-US" dirty="0"/>
              <a:t> </a:t>
            </a:r>
            <a:r>
              <a:rPr lang="en-US" dirty="0" err="1"/>
              <a:t>teori</a:t>
            </a:r>
            <a:r>
              <a:rPr lang="en-US" dirty="0"/>
              <a:t> atom, </a:t>
            </a:r>
            <a:r>
              <a:rPr lang="en-US" dirty="0" err="1"/>
              <a:t>keberadaan</a:t>
            </a:r>
            <a:r>
              <a:rPr lang="en-US" dirty="0"/>
              <a:t> </a:t>
            </a:r>
            <a:r>
              <a:rPr lang="en-US" dirty="0" err="1"/>
              <a:t>elektron</a:t>
            </a:r>
            <a:r>
              <a:rPr lang="en-US" dirty="0"/>
              <a:t> </a:t>
            </a:r>
            <a:r>
              <a:rPr lang="en-US" dirty="0" err="1"/>
              <a:t>menempati</a:t>
            </a:r>
            <a:r>
              <a:rPr lang="en-US" dirty="0"/>
              <a:t> </a:t>
            </a:r>
            <a:r>
              <a:rPr lang="en-US" dirty="0" err="1"/>
              <a:t>beberapa</a:t>
            </a:r>
            <a:r>
              <a:rPr lang="en-US" dirty="0"/>
              <a:t> </a:t>
            </a:r>
            <a:r>
              <a:rPr lang="en-US" dirty="0" err="1"/>
              <a:t>tingkat</a:t>
            </a:r>
            <a:r>
              <a:rPr lang="en-US" dirty="0"/>
              <a:t> </a:t>
            </a:r>
            <a:r>
              <a:rPr lang="en-US" dirty="0" err="1"/>
              <a:t>dari</a:t>
            </a:r>
            <a:r>
              <a:rPr lang="en-US" dirty="0"/>
              <a:t> </a:t>
            </a:r>
            <a:r>
              <a:rPr lang="en-US" dirty="0" err="1"/>
              <a:t>kulit</a:t>
            </a:r>
            <a:r>
              <a:rPr lang="en-US" dirty="0"/>
              <a:t> </a:t>
            </a:r>
            <a:r>
              <a:rPr lang="en-US" dirty="0" err="1"/>
              <a:t>pertama</a:t>
            </a:r>
            <a:r>
              <a:rPr lang="en-US" dirty="0"/>
              <a:t> yang </a:t>
            </a:r>
            <a:r>
              <a:rPr lang="en-US" dirty="0" err="1"/>
              <a:t>terdekat</a:t>
            </a:r>
            <a:r>
              <a:rPr lang="en-US" dirty="0"/>
              <a:t> </a:t>
            </a:r>
            <a:r>
              <a:rPr lang="en-US" dirty="0" err="1"/>
              <a:t>dengan</a:t>
            </a:r>
            <a:r>
              <a:rPr lang="en-US" dirty="0"/>
              <a:t> </a:t>
            </a:r>
            <a:r>
              <a:rPr lang="en-US" dirty="0" err="1"/>
              <a:t>inti</a:t>
            </a:r>
            <a:r>
              <a:rPr lang="en-US" dirty="0"/>
              <a:t> atom, </a:t>
            </a:r>
            <a:r>
              <a:rPr lang="en-US" dirty="0" err="1"/>
              <a:t>yaitu</a:t>
            </a:r>
            <a:r>
              <a:rPr lang="en-US" dirty="0"/>
              <a:t> </a:t>
            </a:r>
            <a:r>
              <a:rPr lang="en-US" dirty="0" err="1"/>
              <a:t>kulit</a:t>
            </a:r>
            <a:r>
              <a:rPr lang="en-US" dirty="0"/>
              <a:t> K, </a:t>
            </a:r>
            <a:r>
              <a:rPr lang="en-US" dirty="0" err="1"/>
              <a:t>hingga</a:t>
            </a:r>
            <a:r>
              <a:rPr lang="en-US" dirty="0"/>
              <a:t> </a:t>
            </a:r>
            <a:r>
              <a:rPr lang="en-US" dirty="0" err="1"/>
              <a:t>kulit</a:t>
            </a:r>
            <a:r>
              <a:rPr lang="en-US" dirty="0"/>
              <a:t> </a:t>
            </a:r>
            <a:r>
              <a:rPr lang="en-US" dirty="0" err="1"/>
              <a:t>ketujuh</a:t>
            </a:r>
            <a:r>
              <a:rPr lang="en-US" dirty="0"/>
              <a:t> Q, yang </a:t>
            </a:r>
            <a:r>
              <a:rPr lang="en-US" dirty="0" err="1"/>
              <a:t>memiliki</a:t>
            </a:r>
            <a:r>
              <a:rPr lang="en-US" dirty="0"/>
              <a:t> </a:t>
            </a:r>
            <a:r>
              <a:rPr lang="en-US" dirty="0" err="1"/>
              <a:t>letak</a:t>
            </a:r>
            <a:r>
              <a:rPr lang="en-US" dirty="0"/>
              <a:t> paling </a:t>
            </a:r>
            <a:r>
              <a:rPr lang="en-US" dirty="0" err="1"/>
              <a:t>jauh</a:t>
            </a:r>
            <a:r>
              <a:rPr lang="en-US" dirty="0"/>
              <a:t> </a:t>
            </a:r>
            <a:r>
              <a:rPr lang="en-US" dirty="0" err="1"/>
              <a:t>dari</a:t>
            </a:r>
            <a:r>
              <a:rPr lang="en-US" dirty="0"/>
              <a:t> </a:t>
            </a:r>
            <a:r>
              <a:rPr lang="en-US" dirty="0" err="1"/>
              <a:t>inti</a:t>
            </a:r>
            <a:r>
              <a:rPr lang="en-US" dirty="0"/>
              <a:t> atom. </a:t>
            </a:r>
            <a:r>
              <a:rPr lang="en-US" dirty="0" err="1"/>
              <a:t>Oleh</a:t>
            </a:r>
            <a:r>
              <a:rPr lang="en-US" dirty="0"/>
              <a:t> </a:t>
            </a:r>
            <a:r>
              <a:rPr lang="en-US" dirty="0" err="1"/>
              <a:t>karena</a:t>
            </a:r>
            <a:r>
              <a:rPr lang="en-US" dirty="0"/>
              <a:t> </a:t>
            </a:r>
            <a:r>
              <a:rPr lang="en-US" dirty="0" err="1"/>
              <a:t>itulah</a:t>
            </a:r>
            <a:r>
              <a:rPr lang="en-US" dirty="0"/>
              <a:t>, </a:t>
            </a:r>
            <a:r>
              <a:rPr lang="en-US" dirty="0" err="1"/>
              <a:t>konfigurasi</a:t>
            </a:r>
            <a:r>
              <a:rPr lang="en-US" dirty="0"/>
              <a:t> </a:t>
            </a:r>
            <a:r>
              <a:rPr lang="en-US" dirty="0" err="1"/>
              <a:t>elektron</a:t>
            </a:r>
            <a:r>
              <a:rPr lang="en-US" dirty="0"/>
              <a:t> </a:t>
            </a:r>
            <a:r>
              <a:rPr lang="en-US" dirty="0" err="1"/>
              <a:t>disempurnakan</a:t>
            </a:r>
            <a:r>
              <a:rPr lang="en-US" dirty="0"/>
              <a:t> </a:t>
            </a:r>
            <a:r>
              <a:rPr lang="en-US" dirty="0" err="1"/>
              <a:t>dengan</a:t>
            </a:r>
            <a:r>
              <a:rPr lang="en-US" dirty="0"/>
              <a:t> model </a:t>
            </a:r>
            <a:r>
              <a:rPr lang="en-US" dirty="0" err="1"/>
              <a:t>mekanika</a:t>
            </a:r>
            <a:r>
              <a:rPr lang="en-US" dirty="0"/>
              <a:t> </a:t>
            </a:r>
            <a:r>
              <a:rPr lang="en-US" dirty="0" err="1"/>
              <a:t>kuantum</a:t>
            </a:r>
            <a:r>
              <a:rPr lang="en-US" dirty="0"/>
              <a:t> yang </a:t>
            </a:r>
            <a:r>
              <a:rPr lang="en-US" dirty="0" err="1"/>
              <a:t>menggunakan</a:t>
            </a:r>
            <a:r>
              <a:rPr lang="en-US" dirty="0"/>
              <a:t> </a:t>
            </a:r>
            <a:r>
              <a:rPr lang="en-US" dirty="0" err="1"/>
              <a:t>empat</a:t>
            </a:r>
            <a:r>
              <a:rPr lang="en-US" dirty="0"/>
              <a:t> </a:t>
            </a:r>
            <a:r>
              <a:rPr lang="en-US" dirty="0" err="1"/>
              <a:t>jenis</a:t>
            </a:r>
            <a:r>
              <a:rPr lang="en-US" dirty="0"/>
              <a:t> </a:t>
            </a:r>
            <a:r>
              <a:rPr lang="en-US" dirty="0" err="1"/>
              <a:t>subkulit</a:t>
            </a:r>
            <a:r>
              <a:rPr lang="en-US" dirty="0"/>
              <a:t> </a:t>
            </a:r>
            <a:r>
              <a:rPr lang="en-US" dirty="0" err="1"/>
              <a:t>untuk</a:t>
            </a:r>
            <a:r>
              <a:rPr lang="en-US" dirty="0"/>
              <a:t> </a:t>
            </a:r>
            <a:r>
              <a:rPr lang="en-US" dirty="0" err="1"/>
              <a:t>menggambarkan</a:t>
            </a:r>
            <a:r>
              <a:rPr lang="en-US" dirty="0"/>
              <a:t> orbital </a:t>
            </a:r>
            <a:r>
              <a:rPr lang="en-US" dirty="0" err="1"/>
              <a:t>elektron</a:t>
            </a:r>
            <a:r>
              <a:rPr lang="en-US" dirty="0"/>
              <a:t> </a:t>
            </a:r>
            <a:r>
              <a:rPr lang="en-US" dirty="0" err="1"/>
              <a:t>dalam</a:t>
            </a:r>
            <a:r>
              <a:rPr lang="en-US" dirty="0"/>
              <a:t> </a:t>
            </a:r>
            <a:r>
              <a:rPr lang="en-US" dirty="0" err="1"/>
              <a:t>suatu</a:t>
            </a:r>
            <a:r>
              <a:rPr lang="en-US" dirty="0"/>
              <a:t> atom, </a:t>
            </a:r>
            <a:r>
              <a:rPr lang="en-US" dirty="0" err="1"/>
              <a:t>tergambar</a:t>
            </a:r>
            <a:r>
              <a:rPr lang="en-US" dirty="0"/>
              <a:t> </a:t>
            </a:r>
            <a:r>
              <a:rPr lang="en-US" dirty="0" err="1"/>
              <a:t>dalam</a:t>
            </a:r>
            <a:r>
              <a:rPr lang="en-US" dirty="0"/>
              <a:t> </a:t>
            </a:r>
            <a:r>
              <a:rPr lang="en-US" dirty="0" err="1"/>
              <a:t>gambar</a:t>
            </a:r>
            <a:r>
              <a:rPr lang="en-US" dirty="0"/>
              <a:t> </a:t>
            </a:r>
            <a:r>
              <a:rPr lang="en-US" dirty="0" err="1"/>
              <a:t>diatas</a:t>
            </a:r>
            <a:r>
              <a:rPr lang="en-US" dirty="0"/>
              <a:t> </a:t>
            </a:r>
            <a:r>
              <a:rPr lang="en-US" dirty="0" err="1"/>
              <a:t>sebagai</a:t>
            </a:r>
            <a:r>
              <a:rPr lang="en-US" dirty="0"/>
              <a:t> </a:t>
            </a:r>
            <a:r>
              <a:rPr lang="en-US" dirty="0" err="1"/>
              <a:t>gambar</a:t>
            </a:r>
            <a:r>
              <a:rPr lang="en-US" dirty="0"/>
              <a:t> </a:t>
            </a:r>
            <a:r>
              <a:rPr lang="en-US" dirty="0" err="1"/>
              <a:t>struktur</a:t>
            </a:r>
            <a:r>
              <a:rPr lang="en-US" dirty="0"/>
              <a:t> atom </a:t>
            </a:r>
            <a:r>
              <a:rPr lang="en-US" dirty="0" err="1"/>
              <a:t>berdasarkan</a:t>
            </a:r>
            <a:r>
              <a:rPr lang="en-US" dirty="0"/>
              <a:t> </a:t>
            </a:r>
            <a:r>
              <a:rPr lang="en-US" dirty="0" err="1"/>
              <a:t>teori</a:t>
            </a:r>
            <a:r>
              <a:rPr lang="en-US" dirty="0"/>
              <a:t> </a:t>
            </a:r>
            <a:r>
              <a:rPr lang="en-US" dirty="0" err="1"/>
              <a:t>mekanika</a:t>
            </a:r>
            <a:r>
              <a:rPr lang="en-US" dirty="0"/>
              <a:t> </a:t>
            </a:r>
            <a:r>
              <a:rPr lang="en-US" dirty="0" err="1"/>
              <a:t>kuantum</a:t>
            </a:r>
            <a:r>
              <a:rPr lang="en-US" dirty="0"/>
              <a:t>.</a:t>
            </a:r>
          </a:p>
          <a:p>
            <a:r>
              <a:rPr lang="en-US" dirty="0" err="1"/>
              <a:t>Untuk</a:t>
            </a:r>
            <a:r>
              <a:rPr lang="en-US" dirty="0"/>
              <a:t> </a:t>
            </a:r>
            <a:r>
              <a:rPr lang="en-US" dirty="0" err="1"/>
              <a:t>membuat</a:t>
            </a:r>
            <a:r>
              <a:rPr lang="en-US" dirty="0"/>
              <a:t> </a:t>
            </a:r>
            <a:r>
              <a:rPr lang="en-US" dirty="0" err="1"/>
              <a:t>konfigurasi</a:t>
            </a:r>
            <a:r>
              <a:rPr lang="en-US" dirty="0"/>
              <a:t> </a:t>
            </a:r>
            <a:r>
              <a:rPr lang="en-US" dirty="0" err="1"/>
              <a:t>elektron</a:t>
            </a:r>
            <a:r>
              <a:rPr lang="en-US" dirty="0"/>
              <a:t> </a:t>
            </a:r>
            <a:r>
              <a:rPr lang="en-US" dirty="0" err="1"/>
              <a:t>dengan</a:t>
            </a:r>
            <a:r>
              <a:rPr lang="en-US" dirty="0"/>
              <a:t> </a:t>
            </a:r>
            <a:r>
              <a:rPr lang="en-US" dirty="0" err="1"/>
              <a:t>teori</a:t>
            </a:r>
            <a:r>
              <a:rPr lang="en-US" dirty="0"/>
              <a:t> </a:t>
            </a:r>
            <a:r>
              <a:rPr lang="en-US" dirty="0" err="1"/>
              <a:t>mekanika</a:t>
            </a:r>
            <a:r>
              <a:rPr lang="en-US" dirty="0"/>
              <a:t> </a:t>
            </a:r>
            <a:r>
              <a:rPr lang="en-US" dirty="0" err="1"/>
              <a:t>kuantum</a:t>
            </a:r>
            <a:r>
              <a:rPr lang="en-US" dirty="0"/>
              <a:t>, </a:t>
            </a:r>
            <a:r>
              <a:rPr lang="en-US" dirty="0" err="1"/>
              <a:t>ada</a:t>
            </a:r>
            <a:r>
              <a:rPr lang="en-US" dirty="0"/>
              <a:t> </a:t>
            </a:r>
            <a:r>
              <a:rPr lang="en-US" dirty="0" err="1"/>
              <a:t>satu</a:t>
            </a:r>
            <a:r>
              <a:rPr lang="en-US" dirty="0"/>
              <a:t> </a:t>
            </a:r>
            <a:r>
              <a:rPr lang="en-US" dirty="0" err="1"/>
              <a:t>gambar</a:t>
            </a:r>
            <a:r>
              <a:rPr lang="en-US" dirty="0"/>
              <a:t> yang </a:t>
            </a:r>
            <a:r>
              <a:rPr lang="en-US" dirty="0" err="1"/>
              <a:t>harus</a:t>
            </a:r>
            <a:r>
              <a:rPr lang="en-US" dirty="0"/>
              <a:t> kalian </a:t>
            </a:r>
            <a:r>
              <a:rPr lang="en-US" dirty="0" err="1"/>
              <a:t>pahami</a:t>
            </a:r>
            <a:r>
              <a:rPr lang="en-US" dirty="0"/>
              <a:t> </a:t>
            </a:r>
            <a:r>
              <a:rPr lang="en-US" dirty="0" err="1"/>
              <a:t>dulu</a:t>
            </a:r>
            <a:r>
              <a:rPr lang="en-US" dirty="0"/>
              <a:t> </a:t>
            </a:r>
            <a:r>
              <a:rPr lang="en-US" dirty="0" err="1"/>
              <a:t>sebelum</a:t>
            </a:r>
            <a:r>
              <a:rPr lang="en-US" dirty="0"/>
              <a:t> </a:t>
            </a:r>
            <a:r>
              <a:rPr lang="en-US" dirty="0" err="1"/>
              <a:t>membuat</a:t>
            </a:r>
            <a:r>
              <a:rPr lang="en-US" dirty="0"/>
              <a:t> </a:t>
            </a:r>
            <a:r>
              <a:rPr lang="en-US" dirty="0" err="1"/>
              <a:t>konfigurasi</a:t>
            </a:r>
            <a:r>
              <a:rPr lang="en-US" dirty="0"/>
              <a:t> </a:t>
            </a:r>
            <a:r>
              <a:rPr lang="en-US" dirty="0" err="1"/>
              <a:t>elektron</a:t>
            </a:r>
            <a:r>
              <a:rPr lang="en-US" dirty="0"/>
              <a:t> </a:t>
            </a:r>
            <a:r>
              <a:rPr lang="en-US" dirty="0" err="1"/>
              <a:t>berdasarkan</a:t>
            </a:r>
            <a:r>
              <a:rPr lang="en-US" dirty="0"/>
              <a:t> orbital atom. </a:t>
            </a:r>
            <a:r>
              <a:rPr lang="en-US" dirty="0" err="1"/>
              <a:t>Coba</a:t>
            </a:r>
            <a:r>
              <a:rPr lang="en-US" dirty="0"/>
              <a:t> </a:t>
            </a:r>
            <a:r>
              <a:rPr lang="en-US" dirty="0" err="1"/>
              <a:t>perhatikan</a:t>
            </a:r>
            <a:r>
              <a:rPr lang="en-US" dirty="0"/>
              <a:t> </a:t>
            </a:r>
            <a:r>
              <a:rPr lang="en-US" dirty="0" err="1"/>
              <a:t>gambar</a:t>
            </a:r>
            <a:r>
              <a:rPr lang="en-US" dirty="0"/>
              <a:t> di </a:t>
            </a:r>
            <a:r>
              <a:rPr lang="en-US" dirty="0" err="1"/>
              <a:t>bawah</a:t>
            </a:r>
            <a:r>
              <a:rPr lang="en-US" dirty="0"/>
              <a:t> </a:t>
            </a:r>
            <a:r>
              <a:rPr lang="en-US" dirty="0" err="1"/>
              <a:t>ini</a:t>
            </a:r>
            <a:r>
              <a:rPr lang="en-US" dirty="0"/>
              <a:t>.</a:t>
            </a:r>
          </a:p>
        </p:txBody>
      </p:sp>
    </p:spTree>
    <p:extLst>
      <p:ext uri="{BB962C8B-B14F-4D97-AF65-F5344CB8AC3E}">
        <p14:creationId xmlns:p14="http://schemas.microsoft.com/office/powerpoint/2010/main" val="500313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Contoh</a:t>
            </a:r>
            <a:r>
              <a:rPr lang="en-US" b="1" dirty="0"/>
              <a:t> </a:t>
            </a:r>
            <a:r>
              <a:rPr lang="en-US" b="1" dirty="0" err="1"/>
              <a:t>soal</a:t>
            </a:r>
            <a:r>
              <a:rPr lang="en-US" b="1" dirty="0"/>
              <a:t> </a:t>
            </a:r>
            <a:r>
              <a:rPr lang="en-US" b="1" dirty="0" err="1"/>
              <a:t>Konfigurasi</a:t>
            </a:r>
            <a:r>
              <a:rPr lang="en-US" b="1" dirty="0"/>
              <a:t> </a:t>
            </a:r>
            <a:r>
              <a:rPr lang="en-US" b="1" dirty="0" err="1"/>
              <a:t>Elektron</a:t>
            </a:r>
            <a:endParaRPr lang="en-US" dirty="0"/>
          </a:p>
        </p:txBody>
      </p:sp>
      <p:sp>
        <p:nvSpPr>
          <p:cNvPr id="3" name="Content Placeholder 2"/>
          <p:cNvSpPr>
            <a:spLocks noGrp="1"/>
          </p:cNvSpPr>
          <p:nvPr>
            <p:ph idx="1"/>
          </p:nvPr>
        </p:nvSpPr>
        <p:spPr/>
        <p:txBody>
          <a:bodyPr/>
          <a:lstStyle/>
          <a:p>
            <a:r>
              <a:rPr lang="en-US" dirty="0" err="1"/>
              <a:t>entukan</a:t>
            </a:r>
            <a:r>
              <a:rPr lang="en-US" dirty="0"/>
              <a:t> </a:t>
            </a:r>
            <a:r>
              <a:rPr lang="en-US" dirty="0" err="1"/>
              <a:t>konfigurasi</a:t>
            </a:r>
            <a:r>
              <a:rPr lang="en-US" dirty="0"/>
              <a:t> </a:t>
            </a:r>
            <a:r>
              <a:rPr lang="en-US" dirty="0" err="1"/>
              <a:t>elektron</a:t>
            </a:r>
            <a:r>
              <a:rPr lang="en-US" dirty="0"/>
              <a:t> </a:t>
            </a:r>
            <a:r>
              <a:rPr lang="en-US" dirty="0" err="1"/>
              <a:t>dari</a:t>
            </a:r>
            <a:r>
              <a:rPr lang="en-US" dirty="0"/>
              <a:t> 20Ca!</a:t>
            </a:r>
            <a:br>
              <a:rPr lang="en-US" dirty="0"/>
            </a:br>
            <a:r>
              <a:rPr lang="en-US" dirty="0" err="1"/>
              <a:t>Jawab</a:t>
            </a:r>
            <a:r>
              <a:rPr lang="en-US" dirty="0"/>
              <a:t>:</a:t>
            </a:r>
            <a:br>
              <a:rPr lang="en-US" dirty="0"/>
            </a:br>
            <a:r>
              <a:rPr lang="en-US" dirty="0" err="1"/>
              <a:t>Ca</a:t>
            </a:r>
            <a:r>
              <a:rPr lang="en-US" dirty="0"/>
              <a:t> </a:t>
            </a:r>
            <a:r>
              <a:rPr lang="en-US" dirty="0" err="1"/>
              <a:t>memiliki</a:t>
            </a:r>
            <a:r>
              <a:rPr lang="en-US" dirty="0"/>
              <a:t> </a:t>
            </a:r>
            <a:r>
              <a:rPr lang="en-US" dirty="0" err="1"/>
              <a:t>jumlah</a:t>
            </a:r>
            <a:r>
              <a:rPr lang="en-US" dirty="0"/>
              <a:t> </a:t>
            </a:r>
            <a:r>
              <a:rPr lang="en-US" dirty="0" err="1"/>
              <a:t>elektron</a:t>
            </a:r>
            <a:r>
              <a:rPr lang="en-US" dirty="0"/>
              <a:t> 20, </a:t>
            </a:r>
            <a:r>
              <a:rPr lang="en-US" dirty="0" err="1"/>
              <a:t>maka</a:t>
            </a:r>
            <a:r>
              <a:rPr lang="en-US" dirty="0"/>
              <a:t> </a:t>
            </a:r>
            <a:r>
              <a:rPr lang="en-US" dirty="0" err="1"/>
              <a:t>konfigurasinya</a:t>
            </a:r>
            <a:r>
              <a:rPr lang="en-US" dirty="0"/>
              <a:t> </a:t>
            </a:r>
            <a:r>
              <a:rPr lang="en-US" dirty="0" err="1"/>
              <a:t>adalah</a:t>
            </a:r>
            <a:r>
              <a:rPr lang="en-US" dirty="0"/>
              <a:t>:</a:t>
            </a:r>
            <a:br>
              <a:rPr lang="en-US" dirty="0"/>
            </a:br>
            <a:r>
              <a:rPr lang="en-US" dirty="0"/>
              <a:t>1s2 2s2 2p6 3s2 3p6 4s2</a:t>
            </a:r>
          </a:p>
        </p:txBody>
      </p:sp>
    </p:spTree>
    <p:extLst>
      <p:ext uri="{BB962C8B-B14F-4D97-AF65-F5344CB8AC3E}">
        <p14:creationId xmlns:p14="http://schemas.microsoft.com/office/powerpoint/2010/main" val="37013196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Aturan</a:t>
            </a:r>
            <a:r>
              <a:rPr lang="en-US" b="1" dirty="0"/>
              <a:t> </a:t>
            </a:r>
            <a:r>
              <a:rPr lang="en-US" b="1" dirty="0" err="1"/>
              <a:t>Penuh</a:t>
            </a:r>
            <a:r>
              <a:rPr lang="en-US" b="1" dirty="0"/>
              <a:t>/</a:t>
            </a:r>
            <a:r>
              <a:rPr lang="en-US" b="1" dirty="0" err="1"/>
              <a:t>Setengah</a:t>
            </a:r>
            <a:r>
              <a:rPr lang="en-US" b="1" dirty="0"/>
              <a:t> </a:t>
            </a:r>
            <a:r>
              <a:rPr lang="en-US" b="1" dirty="0" err="1"/>
              <a:t>Penuh</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a:t>Aturan</a:t>
            </a:r>
            <a:r>
              <a:rPr lang="en-US" dirty="0"/>
              <a:t> </a:t>
            </a:r>
            <a:r>
              <a:rPr lang="en-US" dirty="0" err="1"/>
              <a:t>penuh</a:t>
            </a:r>
            <a:r>
              <a:rPr lang="en-US" dirty="0"/>
              <a:t> </a:t>
            </a:r>
            <a:r>
              <a:rPr lang="en-US" dirty="0" err="1"/>
              <a:t>dan</a:t>
            </a:r>
            <a:r>
              <a:rPr lang="en-US" dirty="0"/>
              <a:t> </a:t>
            </a:r>
            <a:r>
              <a:rPr lang="en-US" dirty="0" err="1"/>
              <a:t>setengah</a:t>
            </a:r>
            <a:r>
              <a:rPr lang="en-US" dirty="0"/>
              <a:t> </a:t>
            </a:r>
            <a:r>
              <a:rPr lang="en-US" dirty="0" err="1"/>
              <a:t>penuh</a:t>
            </a:r>
            <a:r>
              <a:rPr lang="en-US" dirty="0"/>
              <a:t> </a:t>
            </a:r>
            <a:r>
              <a:rPr lang="en-US" dirty="0" err="1"/>
              <a:t>pada</a:t>
            </a:r>
            <a:r>
              <a:rPr lang="en-US" dirty="0"/>
              <a:t> </a:t>
            </a:r>
            <a:r>
              <a:rPr lang="en-US" dirty="0" err="1"/>
              <a:t>konfigurasi</a:t>
            </a:r>
            <a:r>
              <a:rPr lang="en-US" dirty="0"/>
              <a:t> </a:t>
            </a:r>
            <a:r>
              <a:rPr lang="en-US" dirty="0" err="1"/>
              <a:t>elektron</a:t>
            </a:r>
            <a:r>
              <a:rPr lang="en-US" dirty="0"/>
              <a:t> </a:t>
            </a:r>
            <a:r>
              <a:rPr lang="en-US" dirty="0" err="1"/>
              <a:t>menyatakan</a:t>
            </a:r>
            <a:r>
              <a:rPr lang="en-US" dirty="0"/>
              <a:t> </a:t>
            </a:r>
            <a:r>
              <a:rPr lang="en-US" dirty="0" err="1"/>
              <a:t>bahwa</a:t>
            </a:r>
            <a:r>
              <a:rPr lang="en-US" dirty="0"/>
              <a:t> </a:t>
            </a:r>
            <a:r>
              <a:rPr lang="en-US" dirty="0" err="1"/>
              <a:t>suatu</a:t>
            </a:r>
            <a:r>
              <a:rPr lang="en-US" dirty="0"/>
              <a:t> </a:t>
            </a:r>
            <a:r>
              <a:rPr lang="en-US" dirty="0" err="1"/>
              <a:t>elektron</a:t>
            </a:r>
            <a:r>
              <a:rPr lang="en-US" dirty="0"/>
              <a:t> </a:t>
            </a:r>
            <a:r>
              <a:rPr lang="en-US" dirty="0" err="1"/>
              <a:t>dapat</a:t>
            </a:r>
            <a:r>
              <a:rPr lang="en-US" dirty="0"/>
              <a:t> </a:t>
            </a:r>
            <a:r>
              <a:rPr lang="en-US" dirty="0" err="1"/>
              <a:t>berpindah</a:t>
            </a:r>
            <a:r>
              <a:rPr lang="en-US" dirty="0"/>
              <a:t> </a:t>
            </a:r>
            <a:r>
              <a:rPr lang="en-US" dirty="0" err="1"/>
              <a:t>ke</a:t>
            </a:r>
            <a:r>
              <a:rPr lang="en-US" dirty="0"/>
              <a:t> orbital lain </a:t>
            </a:r>
            <a:r>
              <a:rPr lang="en-US" dirty="0" err="1"/>
              <a:t>untuk</a:t>
            </a:r>
            <a:r>
              <a:rPr lang="en-US" dirty="0"/>
              <a:t> </a:t>
            </a:r>
            <a:r>
              <a:rPr lang="en-US" dirty="0" err="1"/>
              <a:t>mencapai</a:t>
            </a:r>
            <a:r>
              <a:rPr lang="en-US" dirty="0"/>
              <a:t> </a:t>
            </a:r>
            <a:r>
              <a:rPr lang="en-US" dirty="0" err="1"/>
              <a:t>susunan</a:t>
            </a:r>
            <a:r>
              <a:rPr lang="en-US" dirty="0"/>
              <a:t> yang </a:t>
            </a:r>
            <a:r>
              <a:rPr lang="en-US" dirty="0" err="1"/>
              <a:t>lebih</a:t>
            </a:r>
            <a:r>
              <a:rPr lang="en-US" dirty="0"/>
              <a:t> </a:t>
            </a:r>
            <a:r>
              <a:rPr lang="en-US" dirty="0" err="1"/>
              <a:t>stabil</a:t>
            </a:r>
            <a:r>
              <a:rPr lang="en-US" dirty="0"/>
              <a:t>. </a:t>
            </a:r>
            <a:r>
              <a:rPr lang="en-US" dirty="0" err="1"/>
              <a:t>Aturan</a:t>
            </a:r>
            <a:r>
              <a:rPr lang="en-US" dirty="0"/>
              <a:t> </a:t>
            </a:r>
            <a:r>
              <a:rPr lang="en-US" dirty="0" err="1"/>
              <a:t>penuh</a:t>
            </a:r>
            <a:r>
              <a:rPr lang="en-US" dirty="0"/>
              <a:t>/</a:t>
            </a:r>
            <a:r>
              <a:rPr lang="en-US" dirty="0" err="1"/>
              <a:t>setengah</a:t>
            </a:r>
            <a:r>
              <a:rPr lang="en-US" dirty="0"/>
              <a:t> </a:t>
            </a:r>
            <a:r>
              <a:rPr lang="en-US" dirty="0" err="1"/>
              <a:t>penuh</a:t>
            </a:r>
            <a:r>
              <a:rPr lang="en-US" dirty="0"/>
              <a:t> </a:t>
            </a:r>
            <a:r>
              <a:rPr lang="en-US" dirty="0" err="1"/>
              <a:t>ini</a:t>
            </a:r>
            <a:r>
              <a:rPr lang="en-US" dirty="0"/>
              <a:t> </a:t>
            </a:r>
            <a:r>
              <a:rPr lang="en-US" dirty="0" err="1"/>
              <a:t>diterapkan</a:t>
            </a:r>
            <a:r>
              <a:rPr lang="en-US" dirty="0"/>
              <a:t> </a:t>
            </a:r>
            <a:r>
              <a:rPr lang="en-US" dirty="0" err="1"/>
              <a:t>untuk</a:t>
            </a:r>
            <a:r>
              <a:rPr lang="en-US" dirty="0"/>
              <a:t> </a:t>
            </a:r>
            <a:r>
              <a:rPr lang="en-US" dirty="0" err="1"/>
              <a:t>konfigurasi</a:t>
            </a:r>
            <a:r>
              <a:rPr lang="en-US" dirty="0"/>
              <a:t> </a:t>
            </a:r>
            <a:r>
              <a:rPr lang="en-US" dirty="0" err="1"/>
              <a:t>elektron</a:t>
            </a:r>
            <a:r>
              <a:rPr lang="en-US" dirty="0"/>
              <a:t> yang </a:t>
            </a:r>
            <a:r>
              <a:rPr lang="en-US" dirty="0" err="1"/>
              <a:t>memiliki</a:t>
            </a:r>
            <a:r>
              <a:rPr lang="en-US" dirty="0"/>
              <a:t> </a:t>
            </a:r>
            <a:r>
              <a:rPr lang="en-US" dirty="0" err="1"/>
              <a:t>akhir</a:t>
            </a:r>
            <a:r>
              <a:rPr lang="en-US" dirty="0"/>
              <a:t>, </a:t>
            </a:r>
            <a:r>
              <a:rPr lang="en-US" dirty="0" err="1"/>
              <a:t>yaitu</a:t>
            </a:r>
            <a:r>
              <a:rPr lang="en-US" dirty="0"/>
              <a:t> </a:t>
            </a:r>
            <a:r>
              <a:rPr lang="en-US" dirty="0" err="1"/>
              <a:t>pada</a:t>
            </a:r>
            <a:r>
              <a:rPr lang="en-US" dirty="0"/>
              <a:t> </a:t>
            </a:r>
            <a:r>
              <a:rPr lang="en-US" dirty="0" err="1"/>
              <a:t>subkulit</a:t>
            </a:r>
            <a:r>
              <a:rPr lang="en-US" dirty="0"/>
              <a:t> d.</a:t>
            </a:r>
          </a:p>
          <a:p>
            <a:r>
              <a:rPr lang="en-US" dirty="0" err="1"/>
              <a:t>Sebagai</a:t>
            </a:r>
            <a:r>
              <a:rPr lang="en-US" dirty="0"/>
              <a:t> </a:t>
            </a:r>
            <a:r>
              <a:rPr lang="en-US" dirty="0" err="1"/>
              <a:t>contoh</a:t>
            </a:r>
            <a:r>
              <a:rPr lang="en-US" dirty="0"/>
              <a:t> </a:t>
            </a:r>
            <a:r>
              <a:rPr lang="en-US" dirty="0" err="1"/>
              <a:t>yaitu</a:t>
            </a:r>
            <a:r>
              <a:rPr lang="en-US" dirty="0"/>
              <a:t> </a:t>
            </a:r>
            <a:r>
              <a:rPr lang="en-US" dirty="0" err="1"/>
              <a:t>pada</a:t>
            </a:r>
            <a:r>
              <a:rPr lang="en-US" dirty="0"/>
              <a:t> atom Cu yang </a:t>
            </a:r>
            <a:r>
              <a:rPr lang="en-US" dirty="0" err="1"/>
              <a:t>memiliki</a:t>
            </a:r>
            <a:r>
              <a:rPr lang="en-US" dirty="0"/>
              <a:t> </a:t>
            </a:r>
            <a:r>
              <a:rPr lang="en-US" dirty="0" err="1"/>
              <a:t>konfigurasi</a:t>
            </a:r>
            <a:r>
              <a:rPr lang="en-US" dirty="0"/>
              <a:t> </a:t>
            </a:r>
            <a:r>
              <a:rPr lang="en-US" dirty="0" err="1"/>
              <a:t>akhir</a:t>
            </a:r>
            <a:r>
              <a:rPr lang="en-US" dirty="0"/>
              <a:t> </a:t>
            </a:r>
            <a:r>
              <a:rPr lang="en-US" dirty="0" err="1"/>
              <a:t>pada</a:t>
            </a:r>
            <a:r>
              <a:rPr lang="en-US" dirty="0"/>
              <a:t> orbital 3d. Kita </a:t>
            </a:r>
            <a:r>
              <a:rPr lang="en-US" dirty="0" err="1"/>
              <a:t>menggambarkan</a:t>
            </a:r>
            <a:r>
              <a:rPr lang="en-US" dirty="0"/>
              <a:t> </a:t>
            </a:r>
            <a:r>
              <a:rPr lang="en-US" dirty="0" err="1"/>
              <a:t>konfigurasi</a:t>
            </a:r>
            <a:r>
              <a:rPr lang="en-US" dirty="0"/>
              <a:t> atom Cu </a:t>
            </a:r>
            <a:r>
              <a:rPr lang="en-US" dirty="0" err="1"/>
              <a:t>tanpa</a:t>
            </a:r>
            <a:r>
              <a:rPr lang="en-US" dirty="0"/>
              <a:t> </a:t>
            </a:r>
            <a:r>
              <a:rPr lang="en-US" dirty="0" err="1"/>
              <a:t>aturan</a:t>
            </a:r>
            <a:r>
              <a:rPr lang="en-US" dirty="0"/>
              <a:t> </a:t>
            </a:r>
            <a:r>
              <a:rPr lang="en-US" dirty="0" err="1"/>
              <a:t>penuh</a:t>
            </a:r>
            <a:r>
              <a:rPr lang="en-US" dirty="0"/>
              <a:t>/</a:t>
            </a:r>
            <a:r>
              <a:rPr lang="en-US" dirty="0" err="1"/>
              <a:t>setengah</a:t>
            </a:r>
            <a:r>
              <a:rPr lang="en-US" dirty="0"/>
              <a:t> </a:t>
            </a:r>
            <a:r>
              <a:rPr lang="en-US" dirty="0" err="1"/>
              <a:t>penuh</a:t>
            </a:r>
            <a:r>
              <a:rPr lang="en-US" dirty="0"/>
              <a:t> </a:t>
            </a:r>
            <a:r>
              <a:rPr lang="en-US" dirty="0" err="1"/>
              <a:t>dengan</a:t>
            </a:r>
            <a:r>
              <a:rPr lang="en-US" dirty="0"/>
              <a:t> </a:t>
            </a:r>
            <a:r>
              <a:rPr lang="en-US" dirty="0" err="1"/>
              <a:t>konfigurasi</a:t>
            </a:r>
            <a:r>
              <a:rPr lang="en-US" dirty="0"/>
              <a:t> </a:t>
            </a:r>
            <a:r>
              <a:rPr lang="en-US" dirty="0" err="1"/>
              <a:t>berikut</a:t>
            </a:r>
            <a:r>
              <a:rPr lang="en-US" dirty="0"/>
              <a:t>:</a:t>
            </a:r>
          </a:p>
          <a:p>
            <a:r>
              <a:rPr lang="en-US" b="1" dirty="0"/>
              <a:t>Cu : 1s2 2s2 2p6 3s2 3p6 4s2 3d9</a:t>
            </a:r>
            <a:endParaRPr lang="en-US" dirty="0"/>
          </a:p>
          <a:p>
            <a:r>
              <a:rPr lang="en-US" dirty="0" err="1"/>
              <a:t>Namun</a:t>
            </a:r>
            <a:r>
              <a:rPr lang="en-US" dirty="0"/>
              <a:t> </a:t>
            </a:r>
            <a:r>
              <a:rPr lang="en-US" dirty="0" err="1"/>
              <a:t>dengan</a:t>
            </a:r>
            <a:r>
              <a:rPr lang="en-US" dirty="0"/>
              <a:t> </a:t>
            </a:r>
            <a:r>
              <a:rPr lang="en-US" dirty="0" err="1"/>
              <a:t>aturan</a:t>
            </a:r>
            <a:r>
              <a:rPr lang="en-US" dirty="0"/>
              <a:t> </a:t>
            </a:r>
            <a:r>
              <a:rPr lang="en-US" dirty="0" err="1"/>
              <a:t>setengah</a:t>
            </a:r>
            <a:r>
              <a:rPr lang="en-US" dirty="0"/>
              <a:t> </a:t>
            </a:r>
            <a:r>
              <a:rPr lang="en-US" dirty="0" err="1"/>
              <a:t>penuh</a:t>
            </a:r>
            <a:r>
              <a:rPr lang="en-US" dirty="0"/>
              <a:t>, orbital 3d </a:t>
            </a:r>
            <a:r>
              <a:rPr lang="en-US" dirty="0" err="1"/>
              <a:t>cenderung</a:t>
            </a:r>
            <a:r>
              <a:rPr lang="en-US" dirty="0"/>
              <a:t> </a:t>
            </a:r>
            <a:r>
              <a:rPr lang="en-US" dirty="0" err="1"/>
              <a:t>mengambil</a:t>
            </a:r>
            <a:r>
              <a:rPr lang="en-US" dirty="0"/>
              <a:t> </a:t>
            </a:r>
            <a:r>
              <a:rPr lang="en-US" dirty="0" err="1"/>
              <a:t>elektron</a:t>
            </a:r>
            <a:r>
              <a:rPr lang="en-US" dirty="0"/>
              <a:t> </a:t>
            </a:r>
            <a:r>
              <a:rPr lang="en-US" dirty="0" err="1"/>
              <a:t>dari</a:t>
            </a:r>
            <a:r>
              <a:rPr lang="en-US" dirty="0"/>
              <a:t> 4s </a:t>
            </a:r>
            <a:r>
              <a:rPr lang="en-US" dirty="0" err="1"/>
              <a:t>untuk</a:t>
            </a:r>
            <a:r>
              <a:rPr lang="en-US" dirty="0"/>
              <a:t> </a:t>
            </a:r>
            <a:r>
              <a:rPr lang="en-US" dirty="0" err="1"/>
              <a:t>mencapai</a:t>
            </a:r>
            <a:r>
              <a:rPr lang="en-US" dirty="0"/>
              <a:t> total 10 </a:t>
            </a:r>
            <a:r>
              <a:rPr lang="en-US" dirty="0" err="1"/>
              <a:t>elektron</a:t>
            </a:r>
            <a:r>
              <a:rPr lang="en-US" dirty="0"/>
              <a:t>.</a:t>
            </a:r>
          </a:p>
          <a:p>
            <a:r>
              <a:rPr lang="en-US" b="1" dirty="0"/>
              <a:t>Cu : 1s2 2s2 2p6 3s2 3p6 4s1 3d10</a:t>
            </a:r>
            <a:endParaRPr lang="en-US" dirty="0"/>
          </a:p>
        </p:txBody>
      </p:sp>
    </p:spTree>
    <p:extLst>
      <p:ext uri="{BB962C8B-B14F-4D97-AF65-F5344CB8AC3E}">
        <p14:creationId xmlns:p14="http://schemas.microsoft.com/office/powerpoint/2010/main" val="160336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7E7F4-6EFA-4B1A-898D-74082141E2C4}"/>
              </a:ext>
            </a:extLst>
          </p:cNvPr>
          <p:cNvSpPr>
            <a:spLocks noGrp="1"/>
          </p:cNvSpPr>
          <p:nvPr>
            <p:ph type="title"/>
          </p:nvPr>
        </p:nvSpPr>
        <p:spPr/>
        <p:txBody>
          <a:bodyPr/>
          <a:lstStyle/>
          <a:p>
            <a:r>
              <a:rPr lang="en-US" dirty="0"/>
              <a:t>1.PENGERTIAN ATOM</a:t>
            </a:r>
            <a:endParaRPr lang="en-ID" dirty="0"/>
          </a:p>
        </p:txBody>
      </p:sp>
      <p:sp>
        <p:nvSpPr>
          <p:cNvPr id="3" name="Content Placeholder 2">
            <a:extLst>
              <a:ext uri="{FF2B5EF4-FFF2-40B4-BE49-F238E27FC236}">
                <a16:creationId xmlns:a16="http://schemas.microsoft.com/office/drawing/2014/main" id="{4BE2010F-B683-4414-B02A-C2BAAD3CF5B5}"/>
              </a:ext>
            </a:extLst>
          </p:cNvPr>
          <p:cNvSpPr>
            <a:spLocks noGrp="1"/>
          </p:cNvSpPr>
          <p:nvPr>
            <p:ph idx="1"/>
          </p:nvPr>
        </p:nvSpPr>
        <p:spPr/>
        <p:txBody>
          <a:bodyPr/>
          <a:lstStyle/>
          <a:p>
            <a:r>
              <a:rPr lang="en-ID" dirty="0"/>
              <a:t>Atom </a:t>
            </a:r>
            <a:r>
              <a:rPr lang="en-ID" dirty="0" err="1"/>
              <a:t>adalah</a:t>
            </a:r>
            <a:r>
              <a:rPr lang="en-ID" dirty="0"/>
              <a:t> </a:t>
            </a:r>
            <a:r>
              <a:rPr lang="en-ID" dirty="0" err="1"/>
              <a:t>partikel</a:t>
            </a:r>
            <a:r>
              <a:rPr lang="en-ID" dirty="0"/>
              <a:t> </a:t>
            </a:r>
            <a:r>
              <a:rPr lang="en-ID" dirty="0" err="1"/>
              <a:t>terkecil</a:t>
            </a:r>
            <a:r>
              <a:rPr lang="en-ID" dirty="0"/>
              <a:t> </a:t>
            </a:r>
            <a:r>
              <a:rPr lang="en-ID" dirty="0" err="1"/>
              <a:t>dari</a:t>
            </a:r>
            <a:r>
              <a:rPr lang="en-ID" dirty="0"/>
              <a:t> </a:t>
            </a:r>
            <a:r>
              <a:rPr lang="en-ID" dirty="0" err="1"/>
              <a:t>suatu</a:t>
            </a:r>
            <a:r>
              <a:rPr lang="en-ID" dirty="0"/>
              <a:t> </a:t>
            </a:r>
            <a:r>
              <a:rPr lang="en-ID" dirty="0" err="1"/>
              <a:t>zat</a:t>
            </a:r>
            <a:r>
              <a:rPr lang="en-ID" dirty="0"/>
              <a:t> yang </a:t>
            </a:r>
            <a:r>
              <a:rPr lang="en-ID" dirty="0" err="1"/>
              <a:t>tidak</a:t>
            </a:r>
            <a:r>
              <a:rPr lang="en-ID" dirty="0"/>
              <a:t> </a:t>
            </a:r>
            <a:r>
              <a:rPr lang="en-ID" dirty="0" err="1"/>
              <a:t>bisa</a:t>
            </a:r>
            <a:r>
              <a:rPr lang="en-ID" dirty="0"/>
              <a:t> </a:t>
            </a:r>
            <a:r>
              <a:rPr lang="en-ID" dirty="0" err="1"/>
              <a:t>dibagi</a:t>
            </a:r>
            <a:r>
              <a:rPr lang="en-ID" dirty="0"/>
              <a:t> </a:t>
            </a:r>
            <a:r>
              <a:rPr lang="en-ID" dirty="0" err="1"/>
              <a:t>lagi</a:t>
            </a:r>
            <a:r>
              <a:rPr lang="en-ID" dirty="0"/>
              <a:t>. </a:t>
            </a:r>
            <a:r>
              <a:rPr lang="en-ID" dirty="0" err="1"/>
              <a:t>Istilah</a:t>
            </a:r>
            <a:r>
              <a:rPr lang="en-ID" dirty="0"/>
              <a:t> atom </a:t>
            </a:r>
            <a:r>
              <a:rPr lang="en-ID" dirty="0" err="1"/>
              <a:t>ini</a:t>
            </a:r>
            <a:r>
              <a:rPr lang="en-ID" dirty="0"/>
              <a:t> </a:t>
            </a:r>
            <a:r>
              <a:rPr lang="en-ID" dirty="0" err="1"/>
              <a:t>diberikan</a:t>
            </a:r>
            <a:r>
              <a:rPr lang="en-ID" dirty="0"/>
              <a:t> oleh </a:t>
            </a:r>
            <a:r>
              <a:rPr lang="en-ID" dirty="0" err="1"/>
              <a:t>seorang</a:t>
            </a:r>
            <a:r>
              <a:rPr lang="en-ID" dirty="0"/>
              <a:t> </a:t>
            </a:r>
            <a:r>
              <a:rPr lang="en-ID" dirty="0" err="1"/>
              <a:t>filsuf</a:t>
            </a:r>
            <a:r>
              <a:rPr lang="en-ID" dirty="0"/>
              <a:t> </a:t>
            </a:r>
            <a:r>
              <a:rPr lang="en-ID" dirty="0" err="1"/>
              <a:t>asal</a:t>
            </a:r>
            <a:r>
              <a:rPr lang="en-ID" dirty="0"/>
              <a:t> Yunani, </a:t>
            </a:r>
            <a:r>
              <a:rPr lang="en-ID" dirty="0" err="1"/>
              <a:t>Demokritus</a:t>
            </a:r>
            <a:r>
              <a:rPr lang="en-ID" dirty="0"/>
              <a:t> pada 400 SM.  </a:t>
            </a:r>
            <a:r>
              <a:rPr lang="en-ID" dirty="0" err="1"/>
              <a:t>Namun</a:t>
            </a:r>
            <a:r>
              <a:rPr lang="en-ID" dirty="0"/>
              <a:t>, </a:t>
            </a:r>
            <a:r>
              <a:rPr lang="en-ID" dirty="0" err="1"/>
              <a:t>pendapat</a:t>
            </a:r>
            <a:r>
              <a:rPr lang="en-ID" dirty="0"/>
              <a:t> </a:t>
            </a:r>
            <a:r>
              <a:rPr lang="en-ID" dirty="0" err="1"/>
              <a:t>ini</a:t>
            </a:r>
            <a:r>
              <a:rPr lang="en-ID" dirty="0"/>
              <a:t> </a:t>
            </a:r>
            <a:r>
              <a:rPr lang="en-ID" dirty="0" err="1"/>
              <a:t>dibantah</a:t>
            </a:r>
            <a:r>
              <a:rPr lang="en-ID" dirty="0"/>
              <a:t> oleh </a:t>
            </a:r>
            <a:r>
              <a:rPr lang="en-ID" dirty="0" err="1"/>
              <a:t>Arisoteles</a:t>
            </a:r>
            <a:r>
              <a:rPr lang="en-ID" dirty="0"/>
              <a:t> yang juga </a:t>
            </a:r>
            <a:r>
              <a:rPr lang="en-ID" dirty="0" err="1"/>
              <a:t>seorang</a:t>
            </a:r>
            <a:r>
              <a:rPr lang="en-ID" dirty="0"/>
              <a:t> </a:t>
            </a:r>
            <a:r>
              <a:rPr lang="en-ID" dirty="0" err="1"/>
              <a:t>filsuf</a:t>
            </a:r>
            <a:r>
              <a:rPr lang="en-ID" dirty="0"/>
              <a:t> </a:t>
            </a:r>
            <a:r>
              <a:rPr lang="en-ID" dirty="0" err="1"/>
              <a:t>asal</a:t>
            </a:r>
            <a:r>
              <a:rPr lang="en-ID" dirty="0"/>
              <a:t> Yunani.</a:t>
            </a:r>
          </a:p>
          <a:p>
            <a:r>
              <a:rPr lang="en-ID" dirty="0" err="1"/>
              <a:t>Menurut</a:t>
            </a:r>
            <a:r>
              <a:rPr lang="en-ID" dirty="0"/>
              <a:t> </a:t>
            </a:r>
            <a:r>
              <a:rPr lang="en-ID" dirty="0" err="1"/>
              <a:t>Arisoteles</a:t>
            </a:r>
            <a:r>
              <a:rPr lang="en-ID" dirty="0"/>
              <a:t>, </a:t>
            </a:r>
            <a:r>
              <a:rPr lang="en-ID" dirty="0" err="1"/>
              <a:t>suatu</a:t>
            </a:r>
            <a:r>
              <a:rPr lang="en-ID" dirty="0"/>
              <a:t> </a:t>
            </a:r>
            <a:r>
              <a:rPr lang="en-ID" dirty="0" err="1"/>
              <a:t>zat</a:t>
            </a:r>
            <a:r>
              <a:rPr lang="en-ID" dirty="0"/>
              <a:t> </a:t>
            </a:r>
            <a:r>
              <a:rPr lang="en-ID" dirty="0" err="1"/>
              <a:t>tersusun</a:t>
            </a:r>
            <a:r>
              <a:rPr lang="en-ID" dirty="0"/>
              <a:t> </a:t>
            </a:r>
            <a:r>
              <a:rPr lang="en-ID" dirty="0" err="1"/>
              <a:t>atas</a:t>
            </a:r>
            <a:r>
              <a:rPr lang="en-ID" dirty="0"/>
              <a:t> </a:t>
            </a:r>
            <a:r>
              <a:rPr lang="en-ID" dirty="0" err="1"/>
              <a:t>api</a:t>
            </a:r>
            <a:r>
              <a:rPr lang="en-ID" dirty="0"/>
              <a:t>, air, </a:t>
            </a:r>
            <a:r>
              <a:rPr lang="en-ID" dirty="0" err="1"/>
              <a:t>tanah</a:t>
            </a:r>
            <a:r>
              <a:rPr lang="en-ID" dirty="0"/>
              <a:t>, dan </a:t>
            </a:r>
            <a:r>
              <a:rPr lang="en-ID" dirty="0" err="1"/>
              <a:t>udara</a:t>
            </a:r>
            <a:r>
              <a:rPr lang="en-ID" dirty="0"/>
              <a:t>. </a:t>
            </a:r>
            <a:r>
              <a:rPr lang="en-ID" dirty="0" err="1"/>
              <a:t>Teori</a:t>
            </a:r>
            <a:r>
              <a:rPr lang="en-ID" dirty="0"/>
              <a:t> </a:t>
            </a:r>
            <a:r>
              <a:rPr lang="en-ID" dirty="0" err="1"/>
              <a:t>ini</a:t>
            </a:r>
            <a:r>
              <a:rPr lang="en-ID" dirty="0"/>
              <a:t> </a:t>
            </a:r>
            <a:r>
              <a:rPr lang="en-ID" dirty="0" err="1"/>
              <a:t>akhirnya</a:t>
            </a:r>
            <a:r>
              <a:rPr lang="en-ID" dirty="0"/>
              <a:t> </a:t>
            </a:r>
            <a:r>
              <a:rPr lang="en-ID" dirty="0" err="1"/>
              <a:t>digunakan</a:t>
            </a:r>
            <a:r>
              <a:rPr lang="en-ID" dirty="0"/>
              <a:t> para </a:t>
            </a:r>
            <a:r>
              <a:rPr lang="en-ID" dirty="0" err="1"/>
              <a:t>ilmuwan</a:t>
            </a:r>
            <a:r>
              <a:rPr lang="en-ID" dirty="0"/>
              <a:t> </a:t>
            </a:r>
            <a:r>
              <a:rPr lang="en-ID" dirty="0" err="1"/>
              <a:t>selama</a:t>
            </a:r>
            <a:r>
              <a:rPr lang="en-ID" dirty="0"/>
              <a:t> </a:t>
            </a:r>
            <a:r>
              <a:rPr lang="en-ID" dirty="0" err="1"/>
              <a:t>berabad-abad</a:t>
            </a:r>
            <a:r>
              <a:rPr lang="en-ID" dirty="0"/>
              <a:t> </a:t>
            </a:r>
            <a:r>
              <a:rPr lang="en-ID" dirty="0" err="1"/>
              <a:t>hingga</a:t>
            </a:r>
            <a:r>
              <a:rPr lang="en-ID" dirty="0"/>
              <a:t> John Dalton pada 1808 </a:t>
            </a:r>
            <a:r>
              <a:rPr lang="en-ID" dirty="0" err="1"/>
              <a:t>mengemukakan</a:t>
            </a:r>
            <a:r>
              <a:rPr lang="en-ID" dirty="0"/>
              <a:t> </a:t>
            </a:r>
            <a:r>
              <a:rPr lang="en-ID" dirty="0" err="1"/>
              <a:t>teori</a:t>
            </a:r>
            <a:r>
              <a:rPr lang="en-ID" dirty="0"/>
              <a:t> </a:t>
            </a:r>
            <a:r>
              <a:rPr lang="en-ID" dirty="0" err="1"/>
              <a:t>atomnya</a:t>
            </a:r>
            <a:r>
              <a:rPr lang="en-ID" dirty="0"/>
              <a:t> </a:t>
            </a:r>
            <a:r>
              <a:rPr lang="en-ID" dirty="0" err="1"/>
              <a:t>sebagaimana</a:t>
            </a:r>
            <a:r>
              <a:rPr lang="en-ID" dirty="0"/>
              <a:t> yang </a:t>
            </a:r>
            <a:r>
              <a:rPr lang="en-ID" dirty="0" err="1"/>
              <a:t>dikutip</a:t>
            </a:r>
            <a:r>
              <a:rPr lang="en-ID" dirty="0"/>
              <a:t> </a:t>
            </a:r>
            <a:r>
              <a:rPr lang="en-ID" dirty="0" err="1"/>
              <a:t>dari</a:t>
            </a:r>
            <a:r>
              <a:rPr lang="en-ID" dirty="0"/>
              <a:t> </a:t>
            </a:r>
            <a:r>
              <a:rPr lang="en-ID" dirty="0" err="1"/>
              <a:t>buku</a:t>
            </a:r>
            <a:r>
              <a:rPr lang="en-ID" dirty="0"/>
              <a:t> </a:t>
            </a:r>
            <a:r>
              <a:rPr lang="en-ID" dirty="0" err="1"/>
              <a:t>Praktis</a:t>
            </a:r>
            <a:r>
              <a:rPr lang="en-ID" dirty="0"/>
              <a:t> </a:t>
            </a:r>
            <a:r>
              <a:rPr lang="en-ID" dirty="0" err="1"/>
              <a:t>Belajar</a:t>
            </a:r>
            <a:r>
              <a:rPr lang="en-ID" dirty="0"/>
              <a:t> Kimia oleh Imam </a:t>
            </a:r>
            <a:r>
              <a:rPr lang="en-ID" dirty="0" err="1"/>
              <a:t>Rahayu</a:t>
            </a:r>
            <a:r>
              <a:rPr lang="en-ID" dirty="0"/>
              <a:t>.</a:t>
            </a:r>
          </a:p>
        </p:txBody>
      </p:sp>
    </p:spTree>
    <p:extLst>
      <p:ext uri="{BB962C8B-B14F-4D97-AF65-F5344CB8AC3E}">
        <p14:creationId xmlns:p14="http://schemas.microsoft.com/office/powerpoint/2010/main" val="31158959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Diagram Orbital</a:t>
            </a:r>
            <a:endParaRPr lang="en-US" dirty="0"/>
          </a:p>
        </p:txBody>
      </p:sp>
      <p:sp>
        <p:nvSpPr>
          <p:cNvPr id="3" name="Content Placeholder 2"/>
          <p:cNvSpPr>
            <a:spLocks noGrp="1"/>
          </p:cNvSpPr>
          <p:nvPr>
            <p:ph idx="1"/>
          </p:nvPr>
        </p:nvSpPr>
        <p:spPr/>
        <p:txBody>
          <a:bodyPr>
            <a:normAutofit fontScale="85000" lnSpcReduction="10000"/>
          </a:bodyPr>
          <a:lstStyle/>
          <a:p>
            <a:r>
              <a:rPr lang="en-US" dirty="0"/>
              <a:t>Orbital </a:t>
            </a:r>
            <a:r>
              <a:rPr lang="en-US" dirty="0" err="1"/>
              <a:t>adalah</a:t>
            </a:r>
            <a:r>
              <a:rPr lang="en-US" dirty="0"/>
              <a:t> </a:t>
            </a:r>
            <a:r>
              <a:rPr lang="en-US" dirty="0" err="1"/>
              <a:t>bagian</a:t>
            </a:r>
            <a:r>
              <a:rPr lang="en-US" dirty="0"/>
              <a:t> </a:t>
            </a:r>
            <a:r>
              <a:rPr lang="en-US" dirty="0" err="1"/>
              <a:t>dari</a:t>
            </a:r>
            <a:r>
              <a:rPr lang="en-US" dirty="0"/>
              <a:t> </a:t>
            </a:r>
            <a:r>
              <a:rPr lang="en-US" dirty="0" err="1"/>
              <a:t>subkulit</a:t>
            </a:r>
            <a:r>
              <a:rPr lang="en-US" dirty="0"/>
              <a:t> atom, </a:t>
            </a:r>
            <a:r>
              <a:rPr lang="en-US" dirty="0" err="1"/>
              <a:t>sebagai</a:t>
            </a:r>
            <a:r>
              <a:rPr lang="en-US" dirty="0"/>
              <a:t> </a:t>
            </a:r>
            <a:r>
              <a:rPr lang="en-US" dirty="0" err="1"/>
              <a:t>daerah</a:t>
            </a:r>
            <a:r>
              <a:rPr lang="en-US" dirty="0"/>
              <a:t> yang paling </a:t>
            </a:r>
            <a:r>
              <a:rPr lang="en-US" dirty="0" err="1"/>
              <a:t>mungkin</a:t>
            </a:r>
            <a:r>
              <a:rPr lang="en-US" dirty="0"/>
              <a:t> </a:t>
            </a:r>
            <a:r>
              <a:rPr lang="en-US" dirty="0" err="1"/>
              <a:t>ditempati</a:t>
            </a:r>
            <a:r>
              <a:rPr lang="en-US" dirty="0"/>
              <a:t> </a:t>
            </a:r>
            <a:r>
              <a:rPr lang="en-US" dirty="0" err="1"/>
              <a:t>elektron</a:t>
            </a:r>
            <a:r>
              <a:rPr lang="en-US" dirty="0"/>
              <a:t>. </a:t>
            </a:r>
            <a:r>
              <a:rPr lang="en-US" dirty="0" err="1"/>
              <a:t>Sedangkan</a:t>
            </a:r>
            <a:r>
              <a:rPr lang="en-US" dirty="0"/>
              <a:t> diagram orbital </a:t>
            </a:r>
            <a:r>
              <a:rPr lang="en-US" dirty="0" err="1"/>
              <a:t>adalah</a:t>
            </a:r>
            <a:r>
              <a:rPr lang="en-US" dirty="0"/>
              <a:t> </a:t>
            </a:r>
            <a:r>
              <a:rPr lang="en-US" dirty="0" err="1"/>
              <a:t>deskripsi</a:t>
            </a:r>
            <a:r>
              <a:rPr lang="en-US" dirty="0"/>
              <a:t> </a:t>
            </a:r>
            <a:r>
              <a:rPr lang="en-US" dirty="0" err="1"/>
              <a:t>gambaran</a:t>
            </a:r>
            <a:r>
              <a:rPr lang="en-US" dirty="0"/>
              <a:t> </a:t>
            </a:r>
            <a:r>
              <a:rPr lang="en-US" dirty="0" err="1"/>
              <a:t>dari</a:t>
            </a:r>
            <a:r>
              <a:rPr lang="en-US" dirty="0"/>
              <a:t> </a:t>
            </a:r>
            <a:r>
              <a:rPr lang="en-US" dirty="0" err="1"/>
              <a:t>elektron</a:t>
            </a:r>
            <a:r>
              <a:rPr lang="en-US" dirty="0"/>
              <a:t> yang </a:t>
            </a:r>
            <a:r>
              <a:rPr lang="en-US" dirty="0" err="1"/>
              <a:t>menempati</a:t>
            </a:r>
            <a:r>
              <a:rPr lang="en-US" dirty="0"/>
              <a:t> orbital-orbital atom. </a:t>
            </a:r>
          </a:p>
          <a:p>
            <a:r>
              <a:rPr lang="en-US" dirty="0" err="1"/>
              <a:t>Dalam</a:t>
            </a:r>
            <a:r>
              <a:rPr lang="en-US" dirty="0"/>
              <a:t> </a:t>
            </a:r>
            <a:r>
              <a:rPr lang="en-US" dirty="0" err="1"/>
              <a:t>penyusunan</a:t>
            </a:r>
            <a:r>
              <a:rPr lang="en-US" dirty="0"/>
              <a:t> diagram orbital, </a:t>
            </a:r>
            <a:r>
              <a:rPr lang="en-US" dirty="0" err="1"/>
              <a:t>sebuah</a:t>
            </a:r>
            <a:r>
              <a:rPr lang="en-US" dirty="0"/>
              <a:t> </a:t>
            </a:r>
            <a:r>
              <a:rPr lang="en-US" dirty="0" err="1"/>
              <a:t>elektron</a:t>
            </a:r>
            <a:r>
              <a:rPr lang="en-US" dirty="0"/>
              <a:t> </a:t>
            </a:r>
            <a:r>
              <a:rPr lang="en-US" dirty="0" err="1"/>
              <a:t>disimbolkan</a:t>
            </a:r>
            <a:r>
              <a:rPr lang="en-US" dirty="0"/>
              <a:t> </a:t>
            </a:r>
            <a:r>
              <a:rPr lang="en-US" dirty="0" err="1"/>
              <a:t>dengan</a:t>
            </a:r>
            <a:r>
              <a:rPr lang="en-US" dirty="0"/>
              <a:t> </a:t>
            </a:r>
            <a:r>
              <a:rPr lang="en-US" dirty="0" err="1"/>
              <a:t>anak</a:t>
            </a:r>
            <a:r>
              <a:rPr lang="en-US" dirty="0"/>
              <a:t> </a:t>
            </a:r>
            <a:r>
              <a:rPr lang="en-US" dirty="0" err="1"/>
              <a:t>panah</a:t>
            </a:r>
            <a:r>
              <a:rPr lang="en-US" dirty="0"/>
              <a:t> </a:t>
            </a:r>
            <a:r>
              <a:rPr lang="en-US" dirty="0" err="1"/>
              <a:t>menghadap</a:t>
            </a:r>
            <a:r>
              <a:rPr lang="en-US" dirty="0"/>
              <a:t> </a:t>
            </a:r>
            <a:r>
              <a:rPr lang="en-US" dirty="0" err="1"/>
              <a:t>ke</a:t>
            </a:r>
            <a:r>
              <a:rPr lang="en-US" dirty="0"/>
              <a:t> </a:t>
            </a:r>
            <a:r>
              <a:rPr lang="en-US" dirty="0" err="1"/>
              <a:t>atas</a:t>
            </a:r>
            <a:r>
              <a:rPr lang="en-US" dirty="0"/>
              <a:t> </a:t>
            </a:r>
            <a:r>
              <a:rPr lang="en-US" dirty="0" err="1"/>
              <a:t>atau</a:t>
            </a:r>
            <a:r>
              <a:rPr lang="en-US" dirty="0"/>
              <a:t> </a:t>
            </a:r>
            <a:r>
              <a:rPr lang="en-US" dirty="0" err="1"/>
              <a:t>menghadap</a:t>
            </a:r>
            <a:r>
              <a:rPr lang="en-US" dirty="0"/>
              <a:t> </a:t>
            </a:r>
            <a:r>
              <a:rPr lang="en-US" dirty="0" err="1"/>
              <a:t>ke</a:t>
            </a:r>
            <a:r>
              <a:rPr lang="en-US" dirty="0"/>
              <a:t> </a:t>
            </a:r>
            <a:r>
              <a:rPr lang="en-US" dirty="0" err="1"/>
              <a:t>bawah</a:t>
            </a:r>
            <a:r>
              <a:rPr lang="en-US" dirty="0"/>
              <a:t>. </a:t>
            </a:r>
            <a:r>
              <a:rPr lang="en-US" dirty="0" err="1"/>
              <a:t>Anak</a:t>
            </a:r>
            <a:r>
              <a:rPr lang="en-US" dirty="0"/>
              <a:t> </a:t>
            </a:r>
            <a:r>
              <a:rPr lang="en-US" dirty="0" err="1"/>
              <a:t>panah</a:t>
            </a:r>
            <a:r>
              <a:rPr lang="en-US" dirty="0"/>
              <a:t> yang </a:t>
            </a:r>
            <a:r>
              <a:rPr lang="en-US" dirty="0" err="1"/>
              <a:t>menghadap</a:t>
            </a:r>
            <a:r>
              <a:rPr lang="en-US" dirty="0"/>
              <a:t> </a:t>
            </a:r>
            <a:r>
              <a:rPr lang="en-US" dirty="0" err="1"/>
              <a:t>ke</a:t>
            </a:r>
            <a:r>
              <a:rPr lang="en-US" dirty="0"/>
              <a:t> </a:t>
            </a:r>
            <a:r>
              <a:rPr lang="en-US" dirty="0" err="1"/>
              <a:t>atas</a:t>
            </a:r>
            <a:r>
              <a:rPr lang="en-US" dirty="0"/>
              <a:t> </a:t>
            </a:r>
            <a:r>
              <a:rPr lang="en-US" dirty="0" err="1"/>
              <a:t>biasanya</a:t>
            </a:r>
            <a:r>
              <a:rPr lang="en-US" dirty="0"/>
              <a:t> </a:t>
            </a:r>
            <a:r>
              <a:rPr lang="en-US" dirty="0" err="1"/>
              <a:t>melambangkan</a:t>
            </a:r>
            <a:r>
              <a:rPr lang="en-US" dirty="0"/>
              <a:t> </a:t>
            </a:r>
            <a:r>
              <a:rPr lang="en-US" dirty="0" err="1"/>
              <a:t>elektron</a:t>
            </a:r>
            <a:r>
              <a:rPr lang="en-US" dirty="0"/>
              <a:t> </a:t>
            </a:r>
            <a:r>
              <a:rPr lang="en-US" dirty="0" err="1"/>
              <a:t>dengan</a:t>
            </a:r>
            <a:r>
              <a:rPr lang="en-US" dirty="0"/>
              <a:t> spin +½, </a:t>
            </a:r>
            <a:r>
              <a:rPr lang="en-US" dirty="0" err="1"/>
              <a:t>sedangkan</a:t>
            </a:r>
            <a:r>
              <a:rPr lang="en-US" dirty="0"/>
              <a:t> </a:t>
            </a:r>
            <a:r>
              <a:rPr lang="en-US" dirty="0" err="1"/>
              <a:t>anak</a:t>
            </a:r>
            <a:r>
              <a:rPr lang="en-US" dirty="0"/>
              <a:t> </a:t>
            </a:r>
            <a:r>
              <a:rPr lang="en-US" dirty="0" err="1"/>
              <a:t>panah</a:t>
            </a:r>
            <a:r>
              <a:rPr lang="en-US" dirty="0"/>
              <a:t> yang </a:t>
            </a:r>
            <a:r>
              <a:rPr lang="en-US" dirty="0" err="1"/>
              <a:t>menghadap</a:t>
            </a:r>
            <a:r>
              <a:rPr lang="en-US" dirty="0"/>
              <a:t> </a:t>
            </a:r>
            <a:r>
              <a:rPr lang="en-US" dirty="0" err="1"/>
              <a:t>ke</a:t>
            </a:r>
            <a:r>
              <a:rPr lang="en-US" dirty="0"/>
              <a:t> </a:t>
            </a:r>
            <a:r>
              <a:rPr lang="en-US" dirty="0" err="1"/>
              <a:t>bawah</a:t>
            </a:r>
            <a:r>
              <a:rPr lang="en-US" dirty="0"/>
              <a:t> </a:t>
            </a:r>
            <a:r>
              <a:rPr lang="en-US" dirty="0" err="1"/>
              <a:t>melambangkan</a:t>
            </a:r>
            <a:r>
              <a:rPr lang="en-US" dirty="0"/>
              <a:t> </a:t>
            </a:r>
            <a:r>
              <a:rPr lang="en-US" dirty="0" err="1"/>
              <a:t>elektron</a:t>
            </a:r>
            <a:r>
              <a:rPr lang="en-US" dirty="0"/>
              <a:t> </a:t>
            </a:r>
            <a:r>
              <a:rPr lang="en-US" dirty="0" err="1"/>
              <a:t>dengan</a:t>
            </a:r>
            <a:r>
              <a:rPr lang="en-US" dirty="0"/>
              <a:t> spin -½. </a:t>
            </a:r>
            <a:r>
              <a:rPr lang="en-US" dirty="0" err="1"/>
              <a:t>Untuk</a:t>
            </a:r>
            <a:r>
              <a:rPr lang="en-US" dirty="0"/>
              <a:t> </a:t>
            </a:r>
            <a:r>
              <a:rPr lang="en-US" dirty="0" err="1"/>
              <a:t>menandai</a:t>
            </a:r>
            <a:r>
              <a:rPr lang="en-US" dirty="0"/>
              <a:t> </a:t>
            </a:r>
            <a:r>
              <a:rPr lang="en-US" dirty="0" err="1"/>
              <a:t>distribusi</a:t>
            </a:r>
            <a:r>
              <a:rPr lang="en-US" dirty="0"/>
              <a:t> orbital </a:t>
            </a:r>
            <a:r>
              <a:rPr lang="en-US" dirty="0" err="1"/>
              <a:t>dalam</a:t>
            </a:r>
            <a:r>
              <a:rPr lang="en-US" dirty="0"/>
              <a:t> atom, </a:t>
            </a:r>
            <a:r>
              <a:rPr lang="en-US" dirty="0" err="1"/>
              <a:t>anak</a:t>
            </a:r>
            <a:r>
              <a:rPr lang="en-US" dirty="0"/>
              <a:t> </a:t>
            </a:r>
            <a:r>
              <a:rPr lang="en-US" dirty="0" err="1"/>
              <a:t>panah</a:t>
            </a:r>
            <a:r>
              <a:rPr lang="en-US" dirty="0"/>
              <a:t> </a:t>
            </a:r>
            <a:r>
              <a:rPr lang="en-US" dirty="0" err="1"/>
              <a:t>ini</a:t>
            </a:r>
            <a:r>
              <a:rPr lang="en-US" dirty="0"/>
              <a:t> </a:t>
            </a:r>
            <a:r>
              <a:rPr lang="en-US" dirty="0" err="1"/>
              <a:t>diletakkan</a:t>
            </a:r>
            <a:r>
              <a:rPr lang="en-US" dirty="0"/>
              <a:t> </a:t>
            </a:r>
            <a:r>
              <a:rPr lang="en-US" dirty="0" err="1"/>
              <a:t>pada</a:t>
            </a:r>
            <a:r>
              <a:rPr lang="en-US" dirty="0"/>
              <a:t> </a:t>
            </a:r>
            <a:r>
              <a:rPr lang="en-US" dirty="0" err="1"/>
              <a:t>garis</a:t>
            </a:r>
            <a:r>
              <a:rPr lang="en-US" dirty="0"/>
              <a:t> horizontal. </a:t>
            </a:r>
          </a:p>
          <a:p>
            <a:r>
              <a:rPr lang="en-US" dirty="0"/>
              <a:t>Orbital </a:t>
            </a:r>
            <a:r>
              <a:rPr lang="en-US" dirty="0" err="1"/>
              <a:t>akan</a:t>
            </a:r>
            <a:r>
              <a:rPr lang="en-US" dirty="0"/>
              <a:t> </a:t>
            </a:r>
            <a:r>
              <a:rPr lang="en-US" dirty="0" err="1"/>
              <a:t>dilambangkan</a:t>
            </a:r>
            <a:r>
              <a:rPr lang="en-US" dirty="0"/>
              <a:t> </a:t>
            </a:r>
            <a:r>
              <a:rPr lang="en-US" dirty="0" err="1"/>
              <a:t>dengan</a:t>
            </a:r>
            <a:r>
              <a:rPr lang="en-US" dirty="0"/>
              <a:t> </a:t>
            </a:r>
            <a:r>
              <a:rPr lang="en-US" dirty="0" err="1"/>
              <a:t>dengan</a:t>
            </a:r>
            <a:r>
              <a:rPr lang="en-US" dirty="0"/>
              <a:t> </a:t>
            </a:r>
            <a:r>
              <a:rPr lang="en-US" dirty="0" err="1"/>
              <a:t>kotak</a:t>
            </a:r>
            <a:r>
              <a:rPr lang="en-US" dirty="0"/>
              <a:t>. Orbital s = 1 </a:t>
            </a:r>
            <a:r>
              <a:rPr lang="en-US" dirty="0" err="1"/>
              <a:t>kotak</a:t>
            </a:r>
            <a:r>
              <a:rPr lang="en-US" dirty="0"/>
              <a:t>, orbital p = 3 </a:t>
            </a:r>
            <a:r>
              <a:rPr lang="en-US" dirty="0" err="1"/>
              <a:t>kotak</a:t>
            </a:r>
            <a:r>
              <a:rPr lang="en-US" dirty="0"/>
              <a:t>, orbital d = 5 </a:t>
            </a:r>
            <a:r>
              <a:rPr lang="en-US" dirty="0" err="1"/>
              <a:t>kotak</a:t>
            </a:r>
            <a:r>
              <a:rPr lang="en-US" dirty="0"/>
              <a:t>, </a:t>
            </a:r>
            <a:r>
              <a:rPr lang="en-US" dirty="0" err="1"/>
              <a:t>dan</a:t>
            </a:r>
            <a:r>
              <a:rPr lang="en-US" dirty="0"/>
              <a:t> orbital f = 7 </a:t>
            </a:r>
            <a:r>
              <a:rPr lang="en-US" dirty="0" err="1"/>
              <a:t>kotak</a:t>
            </a:r>
            <a:r>
              <a:rPr lang="en-US" dirty="0"/>
              <a:t>. </a:t>
            </a:r>
          </a:p>
        </p:txBody>
      </p:sp>
    </p:spTree>
    <p:extLst>
      <p:ext uri="{BB962C8B-B14F-4D97-AF65-F5344CB8AC3E}">
        <p14:creationId xmlns:p14="http://schemas.microsoft.com/office/powerpoint/2010/main" val="3085821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ED1CD-FD61-AAD6-3A83-49217CE12420}"/>
              </a:ext>
            </a:extLst>
          </p:cNvPr>
          <p:cNvSpPr>
            <a:spLocks noGrp="1"/>
          </p:cNvSpPr>
          <p:nvPr>
            <p:ph type="title"/>
          </p:nvPr>
        </p:nvSpPr>
        <p:spPr/>
        <p:txBody>
          <a:bodyPr>
            <a:normAutofit/>
          </a:bodyPr>
          <a:lstStyle/>
          <a:p>
            <a:r>
              <a:rPr lang="id-ID" b="1" i="0" dirty="0">
                <a:solidFill>
                  <a:srgbClr val="212529"/>
                </a:solidFill>
                <a:effectLst/>
                <a:latin typeface="poppins" panose="00000500000000000000" pitchFamily="2" charset="0"/>
              </a:rPr>
              <a:t>Asas Larangan Pauli</a:t>
            </a:r>
            <a:endParaRPr lang="id-ID" dirty="0"/>
          </a:p>
        </p:txBody>
      </p:sp>
      <p:sp>
        <p:nvSpPr>
          <p:cNvPr id="3" name="Content Placeholder 2">
            <a:extLst>
              <a:ext uri="{FF2B5EF4-FFF2-40B4-BE49-F238E27FC236}">
                <a16:creationId xmlns:a16="http://schemas.microsoft.com/office/drawing/2014/main" id="{8D743A8C-305B-F28F-AB03-992FD8227636}"/>
              </a:ext>
            </a:extLst>
          </p:cNvPr>
          <p:cNvSpPr>
            <a:spLocks noGrp="1"/>
          </p:cNvSpPr>
          <p:nvPr>
            <p:ph idx="1"/>
          </p:nvPr>
        </p:nvSpPr>
        <p:spPr/>
        <p:txBody>
          <a:bodyPr>
            <a:normAutofit/>
          </a:bodyPr>
          <a:lstStyle/>
          <a:p>
            <a:r>
              <a:rPr lang="id-ID" sz="1600" b="0" i="0" dirty="0">
                <a:solidFill>
                  <a:srgbClr val="424A4C"/>
                </a:solidFill>
                <a:effectLst/>
                <a:latin typeface="poppins" panose="00000500000000000000" pitchFamily="2" charset="0"/>
              </a:rPr>
              <a:t>Menurut Asas Larangan Pauli, “tidak boleh ada dua elektron dalam suatu atom yang memiliki keempat bilangan kuantum yang sama. Orbital yang sama akan memiliki bilangan kuantum n, l, dan m yang sama. Yang membedakannya hanya bilangan kuantum spin (s).”</a:t>
            </a:r>
            <a:endParaRPr lang="en-US" sz="1600" b="0" i="0" dirty="0">
              <a:solidFill>
                <a:srgbClr val="424A4C"/>
              </a:solidFill>
              <a:effectLst/>
              <a:latin typeface="poppins" panose="00000500000000000000" pitchFamily="2" charset="0"/>
            </a:endParaRPr>
          </a:p>
          <a:p>
            <a:endParaRPr lang="en-US" sz="2000" dirty="0"/>
          </a:p>
          <a:p>
            <a:pPr marL="0" indent="0">
              <a:buNone/>
            </a:pPr>
            <a:endParaRPr lang="en-US" sz="2000" dirty="0"/>
          </a:p>
          <a:p>
            <a:r>
              <a:rPr lang="id-ID" sz="1600" b="0" i="0" dirty="0">
                <a:solidFill>
                  <a:srgbClr val="424A4C"/>
                </a:solidFill>
                <a:effectLst/>
                <a:latin typeface="poppins" panose="00000500000000000000" pitchFamily="2" charset="0"/>
              </a:rPr>
              <a:t>Hal ini berarti bahwa setiap orbital maksimum berisi dua elektron dengan arah spin yang berlawanan. Misalnya suatu atom memiliki 2 elektron yang menghuni orbital 1s, maka diagram orbital yang benar menurut Larangan Pauli ditunjukkan oleh gambar c.</a:t>
            </a:r>
            <a:endParaRPr lang="id-ID" sz="2000" dirty="0"/>
          </a:p>
        </p:txBody>
      </p:sp>
      <p:pic>
        <p:nvPicPr>
          <p:cNvPr id="6" name="Picture 5">
            <a:extLst>
              <a:ext uri="{FF2B5EF4-FFF2-40B4-BE49-F238E27FC236}">
                <a16:creationId xmlns:a16="http://schemas.microsoft.com/office/drawing/2014/main" id="{2AB4C9B7-81FB-EA4E-8A35-5236800D34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V="1">
            <a:off x="1635967" y="3654086"/>
            <a:ext cx="2861388" cy="818388"/>
          </a:xfrm>
          <a:prstGeom prst="rect">
            <a:avLst/>
          </a:prstGeom>
        </p:spPr>
      </p:pic>
    </p:spTree>
    <p:extLst>
      <p:ext uri="{BB962C8B-B14F-4D97-AF65-F5344CB8AC3E}">
        <p14:creationId xmlns:p14="http://schemas.microsoft.com/office/powerpoint/2010/main" val="6147340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C8B6E-EC00-5538-CB68-688CE416F8D1}"/>
              </a:ext>
            </a:extLst>
          </p:cNvPr>
          <p:cNvSpPr>
            <a:spLocks noGrp="1"/>
          </p:cNvSpPr>
          <p:nvPr>
            <p:ph type="title"/>
          </p:nvPr>
        </p:nvSpPr>
        <p:spPr/>
        <p:txBody>
          <a:bodyPr>
            <a:normAutofit/>
          </a:bodyPr>
          <a:lstStyle/>
          <a:p>
            <a:r>
              <a:rPr lang="id-ID" b="1" i="0" dirty="0">
                <a:solidFill>
                  <a:srgbClr val="212529"/>
                </a:solidFill>
                <a:effectLst/>
                <a:latin typeface="poppins" panose="00000500000000000000" pitchFamily="2" charset="0"/>
              </a:rPr>
              <a:t>Aturan Hund</a:t>
            </a:r>
            <a:endParaRPr lang="id-ID" dirty="0"/>
          </a:p>
        </p:txBody>
      </p:sp>
      <p:sp>
        <p:nvSpPr>
          <p:cNvPr id="3" name="Content Placeholder 2">
            <a:extLst>
              <a:ext uri="{FF2B5EF4-FFF2-40B4-BE49-F238E27FC236}">
                <a16:creationId xmlns:a16="http://schemas.microsoft.com/office/drawing/2014/main" id="{AF205197-6CDF-1A3D-F6AC-16724BE9AE90}"/>
              </a:ext>
            </a:extLst>
          </p:cNvPr>
          <p:cNvSpPr>
            <a:spLocks noGrp="1"/>
          </p:cNvSpPr>
          <p:nvPr>
            <p:ph idx="1"/>
          </p:nvPr>
        </p:nvSpPr>
        <p:spPr/>
        <p:txBody>
          <a:bodyPr>
            <a:normAutofit lnSpcReduction="10000"/>
          </a:bodyPr>
          <a:lstStyle/>
          <a:p>
            <a:pPr algn="just" rtl="0"/>
            <a:r>
              <a:rPr lang="id-ID" b="0" i="0" dirty="0">
                <a:solidFill>
                  <a:srgbClr val="424A4C"/>
                </a:solidFill>
                <a:effectLst/>
                <a:latin typeface="poppins" panose="00000500000000000000" pitchFamily="2" charset="0"/>
              </a:rPr>
              <a:t>Menurut Aturan Hund, “orbital-orbital dengan energi yang sama, masing-masing diisi terlebih dahulu oleh satu elektron dengan arah (spin) yang sama, kemudian elektron akan memasuki orbital-orbital secara urut dengan arah (spin) berlawanan, atau dengan kata lain, dalam subkulit yang sama, masing-masing orbital terisi satu elektron dengan arah panah yang sama, kemudian elektron yang tersisa diisikan sebagai elektron pasangannya dengan arah panah yang berlawanan”.</a:t>
            </a:r>
          </a:p>
          <a:p>
            <a:pPr algn="just" rtl="0"/>
            <a:endParaRPr lang="id-ID" b="0" i="0" dirty="0">
              <a:solidFill>
                <a:srgbClr val="424A4C"/>
              </a:solidFill>
              <a:effectLst/>
              <a:latin typeface="poppins" panose="00000500000000000000" pitchFamily="2" charset="0"/>
            </a:endParaRPr>
          </a:p>
          <a:p>
            <a:endParaRPr lang="id-ID" dirty="0"/>
          </a:p>
        </p:txBody>
      </p:sp>
    </p:spTree>
    <p:extLst>
      <p:ext uri="{BB962C8B-B14F-4D97-AF65-F5344CB8AC3E}">
        <p14:creationId xmlns:p14="http://schemas.microsoft.com/office/powerpoint/2010/main" val="2923463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CD3410-4F88-8CD9-9C2D-7350BDE4C20A}"/>
              </a:ext>
            </a:extLst>
          </p:cNvPr>
          <p:cNvSpPr txBox="1"/>
          <p:nvPr/>
        </p:nvSpPr>
        <p:spPr>
          <a:xfrm>
            <a:off x="1055914" y="843162"/>
            <a:ext cx="6117770" cy="707886"/>
          </a:xfrm>
          <a:prstGeom prst="rect">
            <a:avLst/>
          </a:prstGeom>
          <a:noFill/>
        </p:spPr>
        <p:txBody>
          <a:bodyPr wrap="square">
            <a:spAutoFit/>
          </a:bodyPr>
          <a:lstStyle/>
          <a:p>
            <a:r>
              <a:rPr lang="id-ID" sz="2000" dirty="0"/>
              <a:t>Untuk memahami pernyataan di atas, mari kita perhatikan contoh diagram elektron berikut ini.</a:t>
            </a:r>
          </a:p>
        </p:txBody>
      </p:sp>
      <p:pic>
        <p:nvPicPr>
          <p:cNvPr id="5" name="Picture 4">
            <a:extLst>
              <a:ext uri="{FF2B5EF4-FFF2-40B4-BE49-F238E27FC236}">
                <a16:creationId xmlns:a16="http://schemas.microsoft.com/office/drawing/2014/main" id="{57E6003B-7845-F52B-866A-8D00D40E45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96" y="1688677"/>
            <a:ext cx="3086531" cy="1933845"/>
          </a:xfrm>
          <a:prstGeom prst="rect">
            <a:avLst/>
          </a:prstGeom>
        </p:spPr>
      </p:pic>
      <p:sp>
        <p:nvSpPr>
          <p:cNvPr id="7" name="TextBox 6">
            <a:extLst>
              <a:ext uri="{FF2B5EF4-FFF2-40B4-BE49-F238E27FC236}">
                <a16:creationId xmlns:a16="http://schemas.microsoft.com/office/drawing/2014/main" id="{911241AD-C6F2-E42D-A4EA-DEC2774F309A}"/>
              </a:ext>
            </a:extLst>
          </p:cNvPr>
          <p:cNvSpPr txBox="1"/>
          <p:nvPr/>
        </p:nvSpPr>
        <p:spPr>
          <a:xfrm>
            <a:off x="1060268" y="3760151"/>
            <a:ext cx="10206446" cy="1200329"/>
          </a:xfrm>
          <a:prstGeom prst="rect">
            <a:avLst/>
          </a:prstGeom>
          <a:noFill/>
        </p:spPr>
        <p:txBody>
          <a:bodyPr wrap="square">
            <a:spAutoFit/>
          </a:bodyPr>
          <a:lstStyle/>
          <a:p>
            <a:r>
              <a:rPr lang="id-ID" b="0" i="0" dirty="0">
                <a:solidFill>
                  <a:srgbClr val="424A4C"/>
                </a:solidFill>
                <a:effectLst/>
                <a:latin typeface="poppins" panose="00000500000000000000" pitchFamily="2" charset="0"/>
              </a:rPr>
              <a:t>Bila kita perhatikan diagram orbital unsur S pada konfigurasi 3p4, tiga elektron ditempatkan terlebih dahulu dengan gambar tanda panah ke atas, kemudian 1 elektron yang tersisa digambarkan dengan tanda panah ke bawah. Hal ini dilakukan mengikuti aturan Hund.</a:t>
            </a:r>
            <a:endParaRPr lang="id-ID" dirty="0"/>
          </a:p>
        </p:txBody>
      </p:sp>
    </p:spTree>
    <p:extLst>
      <p:ext uri="{BB962C8B-B14F-4D97-AF65-F5344CB8AC3E}">
        <p14:creationId xmlns:p14="http://schemas.microsoft.com/office/powerpoint/2010/main" val="3901859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9D7C3-610E-4929-AFB6-705B63E81159}"/>
              </a:ext>
            </a:extLst>
          </p:cNvPr>
          <p:cNvSpPr>
            <a:spLocks noGrp="1"/>
          </p:cNvSpPr>
          <p:nvPr>
            <p:ph type="title"/>
          </p:nvPr>
        </p:nvSpPr>
        <p:spPr/>
        <p:txBody>
          <a:bodyPr/>
          <a:lstStyle/>
          <a:p>
            <a:r>
              <a:rPr lang="en-US" dirty="0"/>
              <a:t>2.STRUKTUR ATOM</a:t>
            </a:r>
            <a:endParaRPr lang="en-ID" dirty="0"/>
          </a:p>
        </p:txBody>
      </p:sp>
      <p:sp>
        <p:nvSpPr>
          <p:cNvPr id="3" name="Content Placeholder 2">
            <a:extLst>
              <a:ext uri="{FF2B5EF4-FFF2-40B4-BE49-F238E27FC236}">
                <a16:creationId xmlns:a16="http://schemas.microsoft.com/office/drawing/2014/main" id="{08495121-F1E5-4CBA-8C54-5133C131099D}"/>
              </a:ext>
            </a:extLst>
          </p:cNvPr>
          <p:cNvSpPr>
            <a:spLocks noGrp="1"/>
          </p:cNvSpPr>
          <p:nvPr>
            <p:ph idx="1"/>
          </p:nvPr>
        </p:nvSpPr>
        <p:spPr/>
        <p:txBody>
          <a:bodyPr/>
          <a:lstStyle/>
          <a:p>
            <a:pPr marL="0" indent="0">
              <a:buNone/>
            </a:pPr>
            <a:r>
              <a:rPr lang="en-US" dirty="0" err="1"/>
              <a:t>Struktur</a:t>
            </a:r>
            <a:r>
              <a:rPr lang="en-US" dirty="0"/>
              <a:t> Atom Di </a:t>
            </a:r>
            <a:r>
              <a:rPr lang="en-US" dirty="0" err="1"/>
              <a:t>Bagi</a:t>
            </a:r>
            <a:r>
              <a:rPr lang="en-US" dirty="0"/>
              <a:t> </a:t>
            </a:r>
            <a:r>
              <a:rPr lang="en-US" dirty="0" err="1"/>
              <a:t>Menjadi</a:t>
            </a:r>
            <a:r>
              <a:rPr lang="en-US" dirty="0"/>
              <a:t> 3 :</a:t>
            </a:r>
          </a:p>
          <a:p>
            <a:pPr marL="0" indent="0">
              <a:buNone/>
            </a:pPr>
            <a:r>
              <a:rPr lang="en-US" dirty="0"/>
              <a:t>1.Elektron</a:t>
            </a:r>
          </a:p>
          <a:p>
            <a:pPr marL="0" indent="0">
              <a:buNone/>
            </a:pPr>
            <a:r>
              <a:rPr lang="en-US" dirty="0"/>
              <a:t>2.Proton</a:t>
            </a:r>
          </a:p>
          <a:p>
            <a:pPr marL="0" indent="0">
              <a:buNone/>
            </a:pPr>
            <a:r>
              <a:rPr lang="en-US" dirty="0"/>
              <a:t>3.Neutron</a:t>
            </a:r>
            <a:endParaRPr lang="en-ID" dirty="0"/>
          </a:p>
        </p:txBody>
      </p:sp>
    </p:spTree>
    <p:extLst>
      <p:ext uri="{BB962C8B-B14F-4D97-AF65-F5344CB8AC3E}">
        <p14:creationId xmlns:p14="http://schemas.microsoft.com/office/powerpoint/2010/main" val="1721037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669DB-8589-498A-87D3-08897A8EC617}"/>
              </a:ext>
            </a:extLst>
          </p:cNvPr>
          <p:cNvSpPr>
            <a:spLocks noGrp="1"/>
          </p:cNvSpPr>
          <p:nvPr>
            <p:ph type="title"/>
          </p:nvPr>
        </p:nvSpPr>
        <p:spPr/>
        <p:txBody>
          <a:bodyPr/>
          <a:lstStyle/>
          <a:p>
            <a:r>
              <a:rPr lang="en-US" dirty="0"/>
              <a:t>1.ELEKTRON</a:t>
            </a:r>
            <a:endParaRPr lang="en-ID" dirty="0"/>
          </a:p>
        </p:txBody>
      </p:sp>
      <p:sp>
        <p:nvSpPr>
          <p:cNvPr id="3" name="Content Placeholder 2">
            <a:extLst>
              <a:ext uri="{FF2B5EF4-FFF2-40B4-BE49-F238E27FC236}">
                <a16:creationId xmlns:a16="http://schemas.microsoft.com/office/drawing/2014/main" id="{6225CC98-B7F8-408C-A96E-70B58AD8F11A}"/>
              </a:ext>
            </a:extLst>
          </p:cNvPr>
          <p:cNvSpPr>
            <a:spLocks noGrp="1"/>
          </p:cNvSpPr>
          <p:nvPr>
            <p:ph idx="1"/>
          </p:nvPr>
        </p:nvSpPr>
        <p:spPr/>
        <p:txBody>
          <a:bodyPr>
            <a:normAutofit fontScale="92500"/>
          </a:bodyPr>
          <a:lstStyle/>
          <a:p>
            <a:pPr marL="0" indent="0">
              <a:buNone/>
            </a:pPr>
            <a:r>
              <a:rPr lang="en-ID" dirty="0" err="1"/>
              <a:t>Elektron</a:t>
            </a:r>
            <a:r>
              <a:rPr lang="en-ID" dirty="0"/>
              <a:t> </a:t>
            </a:r>
            <a:r>
              <a:rPr lang="en-ID" dirty="0" err="1"/>
              <a:t>pertama</a:t>
            </a:r>
            <a:r>
              <a:rPr lang="en-ID" dirty="0"/>
              <a:t> kali </a:t>
            </a:r>
            <a:r>
              <a:rPr lang="en-ID" dirty="0" err="1"/>
              <a:t>ditemukan</a:t>
            </a:r>
            <a:r>
              <a:rPr lang="en-ID" dirty="0"/>
              <a:t> oleh </a:t>
            </a:r>
            <a:r>
              <a:rPr lang="en-ID" dirty="0" err="1"/>
              <a:t>fisikawan</a:t>
            </a:r>
            <a:r>
              <a:rPr lang="en-ID" dirty="0"/>
              <a:t> </a:t>
            </a:r>
            <a:r>
              <a:rPr lang="en-ID" dirty="0" err="1"/>
              <a:t>asal</a:t>
            </a:r>
            <a:r>
              <a:rPr lang="en-ID" dirty="0"/>
              <a:t> </a:t>
            </a:r>
            <a:r>
              <a:rPr lang="en-ID" dirty="0" err="1"/>
              <a:t>Inggris</a:t>
            </a:r>
            <a:r>
              <a:rPr lang="en-ID" dirty="0"/>
              <a:t>, Joseph J. Thomson pada 1897. </a:t>
            </a:r>
            <a:r>
              <a:rPr lang="en-ID" dirty="0" err="1"/>
              <a:t>Eksperimen</a:t>
            </a:r>
            <a:r>
              <a:rPr lang="en-ID" dirty="0"/>
              <a:t> yang </a:t>
            </a:r>
            <a:r>
              <a:rPr lang="en-ID" dirty="0" err="1"/>
              <a:t>dilakukannya</a:t>
            </a:r>
            <a:r>
              <a:rPr lang="en-ID" dirty="0"/>
              <a:t> </a:t>
            </a:r>
            <a:r>
              <a:rPr lang="en-ID" dirty="0" err="1"/>
              <a:t>dalam</a:t>
            </a:r>
            <a:r>
              <a:rPr lang="en-ID" dirty="0"/>
              <a:t> </a:t>
            </a:r>
            <a:r>
              <a:rPr lang="en-ID" dirty="0" err="1"/>
              <a:t>menemukan</a:t>
            </a:r>
            <a:r>
              <a:rPr lang="en-ID" dirty="0"/>
              <a:t> </a:t>
            </a:r>
            <a:r>
              <a:rPr lang="en-ID" dirty="0" err="1"/>
              <a:t>elektron</a:t>
            </a:r>
            <a:r>
              <a:rPr lang="en-ID" dirty="0"/>
              <a:t> </a:t>
            </a:r>
            <a:r>
              <a:rPr lang="en-ID" dirty="0" err="1"/>
              <a:t>adalah</a:t>
            </a:r>
            <a:r>
              <a:rPr lang="en-ID" dirty="0"/>
              <a:t> </a:t>
            </a:r>
            <a:r>
              <a:rPr lang="en-ID" dirty="0" err="1"/>
              <a:t>dengan</a:t>
            </a:r>
            <a:r>
              <a:rPr lang="en-ID" dirty="0"/>
              <a:t> </a:t>
            </a:r>
            <a:r>
              <a:rPr lang="en-ID" dirty="0" err="1"/>
              <a:t>menggunakan</a:t>
            </a:r>
            <a:r>
              <a:rPr lang="en-ID" dirty="0"/>
              <a:t> </a:t>
            </a:r>
            <a:r>
              <a:rPr lang="en-ID" dirty="0" err="1"/>
              <a:t>dua</a:t>
            </a:r>
            <a:r>
              <a:rPr lang="en-ID" dirty="0"/>
              <a:t> </a:t>
            </a:r>
            <a:r>
              <a:rPr lang="en-ID" dirty="0" err="1"/>
              <a:t>pelat</a:t>
            </a:r>
            <a:r>
              <a:rPr lang="en-ID" dirty="0"/>
              <a:t> </a:t>
            </a:r>
            <a:r>
              <a:rPr lang="en-ID" dirty="0" err="1"/>
              <a:t>logam</a:t>
            </a:r>
            <a:r>
              <a:rPr lang="en-ID" dirty="0"/>
              <a:t> </a:t>
            </a:r>
            <a:r>
              <a:rPr lang="en-ID" dirty="0" err="1"/>
              <a:t>sebagai</a:t>
            </a:r>
            <a:r>
              <a:rPr lang="en-ID" dirty="0"/>
              <a:t> </a:t>
            </a:r>
            <a:r>
              <a:rPr lang="en-ID" dirty="0" err="1"/>
              <a:t>elektrode</a:t>
            </a:r>
            <a:r>
              <a:rPr lang="en-ID" dirty="0"/>
              <a:t> </a:t>
            </a:r>
            <a:r>
              <a:rPr lang="en-ID" dirty="0" err="1"/>
              <a:t>dalam</a:t>
            </a:r>
            <a:r>
              <a:rPr lang="en-ID" dirty="0"/>
              <a:t> </a:t>
            </a:r>
            <a:r>
              <a:rPr lang="en-ID" dirty="0" err="1"/>
              <a:t>tabung</a:t>
            </a:r>
            <a:r>
              <a:rPr lang="en-ID" dirty="0"/>
              <a:t> </a:t>
            </a:r>
            <a:r>
              <a:rPr lang="en-ID" dirty="0" err="1"/>
              <a:t>kaca</a:t>
            </a:r>
            <a:r>
              <a:rPr lang="en-ID" dirty="0"/>
              <a:t> </a:t>
            </a:r>
            <a:r>
              <a:rPr lang="en-ID" dirty="0" err="1"/>
              <a:t>vakum</a:t>
            </a:r>
            <a:r>
              <a:rPr lang="en-ID" dirty="0"/>
              <a:t>. </a:t>
            </a:r>
            <a:r>
              <a:rPr lang="en-ID" dirty="0" err="1"/>
              <a:t>Kedua</a:t>
            </a:r>
            <a:r>
              <a:rPr lang="en-ID" dirty="0"/>
              <a:t> </a:t>
            </a:r>
            <a:r>
              <a:rPr lang="en-ID" dirty="0" err="1"/>
              <a:t>elektrode</a:t>
            </a:r>
            <a:r>
              <a:rPr lang="en-ID" dirty="0"/>
              <a:t> </a:t>
            </a:r>
            <a:r>
              <a:rPr lang="en-ID" dirty="0" err="1"/>
              <a:t>tersebut</a:t>
            </a:r>
            <a:r>
              <a:rPr lang="en-ID" dirty="0"/>
              <a:t> </a:t>
            </a:r>
            <a:r>
              <a:rPr lang="en-ID" dirty="0" err="1"/>
              <a:t>dihubungkan</a:t>
            </a:r>
            <a:r>
              <a:rPr lang="en-ID" dirty="0"/>
              <a:t> </a:t>
            </a:r>
            <a:r>
              <a:rPr lang="en-ID" dirty="0" err="1"/>
              <a:t>dengan</a:t>
            </a:r>
            <a:r>
              <a:rPr lang="en-ID" dirty="0"/>
              <a:t> </a:t>
            </a:r>
            <a:r>
              <a:rPr lang="en-ID" dirty="0" err="1"/>
              <a:t>sumber</a:t>
            </a:r>
            <a:r>
              <a:rPr lang="en-ID" dirty="0"/>
              <a:t> </a:t>
            </a:r>
            <a:r>
              <a:rPr lang="en-ID" dirty="0" err="1"/>
              <a:t>arus</a:t>
            </a:r>
            <a:r>
              <a:rPr lang="en-ID" dirty="0"/>
              <a:t> </a:t>
            </a:r>
            <a:r>
              <a:rPr lang="en-ID" dirty="0" err="1"/>
              <a:t>bertegangan</a:t>
            </a:r>
            <a:r>
              <a:rPr lang="en-ID" dirty="0"/>
              <a:t> </a:t>
            </a:r>
            <a:r>
              <a:rPr lang="en-ID" dirty="0" err="1"/>
              <a:t>tinggi</a:t>
            </a:r>
            <a:r>
              <a:rPr lang="en-ID" dirty="0"/>
              <a:t>.</a:t>
            </a:r>
          </a:p>
          <a:p>
            <a:pPr marL="0" indent="0">
              <a:buNone/>
            </a:pPr>
            <a:r>
              <a:rPr lang="en-ID" dirty="0"/>
              <a:t>Hasil </a:t>
            </a:r>
            <a:r>
              <a:rPr lang="en-ID" dirty="0" err="1"/>
              <a:t>eksperimen</a:t>
            </a:r>
            <a:r>
              <a:rPr lang="en-ID" dirty="0"/>
              <a:t> </a:t>
            </a:r>
            <a:r>
              <a:rPr lang="en-ID" dirty="0" err="1"/>
              <a:t>menunjukkan</a:t>
            </a:r>
            <a:r>
              <a:rPr lang="en-ID" dirty="0"/>
              <a:t> </a:t>
            </a:r>
            <a:r>
              <a:rPr lang="en-ID" dirty="0" err="1"/>
              <a:t>adanya</a:t>
            </a:r>
            <a:r>
              <a:rPr lang="en-ID" dirty="0"/>
              <a:t> </a:t>
            </a:r>
            <a:r>
              <a:rPr lang="en-ID" dirty="0" err="1"/>
              <a:t>sinar</a:t>
            </a:r>
            <a:r>
              <a:rPr lang="en-ID" dirty="0"/>
              <a:t> yang </a:t>
            </a:r>
            <a:r>
              <a:rPr lang="en-ID" dirty="0" err="1"/>
              <a:t>keluar</a:t>
            </a:r>
            <a:r>
              <a:rPr lang="en-ID" dirty="0"/>
              <a:t> </a:t>
            </a:r>
            <a:r>
              <a:rPr lang="en-ID" dirty="0" err="1"/>
              <a:t>dari</a:t>
            </a:r>
            <a:r>
              <a:rPr lang="en-ID" dirty="0"/>
              <a:t> </a:t>
            </a:r>
            <a:r>
              <a:rPr lang="en-ID" dirty="0" err="1"/>
              <a:t>elektrode</a:t>
            </a:r>
            <a:r>
              <a:rPr lang="en-ID" dirty="0"/>
              <a:t> </a:t>
            </a:r>
            <a:r>
              <a:rPr lang="en-ID" dirty="0" err="1"/>
              <a:t>negatif</a:t>
            </a:r>
            <a:r>
              <a:rPr lang="en-ID" dirty="0"/>
              <a:t> (</a:t>
            </a:r>
            <a:r>
              <a:rPr lang="en-ID" dirty="0" err="1"/>
              <a:t>katode</a:t>
            </a:r>
            <a:r>
              <a:rPr lang="en-ID" dirty="0"/>
              <a:t>) </a:t>
            </a:r>
            <a:r>
              <a:rPr lang="en-ID" dirty="0" err="1"/>
              <a:t>menuju</a:t>
            </a:r>
            <a:r>
              <a:rPr lang="en-ID" dirty="0"/>
              <a:t> </a:t>
            </a:r>
            <a:r>
              <a:rPr lang="en-ID" dirty="0" err="1"/>
              <a:t>elektrode</a:t>
            </a:r>
            <a:r>
              <a:rPr lang="en-ID" dirty="0"/>
              <a:t> </a:t>
            </a:r>
            <a:r>
              <a:rPr lang="en-ID" dirty="0" err="1"/>
              <a:t>positif</a:t>
            </a:r>
            <a:r>
              <a:rPr lang="en-ID" dirty="0"/>
              <a:t> (anode). </a:t>
            </a:r>
            <a:r>
              <a:rPr lang="en-ID" dirty="0" err="1"/>
              <a:t>Sinar</a:t>
            </a:r>
            <a:r>
              <a:rPr lang="en-ID" dirty="0"/>
              <a:t> yang </a:t>
            </a:r>
            <a:r>
              <a:rPr lang="en-ID" dirty="0" err="1"/>
              <a:t>keluar</a:t>
            </a:r>
            <a:r>
              <a:rPr lang="en-ID" dirty="0"/>
              <a:t> </a:t>
            </a:r>
            <a:r>
              <a:rPr lang="en-ID" dirty="0" err="1"/>
              <a:t>dari</a:t>
            </a:r>
            <a:r>
              <a:rPr lang="en-ID" dirty="0"/>
              <a:t> </a:t>
            </a:r>
            <a:r>
              <a:rPr lang="en-ID" dirty="0" err="1"/>
              <a:t>katode</a:t>
            </a:r>
            <a:r>
              <a:rPr lang="en-ID" dirty="0"/>
              <a:t> </a:t>
            </a:r>
            <a:r>
              <a:rPr lang="en-ID" dirty="0" err="1"/>
              <a:t>disebut</a:t>
            </a:r>
            <a:r>
              <a:rPr lang="en-ID" dirty="0"/>
              <a:t> </a:t>
            </a:r>
            <a:r>
              <a:rPr lang="en-ID" dirty="0" err="1"/>
              <a:t>sinar</a:t>
            </a:r>
            <a:r>
              <a:rPr lang="en-ID" dirty="0"/>
              <a:t> </a:t>
            </a:r>
            <a:r>
              <a:rPr lang="en-ID" dirty="0" err="1"/>
              <a:t>katode</a:t>
            </a:r>
            <a:r>
              <a:rPr lang="en-ID" dirty="0"/>
              <a:t>, </a:t>
            </a:r>
            <a:r>
              <a:rPr lang="en-ID" dirty="0" err="1"/>
              <a:t>sedangkan</a:t>
            </a:r>
            <a:r>
              <a:rPr lang="en-ID" dirty="0"/>
              <a:t> </a:t>
            </a:r>
            <a:r>
              <a:rPr lang="en-ID" dirty="0" err="1"/>
              <a:t>tabung</a:t>
            </a:r>
            <a:r>
              <a:rPr lang="en-ID" dirty="0"/>
              <a:t> </a:t>
            </a:r>
            <a:r>
              <a:rPr lang="en-ID" dirty="0" err="1"/>
              <a:t>vakumnya</a:t>
            </a:r>
            <a:r>
              <a:rPr lang="en-ID" dirty="0"/>
              <a:t> </a:t>
            </a:r>
            <a:r>
              <a:rPr lang="en-ID" dirty="0" err="1"/>
              <a:t>disebut</a:t>
            </a:r>
            <a:r>
              <a:rPr lang="en-ID" dirty="0"/>
              <a:t> </a:t>
            </a:r>
            <a:r>
              <a:rPr lang="en-ID" dirty="0" err="1"/>
              <a:t>tabung</a:t>
            </a:r>
            <a:r>
              <a:rPr lang="en-ID" dirty="0"/>
              <a:t> </a:t>
            </a:r>
            <a:r>
              <a:rPr lang="en-ID" dirty="0" err="1"/>
              <a:t>sinar</a:t>
            </a:r>
            <a:r>
              <a:rPr lang="en-ID" dirty="0"/>
              <a:t> </a:t>
            </a:r>
            <a:r>
              <a:rPr lang="en-ID" dirty="0" err="1"/>
              <a:t>katode</a:t>
            </a:r>
            <a:r>
              <a:rPr lang="en-ID" dirty="0"/>
              <a:t>. </a:t>
            </a:r>
            <a:r>
              <a:rPr lang="en-ID" dirty="0" err="1"/>
              <a:t>Sinar</a:t>
            </a:r>
            <a:r>
              <a:rPr lang="en-ID" dirty="0"/>
              <a:t> </a:t>
            </a:r>
            <a:r>
              <a:rPr lang="en-ID" dirty="0" err="1"/>
              <a:t>ini</a:t>
            </a:r>
            <a:r>
              <a:rPr lang="en-ID" dirty="0"/>
              <a:t> </a:t>
            </a:r>
            <a:r>
              <a:rPr lang="en-ID" dirty="0" err="1"/>
              <a:t>tidak</a:t>
            </a:r>
            <a:r>
              <a:rPr lang="en-ID" dirty="0"/>
              <a:t> </a:t>
            </a:r>
            <a:r>
              <a:rPr lang="en-ID" dirty="0" err="1"/>
              <a:t>terlihat</a:t>
            </a:r>
            <a:r>
              <a:rPr lang="en-ID" dirty="0"/>
              <a:t> oleh </a:t>
            </a:r>
            <a:r>
              <a:rPr lang="en-ID" dirty="0" err="1"/>
              <a:t>mata</a:t>
            </a:r>
            <a:r>
              <a:rPr lang="en-ID" dirty="0"/>
              <a:t>, </a:t>
            </a:r>
            <a:r>
              <a:rPr lang="en-ID" dirty="0" err="1"/>
              <a:t>tetapi</a:t>
            </a:r>
            <a:r>
              <a:rPr lang="en-ID" dirty="0"/>
              <a:t> </a:t>
            </a:r>
            <a:r>
              <a:rPr lang="en-ID" dirty="0" err="1"/>
              <a:t>dapat</a:t>
            </a:r>
            <a:r>
              <a:rPr lang="en-ID" dirty="0"/>
              <a:t> </a:t>
            </a:r>
            <a:r>
              <a:rPr lang="en-ID" dirty="0" err="1"/>
              <a:t>memendarkan</a:t>
            </a:r>
            <a:r>
              <a:rPr lang="en-ID" dirty="0"/>
              <a:t> </a:t>
            </a:r>
            <a:r>
              <a:rPr lang="en-ID" dirty="0" err="1"/>
              <a:t>zat</a:t>
            </a:r>
            <a:r>
              <a:rPr lang="en-ID" dirty="0"/>
              <a:t> </a:t>
            </a:r>
            <a:r>
              <a:rPr lang="en-ID" dirty="0" err="1"/>
              <a:t>tertentu</a:t>
            </a:r>
            <a:r>
              <a:rPr lang="en-ID" dirty="0"/>
              <a:t> </a:t>
            </a:r>
            <a:r>
              <a:rPr lang="en-ID" dirty="0" err="1"/>
              <a:t>sehingga</a:t>
            </a:r>
            <a:r>
              <a:rPr lang="en-ID" dirty="0"/>
              <a:t> </a:t>
            </a:r>
            <a:r>
              <a:rPr lang="en-ID" dirty="0" err="1"/>
              <a:t>bisa</a:t>
            </a:r>
            <a:r>
              <a:rPr lang="en-ID" dirty="0"/>
              <a:t> </a:t>
            </a:r>
            <a:r>
              <a:rPr lang="en-ID" dirty="0" err="1"/>
              <a:t>dilacak</a:t>
            </a:r>
            <a:r>
              <a:rPr lang="en-ID" dirty="0"/>
              <a:t> </a:t>
            </a:r>
            <a:r>
              <a:rPr lang="en-ID" dirty="0" err="1"/>
              <a:t>keberadaannya</a:t>
            </a:r>
            <a:r>
              <a:rPr lang="en-ID" dirty="0"/>
              <a:t>.</a:t>
            </a:r>
          </a:p>
        </p:txBody>
      </p:sp>
    </p:spTree>
    <p:extLst>
      <p:ext uri="{BB962C8B-B14F-4D97-AF65-F5344CB8AC3E}">
        <p14:creationId xmlns:p14="http://schemas.microsoft.com/office/powerpoint/2010/main" val="2237506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59167C-34A8-454E-AD70-9EFD3EF16385}"/>
              </a:ext>
            </a:extLst>
          </p:cNvPr>
          <p:cNvSpPr>
            <a:spLocks noGrp="1"/>
          </p:cNvSpPr>
          <p:nvPr>
            <p:ph idx="1"/>
          </p:nvPr>
        </p:nvSpPr>
        <p:spPr/>
        <p:txBody>
          <a:bodyPr/>
          <a:lstStyle/>
          <a:p>
            <a:pPr marL="0" indent="0">
              <a:buNone/>
            </a:pPr>
            <a:r>
              <a:rPr lang="en-ID" dirty="0" err="1"/>
              <a:t>Kemudian</a:t>
            </a:r>
            <a:r>
              <a:rPr lang="en-ID" dirty="0"/>
              <a:t>, Thomson </a:t>
            </a:r>
            <a:r>
              <a:rPr lang="en-ID" dirty="0" err="1"/>
              <a:t>menemukan</a:t>
            </a:r>
            <a:r>
              <a:rPr lang="en-ID" dirty="0"/>
              <a:t> </a:t>
            </a:r>
            <a:r>
              <a:rPr lang="en-ID" dirty="0" err="1"/>
              <a:t>bahwa</a:t>
            </a:r>
            <a:r>
              <a:rPr lang="en-ID" dirty="0"/>
              <a:t> </a:t>
            </a:r>
            <a:r>
              <a:rPr lang="en-ID" dirty="0" err="1"/>
              <a:t>medan</a:t>
            </a:r>
            <a:r>
              <a:rPr lang="en-ID" dirty="0"/>
              <a:t> magnet dan </a:t>
            </a:r>
            <a:r>
              <a:rPr lang="en-ID" dirty="0" err="1"/>
              <a:t>medan</a:t>
            </a:r>
            <a:r>
              <a:rPr lang="en-ID" dirty="0"/>
              <a:t> </a:t>
            </a:r>
            <a:r>
              <a:rPr lang="en-ID" dirty="0" err="1"/>
              <a:t>listrik</a:t>
            </a:r>
            <a:r>
              <a:rPr lang="en-ID" dirty="0"/>
              <a:t> </a:t>
            </a:r>
            <a:r>
              <a:rPr lang="en-ID" dirty="0" err="1"/>
              <a:t>memengaruhi</a:t>
            </a:r>
            <a:r>
              <a:rPr lang="en-ID" dirty="0"/>
              <a:t> </a:t>
            </a:r>
            <a:r>
              <a:rPr lang="en-ID" dirty="0" err="1"/>
              <a:t>sinar</a:t>
            </a:r>
            <a:r>
              <a:rPr lang="en-ID" dirty="0"/>
              <a:t> </a:t>
            </a:r>
            <a:r>
              <a:rPr lang="en-ID" dirty="0" err="1"/>
              <a:t>katode</a:t>
            </a:r>
            <a:r>
              <a:rPr lang="en-ID" dirty="0"/>
              <a:t>. </a:t>
            </a:r>
            <a:r>
              <a:rPr lang="en-ID" dirty="0" err="1"/>
              <a:t>Ketika</a:t>
            </a:r>
            <a:r>
              <a:rPr lang="en-ID" dirty="0"/>
              <a:t> magnet </a:t>
            </a:r>
            <a:r>
              <a:rPr lang="en-ID" dirty="0" err="1"/>
              <a:t>didekatkan</a:t>
            </a:r>
            <a:r>
              <a:rPr lang="en-ID" dirty="0"/>
              <a:t> pada </a:t>
            </a:r>
            <a:r>
              <a:rPr lang="en-ID" dirty="0" err="1"/>
              <a:t>tabung</a:t>
            </a:r>
            <a:r>
              <a:rPr lang="en-ID" dirty="0"/>
              <a:t>, </a:t>
            </a:r>
            <a:r>
              <a:rPr lang="en-ID" dirty="0" err="1"/>
              <a:t>arah</a:t>
            </a:r>
            <a:r>
              <a:rPr lang="en-ID" dirty="0"/>
              <a:t> </a:t>
            </a:r>
            <a:r>
              <a:rPr lang="en-ID" dirty="0" err="1"/>
              <a:t>sinar</a:t>
            </a:r>
            <a:r>
              <a:rPr lang="en-ID" dirty="0"/>
              <a:t> </a:t>
            </a:r>
            <a:r>
              <a:rPr lang="en-ID" dirty="0" err="1"/>
              <a:t>katode</a:t>
            </a:r>
            <a:r>
              <a:rPr lang="en-ID" dirty="0"/>
              <a:t> </a:t>
            </a:r>
            <a:r>
              <a:rPr lang="en-ID" dirty="0" err="1"/>
              <a:t>berbelok</a:t>
            </a:r>
            <a:r>
              <a:rPr lang="en-ID" dirty="0"/>
              <a:t>. </a:t>
            </a:r>
            <a:r>
              <a:rPr lang="en-ID" dirty="0" err="1"/>
              <a:t>Sementara</a:t>
            </a:r>
            <a:r>
              <a:rPr lang="en-ID" dirty="0"/>
              <a:t> </a:t>
            </a:r>
            <a:r>
              <a:rPr lang="en-ID" dirty="0" err="1"/>
              <a:t>itu</a:t>
            </a:r>
            <a:r>
              <a:rPr lang="en-ID" dirty="0"/>
              <a:t>, </a:t>
            </a:r>
            <a:r>
              <a:rPr lang="en-ID" dirty="0" err="1"/>
              <a:t>kutub</a:t>
            </a:r>
            <a:r>
              <a:rPr lang="en-ID" dirty="0"/>
              <a:t> </a:t>
            </a:r>
            <a:r>
              <a:rPr lang="en-ID" dirty="0" err="1"/>
              <a:t>positif</a:t>
            </a:r>
            <a:r>
              <a:rPr lang="en-ID" dirty="0"/>
              <a:t> </a:t>
            </a:r>
            <a:r>
              <a:rPr lang="en-ID" dirty="0" err="1"/>
              <a:t>medan</a:t>
            </a:r>
            <a:r>
              <a:rPr lang="en-ID" dirty="0"/>
              <a:t> </a:t>
            </a:r>
            <a:r>
              <a:rPr lang="en-ID" dirty="0" err="1"/>
              <a:t>listrik</a:t>
            </a:r>
            <a:r>
              <a:rPr lang="en-ID" dirty="0"/>
              <a:t> </a:t>
            </a:r>
            <a:r>
              <a:rPr lang="en-ID" dirty="0" err="1"/>
              <a:t>menarik</a:t>
            </a:r>
            <a:r>
              <a:rPr lang="en-ID" dirty="0"/>
              <a:t> </a:t>
            </a:r>
            <a:r>
              <a:rPr lang="en-ID" dirty="0" err="1"/>
              <a:t>sinar</a:t>
            </a:r>
            <a:r>
              <a:rPr lang="en-ID" dirty="0"/>
              <a:t> </a:t>
            </a:r>
            <a:r>
              <a:rPr lang="en-ID" dirty="0" err="1"/>
              <a:t>katode</a:t>
            </a:r>
            <a:r>
              <a:rPr lang="en-ID" dirty="0"/>
              <a:t>, </a:t>
            </a:r>
            <a:r>
              <a:rPr lang="en-ID" dirty="0" err="1"/>
              <a:t>sedangkan</a:t>
            </a:r>
            <a:r>
              <a:rPr lang="en-ID" dirty="0"/>
              <a:t> </a:t>
            </a:r>
            <a:r>
              <a:rPr lang="en-ID" dirty="0" err="1"/>
              <a:t>kutub</a:t>
            </a:r>
            <a:r>
              <a:rPr lang="en-ID" dirty="0"/>
              <a:t> </a:t>
            </a:r>
            <a:r>
              <a:rPr lang="en-ID" dirty="0" err="1"/>
              <a:t>negatif</a:t>
            </a:r>
            <a:r>
              <a:rPr lang="en-ID" dirty="0"/>
              <a:t> </a:t>
            </a:r>
            <a:r>
              <a:rPr lang="en-ID" dirty="0" err="1"/>
              <a:t>menolaknya</a:t>
            </a:r>
            <a:r>
              <a:rPr lang="en-ID" dirty="0"/>
              <a:t>.</a:t>
            </a:r>
          </a:p>
          <a:p>
            <a:pPr marL="0" indent="0">
              <a:buNone/>
            </a:pPr>
            <a:r>
              <a:rPr lang="en-ID" dirty="0" err="1"/>
              <a:t>Dengan</a:t>
            </a:r>
            <a:r>
              <a:rPr lang="en-ID" dirty="0"/>
              <a:t> </a:t>
            </a:r>
            <a:r>
              <a:rPr lang="en-ID" dirty="0" err="1"/>
              <a:t>dibelokkannya</a:t>
            </a:r>
            <a:r>
              <a:rPr lang="en-ID" dirty="0"/>
              <a:t> </a:t>
            </a:r>
            <a:r>
              <a:rPr lang="en-ID" dirty="0" err="1"/>
              <a:t>sinar</a:t>
            </a:r>
            <a:r>
              <a:rPr lang="en-ID" dirty="0"/>
              <a:t> </a:t>
            </a:r>
            <a:r>
              <a:rPr lang="en-ID" dirty="0" err="1"/>
              <a:t>katode</a:t>
            </a:r>
            <a:r>
              <a:rPr lang="en-ID" dirty="0"/>
              <a:t> </a:t>
            </a:r>
            <a:r>
              <a:rPr lang="en-ID" dirty="0" err="1"/>
              <a:t>menuju</a:t>
            </a:r>
            <a:r>
              <a:rPr lang="en-ID" dirty="0"/>
              <a:t> </a:t>
            </a:r>
            <a:r>
              <a:rPr lang="en-ID" dirty="0" err="1"/>
              <a:t>kutub</a:t>
            </a:r>
            <a:r>
              <a:rPr lang="en-ID" dirty="0"/>
              <a:t> </a:t>
            </a:r>
            <a:r>
              <a:rPr lang="en-ID" dirty="0" err="1"/>
              <a:t>positif</a:t>
            </a:r>
            <a:r>
              <a:rPr lang="en-ID" dirty="0"/>
              <a:t>, Thomson </a:t>
            </a:r>
            <a:r>
              <a:rPr lang="en-ID" dirty="0" err="1"/>
              <a:t>menyimpulkan</a:t>
            </a:r>
            <a:r>
              <a:rPr lang="en-ID" dirty="0"/>
              <a:t> </a:t>
            </a:r>
            <a:r>
              <a:rPr lang="en-ID" dirty="0" err="1"/>
              <a:t>bahwa</a:t>
            </a:r>
            <a:r>
              <a:rPr lang="en-ID" dirty="0"/>
              <a:t> </a:t>
            </a:r>
            <a:r>
              <a:rPr lang="en-ID" dirty="0" err="1"/>
              <a:t>sinar</a:t>
            </a:r>
            <a:r>
              <a:rPr lang="en-ID" dirty="0"/>
              <a:t> </a:t>
            </a:r>
            <a:r>
              <a:rPr lang="en-ID" dirty="0" err="1"/>
              <a:t>katode</a:t>
            </a:r>
            <a:r>
              <a:rPr lang="en-ID" dirty="0"/>
              <a:t> </a:t>
            </a:r>
            <a:r>
              <a:rPr lang="en-ID" dirty="0" err="1"/>
              <a:t>bukanlah</a:t>
            </a:r>
            <a:r>
              <a:rPr lang="en-ID" dirty="0"/>
              <a:t> </a:t>
            </a:r>
            <a:r>
              <a:rPr lang="en-ID" dirty="0" err="1"/>
              <a:t>gelombang</a:t>
            </a:r>
            <a:r>
              <a:rPr lang="en-ID" dirty="0"/>
              <a:t>. </a:t>
            </a:r>
            <a:r>
              <a:rPr lang="en-ID" dirty="0" err="1"/>
              <a:t>Menurut</a:t>
            </a:r>
            <a:r>
              <a:rPr lang="en-ID" dirty="0"/>
              <a:t> Thomson, </a:t>
            </a:r>
            <a:r>
              <a:rPr lang="en-ID" dirty="0" err="1"/>
              <a:t>sinar</a:t>
            </a:r>
            <a:r>
              <a:rPr lang="en-ID" dirty="0"/>
              <a:t> </a:t>
            </a:r>
            <a:r>
              <a:rPr lang="en-ID" dirty="0" err="1"/>
              <a:t>katode</a:t>
            </a:r>
            <a:r>
              <a:rPr lang="en-ID" dirty="0"/>
              <a:t> </a:t>
            </a:r>
            <a:r>
              <a:rPr lang="en-ID" dirty="0" err="1"/>
              <a:t>merupakan</a:t>
            </a:r>
            <a:r>
              <a:rPr lang="en-ID" dirty="0"/>
              <a:t> </a:t>
            </a:r>
            <a:r>
              <a:rPr lang="en-ID" dirty="0" err="1"/>
              <a:t>arus</a:t>
            </a:r>
            <a:r>
              <a:rPr lang="en-ID" dirty="0"/>
              <a:t> </a:t>
            </a:r>
            <a:r>
              <a:rPr lang="en-ID" dirty="0" err="1"/>
              <a:t>partikel</a:t>
            </a:r>
            <a:r>
              <a:rPr lang="en-ID" dirty="0"/>
              <a:t> yang </a:t>
            </a:r>
            <a:r>
              <a:rPr lang="en-ID" dirty="0" err="1"/>
              <a:t>memiliki</a:t>
            </a:r>
            <a:r>
              <a:rPr lang="en-ID" dirty="0"/>
              <a:t> </a:t>
            </a:r>
            <a:r>
              <a:rPr lang="en-ID" dirty="0" err="1"/>
              <a:t>massa</a:t>
            </a:r>
            <a:r>
              <a:rPr lang="en-ID" dirty="0"/>
              <a:t> dan </a:t>
            </a:r>
            <a:r>
              <a:rPr lang="en-ID" dirty="0" err="1"/>
              <a:t>bermuatan</a:t>
            </a:r>
            <a:r>
              <a:rPr lang="en-ID" dirty="0"/>
              <a:t> </a:t>
            </a:r>
            <a:r>
              <a:rPr lang="en-ID" dirty="0" err="1"/>
              <a:t>negatif</a:t>
            </a:r>
            <a:r>
              <a:rPr lang="en-ID" dirty="0"/>
              <a:t>. </a:t>
            </a:r>
            <a:r>
              <a:rPr lang="en-ID" dirty="0" err="1"/>
              <a:t>Partikel</a:t>
            </a:r>
            <a:r>
              <a:rPr lang="en-ID" dirty="0"/>
              <a:t> </a:t>
            </a:r>
            <a:r>
              <a:rPr lang="en-ID" dirty="0" err="1"/>
              <a:t>tersebut</a:t>
            </a:r>
            <a:r>
              <a:rPr lang="en-ID" dirty="0"/>
              <a:t> </a:t>
            </a:r>
            <a:r>
              <a:rPr lang="en-ID" dirty="0" err="1"/>
              <a:t>dinamakan</a:t>
            </a:r>
            <a:r>
              <a:rPr lang="en-ID" dirty="0"/>
              <a:t> </a:t>
            </a:r>
            <a:r>
              <a:rPr lang="en-ID" dirty="0" err="1"/>
              <a:t>elektron</a:t>
            </a:r>
            <a:r>
              <a:rPr lang="en-ID" dirty="0"/>
              <a:t>.</a:t>
            </a:r>
          </a:p>
        </p:txBody>
      </p:sp>
    </p:spTree>
    <p:extLst>
      <p:ext uri="{BB962C8B-B14F-4D97-AF65-F5344CB8AC3E}">
        <p14:creationId xmlns:p14="http://schemas.microsoft.com/office/powerpoint/2010/main" val="2999585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01703-B7CB-420F-8911-F8C6D550029B}"/>
              </a:ext>
            </a:extLst>
          </p:cNvPr>
          <p:cNvSpPr>
            <a:spLocks noGrp="1"/>
          </p:cNvSpPr>
          <p:nvPr>
            <p:ph type="title"/>
          </p:nvPr>
        </p:nvSpPr>
        <p:spPr/>
        <p:txBody>
          <a:bodyPr/>
          <a:lstStyle/>
          <a:p>
            <a:r>
              <a:rPr lang="en-US" dirty="0"/>
              <a:t>2.PROTON</a:t>
            </a:r>
            <a:endParaRPr lang="en-ID" dirty="0"/>
          </a:p>
        </p:txBody>
      </p:sp>
      <p:sp>
        <p:nvSpPr>
          <p:cNvPr id="3" name="Content Placeholder 2">
            <a:extLst>
              <a:ext uri="{FF2B5EF4-FFF2-40B4-BE49-F238E27FC236}">
                <a16:creationId xmlns:a16="http://schemas.microsoft.com/office/drawing/2014/main" id="{FDACD3D2-84D9-4B47-9F2D-301B9F866721}"/>
              </a:ext>
            </a:extLst>
          </p:cNvPr>
          <p:cNvSpPr>
            <a:spLocks noGrp="1"/>
          </p:cNvSpPr>
          <p:nvPr>
            <p:ph idx="1"/>
          </p:nvPr>
        </p:nvSpPr>
        <p:spPr>
          <a:xfrm>
            <a:off x="1295401" y="2556932"/>
            <a:ext cx="9216005" cy="2015070"/>
          </a:xfrm>
        </p:spPr>
        <p:txBody>
          <a:bodyPr/>
          <a:lstStyle/>
          <a:p>
            <a:pPr marL="0" indent="0">
              <a:buNone/>
            </a:pPr>
            <a:r>
              <a:rPr lang="en-ID" dirty="0"/>
              <a:t>Proton </a:t>
            </a:r>
            <a:r>
              <a:rPr lang="en-ID" dirty="0" err="1"/>
              <a:t>ditemukan</a:t>
            </a:r>
            <a:r>
              <a:rPr lang="en-ID" dirty="0"/>
              <a:t> oleh Eugene Goldstein </a:t>
            </a:r>
            <a:r>
              <a:rPr lang="en-ID" dirty="0" err="1"/>
              <a:t>melalui</a:t>
            </a:r>
            <a:r>
              <a:rPr lang="en-ID" dirty="0"/>
              <a:t> </a:t>
            </a:r>
            <a:r>
              <a:rPr lang="en-ID" dirty="0" err="1"/>
              <a:t>percobaan</a:t>
            </a:r>
            <a:r>
              <a:rPr lang="en-ID" dirty="0"/>
              <a:t> </a:t>
            </a:r>
            <a:r>
              <a:rPr lang="en-ID" dirty="0" err="1"/>
              <a:t>sinar</a:t>
            </a:r>
            <a:r>
              <a:rPr lang="en-ID" dirty="0"/>
              <a:t> </a:t>
            </a:r>
            <a:r>
              <a:rPr lang="en-ID" dirty="0" err="1"/>
              <a:t>katode</a:t>
            </a:r>
            <a:r>
              <a:rPr lang="en-ID" dirty="0"/>
              <a:t> yang </a:t>
            </a:r>
            <a:r>
              <a:rPr lang="en-ID" dirty="0" err="1"/>
              <a:t>telah</a:t>
            </a:r>
            <a:r>
              <a:rPr lang="en-ID" dirty="0"/>
              <a:t> </a:t>
            </a:r>
            <a:r>
              <a:rPr lang="en-ID" dirty="0" err="1"/>
              <a:t>dimodifikasi</a:t>
            </a:r>
            <a:r>
              <a:rPr lang="en-ID" dirty="0"/>
              <a:t>. Setelah </a:t>
            </a:r>
            <a:r>
              <a:rPr lang="en-ID" dirty="0" err="1"/>
              <a:t>melakukan</a:t>
            </a:r>
            <a:r>
              <a:rPr lang="en-ID" dirty="0"/>
              <a:t> </a:t>
            </a:r>
            <a:r>
              <a:rPr lang="en-ID" dirty="0" err="1"/>
              <a:t>percobaan</a:t>
            </a:r>
            <a:r>
              <a:rPr lang="en-ID" dirty="0"/>
              <a:t> pada </a:t>
            </a:r>
            <a:r>
              <a:rPr lang="en-ID" dirty="0" err="1"/>
              <a:t>berbagai</a:t>
            </a:r>
            <a:r>
              <a:rPr lang="en-ID" dirty="0"/>
              <a:t> gas, </a:t>
            </a:r>
            <a:r>
              <a:rPr lang="en-ID" dirty="0" err="1"/>
              <a:t>ditemukanlah</a:t>
            </a:r>
            <a:r>
              <a:rPr lang="en-ID" dirty="0"/>
              <a:t> </a:t>
            </a:r>
            <a:r>
              <a:rPr lang="en-ID" dirty="0" err="1"/>
              <a:t>bahwa</a:t>
            </a:r>
            <a:r>
              <a:rPr lang="en-ID" dirty="0"/>
              <a:t> gas </a:t>
            </a:r>
            <a:r>
              <a:rPr lang="en-ID" dirty="0" err="1"/>
              <a:t>hidrogen</a:t>
            </a:r>
            <a:r>
              <a:rPr lang="en-ID" dirty="0"/>
              <a:t> </a:t>
            </a:r>
            <a:r>
              <a:rPr lang="en-ID" dirty="0" err="1"/>
              <a:t>mampu</a:t>
            </a:r>
            <a:r>
              <a:rPr lang="en-ID" dirty="0"/>
              <a:t> </a:t>
            </a:r>
            <a:r>
              <a:rPr lang="en-ID" dirty="0" err="1"/>
              <a:t>menghasilkan</a:t>
            </a:r>
            <a:r>
              <a:rPr lang="en-ID" dirty="0"/>
              <a:t> </a:t>
            </a:r>
            <a:r>
              <a:rPr lang="en-ID" dirty="0" err="1"/>
              <a:t>partikel</a:t>
            </a:r>
            <a:r>
              <a:rPr lang="en-ID" dirty="0"/>
              <a:t> </a:t>
            </a:r>
            <a:r>
              <a:rPr lang="en-ID" dirty="0" err="1"/>
              <a:t>positif</a:t>
            </a:r>
            <a:r>
              <a:rPr lang="en-ID" dirty="0"/>
              <a:t> paling </a:t>
            </a:r>
            <a:r>
              <a:rPr lang="en-ID" dirty="0" err="1"/>
              <a:t>kecil</a:t>
            </a:r>
            <a:r>
              <a:rPr lang="en-ID" dirty="0"/>
              <a:t> (</a:t>
            </a:r>
            <a:r>
              <a:rPr lang="en-ID" dirty="0" err="1"/>
              <a:t>baik</a:t>
            </a:r>
            <a:r>
              <a:rPr lang="en-ID" dirty="0"/>
              <a:t> </a:t>
            </a:r>
            <a:r>
              <a:rPr lang="en-ID" dirty="0" err="1"/>
              <a:t>massa</a:t>
            </a:r>
            <a:r>
              <a:rPr lang="en-ID" dirty="0"/>
              <a:t> </a:t>
            </a:r>
            <a:r>
              <a:rPr lang="en-ID" dirty="0" err="1"/>
              <a:t>maupun</a:t>
            </a:r>
            <a:r>
              <a:rPr lang="en-ID" dirty="0"/>
              <a:t> </a:t>
            </a:r>
            <a:r>
              <a:rPr lang="en-ID" dirty="0" err="1"/>
              <a:t>muatan</a:t>
            </a:r>
            <a:r>
              <a:rPr lang="en-ID" dirty="0"/>
              <a:t> </a:t>
            </a:r>
            <a:r>
              <a:rPr lang="en-ID" dirty="0" err="1"/>
              <a:t>muatannya</a:t>
            </a:r>
            <a:r>
              <a:rPr lang="en-ID" dirty="0"/>
              <a:t>) </a:t>
            </a:r>
            <a:r>
              <a:rPr lang="en-ID" dirty="0" err="1"/>
              <a:t>dibandingkan</a:t>
            </a:r>
            <a:r>
              <a:rPr lang="en-ID" dirty="0"/>
              <a:t> </a:t>
            </a:r>
            <a:r>
              <a:rPr lang="en-ID" dirty="0" err="1"/>
              <a:t>elektron</a:t>
            </a:r>
            <a:r>
              <a:rPr lang="en-ID" dirty="0"/>
              <a:t>. Oleh </a:t>
            </a:r>
            <a:r>
              <a:rPr lang="en-ID" dirty="0" err="1"/>
              <a:t>karena</a:t>
            </a:r>
            <a:r>
              <a:rPr lang="en-ID" dirty="0"/>
              <a:t> </a:t>
            </a:r>
            <a:r>
              <a:rPr lang="en-ID" dirty="0" err="1"/>
              <a:t>itu</a:t>
            </a:r>
            <a:r>
              <a:rPr lang="en-ID" dirty="0"/>
              <a:t>, </a:t>
            </a:r>
            <a:r>
              <a:rPr lang="en-ID" dirty="0" err="1"/>
              <a:t>partikel</a:t>
            </a:r>
            <a:r>
              <a:rPr lang="en-ID" dirty="0"/>
              <a:t> </a:t>
            </a:r>
            <a:r>
              <a:rPr lang="en-ID" dirty="0" err="1"/>
              <a:t>dari</a:t>
            </a:r>
            <a:r>
              <a:rPr lang="en-ID" dirty="0"/>
              <a:t> gas </a:t>
            </a:r>
            <a:r>
              <a:rPr lang="en-ID" dirty="0" err="1"/>
              <a:t>hidrogen</a:t>
            </a:r>
            <a:r>
              <a:rPr lang="en-ID" dirty="0"/>
              <a:t> </a:t>
            </a:r>
            <a:r>
              <a:rPr lang="en-ID" dirty="0" err="1"/>
              <a:t>tersebut</a:t>
            </a:r>
            <a:r>
              <a:rPr lang="en-ID" dirty="0"/>
              <a:t> </a:t>
            </a:r>
            <a:r>
              <a:rPr lang="en-ID" dirty="0" err="1"/>
              <a:t>disebut</a:t>
            </a:r>
            <a:r>
              <a:rPr lang="en-ID" dirty="0"/>
              <a:t> </a:t>
            </a:r>
            <a:r>
              <a:rPr lang="en-ID" dirty="0" err="1"/>
              <a:t>dengan</a:t>
            </a:r>
            <a:r>
              <a:rPr lang="en-ID" dirty="0"/>
              <a:t> proton. </a:t>
            </a:r>
          </a:p>
        </p:txBody>
      </p:sp>
    </p:spTree>
    <p:extLst>
      <p:ext uri="{BB962C8B-B14F-4D97-AF65-F5344CB8AC3E}">
        <p14:creationId xmlns:p14="http://schemas.microsoft.com/office/powerpoint/2010/main" val="2017885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0C66-8415-4C3F-AD2B-003348B3D858}"/>
              </a:ext>
            </a:extLst>
          </p:cNvPr>
          <p:cNvSpPr>
            <a:spLocks noGrp="1"/>
          </p:cNvSpPr>
          <p:nvPr>
            <p:ph type="title"/>
          </p:nvPr>
        </p:nvSpPr>
        <p:spPr/>
        <p:txBody>
          <a:bodyPr/>
          <a:lstStyle/>
          <a:p>
            <a:r>
              <a:rPr lang="en-US" dirty="0"/>
              <a:t>3.NEUTRON</a:t>
            </a:r>
            <a:endParaRPr lang="en-ID" dirty="0"/>
          </a:p>
        </p:txBody>
      </p:sp>
      <p:sp>
        <p:nvSpPr>
          <p:cNvPr id="3" name="Content Placeholder 2">
            <a:extLst>
              <a:ext uri="{FF2B5EF4-FFF2-40B4-BE49-F238E27FC236}">
                <a16:creationId xmlns:a16="http://schemas.microsoft.com/office/drawing/2014/main" id="{4BE834A0-6C1D-401F-9672-BE4008BBA7FC}"/>
              </a:ext>
            </a:extLst>
          </p:cNvPr>
          <p:cNvSpPr>
            <a:spLocks noGrp="1"/>
          </p:cNvSpPr>
          <p:nvPr>
            <p:ph idx="1"/>
          </p:nvPr>
        </p:nvSpPr>
        <p:spPr>
          <a:xfrm>
            <a:off x="1295401" y="2556932"/>
            <a:ext cx="9316672" cy="2199626"/>
          </a:xfrm>
        </p:spPr>
        <p:txBody>
          <a:bodyPr/>
          <a:lstStyle/>
          <a:p>
            <a:pPr marL="0" indent="0">
              <a:buNone/>
            </a:pPr>
            <a:r>
              <a:rPr lang="en-ID" dirty="0"/>
              <a:t>Pada 1932, J. Chadwick </a:t>
            </a:r>
            <a:r>
              <a:rPr lang="en-ID" dirty="0" err="1"/>
              <a:t>menemukan</a:t>
            </a:r>
            <a:r>
              <a:rPr lang="en-ID" dirty="0"/>
              <a:t> </a:t>
            </a:r>
            <a:r>
              <a:rPr lang="en-ID" dirty="0" err="1"/>
              <a:t>partikel</a:t>
            </a:r>
            <a:r>
              <a:rPr lang="en-ID" dirty="0"/>
              <a:t> </a:t>
            </a:r>
            <a:r>
              <a:rPr lang="en-ID" dirty="0" err="1"/>
              <a:t>dasar</a:t>
            </a:r>
            <a:r>
              <a:rPr lang="en-ID" dirty="0"/>
              <a:t> </a:t>
            </a:r>
            <a:r>
              <a:rPr lang="en-ID" dirty="0" err="1"/>
              <a:t>ketiga</a:t>
            </a:r>
            <a:r>
              <a:rPr lang="en-ID" dirty="0"/>
              <a:t> yang </a:t>
            </a:r>
            <a:r>
              <a:rPr lang="en-ID" dirty="0" err="1"/>
              <a:t>terletak</a:t>
            </a:r>
            <a:r>
              <a:rPr lang="en-ID" dirty="0"/>
              <a:t> </a:t>
            </a:r>
            <a:r>
              <a:rPr lang="en-ID" dirty="0" err="1"/>
              <a:t>dalam</a:t>
            </a:r>
            <a:r>
              <a:rPr lang="en-ID" dirty="0"/>
              <a:t> inti dan </a:t>
            </a:r>
            <a:r>
              <a:rPr lang="en-ID" dirty="0" err="1"/>
              <a:t>tidak</a:t>
            </a:r>
            <a:r>
              <a:rPr lang="en-ID" dirty="0"/>
              <a:t> </a:t>
            </a:r>
            <a:r>
              <a:rPr lang="en-ID" dirty="0" err="1"/>
              <a:t>bermuatan</a:t>
            </a:r>
            <a:r>
              <a:rPr lang="en-ID" dirty="0"/>
              <a:t>. </a:t>
            </a:r>
            <a:r>
              <a:rPr lang="en-ID" dirty="0" err="1"/>
              <a:t>Partikel</a:t>
            </a:r>
            <a:r>
              <a:rPr lang="en-ID" dirty="0"/>
              <a:t> </a:t>
            </a:r>
            <a:r>
              <a:rPr lang="en-ID" dirty="0" err="1"/>
              <a:t>tersebut</a:t>
            </a:r>
            <a:r>
              <a:rPr lang="en-ID" dirty="0"/>
              <a:t> </a:t>
            </a:r>
            <a:r>
              <a:rPr lang="en-ID" dirty="0" err="1"/>
              <a:t>dikenal</a:t>
            </a:r>
            <a:r>
              <a:rPr lang="en-ID" dirty="0"/>
              <a:t> </a:t>
            </a:r>
            <a:r>
              <a:rPr lang="en-ID" dirty="0" err="1"/>
              <a:t>dengan</a:t>
            </a:r>
            <a:r>
              <a:rPr lang="en-ID" dirty="0"/>
              <a:t> </a:t>
            </a:r>
            <a:r>
              <a:rPr lang="en-ID" dirty="0" err="1"/>
              <a:t>nama</a:t>
            </a:r>
            <a:r>
              <a:rPr lang="en-ID" dirty="0"/>
              <a:t> neutron. </a:t>
            </a:r>
          </a:p>
          <a:p>
            <a:pPr marL="0" indent="0">
              <a:buNone/>
            </a:pPr>
            <a:r>
              <a:rPr lang="en-ID" dirty="0" err="1"/>
              <a:t>Dengan</a:t>
            </a:r>
            <a:r>
              <a:rPr lang="en-ID" dirty="0"/>
              <a:t> </a:t>
            </a:r>
            <a:r>
              <a:rPr lang="en-ID" dirty="0" err="1"/>
              <a:t>ditemukannya</a:t>
            </a:r>
            <a:r>
              <a:rPr lang="en-ID" dirty="0"/>
              <a:t> </a:t>
            </a:r>
            <a:r>
              <a:rPr lang="en-ID" dirty="0" err="1"/>
              <a:t>partikel</a:t>
            </a:r>
            <a:r>
              <a:rPr lang="en-ID" dirty="0"/>
              <a:t> neutron </a:t>
            </a:r>
            <a:r>
              <a:rPr lang="en-ID" dirty="0" err="1"/>
              <a:t>ini</a:t>
            </a:r>
            <a:r>
              <a:rPr lang="en-ID" dirty="0"/>
              <a:t>, </a:t>
            </a:r>
            <a:r>
              <a:rPr lang="en-ID" dirty="0" err="1"/>
              <a:t>akhirnya</a:t>
            </a:r>
            <a:r>
              <a:rPr lang="en-ID" dirty="0"/>
              <a:t> </a:t>
            </a:r>
            <a:r>
              <a:rPr lang="en-ID" dirty="0" err="1"/>
              <a:t>diputuskan</a:t>
            </a:r>
            <a:r>
              <a:rPr lang="en-ID" dirty="0"/>
              <a:t> </a:t>
            </a:r>
            <a:r>
              <a:rPr lang="en-ID" dirty="0" err="1"/>
              <a:t>terdapat</a:t>
            </a:r>
            <a:r>
              <a:rPr lang="en-ID" dirty="0"/>
              <a:t> </a:t>
            </a:r>
            <a:r>
              <a:rPr lang="en-ID" dirty="0" err="1"/>
              <a:t>tiga</a:t>
            </a:r>
            <a:r>
              <a:rPr lang="en-ID" dirty="0"/>
              <a:t> </a:t>
            </a:r>
            <a:r>
              <a:rPr lang="en-ID" dirty="0" err="1"/>
              <a:t>partikel</a:t>
            </a:r>
            <a:r>
              <a:rPr lang="en-ID" dirty="0"/>
              <a:t> </a:t>
            </a:r>
            <a:r>
              <a:rPr lang="en-ID" dirty="0" err="1"/>
              <a:t>dasar</a:t>
            </a:r>
            <a:r>
              <a:rPr lang="en-ID" dirty="0"/>
              <a:t> atom, </a:t>
            </a:r>
            <a:r>
              <a:rPr lang="en-ID" dirty="0" err="1"/>
              <a:t>yakni</a:t>
            </a:r>
            <a:r>
              <a:rPr lang="en-ID" dirty="0"/>
              <a:t> </a:t>
            </a:r>
            <a:r>
              <a:rPr lang="en-ID" dirty="0" err="1"/>
              <a:t>elektron</a:t>
            </a:r>
            <a:r>
              <a:rPr lang="en-ID" dirty="0"/>
              <a:t>, proton, dan neutron. Proton dan neutron </a:t>
            </a:r>
            <a:r>
              <a:rPr lang="en-ID" dirty="0" err="1"/>
              <a:t>terletak</a:t>
            </a:r>
            <a:r>
              <a:rPr lang="en-ID" dirty="0"/>
              <a:t> di </a:t>
            </a:r>
            <a:r>
              <a:rPr lang="en-ID" dirty="0" err="1"/>
              <a:t>dalam</a:t>
            </a:r>
            <a:r>
              <a:rPr lang="en-ID" dirty="0"/>
              <a:t> inti, </a:t>
            </a:r>
            <a:r>
              <a:rPr lang="en-ID" dirty="0" err="1"/>
              <a:t>sedangkan</a:t>
            </a:r>
            <a:r>
              <a:rPr lang="en-ID" dirty="0"/>
              <a:t> </a:t>
            </a:r>
            <a:r>
              <a:rPr lang="en-ID" dirty="0" err="1"/>
              <a:t>elektron</a:t>
            </a:r>
            <a:r>
              <a:rPr lang="en-ID" dirty="0"/>
              <a:t> </a:t>
            </a:r>
            <a:r>
              <a:rPr lang="en-ID" dirty="0" err="1"/>
              <a:t>beredar</a:t>
            </a:r>
            <a:r>
              <a:rPr lang="en-ID" dirty="0"/>
              <a:t> </a:t>
            </a:r>
            <a:r>
              <a:rPr lang="en-ID" dirty="0" err="1"/>
              <a:t>mengelilingi</a:t>
            </a:r>
            <a:r>
              <a:rPr lang="en-ID" dirty="0"/>
              <a:t> inti.</a:t>
            </a:r>
          </a:p>
        </p:txBody>
      </p:sp>
    </p:spTree>
    <p:extLst>
      <p:ext uri="{BB962C8B-B14F-4D97-AF65-F5344CB8AC3E}">
        <p14:creationId xmlns:p14="http://schemas.microsoft.com/office/powerpoint/2010/main" val="3379659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CBB47-8B46-DA4A-7811-0959C516DFE6}"/>
              </a:ext>
            </a:extLst>
          </p:cNvPr>
          <p:cNvSpPr>
            <a:spLocks noGrp="1"/>
          </p:cNvSpPr>
          <p:nvPr>
            <p:ph type="title"/>
          </p:nvPr>
        </p:nvSpPr>
        <p:spPr>
          <a:xfrm>
            <a:off x="1295401" y="1319483"/>
            <a:ext cx="9601196" cy="1303867"/>
          </a:xfrm>
        </p:spPr>
        <p:txBody>
          <a:bodyPr>
            <a:noAutofit/>
          </a:bodyPr>
          <a:lstStyle/>
          <a:p>
            <a:r>
              <a:rPr lang="en-ID" i="0" dirty="0" err="1">
                <a:solidFill>
                  <a:srgbClr val="232323"/>
                </a:solidFill>
                <a:effectLst/>
              </a:rPr>
              <a:t>Perkembangan</a:t>
            </a:r>
            <a:r>
              <a:rPr lang="en-ID" i="0" dirty="0">
                <a:solidFill>
                  <a:srgbClr val="232323"/>
                </a:solidFill>
                <a:effectLst/>
              </a:rPr>
              <a:t> Atom </a:t>
            </a:r>
            <a:br>
              <a:rPr lang="en-ID" i="0" dirty="0">
                <a:solidFill>
                  <a:srgbClr val="232323"/>
                </a:solidFill>
                <a:effectLst/>
              </a:rPr>
            </a:br>
            <a:endParaRPr lang="en-ID" dirty="0"/>
          </a:p>
        </p:txBody>
      </p:sp>
      <p:sp>
        <p:nvSpPr>
          <p:cNvPr id="3" name="Content Placeholder 2">
            <a:extLst>
              <a:ext uri="{FF2B5EF4-FFF2-40B4-BE49-F238E27FC236}">
                <a16:creationId xmlns:a16="http://schemas.microsoft.com/office/drawing/2014/main" id="{3DA5B0E2-4C94-666E-36BA-99C1F1DB5A82}"/>
              </a:ext>
            </a:extLst>
          </p:cNvPr>
          <p:cNvSpPr>
            <a:spLocks noGrp="1"/>
          </p:cNvSpPr>
          <p:nvPr>
            <p:ph idx="1"/>
          </p:nvPr>
        </p:nvSpPr>
        <p:spPr/>
        <p:txBody>
          <a:bodyPr/>
          <a:lstStyle/>
          <a:p>
            <a:pPr marL="0" indent="0" algn="l" fontAlgn="base">
              <a:buNone/>
            </a:pPr>
            <a:r>
              <a:rPr lang="id-ID" b="0" i="0" dirty="0">
                <a:solidFill>
                  <a:srgbClr val="444444"/>
                </a:solidFill>
                <a:effectLst/>
                <a:latin typeface="+mj-lt"/>
              </a:rPr>
              <a:t>Dari waktu ke waktu</a:t>
            </a:r>
            <a:r>
              <a:rPr lang="en-ID" b="0" i="0" dirty="0">
                <a:solidFill>
                  <a:srgbClr val="444444"/>
                </a:solidFill>
                <a:effectLst/>
                <a:latin typeface="+mj-lt"/>
              </a:rPr>
              <a:t> </a:t>
            </a:r>
            <a:r>
              <a:rPr lang="en-ID" b="0" i="0" dirty="0" err="1">
                <a:solidFill>
                  <a:srgbClr val="444444"/>
                </a:solidFill>
                <a:effectLst/>
                <a:latin typeface="+mj-lt"/>
              </a:rPr>
              <a:t>ilmu</a:t>
            </a:r>
            <a:r>
              <a:rPr lang="en-ID" b="0" i="0" dirty="0">
                <a:solidFill>
                  <a:srgbClr val="444444"/>
                </a:solidFill>
                <a:effectLst/>
                <a:latin typeface="+mj-lt"/>
              </a:rPr>
              <a:t> </a:t>
            </a:r>
            <a:r>
              <a:rPr lang="en-ID" b="0" i="0" dirty="0" err="1">
                <a:solidFill>
                  <a:srgbClr val="444444"/>
                </a:solidFill>
                <a:effectLst/>
                <a:latin typeface="+mj-lt"/>
              </a:rPr>
              <a:t>pengetahuan</a:t>
            </a:r>
            <a:r>
              <a:rPr lang="id-ID" b="0" i="0" dirty="0">
                <a:solidFill>
                  <a:srgbClr val="444444"/>
                </a:solidFill>
                <a:effectLst/>
                <a:latin typeface="+mj-lt"/>
              </a:rPr>
              <a:t> terus berkembang</a:t>
            </a:r>
            <a:r>
              <a:rPr lang="en-ID" b="0" i="0" dirty="0">
                <a:solidFill>
                  <a:srgbClr val="444444"/>
                </a:solidFill>
                <a:effectLst/>
                <a:latin typeface="+mj-lt"/>
              </a:rPr>
              <a:t> </a:t>
            </a:r>
            <a:r>
              <a:rPr lang="en-ID" b="0" i="0" dirty="0" err="1">
                <a:solidFill>
                  <a:srgbClr val="444444"/>
                </a:solidFill>
                <a:effectLst/>
                <a:latin typeface="+mj-lt"/>
              </a:rPr>
              <a:t>terutama</a:t>
            </a:r>
            <a:r>
              <a:rPr lang="en-ID" b="0" i="0" dirty="0">
                <a:solidFill>
                  <a:srgbClr val="444444"/>
                </a:solidFill>
                <a:effectLst/>
                <a:latin typeface="+mj-lt"/>
              </a:rPr>
              <a:t> </a:t>
            </a:r>
            <a:r>
              <a:rPr lang="en-ID" b="0" i="0" dirty="0" err="1">
                <a:solidFill>
                  <a:srgbClr val="444444"/>
                </a:solidFill>
                <a:effectLst/>
                <a:latin typeface="+mj-lt"/>
              </a:rPr>
              <a:t>dalam</a:t>
            </a:r>
            <a:r>
              <a:rPr lang="en-ID" b="0" i="0" dirty="0">
                <a:solidFill>
                  <a:srgbClr val="444444"/>
                </a:solidFill>
                <a:effectLst/>
                <a:latin typeface="+mj-lt"/>
              </a:rPr>
              <a:t> </a:t>
            </a:r>
            <a:r>
              <a:rPr lang="en-ID" b="0" i="0" dirty="0" err="1">
                <a:solidFill>
                  <a:srgbClr val="444444"/>
                </a:solidFill>
                <a:effectLst/>
                <a:latin typeface="+mj-lt"/>
              </a:rPr>
              <a:t>ilmu</a:t>
            </a:r>
            <a:r>
              <a:rPr lang="en-ID" b="0" i="0" dirty="0">
                <a:solidFill>
                  <a:srgbClr val="444444"/>
                </a:solidFill>
                <a:effectLst/>
                <a:latin typeface="+mj-lt"/>
              </a:rPr>
              <a:t> </a:t>
            </a:r>
            <a:r>
              <a:rPr lang="en-ID" b="0" i="0" dirty="0" err="1">
                <a:solidFill>
                  <a:srgbClr val="444444"/>
                </a:solidFill>
                <a:effectLst/>
                <a:latin typeface="+mj-lt"/>
              </a:rPr>
              <a:t>fisika</a:t>
            </a:r>
            <a:r>
              <a:rPr lang="en-ID" b="0" i="0" dirty="0">
                <a:solidFill>
                  <a:srgbClr val="444444"/>
                </a:solidFill>
                <a:effectLst/>
                <a:latin typeface="+mj-lt"/>
              </a:rPr>
              <a:t>, </a:t>
            </a:r>
            <a:r>
              <a:rPr lang="id-ID" b="0" i="0" dirty="0">
                <a:solidFill>
                  <a:srgbClr val="444444"/>
                </a:solidFill>
                <a:effectLst/>
                <a:latin typeface="+mj-lt"/>
              </a:rPr>
              <a:t>terdapat </a:t>
            </a:r>
            <a:r>
              <a:rPr lang="en-ID" b="0" i="0" dirty="0" err="1">
                <a:solidFill>
                  <a:srgbClr val="444444"/>
                </a:solidFill>
                <a:effectLst/>
                <a:latin typeface="+mj-lt"/>
              </a:rPr>
              <a:t>ilmuwan</a:t>
            </a:r>
            <a:r>
              <a:rPr lang="id-ID" b="0" i="0" dirty="0">
                <a:solidFill>
                  <a:srgbClr val="444444"/>
                </a:solidFill>
                <a:effectLst/>
                <a:latin typeface="+mj-lt"/>
              </a:rPr>
              <a:t>-ilmuwan</a:t>
            </a:r>
            <a:r>
              <a:rPr lang="en-ID" b="0" i="0" dirty="0">
                <a:solidFill>
                  <a:srgbClr val="444444"/>
                </a:solidFill>
                <a:effectLst/>
                <a:latin typeface="+mj-lt"/>
              </a:rPr>
              <a:t> yang</a:t>
            </a:r>
            <a:r>
              <a:rPr lang="id-ID" b="0" i="0" dirty="0">
                <a:solidFill>
                  <a:srgbClr val="444444"/>
                </a:solidFill>
                <a:effectLst/>
                <a:latin typeface="+mj-lt"/>
              </a:rPr>
              <a:t> berjasa dalam</a:t>
            </a:r>
            <a:r>
              <a:rPr lang="en-ID" b="0" i="0" dirty="0">
                <a:solidFill>
                  <a:srgbClr val="444444"/>
                </a:solidFill>
                <a:effectLst/>
                <a:latin typeface="+mj-lt"/>
              </a:rPr>
              <a:t> </a:t>
            </a:r>
            <a:r>
              <a:rPr lang="en-ID" b="0" i="0" dirty="0" err="1">
                <a:solidFill>
                  <a:srgbClr val="444444"/>
                </a:solidFill>
                <a:effectLst/>
                <a:latin typeface="+mj-lt"/>
              </a:rPr>
              <a:t>meneliti</a:t>
            </a:r>
            <a:r>
              <a:rPr lang="en-ID" b="0" i="0" dirty="0">
                <a:solidFill>
                  <a:srgbClr val="444444"/>
                </a:solidFill>
                <a:effectLst/>
                <a:latin typeface="+mj-lt"/>
              </a:rPr>
              <a:t> dan </a:t>
            </a:r>
            <a:r>
              <a:rPr lang="en-ID" b="0" i="0" dirty="0" err="1">
                <a:solidFill>
                  <a:srgbClr val="444444"/>
                </a:solidFill>
                <a:effectLst/>
                <a:latin typeface="+mj-lt"/>
              </a:rPr>
              <a:t>menganalisis</a:t>
            </a:r>
            <a:r>
              <a:rPr lang="en-ID" b="0" i="0" dirty="0">
                <a:solidFill>
                  <a:srgbClr val="444444"/>
                </a:solidFill>
                <a:effectLst/>
                <a:latin typeface="+mj-lt"/>
              </a:rPr>
              <a:t> </a:t>
            </a:r>
            <a:r>
              <a:rPr lang="en-ID" b="0" i="0" dirty="0" err="1">
                <a:solidFill>
                  <a:srgbClr val="444444"/>
                </a:solidFill>
                <a:effectLst/>
                <a:latin typeface="+mj-lt"/>
              </a:rPr>
              <a:t>teori</a:t>
            </a:r>
            <a:r>
              <a:rPr lang="en-ID" b="0" i="0" dirty="0">
                <a:solidFill>
                  <a:srgbClr val="444444"/>
                </a:solidFill>
                <a:effectLst/>
                <a:latin typeface="+mj-lt"/>
              </a:rPr>
              <a:t> atom. </a:t>
            </a:r>
            <a:r>
              <a:rPr lang="en-ID" b="0" i="0" dirty="0" err="1">
                <a:solidFill>
                  <a:srgbClr val="444444"/>
                </a:solidFill>
                <a:effectLst/>
                <a:latin typeface="+mj-lt"/>
              </a:rPr>
              <a:t>Ilmuwan-ilmuwan</a:t>
            </a:r>
            <a:r>
              <a:rPr lang="en-ID" b="0" i="0" dirty="0">
                <a:solidFill>
                  <a:srgbClr val="444444"/>
                </a:solidFill>
                <a:effectLst/>
                <a:latin typeface="+mj-lt"/>
              </a:rPr>
              <a:t> </a:t>
            </a:r>
            <a:r>
              <a:rPr lang="en-ID" b="0" i="0" dirty="0" err="1">
                <a:solidFill>
                  <a:srgbClr val="444444"/>
                </a:solidFill>
                <a:effectLst/>
                <a:latin typeface="+mj-lt"/>
              </a:rPr>
              <a:t>tersebut</a:t>
            </a:r>
            <a:r>
              <a:rPr lang="en-ID" b="0" i="0" dirty="0">
                <a:solidFill>
                  <a:srgbClr val="444444"/>
                </a:solidFill>
                <a:effectLst/>
                <a:latin typeface="+mj-lt"/>
              </a:rPr>
              <a:t> </a:t>
            </a:r>
            <a:r>
              <a:rPr lang="en-ID" b="0" i="0" dirty="0" err="1">
                <a:solidFill>
                  <a:srgbClr val="444444"/>
                </a:solidFill>
                <a:effectLst/>
                <a:latin typeface="+mj-lt"/>
              </a:rPr>
              <a:t>adalah</a:t>
            </a:r>
            <a:r>
              <a:rPr lang="en-ID" b="0" i="0" dirty="0">
                <a:solidFill>
                  <a:srgbClr val="444444"/>
                </a:solidFill>
                <a:effectLst/>
                <a:latin typeface="+mj-lt"/>
              </a:rPr>
              <a:t> John Dalton, J.J. Thompson, Ernest Rutherford, dan </a:t>
            </a:r>
            <a:r>
              <a:rPr lang="en-ID" b="0" i="0" dirty="0" err="1">
                <a:solidFill>
                  <a:srgbClr val="444444"/>
                </a:solidFill>
                <a:effectLst/>
                <a:latin typeface="+mj-lt"/>
              </a:rPr>
              <a:t>ilmuwan</a:t>
            </a:r>
            <a:r>
              <a:rPr lang="en-ID" b="0" i="0" dirty="0">
                <a:solidFill>
                  <a:srgbClr val="444444"/>
                </a:solidFill>
                <a:effectLst/>
                <a:latin typeface="+mj-lt"/>
              </a:rPr>
              <a:t> </a:t>
            </a:r>
            <a:r>
              <a:rPr lang="en-ID" b="0" i="0" dirty="0" err="1">
                <a:solidFill>
                  <a:srgbClr val="444444"/>
                </a:solidFill>
                <a:effectLst/>
                <a:latin typeface="+mj-lt"/>
              </a:rPr>
              <a:t>terakhir</a:t>
            </a:r>
            <a:r>
              <a:rPr lang="en-ID" b="0" i="0" dirty="0">
                <a:solidFill>
                  <a:srgbClr val="444444"/>
                </a:solidFill>
                <a:effectLst/>
                <a:latin typeface="+mj-lt"/>
              </a:rPr>
              <a:t> yang </a:t>
            </a:r>
            <a:r>
              <a:rPr lang="en-ID" b="0" i="0" dirty="0" err="1">
                <a:solidFill>
                  <a:srgbClr val="444444"/>
                </a:solidFill>
                <a:effectLst/>
                <a:latin typeface="+mj-lt"/>
              </a:rPr>
              <a:t>meneliti</a:t>
            </a:r>
            <a:r>
              <a:rPr lang="en-ID" b="0" i="0" dirty="0">
                <a:solidFill>
                  <a:srgbClr val="444444"/>
                </a:solidFill>
                <a:effectLst/>
                <a:latin typeface="+mj-lt"/>
              </a:rPr>
              <a:t> atom </a:t>
            </a:r>
            <a:r>
              <a:rPr lang="en-ID" b="0" i="0" dirty="0" err="1">
                <a:solidFill>
                  <a:srgbClr val="444444"/>
                </a:solidFill>
                <a:effectLst/>
                <a:latin typeface="+mj-lt"/>
              </a:rPr>
              <a:t>adalah</a:t>
            </a:r>
            <a:r>
              <a:rPr lang="en-ID" b="0" i="0" dirty="0">
                <a:solidFill>
                  <a:srgbClr val="444444"/>
                </a:solidFill>
                <a:effectLst/>
                <a:latin typeface="+mj-lt"/>
              </a:rPr>
              <a:t> Niels Bohr.</a:t>
            </a:r>
          </a:p>
          <a:p>
            <a:pPr marL="0" indent="0">
              <a:buNone/>
            </a:pPr>
            <a:br>
              <a:rPr lang="en-ID" b="0" i="0" dirty="0">
                <a:solidFill>
                  <a:srgbClr val="444444"/>
                </a:solidFill>
                <a:effectLst/>
                <a:latin typeface="Karla" pitchFamily="2" charset="0"/>
              </a:rPr>
            </a:br>
            <a:endParaRPr lang="en-ID" dirty="0"/>
          </a:p>
        </p:txBody>
      </p:sp>
    </p:spTree>
    <p:extLst>
      <p:ext uri="{BB962C8B-B14F-4D97-AF65-F5344CB8AC3E}">
        <p14:creationId xmlns:p14="http://schemas.microsoft.com/office/powerpoint/2010/main" val="90862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445</TotalTime>
  <Words>2695</Words>
  <Application>Microsoft Office PowerPoint</Application>
  <PresentationFormat>Widescreen</PresentationFormat>
  <Paragraphs>164</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Garamond</vt:lpstr>
      <vt:lpstr>Karla</vt:lpstr>
      <vt:lpstr>poppins</vt:lpstr>
      <vt:lpstr>Vesper Libre</vt:lpstr>
      <vt:lpstr>Organic</vt:lpstr>
      <vt:lpstr>KIMIA 1B</vt:lpstr>
      <vt:lpstr>APA SAJA YANG AKAN DIBAHAS?</vt:lpstr>
      <vt:lpstr>1.PENGERTIAN ATOM</vt:lpstr>
      <vt:lpstr>2.STRUKTUR ATOM</vt:lpstr>
      <vt:lpstr>1.ELEKTRON</vt:lpstr>
      <vt:lpstr>PowerPoint Presentation</vt:lpstr>
      <vt:lpstr>2.PROTON</vt:lpstr>
      <vt:lpstr>3.NEUTRON</vt:lpstr>
      <vt:lpstr>Perkembangan Atom  </vt:lpstr>
      <vt:lpstr>PowerPoint Presentation</vt:lpstr>
      <vt:lpstr>PowerPoint Presentation</vt:lpstr>
      <vt:lpstr>PowerPoint Presentation</vt:lpstr>
      <vt:lpstr>PowerPoint Presentation</vt:lpstr>
      <vt:lpstr>PowerPoint Presentation</vt:lpstr>
      <vt:lpstr>PowerPoint Presentation</vt:lpstr>
      <vt:lpstr>Nomor Atom, Nomor Massa, dan Lambang Unsur</vt:lpstr>
      <vt:lpstr>Nomor Atom </vt:lpstr>
      <vt:lpstr>Nomor Massa</vt:lpstr>
      <vt:lpstr>Lambang Unsur</vt:lpstr>
      <vt:lpstr>Lambang Unsur</vt:lpstr>
      <vt:lpstr>Lambang Unsur</vt:lpstr>
      <vt:lpstr>Isotop, Isobar, dan Isoton</vt:lpstr>
      <vt:lpstr>Isotop</vt:lpstr>
      <vt:lpstr>Isobar</vt:lpstr>
      <vt:lpstr>Isoton</vt:lpstr>
      <vt:lpstr>Tambahan</vt:lpstr>
      <vt:lpstr>Pengertian Konfigurasi Elektron</vt:lpstr>
      <vt:lpstr>Contoh soal Konfigurasi Elektron</vt:lpstr>
      <vt:lpstr>Aturan Penuh/Setengah Penuh</vt:lpstr>
      <vt:lpstr>Diagram Orbital</vt:lpstr>
      <vt:lpstr>Asas Larangan Pauli</vt:lpstr>
      <vt:lpstr>Aturan Hund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KIMIA 1B</dc:title>
  <dc:creator>Yosef Wiliam</dc:creator>
  <cp:lastModifiedBy>Rafli Andy</cp:lastModifiedBy>
  <cp:revision>51</cp:revision>
  <dcterms:created xsi:type="dcterms:W3CDTF">2022-10-04T09:19:26Z</dcterms:created>
  <dcterms:modified xsi:type="dcterms:W3CDTF">2022-10-05T13:40:25Z</dcterms:modified>
</cp:coreProperties>
</file>