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65" r:id="rId4"/>
    <p:sldId id="259" r:id="rId5"/>
    <p:sldId id="260" r:id="rId6"/>
    <p:sldId id="261" r:id="rId7"/>
    <p:sldId id="262" r:id="rId8"/>
    <p:sldId id="263" r:id="rId9"/>
    <p:sldId id="264" r:id="rId10"/>
    <p:sldId id="266" r:id="rId11"/>
    <p:sldId id="267" r:id="rId12"/>
    <p:sldId id="268" r:id="rId13"/>
    <p:sldId id="269"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Maven Pro" panose="020B0604020202020204" charset="0"/>
      <p:regular r:id="rId20"/>
      <p:bold r:id="rId21"/>
    </p:embeddedFont>
    <p:embeddedFont>
      <p:font typeface="Nuni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9"/>
  </p:normalViewPr>
  <p:slideViewPr>
    <p:cSldViewPr snapToGrid="0">
      <p:cViewPr varScale="1">
        <p:scale>
          <a:sx n="108" d="100"/>
          <a:sy n="108" d="100"/>
        </p:scale>
        <p:origin x="73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7ea888a9d1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7ea888a9d1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7ea888a9d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7ea888a9d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7ea888a9d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7ea888a9d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7ea888a9d1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7ea888a9d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7ea888a9d1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7ea888a9d1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7ea888a9d1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7ea888a9d1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172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zenius.net/blog/materi-kimia-ikatan-loga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d"/>
              <a:t>KIMIA 1B</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d"/>
              <a:t>KELOMPOK 4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0FB3-D590-BAF6-D027-811F61246333}"/>
              </a:ext>
            </a:extLst>
          </p:cNvPr>
          <p:cNvSpPr>
            <a:spLocks noGrp="1"/>
          </p:cNvSpPr>
          <p:nvPr>
            <p:ph type="title"/>
          </p:nvPr>
        </p:nvSpPr>
        <p:spPr/>
        <p:txBody>
          <a:bodyPr/>
          <a:lstStyle/>
          <a:p>
            <a:r>
              <a:rPr lang="id-ID" dirty="0"/>
              <a:t>5.TATANAMA OKSIDA</a:t>
            </a:r>
            <a:endParaRPr lang="en-ID" dirty="0"/>
          </a:p>
        </p:txBody>
      </p:sp>
      <p:sp>
        <p:nvSpPr>
          <p:cNvPr id="3" name="Text Placeholder 2">
            <a:extLst>
              <a:ext uri="{FF2B5EF4-FFF2-40B4-BE49-F238E27FC236}">
                <a16:creationId xmlns:a16="http://schemas.microsoft.com/office/drawing/2014/main" id="{EC702959-6B21-CB36-840F-C40A75E05AA6}"/>
              </a:ext>
            </a:extLst>
          </p:cNvPr>
          <p:cNvSpPr>
            <a:spLocks noGrp="1"/>
          </p:cNvSpPr>
          <p:nvPr>
            <p:ph type="body" idx="1"/>
          </p:nvPr>
        </p:nvSpPr>
        <p:spPr>
          <a:xfrm>
            <a:off x="819150" y="1572511"/>
            <a:ext cx="7505700" cy="2448000"/>
          </a:xfrm>
        </p:spPr>
        <p:txBody>
          <a:bodyPr>
            <a:normAutofit/>
          </a:bodyPr>
          <a:lstStyle/>
          <a:p>
            <a:pPr marL="146050" indent="0">
              <a:buNone/>
            </a:pPr>
            <a:r>
              <a:rPr lang="id-ID" dirty="0"/>
              <a:t>Oksida adalah persenyawaan antara suatu atom dengan oksigen. Berdasarkan jenis atom yang bersenyawa, maka oksida dibedakan menjadi oksida logam dan oksida nonlogam.</a:t>
            </a:r>
          </a:p>
          <a:p>
            <a:pPr marL="946150" lvl="1" indent="-342900">
              <a:buAutoNum type="arabicPeriod"/>
            </a:pPr>
            <a:r>
              <a:rPr lang="id-ID" sz="1300" i="1" dirty="0"/>
              <a:t>Oksida logam</a:t>
            </a:r>
          </a:p>
          <a:p>
            <a:pPr marL="146050" indent="0">
              <a:buNone/>
            </a:pPr>
            <a:r>
              <a:rPr lang="id-ID" dirty="0"/>
              <a:t>	oksida ligam adalah oksida yang terbentuk dari atom-atom logam.</a:t>
            </a:r>
          </a:p>
          <a:p>
            <a:pPr marL="146050" indent="0">
              <a:buNone/>
            </a:pPr>
            <a:r>
              <a:rPr lang="id-ID" dirty="0"/>
              <a:t>	</a:t>
            </a:r>
            <a:r>
              <a:rPr lang="id-ID" dirty="0">
                <a:solidFill>
                  <a:srgbClr val="FF0000"/>
                </a:solidFill>
              </a:rPr>
              <a:t>Nama atom logam + (biloks logam dalam bil. Romawi) + Oksida</a:t>
            </a:r>
          </a:p>
          <a:p>
            <a:pPr marL="146050" indent="0">
              <a:buNone/>
            </a:pPr>
            <a:r>
              <a:rPr lang="id-ID" dirty="0"/>
              <a:t>	contoh:  </a:t>
            </a:r>
          </a:p>
          <a:p>
            <a:pPr marL="146050" indent="0">
              <a:buNone/>
            </a:pPr>
            <a:r>
              <a:rPr lang="id-ID" dirty="0"/>
              <a:t>	Na2O = natrium(I) oksida atau natrium oksida</a:t>
            </a:r>
          </a:p>
          <a:p>
            <a:pPr marL="146050" indent="0">
              <a:buNone/>
            </a:pPr>
            <a:r>
              <a:rPr lang="id-ID" dirty="0"/>
              <a:t>	Al2O3 = aluminium (III) oksida atau aluminium oksida</a:t>
            </a:r>
          </a:p>
          <a:p>
            <a:pPr marL="146050" indent="0">
              <a:buNone/>
            </a:pPr>
            <a:r>
              <a:rPr lang="id-ID" dirty="0"/>
              <a:t>	FeO = besi(II) oksida</a:t>
            </a:r>
          </a:p>
        </p:txBody>
      </p:sp>
    </p:spTree>
    <p:extLst>
      <p:ext uri="{BB962C8B-B14F-4D97-AF65-F5344CB8AC3E}">
        <p14:creationId xmlns:p14="http://schemas.microsoft.com/office/powerpoint/2010/main" val="873354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A5F47C-4F5B-3EBB-4187-3017D93D3176}"/>
              </a:ext>
            </a:extLst>
          </p:cNvPr>
          <p:cNvSpPr txBox="1"/>
          <p:nvPr/>
        </p:nvSpPr>
        <p:spPr>
          <a:xfrm>
            <a:off x="396240" y="462452"/>
            <a:ext cx="8351520" cy="1692771"/>
          </a:xfrm>
          <a:prstGeom prst="rect">
            <a:avLst/>
          </a:prstGeom>
          <a:noFill/>
        </p:spPr>
        <p:txBody>
          <a:bodyPr wrap="square" rtlCol="0">
            <a:spAutoFit/>
          </a:bodyPr>
          <a:lstStyle/>
          <a:p>
            <a:pPr marL="342900" indent="-342900">
              <a:buFont typeface="+mj-lt"/>
              <a:buAutoNum type="arabicPeriod" startAt="2"/>
            </a:pPr>
            <a:r>
              <a:rPr lang="id-ID" sz="1300" i="1" dirty="0">
                <a:latin typeface="Calibri" panose="020F0502020204030204" pitchFamily="34" charset="0"/>
                <a:cs typeface="Calibri" panose="020F0502020204030204" pitchFamily="34" charset="0"/>
              </a:rPr>
              <a:t>Oksida nonlogam</a:t>
            </a:r>
          </a:p>
          <a:p>
            <a:r>
              <a:rPr lang="id-ID" sz="1300" dirty="0">
                <a:latin typeface="Calibri" panose="020F0502020204030204" pitchFamily="34" charset="0"/>
                <a:cs typeface="Calibri" panose="020F0502020204030204" pitchFamily="34" charset="0"/>
              </a:rPr>
              <a:t>Oksida nonlogam adalah oksida yang terbentuk dari atom-atom nonlogam. Tatanama oksida nonlogam hampir sama dengan tatanama oksida logam, yaitu dengan menyebutkan nama atom nonlogam, diikuti dengan bilangan oksidasi atom nonlogam dengan bilangan Romawi, dan diakhiri dengan akhiran oksida.</a:t>
            </a:r>
          </a:p>
          <a:p>
            <a:r>
              <a:rPr lang="id-ID" sz="1300" dirty="0">
                <a:latin typeface="Calibri" panose="020F0502020204030204" pitchFamily="34" charset="0"/>
                <a:cs typeface="Calibri" panose="020F0502020204030204" pitchFamily="34" charset="0"/>
              </a:rPr>
              <a:t>	</a:t>
            </a:r>
            <a:r>
              <a:rPr lang="id-ID" sz="1300" dirty="0">
                <a:solidFill>
                  <a:srgbClr val="FF0000"/>
                </a:solidFill>
                <a:latin typeface="Calibri" panose="020F0502020204030204" pitchFamily="34" charset="0"/>
                <a:cs typeface="Calibri" panose="020F0502020204030204" pitchFamily="34" charset="0"/>
              </a:rPr>
              <a:t>Nama atom nonlogam + (biloks nonlogam dalam bil. Romawi) + Oksida</a:t>
            </a:r>
          </a:p>
          <a:p>
            <a:r>
              <a:rPr lang="id-ID" sz="1300" dirty="0">
                <a:latin typeface="Calibri" panose="020F0502020204030204" pitchFamily="34" charset="0"/>
                <a:cs typeface="Calibri" panose="020F0502020204030204" pitchFamily="34" charset="0"/>
              </a:rPr>
              <a:t>Contoh: NO = nitrogen (I) oksida</a:t>
            </a:r>
          </a:p>
          <a:p>
            <a:r>
              <a:rPr lang="id-ID" sz="1300" dirty="0">
                <a:latin typeface="Calibri" panose="020F0502020204030204" pitchFamily="34" charset="0"/>
                <a:cs typeface="Calibri" panose="020F0502020204030204" pitchFamily="34" charset="0"/>
              </a:rPr>
              <a:t>N2O = nitrogen (II) oksida</a:t>
            </a:r>
          </a:p>
          <a:p>
            <a:r>
              <a:rPr lang="id-ID" sz="1300" dirty="0">
                <a:latin typeface="Calibri" panose="020F0502020204030204" pitchFamily="34" charset="0"/>
                <a:cs typeface="Calibri" panose="020F0502020204030204" pitchFamily="34" charset="0"/>
              </a:rPr>
              <a:t>NO2 = nitrogen (IV) oksida</a:t>
            </a:r>
            <a:endParaRPr lang="en-ID" sz="1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4159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17E6-0A7F-5BEC-F2C8-D53FAE7AB71F}"/>
              </a:ext>
            </a:extLst>
          </p:cNvPr>
          <p:cNvSpPr>
            <a:spLocks noGrp="1"/>
          </p:cNvSpPr>
          <p:nvPr>
            <p:ph type="title"/>
          </p:nvPr>
        </p:nvSpPr>
        <p:spPr/>
        <p:txBody>
          <a:bodyPr>
            <a:normAutofit fontScale="90000"/>
          </a:bodyPr>
          <a:lstStyle/>
          <a:p>
            <a:r>
              <a:rPr lang="id-ID" dirty="0"/>
              <a:t>6.TATANAMA SENYAWA DARI ION LOGAM DAN ION POLIATOM</a:t>
            </a:r>
            <a:endParaRPr lang="en-ID" dirty="0"/>
          </a:p>
        </p:txBody>
      </p:sp>
      <p:sp>
        <p:nvSpPr>
          <p:cNvPr id="3" name="Text Placeholder 2">
            <a:extLst>
              <a:ext uri="{FF2B5EF4-FFF2-40B4-BE49-F238E27FC236}">
                <a16:creationId xmlns:a16="http://schemas.microsoft.com/office/drawing/2014/main" id="{C29FD4D7-3C96-D903-3E1B-28C97E9A4DF5}"/>
              </a:ext>
            </a:extLst>
          </p:cNvPr>
          <p:cNvSpPr>
            <a:spLocks noGrp="1"/>
          </p:cNvSpPr>
          <p:nvPr>
            <p:ph type="body" idx="1"/>
          </p:nvPr>
        </p:nvSpPr>
        <p:spPr>
          <a:xfrm>
            <a:off x="819150" y="1800200"/>
            <a:ext cx="3837910" cy="2448000"/>
          </a:xfrm>
        </p:spPr>
        <p:txBody>
          <a:bodyPr>
            <a:normAutofit fontScale="92500"/>
          </a:bodyPr>
          <a:lstStyle/>
          <a:p>
            <a:pPr marL="146050" indent="0">
              <a:buNone/>
            </a:pPr>
            <a:r>
              <a:rPr lang="id-ID" dirty="0"/>
              <a:t>Ion-ion poliatom adalah ion-ion yang tersusun oleh leboh dari satu jenis atom. Beberapa contoh ion poliatom ditunjukkan pada tabel berikut.</a:t>
            </a:r>
          </a:p>
          <a:p>
            <a:pPr marL="146050" indent="0">
              <a:buNone/>
            </a:pPr>
            <a:endParaRPr lang="id-ID" dirty="0"/>
          </a:p>
          <a:p>
            <a:pPr marL="146050" indent="0">
              <a:buNone/>
            </a:pPr>
            <a:r>
              <a:rPr lang="id-ID" dirty="0"/>
              <a:t>rumus senyawa ion merupakan gabungan dari ion positif dan ion negatif. Dengan aturan jumlah muatan ion positif sama dengan jumlah muatan ion negatif. Contoh:</a:t>
            </a:r>
          </a:p>
          <a:p>
            <a:pPr marL="146050" indent="0">
              <a:buNone/>
            </a:pPr>
            <a:r>
              <a:rPr lang="id-ID" dirty="0"/>
              <a:t>K+ + OH </a:t>
            </a:r>
            <a:r>
              <a:rPr lang="id-ID" dirty="0">
                <a:sym typeface="Wingdings" panose="05000000000000000000" pitchFamily="2" charset="2"/>
              </a:rPr>
              <a:t>KOH; kalium hidroksida</a:t>
            </a:r>
          </a:p>
          <a:p>
            <a:pPr marL="146050" indent="0">
              <a:buNone/>
            </a:pPr>
            <a:r>
              <a:rPr lang="id-ID" dirty="0">
                <a:sym typeface="Wingdings" panose="05000000000000000000" pitchFamily="2" charset="2"/>
              </a:rPr>
              <a:t>Ca2+ + 2Clo  Ca(ClO)2; kalsium hipoklorit</a:t>
            </a:r>
          </a:p>
          <a:p>
            <a:pPr marL="146050" indent="0">
              <a:buNone/>
            </a:pPr>
            <a:r>
              <a:rPr lang="id-ID" dirty="0">
                <a:sym typeface="Wingdings" panose="05000000000000000000" pitchFamily="2" charset="2"/>
              </a:rPr>
              <a:t>Al3+ + 3NO3  Al(NO3)3;aluminium nitrat</a:t>
            </a:r>
            <a:endParaRPr lang="en-ID" dirty="0"/>
          </a:p>
        </p:txBody>
      </p:sp>
      <p:pic>
        <p:nvPicPr>
          <p:cNvPr id="5" name="Picture 4">
            <a:extLst>
              <a:ext uri="{FF2B5EF4-FFF2-40B4-BE49-F238E27FC236}">
                <a16:creationId xmlns:a16="http://schemas.microsoft.com/office/drawing/2014/main" id="{7AA3EE1B-D544-5435-2736-2375E0671951}"/>
              </a:ext>
            </a:extLst>
          </p:cNvPr>
          <p:cNvPicPr>
            <a:picLocks noChangeAspect="1"/>
          </p:cNvPicPr>
          <p:nvPr/>
        </p:nvPicPr>
        <p:blipFill>
          <a:blip r:embed="rId2"/>
          <a:stretch>
            <a:fillRect/>
          </a:stretch>
        </p:blipFill>
        <p:spPr>
          <a:xfrm rot="199755">
            <a:off x="4715607" y="1793484"/>
            <a:ext cx="3600667" cy="2120941"/>
          </a:xfrm>
          <a:prstGeom prst="rect">
            <a:avLst/>
          </a:prstGeom>
        </p:spPr>
      </p:pic>
    </p:spTree>
    <p:extLst>
      <p:ext uri="{BB962C8B-B14F-4D97-AF65-F5344CB8AC3E}">
        <p14:creationId xmlns:p14="http://schemas.microsoft.com/office/powerpoint/2010/main" val="164040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6D43-1A87-64DB-A40B-F8A64F6E1FA5}"/>
              </a:ext>
            </a:extLst>
          </p:cNvPr>
          <p:cNvSpPr>
            <a:spLocks noGrp="1"/>
          </p:cNvSpPr>
          <p:nvPr>
            <p:ph type="title"/>
          </p:nvPr>
        </p:nvSpPr>
        <p:spPr>
          <a:xfrm>
            <a:off x="1385850" y="1881900"/>
            <a:ext cx="6372300" cy="1379700"/>
          </a:xfrm>
        </p:spPr>
        <p:txBody>
          <a:bodyPr>
            <a:normAutofit fontScale="90000"/>
          </a:bodyPr>
          <a:lstStyle/>
          <a:p>
            <a:r>
              <a:rPr lang="id-ID" dirty="0"/>
              <a:t>Terimakasih</a:t>
            </a:r>
            <a:endParaRPr lang="en-ID" dirty="0"/>
          </a:p>
        </p:txBody>
      </p:sp>
    </p:spTree>
    <p:extLst>
      <p:ext uri="{BB962C8B-B14F-4D97-AF65-F5344CB8AC3E}">
        <p14:creationId xmlns:p14="http://schemas.microsoft.com/office/powerpoint/2010/main" val="154154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NAMA NAMA ANGGOTA KELOMPOK 4</a:t>
            </a:r>
            <a:endParaRPr/>
          </a:p>
        </p:txBody>
      </p:sp>
      <p:sp>
        <p:nvSpPr>
          <p:cNvPr id="135" name="Google Shape;135;p14"/>
          <p:cNvSpPr txBox="1">
            <a:spLocks noGrp="1"/>
          </p:cNvSpPr>
          <p:nvPr>
            <p:ph type="body" idx="1"/>
          </p:nvPr>
        </p:nvSpPr>
        <p:spPr>
          <a:xfrm>
            <a:off x="819150" y="1636306"/>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dirty="0"/>
              <a:t>1.JEVON TAMBA (50422743)</a:t>
            </a:r>
            <a:endParaRPr dirty="0"/>
          </a:p>
          <a:p>
            <a:pPr marL="0" lvl="0" indent="0" algn="l" rtl="0">
              <a:spcBef>
                <a:spcPts val="1200"/>
              </a:spcBef>
              <a:spcAft>
                <a:spcPts val="0"/>
              </a:spcAft>
              <a:buNone/>
            </a:pPr>
            <a:r>
              <a:rPr lang="id" dirty="0"/>
              <a:t>2.KIAGUS MUHAMMAD RAFI (50422795)</a:t>
            </a:r>
            <a:endParaRPr dirty="0"/>
          </a:p>
          <a:p>
            <a:pPr marL="0" lvl="0" indent="0" algn="l" rtl="0">
              <a:spcBef>
                <a:spcPts val="1200"/>
              </a:spcBef>
              <a:spcAft>
                <a:spcPts val="0"/>
              </a:spcAft>
              <a:buNone/>
            </a:pPr>
            <a:r>
              <a:rPr lang="id" dirty="0"/>
              <a:t>3.MUHAMMAD RAFLI HARIANDY (51422703)</a:t>
            </a:r>
            <a:endParaRPr dirty="0"/>
          </a:p>
          <a:p>
            <a:pPr marL="0" lvl="0" indent="0" algn="l" rtl="0">
              <a:spcBef>
                <a:spcPts val="1200"/>
              </a:spcBef>
              <a:spcAft>
                <a:spcPts val="0"/>
              </a:spcAft>
              <a:buNone/>
            </a:pPr>
            <a:r>
              <a:rPr lang="id" dirty="0"/>
              <a:t>4.MUHAMMAD ARIEL NUR RIZQI (50422935)</a:t>
            </a:r>
            <a:endParaRPr dirty="0"/>
          </a:p>
          <a:p>
            <a:pPr marL="0" lvl="0" indent="0" algn="l" rtl="0">
              <a:spcBef>
                <a:spcPts val="1200"/>
              </a:spcBef>
              <a:spcAft>
                <a:spcPts val="1200"/>
              </a:spcAft>
              <a:buNone/>
            </a:pPr>
            <a:r>
              <a:rPr lang="id" dirty="0"/>
              <a:t>5.MOHAMMAD RASYID (50422901)</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7C0-ADC8-3921-661E-EF86EFEACF0A}"/>
              </a:ext>
            </a:extLst>
          </p:cNvPr>
          <p:cNvSpPr>
            <a:spLocks noGrp="1"/>
          </p:cNvSpPr>
          <p:nvPr>
            <p:ph type="title"/>
          </p:nvPr>
        </p:nvSpPr>
        <p:spPr/>
        <p:txBody>
          <a:bodyPr/>
          <a:lstStyle/>
          <a:p>
            <a:r>
              <a:rPr lang="id" dirty="0"/>
              <a:t>TATA NAMA SENYAWA KIMIA</a:t>
            </a:r>
            <a:endParaRPr lang="en-ID" dirty="0"/>
          </a:p>
        </p:txBody>
      </p:sp>
      <p:sp>
        <p:nvSpPr>
          <p:cNvPr id="3" name="Text Placeholder 2">
            <a:extLst>
              <a:ext uri="{FF2B5EF4-FFF2-40B4-BE49-F238E27FC236}">
                <a16:creationId xmlns:a16="http://schemas.microsoft.com/office/drawing/2014/main" id="{27EBFEC4-EAE9-018F-0A51-11C1712DA4C7}"/>
              </a:ext>
            </a:extLst>
          </p:cNvPr>
          <p:cNvSpPr>
            <a:spLocks noGrp="1"/>
          </p:cNvSpPr>
          <p:nvPr>
            <p:ph type="body" idx="1"/>
          </p:nvPr>
        </p:nvSpPr>
        <p:spPr/>
        <p:txBody>
          <a:bodyPr/>
          <a:lstStyle/>
          <a:p>
            <a:pPr marL="488950" indent="-342900">
              <a:buFont typeface="+mj-lt"/>
              <a:buAutoNum type="arabicPeriod"/>
            </a:pPr>
            <a:r>
              <a:rPr lang="id-ID" sz="1600" dirty="0"/>
              <a:t>TATANAMA KIMIA</a:t>
            </a:r>
          </a:p>
          <a:p>
            <a:pPr marL="488950" indent="-342900">
              <a:buFont typeface="+mj-lt"/>
              <a:buAutoNum type="arabicPeriod"/>
            </a:pPr>
            <a:r>
              <a:rPr lang="id-ID" sz="1600" dirty="0"/>
              <a:t>TATANAMA SENYAWA IONIK</a:t>
            </a:r>
          </a:p>
          <a:p>
            <a:pPr marL="488950" indent="-342900">
              <a:buFont typeface="+mj-lt"/>
              <a:buAutoNum type="arabicPeriod"/>
            </a:pPr>
            <a:r>
              <a:rPr lang="id-ID" sz="1600" dirty="0"/>
              <a:t>TATANAMA SENYAWA KOVALEN</a:t>
            </a:r>
          </a:p>
          <a:p>
            <a:pPr marL="488950" indent="-342900">
              <a:buFont typeface="+mj-lt"/>
              <a:buAutoNum type="arabicPeriod"/>
            </a:pPr>
            <a:r>
              <a:rPr lang="id-ID" sz="1600" dirty="0"/>
              <a:t>TATANAMA ASAM BASA</a:t>
            </a:r>
          </a:p>
          <a:p>
            <a:pPr marL="488950" indent="-342900">
              <a:buFont typeface="+mj-lt"/>
              <a:buAutoNum type="arabicPeriod"/>
            </a:pPr>
            <a:r>
              <a:rPr lang="id-ID" sz="1600" dirty="0"/>
              <a:t>TATANAMA OKSIDA</a:t>
            </a:r>
          </a:p>
          <a:p>
            <a:pPr marL="488950" indent="-342900">
              <a:buFont typeface="+mj-lt"/>
              <a:buAutoNum type="arabicPeriod"/>
            </a:pPr>
            <a:endParaRPr lang="en-ID" dirty="0"/>
          </a:p>
        </p:txBody>
      </p:sp>
    </p:spTree>
    <p:extLst>
      <p:ext uri="{BB962C8B-B14F-4D97-AF65-F5344CB8AC3E}">
        <p14:creationId xmlns:p14="http://schemas.microsoft.com/office/powerpoint/2010/main" val="198861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1.TATA NAMA SENYAWA KIMIA</a:t>
            </a:r>
            <a:endParaRPr/>
          </a:p>
        </p:txBody>
      </p:sp>
      <p:sp>
        <p:nvSpPr>
          <p:cNvPr id="147" name="Google Shape;147;p16"/>
          <p:cNvSpPr txBox="1">
            <a:spLocks noGrp="1"/>
          </p:cNvSpPr>
          <p:nvPr>
            <p:ph type="body" idx="1"/>
          </p:nvPr>
        </p:nvSpPr>
        <p:spPr>
          <a:xfrm>
            <a:off x="819150" y="1622129"/>
            <a:ext cx="7505700" cy="2448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id" sz="1450" dirty="0">
                <a:solidFill>
                  <a:srgbClr val="45464B"/>
                </a:solidFill>
                <a:highlight>
                  <a:srgbClr val="FFFFFF"/>
                </a:highlight>
                <a:latin typeface="Maven Pro"/>
                <a:ea typeface="Maven Pro"/>
                <a:cs typeface="Maven Pro"/>
                <a:sym typeface="Maven Pro"/>
              </a:rPr>
              <a:t>Ada dua cara sistem tata nama senyawa kimia yang sampai saat ini digunakan. Sistem yang pertama adalah IUPAC (International Union of Pure and Applied Chemistry). Sistem ini adalah sistem tata nama senyawa kimia resmi yang digunakan oleh para ahli kimia di seluruh dunia. </a:t>
            </a:r>
            <a:endParaRPr sz="1450" dirty="0">
              <a:solidFill>
                <a:srgbClr val="45464B"/>
              </a:solidFill>
              <a:highlight>
                <a:srgbClr val="FFFFFF"/>
              </a:highlight>
              <a:latin typeface="Maven Pro"/>
              <a:ea typeface="Maven Pro"/>
              <a:cs typeface="Maven Pro"/>
              <a:sym typeface="Maven Pro"/>
            </a:endParaRPr>
          </a:p>
          <a:p>
            <a:pPr marL="0" lvl="0" indent="0" algn="l" rtl="0">
              <a:spcBef>
                <a:spcPts val="1900"/>
              </a:spcBef>
              <a:spcAft>
                <a:spcPts val="0"/>
              </a:spcAft>
              <a:buNone/>
            </a:pPr>
            <a:r>
              <a:rPr lang="id" sz="1450" dirty="0">
                <a:solidFill>
                  <a:srgbClr val="45464B"/>
                </a:solidFill>
                <a:highlight>
                  <a:srgbClr val="FFFFFF"/>
                </a:highlight>
                <a:latin typeface="Maven Pro"/>
                <a:ea typeface="Maven Pro"/>
                <a:cs typeface="Maven Pro"/>
                <a:sym typeface="Maven Pro"/>
              </a:rPr>
              <a:t>Sementara, sistem yang kedua adalah sistem trivial. Sistem penamaan ini hanya berlaku di Indonesia saja. Negara-negara lain punya sistem penamaan trivial yang berbeda.</a:t>
            </a:r>
            <a:endParaRPr sz="1450" dirty="0">
              <a:solidFill>
                <a:srgbClr val="45464B"/>
              </a:solidFill>
              <a:highlight>
                <a:srgbClr val="FFFFFF"/>
              </a:highlight>
              <a:latin typeface="Maven Pro"/>
              <a:ea typeface="Maven Pro"/>
              <a:cs typeface="Maven Pro"/>
              <a:sym typeface="Maven Pro"/>
            </a:endParaRPr>
          </a:p>
          <a:p>
            <a:pPr marL="0" lvl="0" indent="0" algn="l" rtl="0">
              <a:spcBef>
                <a:spcPts val="1900"/>
              </a:spcBef>
              <a:spcAft>
                <a:spcPts val="0"/>
              </a:spcAft>
              <a:buNone/>
            </a:pPr>
            <a:r>
              <a:rPr lang="id" sz="1450" dirty="0">
                <a:solidFill>
                  <a:srgbClr val="45464B"/>
                </a:solidFill>
                <a:highlight>
                  <a:srgbClr val="FFFFFF"/>
                </a:highlight>
                <a:latin typeface="Maven Pro"/>
                <a:ea typeface="Maven Pro"/>
                <a:cs typeface="Maven Pro"/>
                <a:sym typeface="Maven Pro"/>
              </a:rPr>
              <a:t>Contohnya, pada sistem IUPAC senyawa NaCl dinamakan natrium klorida. Namun, sistem trivial menyebutnya garam dapur atau halit.</a:t>
            </a:r>
            <a:endParaRPr sz="1450" dirty="0">
              <a:solidFill>
                <a:srgbClr val="45464B"/>
              </a:solidFill>
              <a:highlight>
                <a:srgbClr val="FFFFFF"/>
              </a:highlight>
              <a:latin typeface="Maven Pro"/>
              <a:ea typeface="Maven Pro"/>
              <a:cs typeface="Maven Pro"/>
              <a:sym typeface="Maven Pro"/>
            </a:endParaRPr>
          </a:p>
          <a:p>
            <a:pPr marL="0" lvl="0" indent="0" algn="l" rtl="0">
              <a:spcBef>
                <a:spcPts val="19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2.TATA NAMA IONIK</a:t>
            </a:r>
            <a:endParaRPr/>
          </a:p>
        </p:txBody>
      </p:sp>
      <p:sp>
        <p:nvSpPr>
          <p:cNvPr id="153" name="Google Shape;153;p17"/>
          <p:cNvSpPr txBox="1">
            <a:spLocks noGrp="1"/>
          </p:cNvSpPr>
          <p:nvPr>
            <p:ph type="body" idx="1"/>
          </p:nvPr>
        </p:nvSpPr>
        <p:spPr>
          <a:xfrm>
            <a:off x="819150" y="1572511"/>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sz="1450" dirty="0">
                <a:solidFill>
                  <a:srgbClr val="45464B"/>
                </a:solidFill>
                <a:highlight>
                  <a:srgbClr val="FFFFFF"/>
                </a:highlight>
                <a:latin typeface="Maven Pro"/>
                <a:ea typeface="Maven Pro"/>
                <a:cs typeface="Maven Pro"/>
                <a:sym typeface="Maven Pro"/>
              </a:rPr>
              <a:t>Senyawa ionik terbentuk dari unsur </a:t>
            </a:r>
            <a:r>
              <a:rPr lang="id" sz="1450" u="sng" dirty="0">
                <a:solidFill>
                  <a:schemeClr val="hlink"/>
                </a:solidFill>
                <a:highlight>
                  <a:srgbClr val="FFFFFF"/>
                </a:highlight>
                <a:latin typeface="Maven Pro"/>
                <a:ea typeface="Maven Pro"/>
                <a:cs typeface="Maven Pro"/>
                <a:sym typeface="Maven Pro"/>
                <a:hlinkClick r:id="rId3"/>
              </a:rPr>
              <a:t>logam</a:t>
            </a:r>
            <a:r>
              <a:rPr lang="id" sz="1450" dirty="0">
                <a:solidFill>
                  <a:srgbClr val="45464B"/>
                </a:solidFill>
                <a:highlight>
                  <a:srgbClr val="FFFFFF"/>
                </a:highlight>
                <a:latin typeface="Maven Pro"/>
                <a:ea typeface="Maven Pro"/>
                <a:cs typeface="Maven Pro"/>
                <a:sym typeface="Maven Pro"/>
              </a:rPr>
              <a:t> dan non logam. Senyawa ini merupakan hasil penggabungan ion positif (kation) logam dan ion negatif (anion) non logam.</a:t>
            </a:r>
            <a:endParaRPr sz="1450" dirty="0">
              <a:solidFill>
                <a:srgbClr val="45464B"/>
              </a:solidFill>
              <a:highlight>
                <a:srgbClr val="FFFFFF"/>
              </a:highlight>
              <a:latin typeface="Maven Pro"/>
              <a:ea typeface="Maven Pro"/>
              <a:cs typeface="Maven Pro"/>
              <a:sym typeface="Maven Pro"/>
            </a:endParaRPr>
          </a:p>
          <a:p>
            <a:pPr marL="0" lvl="0" indent="0" algn="l" rtl="0">
              <a:spcBef>
                <a:spcPts val="1900"/>
              </a:spcBef>
              <a:spcAft>
                <a:spcPts val="0"/>
              </a:spcAft>
              <a:buNone/>
            </a:pPr>
            <a:r>
              <a:rPr lang="id" sz="1450" dirty="0">
                <a:solidFill>
                  <a:srgbClr val="45464B"/>
                </a:solidFill>
                <a:highlight>
                  <a:srgbClr val="FFFFFF"/>
                </a:highlight>
                <a:latin typeface="Maven Pro"/>
                <a:ea typeface="Maven Pro"/>
                <a:cs typeface="Maven Pro"/>
                <a:sym typeface="Maven Pro"/>
              </a:rPr>
              <a:t>Cara menamai senyawa ionik berdasarkan IUPAC adalah dengan menuliskan nama unsur logam, diikuti dengan nama unsur non logam dan ditambah akhiran ‘ida’.</a:t>
            </a:r>
            <a:endParaRPr sz="1450" dirty="0">
              <a:solidFill>
                <a:srgbClr val="45464B"/>
              </a:solidFill>
              <a:highlight>
                <a:srgbClr val="FFFFFF"/>
              </a:highlight>
              <a:latin typeface="Maven Pro"/>
              <a:ea typeface="Maven Pro"/>
              <a:cs typeface="Maven Pro"/>
              <a:sym typeface="Maven Pro"/>
            </a:endParaRPr>
          </a:p>
          <a:p>
            <a:pPr marL="0" lvl="0" indent="0" algn="l" rtl="0">
              <a:spcBef>
                <a:spcPts val="19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CONTOH CONTOH TATA NAMA SENYAWA IONIK</a:t>
            </a:r>
            <a:endParaRPr/>
          </a:p>
        </p:txBody>
      </p:sp>
      <p:sp>
        <p:nvSpPr>
          <p:cNvPr id="159" name="Google Shape;159;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sz="1450">
                <a:solidFill>
                  <a:srgbClr val="45464B"/>
                </a:solidFill>
                <a:highlight>
                  <a:srgbClr val="FFFFFF"/>
                </a:highlight>
                <a:latin typeface="Maven Pro"/>
                <a:ea typeface="Maven Pro"/>
                <a:cs typeface="Maven Pro"/>
                <a:sym typeface="Maven Pro"/>
              </a:rPr>
              <a:t>Contoh:</a:t>
            </a:r>
            <a:endParaRPr sz="1450">
              <a:solidFill>
                <a:srgbClr val="45464B"/>
              </a:solidFill>
              <a:highlight>
                <a:srgbClr val="FFFFFF"/>
              </a:highlight>
              <a:latin typeface="Maven Pro"/>
              <a:ea typeface="Maven Pro"/>
              <a:cs typeface="Maven Pro"/>
              <a:sym typeface="Maven Pro"/>
            </a:endParaRPr>
          </a:p>
          <a:p>
            <a:pPr marL="0" lvl="0" indent="0" algn="l" rtl="0">
              <a:spcBef>
                <a:spcPts val="1900"/>
              </a:spcBef>
              <a:spcAft>
                <a:spcPts val="0"/>
              </a:spcAft>
              <a:buNone/>
            </a:pPr>
            <a:r>
              <a:rPr lang="id" sz="1450">
                <a:solidFill>
                  <a:srgbClr val="45464B"/>
                </a:solidFill>
                <a:highlight>
                  <a:srgbClr val="FFFFFF"/>
                </a:highlight>
                <a:latin typeface="Maven Pro"/>
                <a:ea typeface="Maven Pro"/>
                <a:cs typeface="Maven Pro"/>
                <a:sym typeface="Maven Pro"/>
              </a:rPr>
              <a:t>KCl : Kalium klorida</a:t>
            </a:r>
            <a:endParaRPr sz="1450">
              <a:solidFill>
                <a:srgbClr val="45464B"/>
              </a:solidFill>
              <a:highlight>
                <a:srgbClr val="FFFFFF"/>
              </a:highlight>
              <a:latin typeface="Maven Pro"/>
              <a:ea typeface="Maven Pro"/>
              <a:cs typeface="Maven Pro"/>
              <a:sym typeface="Maven Pro"/>
            </a:endParaRPr>
          </a:p>
          <a:p>
            <a:pPr marL="0" lvl="0" indent="0" algn="l" rtl="0">
              <a:spcBef>
                <a:spcPts val="1900"/>
              </a:spcBef>
              <a:spcAft>
                <a:spcPts val="0"/>
              </a:spcAft>
              <a:buNone/>
            </a:pPr>
            <a:r>
              <a:rPr lang="id" sz="1450">
                <a:solidFill>
                  <a:srgbClr val="45464B"/>
                </a:solidFill>
                <a:highlight>
                  <a:srgbClr val="FFFFFF"/>
                </a:highlight>
                <a:latin typeface="Maven Pro"/>
                <a:ea typeface="Maven Pro"/>
                <a:cs typeface="Maven Pro"/>
                <a:sym typeface="Maven Pro"/>
              </a:rPr>
              <a:t>MgF</a:t>
            </a:r>
            <a:r>
              <a:rPr lang="id" sz="1050">
                <a:solidFill>
                  <a:srgbClr val="45464B"/>
                </a:solidFill>
                <a:highlight>
                  <a:srgbClr val="FFFFFF"/>
                </a:highlight>
                <a:latin typeface="Maven Pro"/>
                <a:ea typeface="Maven Pro"/>
                <a:cs typeface="Maven Pro"/>
                <a:sym typeface="Maven Pro"/>
              </a:rPr>
              <a:t>2</a:t>
            </a:r>
            <a:r>
              <a:rPr lang="id" sz="1450">
                <a:solidFill>
                  <a:srgbClr val="45464B"/>
                </a:solidFill>
                <a:highlight>
                  <a:srgbClr val="FFFFFF"/>
                </a:highlight>
                <a:latin typeface="Maven Pro"/>
                <a:ea typeface="Maven Pro"/>
                <a:cs typeface="Maven Pro"/>
                <a:sym typeface="Maven Pro"/>
              </a:rPr>
              <a:t> : Magnesium fluorida</a:t>
            </a:r>
            <a:endParaRPr sz="1450">
              <a:solidFill>
                <a:srgbClr val="45464B"/>
              </a:solidFill>
              <a:highlight>
                <a:srgbClr val="FFFFFF"/>
              </a:highlight>
              <a:latin typeface="Maven Pro"/>
              <a:ea typeface="Maven Pro"/>
              <a:cs typeface="Maven Pro"/>
              <a:sym typeface="Maven Pro"/>
            </a:endParaRPr>
          </a:p>
          <a:p>
            <a:pPr marL="0" lvl="0" indent="0" algn="l" rtl="0">
              <a:spcBef>
                <a:spcPts val="1900"/>
              </a:spcBef>
              <a:spcAft>
                <a:spcPts val="0"/>
              </a:spcAft>
              <a:buNone/>
            </a:pPr>
            <a:r>
              <a:rPr lang="id" sz="1450">
                <a:solidFill>
                  <a:srgbClr val="45464B"/>
                </a:solidFill>
                <a:highlight>
                  <a:srgbClr val="FFFFFF"/>
                </a:highlight>
                <a:latin typeface="Maven Pro"/>
                <a:ea typeface="Maven Pro"/>
                <a:cs typeface="Maven Pro"/>
                <a:sym typeface="Maven Pro"/>
              </a:rPr>
              <a:t>K</a:t>
            </a:r>
            <a:r>
              <a:rPr lang="id" sz="1050">
                <a:solidFill>
                  <a:srgbClr val="45464B"/>
                </a:solidFill>
                <a:highlight>
                  <a:srgbClr val="FFFFFF"/>
                </a:highlight>
                <a:latin typeface="Maven Pro"/>
                <a:ea typeface="Maven Pro"/>
                <a:cs typeface="Maven Pro"/>
                <a:sym typeface="Maven Pro"/>
              </a:rPr>
              <a:t>2</a:t>
            </a:r>
            <a:r>
              <a:rPr lang="id" sz="1450">
                <a:solidFill>
                  <a:srgbClr val="45464B"/>
                </a:solidFill>
                <a:highlight>
                  <a:srgbClr val="FFFFFF"/>
                </a:highlight>
                <a:latin typeface="Maven Pro"/>
                <a:ea typeface="Maven Pro"/>
                <a:cs typeface="Maven Pro"/>
                <a:sym typeface="Maven Pro"/>
              </a:rPr>
              <a:t>O : Kalium oksida.</a:t>
            </a:r>
            <a:endParaRPr sz="1450">
              <a:solidFill>
                <a:srgbClr val="45464B"/>
              </a:solidFill>
              <a:highlight>
                <a:srgbClr val="FFFFFF"/>
              </a:highlight>
              <a:latin typeface="Maven Pro"/>
              <a:ea typeface="Maven Pro"/>
              <a:cs typeface="Maven Pro"/>
              <a:sym typeface="Maven Pro"/>
            </a:endParaRPr>
          </a:p>
          <a:p>
            <a:pPr marL="0" lvl="0" indent="0" algn="l" rtl="0">
              <a:spcBef>
                <a:spcPts val="1900"/>
              </a:spcBef>
              <a:spcAft>
                <a:spcPts val="0"/>
              </a:spcAft>
              <a:buNone/>
            </a:pPr>
            <a:r>
              <a:rPr lang="id" sz="1450">
                <a:solidFill>
                  <a:srgbClr val="45464B"/>
                </a:solidFill>
                <a:highlight>
                  <a:srgbClr val="FFFFFF"/>
                </a:highlight>
                <a:latin typeface="Maven Pro"/>
                <a:ea typeface="Maven Pro"/>
                <a:cs typeface="Maven Pro"/>
                <a:sym typeface="Maven Pro"/>
              </a:rPr>
              <a:t>NaCl : Natrium klorida</a:t>
            </a:r>
            <a:endParaRPr sz="1450">
              <a:solidFill>
                <a:srgbClr val="45464B"/>
              </a:solidFill>
              <a:highlight>
                <a:srgbClr val="FFFFFF"/>
              </a:highlight>
              <a:latin typeface="Maven Pro"/>
              <a:ea typeface="Maven Pro"/>
              <a:cs typeface="Maven Pro"/>
              <a:sym typeface="Maven Pro"/>
            </a:endParaRPr>
          </a:p>
          <a:p>
            <a:pPr marL="0" lvl="0" indent="0" algn="l" rtl="0">
              <a:spcBef>
                <a:spcPts val="19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r>
              <a:rPr lang="fi-FI" b="0" i="0" u="none" strike="noStrike" dirty="0">
                <a:effectLst/>
                <a:latin typeface="Maven Pro" pitchFamily="2" charset="77"/>
              </a:rPr>
              <a:t>3.TATA NAMA SENYAWA KOVALEN</a:t>
            </a:r>
            <a:endParaRPr lang="fi-FI" dirty="0"/>
          </a:p>
        </p:txBody>
      </p:sp>
      <p:sp>
        <p:nvSpPr>
          <p:cNvPr id="165" name="Google Shape;165;p19"/>
          <p:cNvSpPr txBox="1">
            <a:spLocks noGrp="1"/>
          </p:cNvSpPr>
          <p:nvPr>
            <p:ph type="body" idx="1"/>
          </p:nvPr>
        </p:nvSpPr>
        <p:spPr>
          <a:xfrm>
            <a:off x="819150" y="1544157"/>
            <a:ext cx="7505700" cy="2448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ID" b="0" i="0" u="none" strike="noStrike" dirty="0" err="1">
                <a:solidFill>
                  <a:srgbClr val="45464B"/>
                </a:solidFill>
                <a:effectLst/>
                <a:latin typeface="Maven Pro" pitchFamily="2" charset="77"/>
              </a:rPr>
              <a:t>Senyawa</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kovalen</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dibentuk</a:t>
            </a:r>
            <a:r>
              <a:rPr lang="en-ID" b="0" i="0" u="none" strike="noStrike" dirty="0">
                <a:solidFill>
                  <a:srgbClr val="45464B"/>
                </a:solidFill>
                <a:effectLst/>
                <a:latin typeface="Maven Pro" pitchFamily="2" charset="77"/>
              </a:rPr>
              <a:t> oleh </a:t>
            </a:r>
            <a:r>
              <a:rPr lang="en-ID" b="0" i="0" u="none" strike="noStrike" dirty="0" err="1">
                <a:solidFill>
                  <a:srgbClr val="45464B"/>
                </a:solidFill>
                <a:effectLst/>
                <a:latin typeface="Maven Pro" pitchFamily="2" charset="77"/>
              </a:rPr>
              <a:t>dua</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unsur</a:t>
            </a:r>
            <a:r>
              <a:rPr lang="en-ID" b="0" i="0" u="none" strike="noStrike" dirty="0">
                <a:solidFill>
                  <a:srgbClr val="45464B"/>
                </a:solidFill>
                <a:effectLst/>
                <a:latin typeface="Maven Pro" pitchFamily="2" charset="77"/>
              </a:rPr>
              <a:t> non </a:t>
            </a:r>
            <a:r>
              <a:rPr lang="en-ID" b="0" i="0" u="none" strike="noStrike" dirty="0" err="1">
                <a:solidFill>
                  <a:srgbClr val="45464B"/>
                </a:solidFill>
                <a:effectLst/>
                <a:latin typeface="Maven Pro" pitchFamily="2" charset="77"/>
              </a:rPr>
              <a:t>logam</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melalui</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ikatan</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kovalen</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Untuk</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menamai</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senyawa</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ini</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dapat</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menggunakan</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awalan</a:t>
            </a:r>
            <a:r>
              <a:rPr lang="en-ID" b="0" i="0" u="none" strike="noStrike" dirty="0">
                <a:solidFill>
                  <a:srgbClr val="45464B"/>
                </a:solidFill>
                <a:effectLst/>
                <a:latin typeface="Maven Pro" pitchFamily="2" charset="77"/>
              </a:rPr>
              <a:t> yang </a:t>
            </a:r>
            <a:r>
              <a:rPr lang="en-ID" b="0" i="0" u="none" strike="noStrike" dirty="0" err="1">
                <a:solidFill>
                  <a:srgbClr val="45464B"/>
                </a:solidFill>
                <a:effectLst/>
                <a:latin typeface="Maven Pro" pitchFamily="2" charset="77"/>
              </a:rPr>
              <a:t>menunjukkan</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jumlah</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relatif</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setiap</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jenis</a:t>
            </a:r>
            <a:r>
              <a:rPr lang="en-ID" b="0" i="0" u="none" strike="noStrike" dirty="0">
                <a:solidFill>
                  <a:srgbClr val="45464B"/>
                </a:solidFill>
                <a:effectLst/>
                <a:latin typeface="Maven Pro" pitchFamily="2" charset="77"/>
              </a:rPr>
              <a:t> atom </a:t>
            </a:r>
            <a:r>
              <a:rPr lang="en-ID" b="0" i="0" u="none" strike="noStrike" dirty="0" err="1">
                <a:solidFill>
                  <a:srgbClr val="45464B"/>
                </a:solidFill>
                <a:effectLst/>
                <a:latin typeface="Maven Pro" pitchFamily="2" charset="77"/>
              </a:rPr>
              <a:t>dalam</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molekul</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tersebut</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Berikut</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awalan</a:t>
            </a:r>
            <a:r>
              <a:rPr lang="en-ID" b="0" i="0" u="none" strike="noStrike" dirty="0">
                <a:solidFill>
                  <a:srgbClr val="45464B"/>
                </a:solidFill>
                <a:effectLst/>
                <a:latin typeface="Maven Pro" pitchFamily="2" charset="77"/>
              </a:rPr>
              <a:t> yang </a:t>
            </a:r>
            <a:r>
              <a:rPr lang="en-ID" b="0" i="0" u="none" strike="noStrike" dirty="0" err="1">
                <a:solidFill>
                  <a:srgbClr val="45464B"/>
                </a:solidFill>
                <a:effectLst/>
                <a:latin typeface="Maven Pro" pitchFamily="2" charset="77"/>
              </a:rPr>
              <a:t>digunakan</a:t>
            </a:r>
            <a:r>
              <a:rPr lang="en-ID" b="0" i="0" u="none" strike="noStrike" dirty="0">
                <a:solidFill>
                  <a:srgbClr val="45464B"/>
                </a:solidFill>
                <a:effectLst/>
                <a:latin typeface="Maven Pro" pitchFamily="2" charset="77"/>
              </a:rPr>
              <a:t>:</a:t>
            </a:r>
          </a:p>
          <a:p>
            <a:pPr marL="342900" lvl="0" indent="-342900" algn="l" rtl="0">
              <a:spcBef>
                <a:spcPts val="0"/>
              </a:spcBef>
              <a:spcAft>
                <a:spcPts val="1200"/>
              </a:spcAft>
              <a:buFont typeface="+mj-lt"/>
              <a:buAutoNum type="arabicPeriod"/>
            </a:pPr>
            <a:r>
              <a:rPr lang="en-ID" dirty="0">
                <a:solidFill>
                  <a:srgbClr val="45464B"/>
                </a:solidFill>
                <a:latin typeface="Maven Pro" pitchFamily="2" charset="77"/>
              </a:rPr>
              <a:t>Mono : 1</a:t>
            </a:r>
          </a:p>
          <a:p>
            <a:pPr marL="342900" lvl="0" indent="-342900" algn="l" rtl="0">
              <a:spcBef>
                <a:spcPts val="0"/>
              </a:spcBef>
              <a:spcAft>
                <a:spcPts val="1200"/>
              </a:spcAft>
              <a:buFont typeface="+mj-lt"/>
              <a:buAutoNum type="arabicPeriod"/>
              <a:tabLst>
                <a:tab pos="798513" algn="l"/>
              </a:tabLst>
            </a:pPr>
            <a:r>
              <a:rPr lang="en-ID" b="0" i="0" u="none" strike="noStrike" dirty="0">
                <a:solidFill>
                  <a:srgbClr val="45464B"/>
                </a:solidFill>
                <a:effectLst/>
                <a:latin typeface="Maven Pro" pitchFamily="2" charset="77"/>
              </a:rPr>
              <a:t>Di	: 2</a:t>
            </a:r>
          </a:p>
          <a:p>
            <a:pPr marL="342900" lvl="0" indent="-342900" algn="l" rtl="0">
              <a:spcBef>
                <a:spcPts val="0"/>
              </a:spcBef>
              <a:spcAft>
                <a:spcPts val="1200"/>
              </a:spcAft>
              <a:buFont typeface="+mj-lt"/>
              <a:buAutoNum type="arabicPeriod"/>
              <a:tabLst>
                <a:tab pos="798513" algn="l"/>
              </a:tabLst>
            </a:pPr>
            <a:r>
              <a:rPr lang="en-ID" dirty="0">
                <a:solidFill>
                  <a:srgbClr val="45464B"/>
                </a:solidFill>
                <a:latin typeface="Maven Pro" pitchFamily="2" charset="77"/>
              </a:rPr>
              <a:t>Tri	: 3</a:t>
            </a:r>
          </a:p>
          <a:p>
            <a:pPr marL="342900" lvl="0" indent="-342900" algn="l" rtl="0">
              <a:spcBef>
                <a:spcPts val="0"/>
              </a:spcBef>
              <a:spcAft>
                <a:spcPts val="1200"/>
              </a:spcAft>
              <a:buFont typeface="+mj-lt"/>
              <a:buAutoNum type="arabicPeriod"/>
              <a:tabLst>
                <a:tab pos="798513" algn="l"/>
              </a:tabLst>
            </a:pPr>
            <a:r>
              <a:rPr lang="en-ID" b="0" i="0" u="none" strike="noStrike" dirty="0">
                <a:solidFill>
                  <a:srgbClr val="45464B"/>
                </a:solidFill>
                <a:effectLst/>
                <a:latin typeface="Maven Pro" pitchFamily="2" charset="77"/>
              </a:rPr>
              <a:t>Tetra	: 4</a:t>
            </a:r>
          </a:p>
          <a:p>
            <a:pPr marL="0" lvl="0" indent="0" algn="l" rtl="0">
              <a:spcBef>
                <a:spcPts val="0"/>
              </a:spcBef>
              <a:spcAft>
                <a:spcPts val="1200"/>
              </a:spcAft>
              <a:buNone/>
            </a:pPr>
            <a:endParaRPr lang="en-ID" dirty="0">
              <a:solidFill>
                <a:srgbClr val="45464B"/>
              </a:solidFill>
              <a:latin typeface="Maven Pro" pitchFamily="2" charset="77"/>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19"/>
          <p:cNvSpPr txBox="1">
            <a:spLocks noGrp="1"/>
          </p:cNvSpPr>
          <p:nvPr>
            <p:ph type="body" idx="1"/>
          </p:nvPr>
        </p:nvSpPr>
        <p:spPr>
          <a:xfrm>
            <a:off x="819150" y="511059"/>
            <a:ext cx="7505700" cy="4077566"/>
          </a:xfrm>
          <a:prstGeom prst="rect">
            <a:avLst/>
          </a:prstGeom>
        </p:spPr>
        <p:txBody>
          <a:bodyPr spcFirstLastPara="1" wrap="square" lIns="91425" tIns="91425" rIns="91425" bIns="91425" anchor="t" anchorCtr="0">
            <a:normAutofit fontScale="77500" lnSpcReduction="20000"/>
          </a:bodyPr>
          <a:lstStyle/>
          <a:p>
            <a:pPr marL="342900" lvl="0" indent="-342900" algn="l" rtl="0">
              <a:spcBef>
                <a:spcPts val="0"/>
              </a:spcBef>
              <a:spcAft>
                <a:spcPts val="1200"/>
              </a:spcAft>
              <a:buFont typeface="+mj-lt"/>
              <a:buAutoNum type="arabicPeriod" startAt="5"/>
            </a:pPr>
            <a:r>
              <a:rPr lang="en-ID" dirty="0">
                <a:solidFill>
                  <a:srgbClr val="45464B"/>
                </a:solidFill>
                <a:latin typeface="Maven Pro" pitchFamily="2" charset="77"/>
              </a:rPr>
              <a:t>Penta	: 5</a:t>
            </a:r>
          </a:p>
          <a:p>
            <a:pPr marL="342900" lvl="0" indent="-342900" algn="l" rtl="0">
              <a:spcBef>
                <a:spcPts val="0"/>
              </a:spcBef>
              <a:spcAft>
                <a:spcPts val="1200"/>
              </a:spcAft>
              <a:buFont typeface="+mj-lt"/>
              <a:buAutoNum type="arabicPeriod" startAt="5"/>
            </a:pPr>
            <a:r>
              <a:rPr lang="en-ID" dirty="0" err="1">
                <a:solidFill>
                  <a:srgbClr val="45464B"/>
                </a:solidFill>
                <a:latin typeface="Maven Pro" pitchFamily="2" charset="77"/>
              </a:rPr>
              <a:t>Heksa</a:t>
            </a:r>
            <a:r>
              <a:rPr lang="en-ID" dirty="0">
                <a:solidFill>
                  <a:srgbClr val="45464B"/>
                </a:solidFill>
                <a:latin typeface="Maven Pro" pitchFamily="2" charset="77"/>
              </a:rPr>
              <a:t>	: 6 </a:t>
            </a:r>
          </a:p>
          <a:p>
            <a:pPr marL="342900" lvl="0" indent="-342900" algn="l" rtl="0">
              <a:spcBef>
                <a:spcPts val="0"/>
              </a:spcBef>
              <a:spcAft>
                <a:spcPts val="1200"/>
              </a:spcAft>
              <a:buFont typeface="+mj-lt"/>
              <a:buAutoNum type="arabicPeriod" startAt="5"/>
            </a:pPr>
            <a:r>
              <a:rPr lang="en-ID" dirty="0" err="1">
                <a:solidFill>
                  <a:srgbClr val="45464B"/>
                </a:solidFill>
                <a:latin typeface="Maven Pro" pitchFamily="2" charset="77"/>
              </a:rPr>
              <a:t>Hepta</a:t>
            </a:r>
            <a:r>
              <a:rPr lang="en-ID" dirty="0">
                <a:solidFill>
                  <a:srgbClr val="45464B"/>
                </a:solidFill>
                <a:latin typeface="Maven Pro" pitchFamily="2" charset="77"/>
              </a:rPr>
              <a:t> 	: 7</a:t>
            </a:r>
          </a:p>
          <a:p>
            <a:pPr marL="342900" lvl="0" indent="-342900" algn="l" rtl="0">
              <a:spcBef>
                <a:spcPts val="0"/>
              </a:spcBef>
              <a:spcAft>
                <a:spcPts val="1200"/>
              </a:spcAft>
              <a:buFont typeface="+mj-lt"/>
              <a:buAutoNum type="arabicPeriod" startAt="5"/>
            </a:pPr>
            <a:r>
              <a:rPr lang="en-ID" dirty="0">
                <a:solidFill>
                  <a:srgbClr val="45464B"/>
                </a:solidFill>
                <a:latin typeface="Maven Pro" pitchFamily="2" charset="77"/>
              </a:rPr>
              <a:t>Okta	: 8</a:t>
            </a:r>
          </a:p>
          <a:p>
            <a:pPr marL="342900" lvl="0" indent="-342900" algn="l" rtl="0">
              <a:spcBef>
                <a:spcPts val="0"/>
              </a:spcBef>
              <a:spcAft>
                <a:spcPts val="1200"/>
              </a:spcAft>
              <a:buFont typeface="+mj-lt"/>
              <a:buAutoNum type="arabicPeriod" startAt="5"/>
            </a:pPr>
            <a:r>
              <a:rPr lang="en-ID" dirty="0">
                <a:solidFill>
                  <a:srgbClr val="45464B"/>
                </a:solidFill>
                <a:latin typeface="Maven Pro" pitchFamily="2" charset="77"/>
              </a:rPr>
              <a:t>Nona	:  9</a:t>
            </a:r>
          </a:p>
          <a:p>
            <a:pPr marL="342900" lvl="0" indent="-342900" algn="l" rtl="0">
              <a:spcBef>
                <a:spcPts val="0"/>
              </a:spcBef>
              <a:spcAft>
                <a:spcPts val="1200"/>
              </a:spcAft>
              <a:buFont typeface="+mj-lt"/>
              <a:buAutoNum type="arabicPeriod" startAt="5"/>
            </a:pPr>
            <a:r>
              <a:rPr lang="en-ID" dirty="0">
                <a:solidFill>
                  <a:srgbClr val="45464B"/>
                </a:solidFill>
                <a:latin typeface="Maven Pro" pitchFamily="2" charset="77"/>
              </a:rPr>
              <a:t>Deka	: 10</a:t>
            </a:r>
          </a:p>
          <a:p>
            <a:pPr marL="342900" lvl="0" indent="-342900" algn="l" rtl="0">
              <a:spcBef>
                <a:spcPts val="0"/>
              </a:spcBef>
              <a:spcAft>
                <a:spcPts val="1200"/>
              </a:spcAft>
              <a:buFont typeface="+mj-lt"/>
              <a:buAutoNum type="arabicPeriod" startAt="5"/>
            </a:pPr>
            <a:r>
              <a:rPr lang="en-ID" dirty="0" err="1">
                <a:solidFill>
                  <a:srgbClr val="45464B"/>
                </a:solidFill>
                <a:latin typeface="Maven Pro" pitchFamily="2" charset="77"/>
              </a:rPr>
              <a:t>Undeka</a:t>
            </a:r>
            <a:r>
              <a:rPr lang="en-ID" dirty="0">
                <a:solidFill>
                  <a:srgbClr val="45464B"/>
                </a:solidFill>
                <a:latin typeface="Maven Pro" pitchFamily="2" charset="77"/>
              </a:rPr>
              <a:t> 	: 11</a:t>
            </a:r>
          </a:p>
          <a:p>
            <a:pPr marL="342900" lvl="0" indent="-342900" algn="l" rtl="0">
              <a:spcBef>
                <a:spcPts val="0"/>
              </a:spcBef>
              <a:spcAft>
                <a:spcPts val="1200"/>
              </a:spcAft>
              <a:buFont typeface="+mj-lt"/>
              <a:buAutoNum type="arabicPeriod" startAt="5"/>
            </a:pPr>
            <a:r>
              <a:rPr lang="en-ID" dirty="0" err="1">
                <a:solidFill>
                  <a:srgbClr val="45464B"/>
                </a:solidFill>
                <a:latin typeface="Maven Pro" pitchFamily="2" charset="77"/>
              </a:rPr>
              <a:t>Dodeka</a:t>
            </a:r>
            <a:r>
              <a:rPr lang="en-ID" dirty="0">
                <a:solidFill>
                  <a:srgbClr val="45464B"/>
                </a:solidFill>
                <a:latin typeface="Maven Pro" pitchFamily="2" charset="77"/>
              </a:rPr>
              <a:t>	: 12</a:t>
            </a:r>
          </a:p>
          <a:p>
            <a:pPr marL="146050" indent="0" algn="l">
              <a:buNone/>
            </a:pPr>
            <a:r>
              <a:rPr lang="en-ID" b="0" i="0" u="none" strike="noStrike" dirty="0" err="1">
                <a:solidFill>
                  <a:srgbClr val="45464B"/>
                </a:solidFill>
                <a:effectLst/>
                <a:latin typeface="Maven Pro" pitchFamily="2" charset="77"/>
              </a:rPr>
              <a:t>Contoh</a:t>
            </a:r>
            <a:r>
              <a:rPr lang="en-ID" b="0" i="0" u="none" strike="noStrike" dirty="0">
                <a:solidFill>
                  <a:srgbClr val="45464B"/>
                </a:solidFill>
                <a:effectLst/>
                <a:latin typeface="Maven Pro" pitchFamily="2" charset="77"/>
              </a:rPr>
              <a:t>:</a:t>
            </a:r>
          </a:p>
          <a:p>
            <a:pPr marL="146050" indent="0" algn="l">
              <a:buNone/>
            </a:pPr>
            <a:endParaRPr lang="en-ID" b="0" i="0" u="none" strike="noStrike" dirty="0">
              <a:solidFill>
                <a:srgbClr val="45464B"/>
              </a:solidFill>
              <a:effectLst/>
              <a:latin typeface="Maven Pro" pitchFamily="2" charset="77"/>
            </a:endParaRPr>
          </a:p>
          <a:p>
            <a:pPr algn="l"/>
            <a:r>
              <a:rPr lang="en-ID" b="0" i="0" u="none" strike="noStrike" dirty="0">
                <a:solidFill>
                  <a:srgbClr val="45464B"/>
                </a:solidFill>
                <a:effectLst/>
                <a:latin typeface="Maven Pro" pitchFamily="2" charset="77"/>
              </a:rPr>
              <a:t>SO</a:t>
            </a:r>
            <a:r>
              <a:rPr lang="en-ID" b="0" i="0" u="none" strike="noStrike" baseline="-25000" dirty="0">
                <a:solidFill>
                  <a:srgbClr val="45464B"/>
                </a:solidFill>
                <a:effectLst/>
                <a:latin typeface="Maven Pro" pitchFamily="2" charset="77"/>
              </a:rPr>
              <a:t>2</a:t>
            </a:r>
            <a:r>
              <a:rPr lang="en-ID" b="0" i="0" u="none" strike="noStrike" dirty="0">
                <a:solidFill>
                  <a:srgbClr val="45464B"/>
                </a:solidFill>
                <a:effectLst/>
                <a:latin typeface="Maven Pro" pitchFamily="2" charset="77"/>
              </a:rPr>
              <a:t> : </a:t>
            </a:r>
            <a:r>
              <a:rPr lang="en-ID" b="0" i="0" u="none" strike="noStrike" dirty="0" err="1">
                <a:solidFill>
                  <a:srgbClr val="45464B"/>
                </a:solidFill>
                <a:effectLst/>
                <a:latin typeface="Maven Pro" pitchFamily="2" charset="77"/>
              </a:rPr>
              <a:t>Belerang</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dioksida</a:t>
            </a:r>
            <a:endParaRPr lang="en-ID" b="0" i="0" u="none" strike="noStrike" dirty="0">
              <a:solidFill>
                <a:srgbClr val="45464B"/>
              </a:solidFill>
              <a:effectLst/>
              <a:latin typeface="Maven Pro" pitchFamily="2" charset="77"/>
            </a:endParaRPr>
          </a:p>
          <a:p>
            <a:pPr algn="l"/>
            <a:r>
              <a:rPr lang="en-ID" b="0" i="0" u="none" strike="noStrike" dirty="0">
                <a:solidFill>
                  <a:srgbClr val="45464B"/>
                </a:solidFill>
                <a:effectLst/>
                <a:latin typeface="Maven Pro" pitchFamily="2" charset="77"/>
              </a:rPr>
              <a:t>SO</a:t>
            </a:r>
            <a:r>
              <a:rPr lang="en-ID" b="0" i="0" u="none" strike="noStrike" baseline="-25000" dirty="0">
                <a:solidFill>
                  <a:srgbClr val="45464B"/>
                </a:solidFill>
                <a:effectLst/>
                <a:latin typeface="Maven Pro" pitchFamily="2" charset="77"/>
              </a:rPr>
              <a:t>3</a:t>
            </a:r>
            <a:r>
              <a:rPr lang="en-ID" b="0" i="0" u="none" strike="noStrike" dirty="0">
                <a:solidFill>
                  <a:srgbClr val="45464B"/>
                </a:solidFill>
                <a:effectLst/>
                <a:latin typeface="Maven Pro" pitchFamily="2" charset="77"/>
              </a:rPr>
              <a:t> : </a:t>
            </a:r>
            <a:r>
              <a:rPr lang="en-ID" b="0" i="0" u="none" strike="noStrike" dirty="0" err="1">
                <a:solidFill>
                  <a:srgbClr val="45464B"/>
                </a:solidFill>
                <a:effectLst/>
                <a:latin typeface="Maven Pro" pitchFamily="2" charset="77"/>
              </a:rPr>
              <a:t>Belerang</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trioksida</a:t>
            </a:r>
            <a:endParaRPr lang="en-ID" b="0" i="0" u="none" strike="noStrike" dirty="0">
              <a:solidFill>
                <a:srgbClr val="45464B"/>
              </a:solidFill>
              <a:effectLst/>
              <a:latin typeface="Maven Pro" pitchFamily="2" charset="77"/>
            </a:endParaRPr>
          </a:p>
          <a:p>
            <a:pPr algn="l"/>
            <a:r>
              <a:rPr lang="en-ID" b="0" i="0" u="none" strike="noStrike" dirty="0">
                <a:solidFill>
                  <a:srgbClr val="45464B"/>
                </a:solidFill>
                <a:effectLst/>
                <a:latin typeface="Maven Pro" pitchFamily="2" charset="77"/>
              </a:rPr>
              <a:t>CCl</a:t>
            </a:r>
            <a:r>
              <a:rPr lang="en-ID" b="0" i="0" u="none" strike="noStrike" baseline="-25000" dirty="0">
                <a:solidFill>
                  <a:srgbClr val="45464B"/>
                </a:solidFill>
                <a:effectLst/>
                <a:latin typeface="Maven Pro" pitchFamily="2" charset="77"/>
              </a:rPr>
              <a:t>4</a:t>
            </a:r>
            <a:r>
              <a:rPr lang="en-ID" b="0" i="0" u="none" strike="noStrike" dirty="0">
                <a:solidFill>
                  <a:srgbClr val="45464B"/>
                </a:solidFill>
                <a:effectLst/>
                <a:latin typeface="Maven Pro" pitchFamily="2" charset="77"/>
              </a:rPr>
              <a:t> : Karbon </a:t>
            </a:r>
            <a:r>
              <a:rPr lang="en-ID" b="0" i="0" u="none" strike="noStrike" dirty="0" err="1">
                <a:solidFill>
                  <a:srgbClr val="45464B"/>
                </a:solidFill>
                <a:effectLst/>
                <a:latin typeface="Maven Pro" pitchFamily="2" charset="77"/>
              </a:rPr>
              <a:t>tetraklorida</a:t>
            </a:r>
            <a:endParaRPr lang="en-ID" b="0" i="0" u="none" strike="noStrike" dirty="0">
              <a:solidFill>
                <a:srgbClr val="45464B"/>
              </a:solidFill>
              <a:effectLst/>
              <a:latin typeface="Maven Pro" pitchFamily="2" charset="77"/>
            </a:endParaRPr>
          </a:p>
          <a:p>
            <a:pPr algn="l"/>
            <a:r>
              <a:rPr lang="en-ID" b="0" i="0" u="none" strike="noStrike" dirty="0">
                <a:solidFill>
                  <a:srgbClr val="45464B"/>
                </a:solidFill>
                <a:effectLst/>
                <a:latin typeface="Maven Pro" pitchFamily="2" charset="77"/>
              </a:rPr>
              <a:t>B</a:t>
            </a:r>
            <a:r>
              <a:rPr lang="en-ID" b="0" i="0" u="none" strike="noStrike" baseline="-25000" dirty="0">
                <a:solidFill>
                  <a:srgbClr val="45464B"/>
                </a:solidFill>
                <a:effectLst/>
                <a:latin typeface="Maven Pro" pitchFamily="2" charset="77"/>
              </a:rPr>
              <a:t>2</a:t>
            </a:r>
            <a:r>
              <a:rPr lang="en-ID" b="0" i="0" u="none" strike="noStrike" dirty="0">
                <a:solidFill>
                  <a:srgbClr val="45464B"/>
                </a:solidFill>
                <a:effectLst/>
                <a:latin typeface="Maven Pro" pitchFamily="2" charset="77"/>
              </a:rPr>
              <a:t>Br</a:t>
            </a:r>
            <a:r>
              <a:rPr lang="en-ID" b="0" i="0" u="none" strike="noStrike" baseline="-25000" dirty="0">
                <a:solidFill>
                  <a:srgbClr val="45464B"/>
                </a:solidFill>
                <a:effectLst/>
                <a:latin typeface="Maven Pro" pitchFamily="2" charset="77"/>
              </a:rPr>
              <a:t>4</a:t>
            </a:r>
            <a:r>
              <a:rPr lang="en-ID" b="0" i="0" u="none" strike="noStrike" dirty="0">
                <a:solidFill>
                  <a:srgbClr val="45464B"/>
                </a:solidFill>
                <a:effectLst/>
                <a:latin typeface="Maven Pro" pitchFamily="2" charset="77"/>
              </a:rPr>
              <a:t> : Dibromo tetrabromide</a:t>
            </a:r>
          </a:p>
          <a:p>
            <a:pPr marL="146050" indent="0" algn="l">
              <a:buNone/>
            </a:pPr>
            <a:endParaRPr lang="en-ID" b="0" i="0" u="none" strike="noStrike" dirty="0">
              <a:solidFill>
                <a:srgbClr val="45464B"/>
              </a:solidFill>
              <a:effectLst/>
              <a:latin typeface="Maven Pro" pitchFamily="2" charset="77"/>
            </a:endParaRPr>
          </a:p>
          <a:p>
            <a:pPr marL="146050" indent="0" algn="l">
              <a:buNone/>
            </a:pPr>
            <a:r>
              <a:rPr lang="en-ID" b="0" i="0" u="none" strike="noStrike" dirty="0" err="1">
                <a:solidFill>
                  <a:srgbClr val="45464B"/>
                </a:solidFill>
                <a:effectLst/>
                <a:latin typeface="Maven Pro" pitchFamily="2" charset="77"/>
              </a:rPr>
              <a:t>Sistem</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awalan</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ini</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dapat</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menunjukkan</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hubungan</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antara</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nama</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senyawa</a:t>
            </a:r>
            <a:r>
              <a:rPr lang="en-ID" b="0" i="0" u="none" strike="noStrike" dirty="0">
                <a:solidFill>
                  <a:srgbClr val="45464B"/>
                </a:solidFill>
                <a:effectLst/>
                <a:latin typeface="Maven Pro" pitchFamily="2" charset="77"/>
              </a:rPr>
              <a:t> dan </a:t>
            </a:r>
            <a:r>
              <a:rPr lang="en-ID" b="0" i="0" u="none" strike="noStrike" dirty="0" err="1">
                <a:solidFill>
                  <a:srgbClr val="45464B"/>
                </a:solidFill>
                <a:effectLst/>
                <a:latin typeface="Maven Pro" pitchFamily="2" charset="77"/>
              </a:rPr>
              <a:t>rumusnya</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dengan</a:t>
            </a:r>
            <a:r>
              <a:rPr lang="en-ID" b="0" i="0" u="none" strike="noStrike" dirty="0">
                <a:solidFill>
                  <a:srgbClr val="45464B"/>
                </a:solidFill>
                <a:effectLst/>
                <a:latin typeface="Maven Pro" pitchFamily="2" charset="77"/>
              </a:rPr>
              <a:t> </a:t>
            </a:r>
            <a:r>
              <a:rPr lang="en-ID" b="0" i="0" u="none" strike="noStrike" dirty="0" err="1">
                <a:solidFill>
                  <a:srgbClr val="45464B"/>
                </a:solidFill>
                <a:effectLst/>
                <a:latin typeface="Maven Pro" pitchFamily="2" charset="77"/>
              </a:rPr>
              <a:t>tepat</a:t>
            </a:r>
            <a:r>
              <a:rPr lang="en-ID" b="0" i="0" u="none" strike="noStrike" dirty="0">
                <a:solidFill>
                  <a:srgbClr val="45464B"/>
                </a:solidFill>
                <a:effectLst/>
                <a:latin typeface="Maven Pro" pitchFamily="2" charset="77"/>
              </a:rPr>
              <a:t>. </a:t>
            </a:r>
          </a:p>
          <a:p>
            <a:pPr marL="146050" indent="0">
              <a:buNone/>
            </a:pPr>
            <a:br>
              <a:rPr lang="en-ID" dirty="0"/>
            </a:br>
            <a:endParaRPr lang="en-ID" dirty="0">
              <a:solidFill>
                <a:srgbClr val="45464B"/>
              </a:solidFill>
              <a:latin typeface="Maven Pro" pitchFamily="2" charset="77"/>
            </a:endParaRPr>
          </a:p>
          <a:p>
            <a:pPr marL="0" lvl="0" indent="0" algn="l" rtl="0">
              <a:spcBef>
                <a:spcPts val="0"/>
              </a:spcBef>
              <a:spcAft>
                <a:spcPts val="1200"/>
              </a:spcAft>
              <a:buNone/>
            </a:pPr>
            <a:endParaRPr lang="en-ID" dirty="0">
              <a:solidFill>
                <a:srgbClr val="45464B"/>
              </a:solidFill>
              <a:latin typeface="Maven Pro" pitchFamily="2" charset="77"/>
            </a:endParaRPr>
          </a:p>
        </p:txBody>
      </p:sp>
    </p:spTree>
    <p:extLst>
      <p:ext uri="{BB962C8B-B14F-4D97-AF65-F5344CB8AC3E}">
        <p14:creationId xmlns:p14="http://schemas.microsoft.com/office/powerpoint/2010/main" val="3922900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933DF-3A5F-B34D-F815-F80E983A9C88}"/>
              </a:ext>
            </a:extLst>
          </p:cNvPr>
          <p:cNvSpPr>
            <a:spLocks noGrp="1"/>
          </p:cNvSpPr>
          <p:nvPr>
            <p:ph type="title"/>
          </p:nvPr>
        </p:nvSpPr>
        <p:spPr/>
        <p:txBody>
          <a:bodyPr/>
          <a:lstStyle/>
          <a:p>
            <a:r>
              <a:rPr lang="id-ID" dirty="0"/>
              <a:t>4.</a:t>
            </a:r>
            <a:r>
              <a:rPr lang="en-US" dirty="0"/>
              <a:t>TATA NAMA ASAM DAN BASA</a:t>
            </a:r>
            <a:endParaRPr lang="en-ID" dirty="0"/>
          </a:p>
        </p:txBody>
      </p:sp>
      <p:sp>
        <p:nvSpPr>
          <p:cNvPr id="5" name="TextBox 4">
            <a:extLst>
              <a:ext uri="{FF2B5EF4-FFF2-40B4-BE49-F238E27FC236}">
                <a16:creationId xmlns:a16="http://schemas.microsoft.com/office/drawing/2014/main" id="{2C1FACE7-D896-6CE4-7960-0D4605D42B98}"/>
              </a:ext>
            </a:extLst>
          </p:cNvPr>
          <p:cNvSpPr txBox="1"/>
          <p:nvPr/>
        </p:nvSpPr>
        <p:spPr>
          <a:xfrm>
            <a:off x="659605" y="1603355"/>
            <a:ext cx="7824789" cy="3616375"/>
          </a:xfrm>
          <a:prstGeom prst="rect">
            <a:avLst/>
          </a:prstGeom>
          <a:noFill/>
        </p:spPr>
        <p:txBody>
          <a:bodyPr wrap="square" rtlCol="0">
            <a:spAutoFit/>
          </a:bodyPr>
          <a:lstStyle/>
          <a:p>
            <a:pPr marL="146050"/>
            <a:r>
              <a:rPr lang="en-US" sz="1100" dirty="0" err="1"/>
              <a:t>Asam</a:t>
            </a:r>
            <a:br>
              <a:rPr lang="en-US" sz="1100" dirty="0"/>
            </a:br>
            <a:r>
              <a:rPr lang="en-US" sz="1100" dirty="0" err="1"/>
              <a:t>Asam</a:t>
            </a:r>
            <a:r>
              <a:rPr lang="en-US" sz="1100" dirty="0"/>
              <a:t> </a:t>
            </a:r>
            <a:r>
              <a:rPr lang="en-US" sz="1100" dirty="0" err="1"/>
              <a:t>adalah</a:t>
            </a:r>
            <a:r>
              <a:rPr lang="en-US" sz="1100" dirty="0"/>
              <a:t> </a:t>
            </a:r>
            <a:r>
              <a:rPr lang="en-US" sz="1100" dirty="0" err="1"/>
              <a:t>senyawa</a:t>
            </a:r>
            <a:r>
              <a:rPr lang="en-US" sz="1100" dirty="0"/>
              <a:t> hydrogen yang </a:t>
            </a:r>
            <a:r>
              <a:rPr lang="en-US" sz="1100" dirty="0" err="1"/>
              <a:t>dapat</a:t>
            </a:r>
            <a:r>
              <a:rPr lang="en-US" sz="1100" dirty="0"/>
              <a:t> </a:t>
            </a:r>
            <a:r>
              <a:rPr lang="en-US" sz="1100" dirty="0" err="1"/>
              <a:t>menghasilkan</a:t>
            </a:r>
            <a:r>
              <a:rPr lang="en-US" sz="1100" dirty="0"/>
              <a:t> ion H</a:t>
            </a:r>
            <a:r>
              <a:rPr lang="en-US" sz="1100" baseline="30000" dirty="0"/>
              <a:t>+</a:t>
            </a:r>
            <a:r>
              <a:rPr lang="en-US" sz="1100" dirty="0"/>
              <a:t> </a:t>
            </a:r>
            <a:r>
              <a:rPr lang="en-US" sz="1100" dirty="0" err="1"/>
              <a:t>dalam</a:t>
            </a:r>
            <a:r>
              <a:rPr lang="en-US" sz="1100" dirty="0"/>
              <a:t> air dan </a:t>
            </a:r>
            <a:r>
              <a:rPr lang="en-US" sz="1100" dirty="0" err="1"/>
              <a:t>berasa</a:t>
            </a:r>
            <a:r>
              <a:rPr lang="en-US" sz="1100" dirty="0"/>
              <a:t> </a:t>
            </a:r>
            <a:r>
              <a:rPr lang="en-US" sz="1100" dirty="0" err="1"/>
              <a:t>masam</a:t>
            </a:r>
            <a:r>
              <a:rPr lang="en-US" sz="1100" dirty="0"/>
              <a:t>. </a:t>
            </a:r>
            <a:r>
              <a:rPr lang="en-US" sz="1100" dirty="0" err="1"/>
              <a:t>Senyawa</a:t>
            </a:r>
            <a:r>
              <a:rPr lang="en-US" sz="1100" dirty="0"/>
              <a:t> </a:t>
            </a:r>
            <a:r>
              <a:rPr lang="en-US" sz="1100" dirty="0" err="1"/>
              <a:t>asam</a:t>
            </a:r>
            <a:r>
              <a:rPr lang="en-US" sz="1100" dirty="0"/>
              <a:t> </a:t>
            </a:r>
            <a:r>
              <a:rPr lang="en-US" sz="1100" dirty="0" err="1"/>
              <a:t>umumnya</a:t>
            </a:r>
            <a:r>
              <a:rPr lang="en-US" sz="1100" dirty="0"/>
              <a:t> </a:t>
            </a:r>
            <a:r>
              <a:rPr lang="en-US" sz="1100" dirty="0" err="1"/>
              <a:t>terbentuk</a:t>
            </a:r>
            <a:r>
              <a:rPr lang="en-US" sz="1100" dirty="0"/>
              <a:t> </a:t>
            </a:r>
            <a:r>
              <a:rPr lang="en-US" sz="1100" dirty="0" err="1"/>
              <a:t>dari</a:t>
            </a:r>
            <a:r>
              <a:rPr lang="en-US" sz="1100" dirty="0"/>
              <a:t> </a:t>
            </a:r>
            <a:r>
              <a:rPr lang="en-US" sz="1100" dirty="0" err="1"/>
              <a:t>oksida</a:t>
            </a:r>
            <a:r>
              <a:rPr lang="en-US" sz="1100" dirty="0"/>
              <a:t> </a:t>
            </a:r>
            <a:r>
              <a:rPr lang="en-US" sz="1100" dirty="0" err="1"/>
              <a:t>nonlogam</a:t>
            </a:r>
            <a:r>
              <a:rPr lang="en-US" sz="1100" dirty="0"/>
              <a:t>. Oleh </a:t>
            </a:r>
            <a:r>
              <a:rPr lang="en-US" sz="1100" dirty="0" err="1"/>
              <a:t>karena</a:t>
            </a:r>
            <a:r>
              <a:rPr lang="en-US" sz="1100" dirty="0"/>
              <a:t> </a:t>
            </a:r>
            <a:r>
              <a:rPr lang="en-US" sz="1100" dirty="0" err="1"/>
              <a:t>itu</a:t>
            </a:r>
            <a:r>
              <a:rPr lang="en-US" sz="1100" dirty="0"/>
              <a:t> </a:t>
            </a:r>
            <a:r>
              <a:rPr lang="en-US" sz="1100" dirty="0" err="1"/>
              <a:t>oksida</a:t>
            </a:r>
            <a:r>
              <a:rPr lang="en-US" sz="1100" dirty="0"/>
              <a:t> </a:t>
            </a:r>
            <a:r>
              <a:rPr lang="en-US" sz="1100" dirty="0" err="1"/>
              <a:t>nonlogam</a:t>
            </a:r>
            <a:r>
              <a:rPr lang="en-US" sz="1100" dirty="0"/>
              <a:t> </a:t>
            </a:r>
            <a:r>
              <a:rPr lang="en-US" sz="1100" dirty="0" err="1"/>
              <a:t>disebut</a:t>
            </a:r>
            <a:r>
              <a:rPr lang="en-US" sz="1100" dirty="0"/>
              <a:t> </a:t>
            </a:r>
            <a:r>
              <a:rPr lang="en-US" sz="1100" dirty="0" err="1"/>
              <a:t>oksida</a:t>
            </a:r>
            <a:r>
              <a:rPr lang="en-US" sz="1100" dirty="0"/>
              <a:t> </a:t>
            </a:r>
            <a:r>
              <a:rPr lang="en-US" sz="1100" dirty="0" err="1"/>
              <a:t>asam</a:t>
            </a:r>
            <a:r>
              <a:rPr lang="en-US" sz="1100" dirty="0"/>
              <a:t>. </a:t>
            </a:r>
            <a:r>
              <a:rPr lang="en-US" sz="1100" dirty="0" err="1"/>
              <a:t>Rumus</a:t>
            </a:r>
            <a:r>
              <a:rPr lang="en-US" sz="1100" dirty="0"/>
              <a:t> </a:t>
            </a:r>
            <a:r>
              <a:rPr lang="en-US" sz="1100" dirty="0" err="1"/>
              <a:t>kimia</a:t>
            </a:r>
            <a:r>
              <a:rPr lang="en-US" sz="1100" dirty="0"/>
              <a:t> </a:t>
            </a:r>
            <a:r>
              <a:rPr lang="en-US" sz="1100" dirty="0" err="1"/>
              <a:t>asam</a:t>
            </a:r>
            <a:r>
              <a:rPr lang="en-US" sz="1100" dirty="0"/>
              <a:t> </a:t>
            </a:r>
            <a:r>
              <a:rPr lang="en-US" sz="1100" dirty="0" err="1"/>
              <a:t>terdiri</a:t>
            </a:r>
            <a:r>
              <a:rPr lang="en-US" sz="1100" dirty="0"/>
              <a:t> </a:t>
            </a:r>
            <a:r>
              <a:rPr lang="en-US" sz="1100" dirty="0" err="1"/>
              <a:t>dari</a:t>
            </a:r>
            <a:r>
              <a:rPr lang="en-US" sz="1100" dirty="0"/>
              <a:t> </a:t>
            </a:r>
            <a:r>
              <a:rPr lang="en-US" sz="1100" dirty="0" err="1"/>
              <a:t>kation</a:t>
            </a:r>
            <a:r>
              <a:rPr lang="en-US" sz="1100" dirty="0"/>
              <a:t> H</a:t>
            </a:r>
            <a:r>
              <a:rPr lang="en-US" sz="1100" baseline="30000" dirty="0"/>
              <a:t>+</a:t>
            </a:r>
            <a:r>
              <a:rPr lang="en-US" sz="1100" dirty="0"/>
              <a:t> dan anion </a:t>
            </a:r>
            <a:r>
              <a:rPr lang="en-US" sz="1100" dirty="0" err="1"/>
              <a:t>sisa</a:t>
            </a:r>
            <a:r>
              <a:rPr lang="en-US" sz="1100" dirty="0"/>
              <a:t> </a:t>
            </a:r>
            <a:r>
              <a:rPr lang="en-US" sz="1100" dirty="0" err="1"/>
              <a:t>asam</a:t>
            </a:r>
            <a:r>
              <a:rPr lang="en-US" sz="1100" dirty="0"/>
              <a:t>.</a:t>
            </a:r>
            <a:r>
              <a:rPr lang="en-ID" sz="1100" dirty="0"/>
              <a:t> </a:t>
            </a:r>
          </a:p>
          <a:p>
            <a:pPr marL="146050"/>
            <a:r>
              <a:rPr lang="en-ID" sz="1100" dirty="0" err="1"/>
              <a:t>Contoh</a:t>
            </a:r>
            <a:r>
              <a:rPr lang="en-ID" sz="1100" dirty="0"/>
              <a:t>:	HCL	= </a:t>
            </a:r>
            <a:r>
              <a:rPr lang="en-ID" sz="1100" dirty="0" err="1"/>
              <a:t>Asam</a:t>
            </a:r>
            <a:r>
              <a:rPr lang="en-ID" sz="1100" dirty="0"/>
              <a:t> </a:t>
            </a:r>
            <a:r>
              <a:rPr lang="en-ID" sz="1100" dirty="0" err="1"/>
              <a:t>Klorida</a:t>
            </a:r>
            <a:endParaRPr lang="en-ID" sz="1100" dirty="0"/>
          </a:p>
          <a:p>
            <a:pPr marL="146050" indent="0">
              <a:buNone/>
            </a:pPr>
            <a:r>
              <a:rPr lang="en-ID" sz="1100" dirty="0"/>
              <a:t>	H</a:t>
            </a:r>
            <a:r>
              <a:rPr lang="en-ID" sz="1100" baseline="-25000" dirty="0"/>
              <a:t>2</a:t>
            </a:r>
            <a:r>
              <a:rPr lang="en-ID" sz="1100" dirty="0"/>
              <a:t>SO</a:t>
            </a:r>
            <a:r>
              <a:rPr lang="en-ID" sz="1100" baseline="-25000" dirty="0"/>
              <a:t>4	</a:t>
            </a:r>
            <a:r>
              <a:rPr lang="en-ID" sz="1100" dirty="0"/>
              <a:t>= </a:t>
            </a:r>
            <a:r>
              <a:rPr lang="en-ID" sz="1100" dirty="0" err="1"/>
              <a:t>Asam</a:t>
            </a:r>
            <a:r>
              <a:rPr lang="en-ID" sz="1100" dirty="0"/>
              <a:t> </a:t>
            </a:r>
            <a:r>
              <a:rPr lang="en-ID" sz="1100" dirty="0" err="1"/>
              <a:t>Sulfat</a:t>
            </a:r>
            <a:endParaRPr lang="en-ID" sz="1100" dirty="0"/>
          </a:p>
          <a:p>
            <a:pPr marL="146050" indent="0">
              <a:buNone/>
            </a:pPr>
            <a:r>
              <a:rPr lang="en-ID" sz="1100" dirty="0"/>
              <a:t>	H</a:t>
            </a:r>
            <a:r>
              <a:rPr lang="en-ID" sz="1100" baseline="-25000" dirty="0"/>
              <a:t>3</a:t>
            </a:r>
            <a:r>
              <a:rPr lang="en-ID" sz="1100" dirty="0"/>
              <a:t>PO</a:t>
            </a:r>
            <a:r>
              <a:rPr lang="en-ID" sz="1100" baseline="-25000" dirty="0"/>
              <a:t>4	</a:t>
            </a:r>
            <a:r>
              <a:rPr lang="en-ID" sz="1100" dirty="0"/>
              <a:t>= </a:t>
            </a:r>
            <a:r>
              <a:rPr lang="en-ID" sz="1100" dirty="0" err="1"/>
              <a:t>Asam</a:t>
            </a:r>
            <a:r>
              <a:rPr lang="en-ID" sz="1100" dirty="0"/>
              <a:t> </a:t>
            </a:r>
            <a:r>
              <a:rPr lang="en-ID" sz="1100" dirty="0" err="1"/>
              <a:t>Pospat</a:t>
            </a:r>
            <a:endParaRPr lang="en-ID" sz="1100" dirty="0"/>
          </a:p>
          <a:p>
            <a:pPr marL="146050"/>
            <a:endParaRPr lang="en-ID" sz="1100" dirty="0"/>
          </a:p>
          <a:p>
            <a:pPr marL="146050"/>
            <a:endParaRPr lang="en-ID" sz="1100" dirty="0"/>
          </a:p>
          <a:p>
            <a:pPr marL="146050"/>
            <a:r>
              <a:rPr lang="en-ID" sz="1100" dirty="0"/>
              <a:t>Basa</a:t>
            </a:r>
          </a:p>
          <a:p>
            <a:pPr marL="146050"/>
            <a:r>
              <a:rPr lang="en-ID" sz="1100" dirty="0"/>
              <a:t>Basa </a:t>
            </a:r>
            <a:r>
              <a:rPr lang="en-ID" sz="1100" dirty="0" err="1"/>
              <a:t>adalah</a:t>
            </a:r>
            <a:r>
              <a:rPr lang="en-ID" sz="1100" dirty="0"/>
              <a:t> </a:t>
            </a:r>
            <a:r>
              <a:rPr lang="en-ID" sz="1100" dirty="0" err="1"/>
              <a:t>senyawa</a:t>
            </a:r>
            <a:r>
              <a:rPr lang="en-ID" sz="1100" dirty="0"/>
              <a:t> </a:t>
            </a:r>
            <a:r>
              <a:rPr lang="en-ID" sz="1100" dirty="0" err="1"/>
              <a:t>senyawa</a:t>
            </a:r>
            <a:r>
              <a:rPr lang="en-ID" sz="1100" dirty="0"/>
              <a:t> yang </a:t>
            </a:r>
            <a:r>
              <a:rPr lang="en-ID" sz="1100" dirty="0" err="1"/>
              <a:t>dalam</a:t>
            </a:r>
            <a:r>
              <a:rPr lang="en-ID" sz="1100" dirty="0"/>
              <a:t> air </a:t>
            </a:r>
            <a:r>
              <a:rPr lang="en-ID" sz="1100" dirty="0" err="1"/>
              <a:t>dapat</a:t>
            </a:r>
            <a:r>
              <a:rPr lang="en-ID" sz="1100" dirty="0"/>
              <a:t> </a:t>
            </a:r>
            <a:r>
              <a:rPr lang="en-ID" sz="1100" dirty="0" err="1"/>
              <a:t>menghasilkan</a:t>
            </a:r>
            <a:r>
              <a:rPr lang="en-ID" sz="1100" dirty="0"/>
              <a:t> ion OH-. Basa </a:t>
            </a:r>
            <a:r>
              <a:rPr lang="en-ID" sz="1100" dirty="0" err="1"/>
              <a:t>umumnya</a:t>
            </a:r>
            <a:r>
              <a:rPr lang="en-ID" sz="1100" dirty="0"/>
              <a:t> </a:t>
            </a:r>
            <a:r>
              <a:rPr lang="en-ID" sz="1100" dirty="0" err="1"/>
              <a:t>terbentuk</a:t>
            </a:r>
            <a:r>
              <a:rPr lang="en-ID" sz="1100" dirty="0"/>
              <a:t> </a:t>
            </a:r>
            <a:r>
              <a:rPr lang="en-ID" sz="1100" dirty="0" err="1"/>
              <a:t>dari</a:t>
            </a:r>
            <a:r>
              <a:rPr lang="en-ID" sz="1100" dirty="0"/>
              <a:t> </a:t>
            </a:r>
            <a:r>
              <a:rPr lang="en-ID" sz="1100" dirty="0" err="1"/>
              <a:t>oksida</a:t>
            </a:r>
            <a:r>
              <a:rPr lang="en-ID" sz="1100" dirty="0"/>
              <a:t> </a:t>
            </a:r>
            <a:r>
              <a:rPr lang="en-ID" sz="1100" dirty="0" err="1"/>
              <a:t>logam</a:t>
            </a:r>
            <a:r>
              <a:rPr lang="en-ID" sz="1100" dirty="0"/>
              <a:t>. </a:t>
            </a:r>
            <a:r>
              <a:rPr lang="en-ID" sz="1100" dirty="0" err="1"/>
              <a:t>Rumus</a:t>
            </a:r>
            <a:r>
              <a:rPr lang="en-ID" sz="1100" dirty="0"/>
              <a:t> </a:t>
            </a:r>
            <a:r>
              <a:rPr lang="en-ID" sz="1100" dirty="0" err="1"/>
              <a:t>kimia</a:t>
            </a:r>
            <a:r>
              <a:rPr lang="en-ID" sz="1100" dirty="0"/>
              <a:t> </a:t>
            </a:r>
            <a:r>
              <a:rPr lang="en-ID" sz="1100" dirty="0" err="1"/>
              <a:t>basa</a:t>
            </a:r>
            <a:r>
              <a:rPr lang="en-ID" sz="1100" dirty="0"/>
              <a:t> </a:t>
            </a:r>
            <a:r>
              <a:rPr lang="en-ID" sz="1100" dirty="0" err="1"/>
              <a:t>terdiri</a:t>
            </a:r>
            <a:r>
              <a:rPr lang="en-ID" sz="1100" dirty="0"/>
              <a:t> </a:t>
            </a:r>
            <a:r>
              <a:rPr lang="en-ID" sz="1100" dirty="0" err="1"/>
              <a:t>dari</a:t>
            </a:r>
            <a:r>
              <a:rPr lang="en-ID" sz="1100" dirty="0"/>
              <a:t> </a:t>
            </a:r>
            <a:r>
              <a:rPr lang="en-ID" sz="1100" dirty="0" err="1"/>
              <a:t>kation</a:t>
            </a:r>
            <a:r>
              <a:rPr lang="en-ID" sz="1100" dirty="0"/>
              <a:t> </a:t>
            </a:r>
            <a:r>
              <a:rPr lang="en-ID" sz="1100" dirty="0" err="1"/>
              <a:t>logam</a:t>
            </a:r>
            <a:r>
              <a:rPr lang="en-ID" sz="1100" dirty="0"/>
              <a:t> dan anion OH-.</a:t>
            </a:r>
          </a:p>
          <a:p>
            <a:pPr marL="146050"/>
            <a:r>
              <a:rPr lang="en-ID" sz="1100" dirty="0" err="1"/>
              <a:t>Contoh</a:t>
            </a:r>
            <a:r>
              <a:rPr lang="en-ID" sz="1100" dirty="0"/>
              <a:t> :	KOH	= Kalium </a:t>
            </a:r>
            <a:r>
              <a:rPr lang="en-ID" sz="1100" dirty="0" err="1"/>
              <a:t>Hidroksida</a:t>
            </a:r>
            <a:endParaRPr lang="en-ID" sz="1100" dirty="0"/>
          </a:p>
          <a:p>
            <a:pPr marL="146050"/>
            <a:r>
              <a:rPr lang="en-ID" sz="1100" dirty="0"/>
              <a:t>	Mg(OH)2	= magnesium </a:t>
            </a:r>
            <a:r>
              <a:rPr lang="en-ID" sz="1100" dirty="0" err="1"/>
              <a:t>hidroksida</a:t>
            </a:r>
            <a:endParaRPr lang="en-ID" sz="1100" dirty="0"/>
          </a:p>
          <a:p>
            <a:pPr marL="146050"/>
            <a:r>
              <a:rPr lang="en-ID" sz="1100" dirty="0"/>
              <a:t>	Al(OH)3	= </a:t>
            </a:r>
            <a:r>
              <a:rPr lang="en-ID" sz="1100" dirty="0" err="1"/>
              <a:t>Alumunium</a:t>
            </a:r>
            <a:r>
              <a:rPr lang="en-ID" sz="1100" dirty="0"/>
              <a:t> </a:t>
            </a:r>
            <a:r>
              <a:rPr lang="en-ID" sz="1100" dirty="0" err="1"/>
              <a:t>Hidroksida</a:t>
            </a:r>
            <a:endParaRPr lang="en-ID" sz="1100" dirty="0"/>
          </a:p>
          <a:p>
            <a:pPr marL="146050"/>
            <a:endParaRPr lang="en-ID" sz="1100" dirty="0"/>
          </a:p>
          <a:p>
            <a:pPr marL="146050"/>
            <a:endParaRPr lang="en-ID" sz="1100" dirty="0"/>
          </a:p>
          <a:p>
            <a:pPr marL="431800" indent="-285750">
              <a:buFont typeface="Arial" panose="020B0604020202020204" pitchFamily="34" charset="0"/>
              <a:buChar char="•"/>
            </a:pPr>
            <a:endParaRPr lang="en-ID" dirty="0"/>
          </a:p>
          <a:p>
            <a:pPr marL="146050" indent="0">
              <a:buNone/>
            </a:pPr>
            <a:r>
              <a:rPr lang="en-ID" dirty="0"/>
              <a:t>	</a:t>
            </a:r>
          </a:p>
          <a:p>
            <a:endParaRPr lang="en-ID" dirty="0"/>
          </a:p>
        </p:txBody>
      </p:sp>
    </p:spTree>
    <p:extLst>
      <p:ext uri="{BB962C8B-B14F-4D97-AF65-F5344CB8AC3E}">
        <p14:creationId xmlns:p14="http://schemas.microsoft.com/office/powerpoint/2010/main" val="4029796614"/>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773</Words>
  <Application>Microsoft Office PowerPoint</Application>
  <PresentationFormat>On-screen Show (16:9)</PresentationFormat>
  <Paragraphs>89</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Arial</vt:lpstr>
      <vt:lpstr>Nunito</vt:lpstr>
      <vt:lpstr>Maven Pro</vt:lpstr>
      <vt:lpstr>Shift</vt:lpstr>
      <vt:lpstr>KIMIA 1B</vt:lpstr>
      <vt:lpstr>NAMA NAMA ANGGOTA KELOMPOK 4</vt:lpstr>
      <vt:lpstr>TATA NAMA SENYAWA KIMIA</vt:lpstr>
      <vt:lpstr>1.TATA NAMA SENYAWA KIMIA</vt:lpstr>
      <vt:lpstr>2.TATA NAMA IONIK</vt:lpstr>
      <vt:lpstr>CONTOH CONTOH TATA NAMA SENYAWA IONIK</vt:lpstr>
      <vt:lpstr>3.TATA NAMA SENYAWA KOVALEN</vt:lpstr>
      <vt:lpstr>PowerPoint Presentation</vt:lpstr>
      <vt:lpstr>4.TATA NAMA ASAM DAN BASA</vt:lpstr>
      <vt:lpstr>5.TATANAMA OKSIDA</vt:lpstr>
      <vt:lpstr>PowerPoint Presentation</vt:lpstr>
      <vt:lpstr>6.TATANAMA SENYAWA DARI ION LOGAM DAN ION POLIATOM</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KIMIA 1B</dc:title>
  <cp:lastModifiedBy>Rafli Andy</cp:lastModifiedBy>
  <cp:revision>4</cp:revision>
  <dcterms:modified xsi:type="dcterms:W3CDTF">2022-11-02T12:37:57Z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2022-11-02T11:07:30Z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c81a263f-77d4-465e-ab0c-5f73523ea83f</vt:lpwstr>
  </property>
  <property fmtid="{D5CDD505-2E9C-101B-9397-08002B2CF9AE}" pid="7" name="MSIP_Label_defa4170-0d19-0005-0004-bc88714345d2_ActionId">
    <vt:lpwstr>0ee21d1e-54dd-43c6-9e8d-cfec1de2d51f</vt:lpwstr>
  </property>
  <property fmtid="{D5CDD505-2E9C-101B-9397-08002B2CF9AE}" pid="8" name="MSIP_Label_defa4170-0d19-0005-0004-bc88714345d2_ContentBits">
    <vt:lpwstr>0</vt:lpwstr>
  </property>
</Properties>
</file>