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9" r:id="rId4"/>
    <p:sldId id="258" r:id="rId5"/>
    <p:sldId id="259" r:id="rId6"/>
    <p:sldId id="260" r:id="rId7"/>
    <p:sldId id="261" r:id="rId8"/>
    <p:sldId id="262" r:id="rId9"/>
    <p:sldId id="263" r:id="rId10"/>
    <p:sldId id="276" r:id="rId11"/>
    <p:sldId id="275" r:id="rId12"/>
    <p:sldId id="277" r:id="rId13"/>
    <p:sldId id="278" r:id="rId14"/>
    <p:sldId id="268" r:id="rId15"/>
    <p:sldId id="270" r:id="rId16"/>
    <p:sldId id="269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ambar Panorama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udul d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utipa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u N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u Nama dengan Kutip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ar atau Sal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95B3536-9E5D-ACA3-BB50-A14C6F3B3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3661" y="1880559"/>
            <a:ext cx="6104675" cy="1357436"/>
          </a:xfrm>
        </p:spPr>
        <p:txBody>
          <a:bodyPr/>
          <a:lstStyle/>
          <a:p>
            <a:r>
              <a:rPr lang="id-ID" dirty="0"/>
              <a:t>KIMIA 1B</a:t>
            </a:r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66224F35-9D2D-BBAC-4C55-141B8293AC27}"/>
              </a:ext>
            </a:extLst>
          </p:cNvPr>
          <p:cNvSpPr txBox="1"/>
          <p:nvPr/>
        </p:nvSpPr>
        <p:spPr>
          <a:xfrm>
            <a:off x="4058471" y="3139239"/>
            <a:ext cx="4075053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0" strike="noStrike" dirty="0">
                <a:solidFill>
                  <a:srgbClr val="262626"/>
                </a:solidFill>
                <a:effectLst/>
                <a:latin typeface="+mj-lt"/>
              </a:rPr>
              <a:t>KELOMPOK 4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262626"/>
              </a:solidFill>
              <a:latin typeface="Garamond" panose="02020404030301010803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d-ID" sz="1600" b="0" i="0" u="none" strike="noStrike" dirty="0">
                <a:solidFill>
                  <a:srgbClr val="262626"/>
                </a:solidFill>
                <a:effectLst/>
                <a:latin typeface="Garamond" panose="02020404030301010803" pitchFamily="18" charset="0"/>
              </a:rPr>
              <a:t>Jevon Tamba</a:t>
            </a:r>
            <a:r>
              <a:rPr lang="en-US" sz="1600" b="0" i="0" u="none" strike="noStrike" dirty="0">
                <a:solidFill>
                  <a:srgbClr val="262626"/>
                </a:solidFill>
                <a:effectLst/>
                <a:latin typeface="Garamond" panose="02020404030301010803" pitchFamily="18" charset="0"/>
              </a:rPr>
              <a:t>			</a:t>
            </a:r>
            <a:r>
              <a:rPr lang="id-ID" sz="1600" b="0" i="0" u="none" strike="noStrike" dirty="0">
                <a:solidFill>
                  <a:srgbClr val="262626"/>
                </a:solidFill>
                <a:effectLst/>
                <a:latin typeface="Garamond" panose="02020404030301010803" pitchFamily="18" charset="0"/>
              </a:rPr>
              <a:t>(50422743)</a:t>
            </a:r>
            <a:endParaRPr lang="id-ID" sz="1600" b="0" i="0" u="none" strike="noStrike" dirty="0">
              <a:solidFill>
                <a:srgbClr val="000000"/>
              </a:solidFill>
              <a:effectLst/>
              <a:latin typeface="Garamond" panose="02020404030301010803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d-ID" sz="1600" b="0" i="0" u="none" strike="noStrike" dirty="0">
                <a:solidFill>
                  <a:srgbClr val="262626"/>
                </a:solidFill>
                <a:effectLst/>
                <a:latin typeface="Garamond" panose="02020404030301010803" pitchFamily="18" charset="0"/>
              </a:rPr>
              <a:t>Kiagus Muhammad Rafi</a:t>
            </a:r>
            <a:r>
              <a:rPr lang="en-US" sz="1600" b="0" i="0" u="none" strike="noStrike" dirty="0">
                <a:solidFill>
                  <a:srgbClr val="262626"/>
                </a:solidFill>
                <a:effectLst/>
                <a:latin typeface="Garamond" panose="02020404030301010803" pitchFamily="18" charset="0"/>
              </a:rPr>
              <a:t>		</a:t>
            </a:r>
            <a:r>
              <a:rPr lang="id-ID" sz="1600" b="0" i="0" u="none" strike="noStrike" dirty="0">
                <a:solidFill>
                  <a:srgbClr val="262626"/>
                </a:solidFill>
                <a:effectLst/>
                <a:latin typeface="Garamond" panose="02020404030301010803" pitchFamily="18" charset="0"/>
              </a:rPr>
              <a:t>(50422795)</a:t>
            </a:r>
            <a:endParaRPr lang="id-ID" sz="1600" b="0" i="0" u="none" strike="noStrike" dirty="0">
              <a:solidFill>
                <a:srgbClr val="000000"/>
              </a:solidFill>
              <a:effectLst/>
              <a:latin typeface="Garamond" panose="02020404030301010803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d-ID" sz="1600" b="0" i="0" u="none" strike="noStrike" dirty="0">
                <a:solidFill>
                  <a:srgbClr val="262626"/>
                </a:solidFill>
                <a:effectLst/>
                <a:latin typeface="Garamond" panose="02020404030301010803" pitchFamily="18" charset="0"/>
              </a:rPr>
              <a:t>Muhammad Rafli </a:t>
            </a:r>
            <a:r>
              <a:rPr lang="id-ID" sz="1600" b="0" i="0" u="none" strike="noStrike" dirty="0" err="1">
                <a:solidFill>
                  <a:srgbClr val="262626"/>
                </a:solidFill>
                <a:effectLst/>
                <a:latin typeface="Garamond" panose="02020404030301010803" pitchFamily="18" charset="0"/>
              </a:rPr>
              <a:t>Hariandy</a:t>
            </a:r>
            <a:r>
              <a:rPr lang="en-US" sz="1600" dirty="0">
                <a:solidFill>
                  <a:srgbClr val="262626"/>
                </a:solidFill>
                <a:latin typeface="Garamond" panose="02020404030301010803" pitchFamily="18" charset="0"/>
              </a:rPr>
              <a:t>	</a:t>
            </a:r>
            <a:r>
              <a:rPr lang="id-ID" sz="1600" b="0" i="0" u="none" strike="noStrike" dirty="0">
                <a:solidFill>
                  <a:srgbClr val="262626"/>
                </a:solidFill>
                <a:effectLst/>
                <a:latin typeface="Garamond" panose="02020404030301010803" pitchFamily="18" charset="0"/>
              </a:rPr>
              <a:t>(51422703) </a:t>
            </a:r>
            <a:endParaRPr lang="id-ID" sz="1600" b="0" i="0" u="none" strike="noStrike" dirty="0">
              <a:solidFill>
                <a:srgbClr val="000000"/>
              </a:solidFill>
              <a:effectLst/>
              <a:latin typeface="Garamond" panose="02020404030301010803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d-ID" sz="1600" b="0" i="0" u="none" strike="noStrike" dirty="0">
                <a:solidFill>
                  <a:srgbClr val="262626"/>
                </a:solidFill>
                <a:effectLst/>
                <a:latin typeface="Garamond" panose="02020404030301010803" pitchFamily="18" charset="0"/>
              </a:rPr>
              <a:t>Muhamad Ariel Nur Rizqi</a:t>
            </a:r>
            <a:r>
              <a:rPr lang="en-US" sz="1600" b="0" i="0" u="none" strike="noStrike" dirty="0">
                <a:solidFill>
                  <a:srgbClr val="262626"/>
                </a:solidFill>
                <a:effectLst/>
                <a:latin typeface="Garamond" panose="02020404030301010803" pitchFamily="18" charset="0"/>
              </a:rPr>
              <a:t>	</a:t>
            </a:r>
            <a:r>
              <a:rPr lang="id-ID" sz="1600" b="0" i="0" u="none" strike="noStrike" dirty="0">
                <a:solidFill>
                  <a:srgbClr val="262626"/>
                </a:solidFill>
                <a:effectLst/>
                <a:latin typeface="Garamond" panose="02020404030301010803" pitchFamily="18" charset="0"/>
              </a:rPr>
              <a:t>(50422935)</a:t>
            </a:r>
            <a:endParaRPr lang="id-ID" sz="1600" b="0" i="0" u="none" strike="noStrike" dirty="0">
              <a:solidFill>
                <a:srgbClr val="000000"/>
              </a:solidFill>
              <a:effectLst/>
              <a:latin typeface="Garamond" panose="02020404030301010803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d-ID" sz="1600" b="0" i="0" u="none" strike="noStrike" dirty="0">
                <a:solidFill>
                  <a:srgbClr val="262626"/>
                </a:solidFill>
                <a:effectLst/>
                <a:latin typeface="Garamond" panose="02020404030301010803" pitchFamily="18" charset="0"/>
              </a:rPr>
              <a:t>Mohamad Rasyid</a:t>
            </a:r>
            <a:r>
              <a:rPr lang="en-US" sz="1600" b="0" i="0" u="none" strike="noStrike" dirty="0">
                <a:solidFill>
                  <a:srgbClr val="262626"/>
                </a:solidFill>
                <a:effectLst/>
                <a:latin typeface="Garamond" panose="02020404030301010803" pitchFamily="18" charset="0"/>
              </a:rPr>
              <a:t>			</a:t>
            </a:r>
            <a:r>
              <a:rPr lang="id-ID" sz="1600" b="0" i="0" u="none" strike="noStrike" dirty="0">
                <a:solidFill>
                  <a:srgbClr val="262626"/>
                </a:solidFill>
                <a:effectLst/>
                <a:latin typeface="Garamond" panose="02020404030301010803" pitchFamily="18" charset="0"/>
              </a:rPr>
              <a:t>(50422901)    </a:t>
            </a:r>
            <a:endParaRPr lang="id-ID" sz="1600" b="0" i="0" u="none" strike="noStrike" dirty="0">
              <a:solidFill>
                <a:srgbClr val="000000"/>
              </a:solidFill>
              <a:effectLst/>
              <a:latin typeface="Garamond" panose="02020404030301010803" pitchFamily="18" charset="0"/>
            </a:endParaRPr>
          </a:p>
          <a:p>
            <a:endParaRPr lang="id-ID" b="0" i="0" u="none" strike="noStrike" dirty="0">
              <a:solidFill>
                <a:srgbClr val="000000"/>
              </a:solidFill>
              <a:effectLst/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70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269A4-BC3B-4374-8BF6-9572241E9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Sifat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Periodik</a:t>
            </a:r>
            <a:r>
              <a:rPr lang="en-ID" dirty="0"/>
              <a:t> </a:t>
            </a:r>
            <a:r>
              <a:rPr lang="en-ID" dirty="0" err="1"/>
              <a:t>Unsur</a:t>
            </a:r>
            <a:r>
              <a:rPr lang="en-ID" dirty="0"/>
              <a:t> Kimia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FDEF6-2C2C-41A1-8685-C81485BD3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D" sz="1800" b="1" dirty="0"/>
              <a:t>Sifat </a:t>
            </a:r>
            <a:r>
              <a:rPr lang="en-ID" sz="1800" b="1" dirty="0" err="1"/>
              <a:t>Unsur</a:t>
            </a:r>
            <a:endParaRPr lang="id-ID" sz="1800" b="1" dirty="0"/>
          </a:p>
          <a:p>
            <a:pPr marL="457200" lvl="1" indent="0" algn="just">
              <a:buNone/>
            </a:pPr>
            <a:r>
              <a:rPr lang="id-ID" dirty="0"/>
              <a:t>S</a:t>
            </a:r>
            <a:r>
              <a:rPr lang="en-ID" dirty="0" err="1"/>
              <a:t>istem</a:t>
            </a:r>
            <a:r>
              <a:rPr lang="en-ID" dirty="0"/>
              <a:t> </a:t>
            </a:r>
            <a:r>
              <a:rPr lang="en-ID" dirty="0" err="1"/>
              <a:t>periodik</a:t>
            </a:r>
            <a:r>
              <a:rPr lang="en-ID" dirty="0"/>
              <a:t> </a:t>
            </a:r>
            <a:r>
              <a:rPr lang="en-ID" dirty="0" err="1"/>
              <a:t>unsur</a:t>
            </a:r>
            <a:r>
              <a:rPr lang="en-ID" dirty="0"/>
              <a:t> </a:t>
            </a:r>
            <a:r>
              <a:rPr lang="en-ID" dirty="0" err="1"/>
              <a:t>kimia</a:t>
            </a:r>
            <a:r>
              <a:rPr lang="en-ID" dirty="0"/>
              <a:t> </a:t>
            </a:r>
            <a:r>
              <a:rPr lang="en-ID" dirty="0" err="1"/>
              <a:t>terbagi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3 </a:t>
            </a:r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logam</a:t>
            </a:r>
            <a:r>
              <a:rPr lang="en-ID" dirty="0"/>
              <a:t>, non </a:t>
            </a:r>
            <a:r>
              <a:rPr lang="en-ID" dirty="0" err="1"/>
              <a:t>logam</a:t>
            </a:r>
            <a:r>
              <a:rPr lang="en-ID" dirty="0"/>
              <a:t> dan juga </a:t>
            </a:r>
            <a:r>
              <a:rPr lang="en-ID" dirty="0" err="1"/>
              <a:t>metaloid</a:t>
            </a:r>
            <a:r>
              <a:rPr lang="en-ID" dirty="0"/>
              <a:t>. </a:t>
            </a:r>
            <a:r>
              <a:rPr lang="en-ID" dirty="0" err="1"/>
              <a:t>Logam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sifat</a:t>
            </a:r>
            <a:r>
              <a:rPr lang="en-ID" dirty="0"/>
              <a:t> yang </a:t>
            </a:r>
            <a:r>
              <a:rPr lang="en-ID" dirty="0" err="1"/>
              <a:t>cenderung</a:t>
            </a:r>
            <a:r>
              <a:rPr lang="en-ID" dirty="0"/>
              <a:t> </a:t>
            </a:r>
            <a:r>
              <a:rPr lang="en-ID" dirty="0" err="1"/>
              <a:t>melepaskan</a:t>
            </a:r>
            <a:r>
              <a:rPr lang="en-ID" dirty="0"/>
              <a:t> </a:t>
            </a:r>
            <a:r>
              <a:rPr lang="en-ID" dirty="0" err="1"/>
              <a:t>elektron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non </a:t>
            </a:r>
            <a:r>
              <a:rPr lang="en-ID" dirty="0" err="1"/>
              <a:t>logam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membentuk</a:t>
            </a:r>
            <a:r>
              <a:rPr lang="en-ID" dirty="0"/>
              <a:t> ion </a:t>
            </a:r>
            <a:r>
              <a:rPr lang="en-ID" dirty="0" err="1"/>
              <a:t>positif</a:t>
            </a:r>
            <a:r>
              <a:rPr lang="en-ID" dirty="0"/>
              <a:t>. </a:t>
            </a:r>
            <a:r>
              <a:rPr lang="en-ID" dirty="0" err="1"/>
              <a:t>Sedangkan</a:t>
            </a:r>
            <a:r>
              <a:rPr lang="en-ID" dirty="0"/>
              <a:t> non </a:t>
            </a:r>
            <a:r>
              <a:rPr lang="en-ID" dirty="0" err="1"/>
              <a:t>logam</a:t>
            </a:r>
            <a:r>
              <a:rPr lang="en-ID" dirty="0"/>
              <a:t> </a:t>
            </a:r>
            <a:r>
              <a:rPr lang="en-ID" dirty="0" err="1"/>
              <a:t>cenderung</a:t>
            </a:r>
            <a:r>
              <a:rPr lang="en-ID" dirty="0"/>
              <a:t> </a:t>
            </a:r>
            <a:r>
              <a:rPr lang="en-ID" dirty="0" err="1"/>
              <a:t>menerima</a:t>
            </a:r>
            <a:r>
              <a:rPr lang="en-ID" dirty="0"/>
              <a:t> </a:t>
            </a:r>
            <a:r>
              <a:rPr lang="en-ID" dirty="0" err="1"/>
              <a:t>elektron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logam</a:t>
            </a:r>
            <a:r>
              <a:rPr lang="en-ID" dirty="0"/>
              <a:t>. Lain </a:t>
            </a:r>
            <a:r>
              <a:rPr lang="en-ID" dirty="0" err="1"/>
              <a:t>halnya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unsur</a:t>
            </a:r>
            <a:r>
              <a:rPr lang="en-ID" dirty="0"/>
              <a:t> </a:t>
            </a:r>
            <a:r>
              <a:rPr lang="en-ID" dirty="0" err="1"/>
              <a:t>metaloid</a:t>
            </a:r>
            <a:r>
              <a:rPr lang="en-ID" dirty="0"/>
              <a:t>, yang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kedua</a:t>
            </a:r>
            <a:r>
              <a:rPr lang="en-ID" dirty="0"/>
              <a:t> </a:t>
            </a:r>
            <a:r>
              <a:rPr lang="en-ID" dirty="0" err="1"/>
              <a:t>sifat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logam</a:t>
            </a:r>
            <a:r>
              <a:rPr lang="en-ID" dirty="0"/>
              <a:t> dan non </a:t>
            </a:r>
            <a:r>
              <a:rPr lang="en-ID" dirty="0" err="1"/>
              <a:t>logam</a:t>
            </a:r>
            <a:r>
              <a:rPr lang="en-ID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800" b="1" dirty="0" err="1"/>
              <a:t>Kelektronegatifan</a:t>
            </a:r>
            <a:endParaRPr lang="id-ID" sz="1800" b="1" dirty="0"/>
          </a:p>
          <a:p>
            <a:pPr marL="457200" lvl="1" indent="0">
              <a:buNone/>
            </a:pPr>
            <a:r>
              <a:rPr lang="en-ID" dirty="0" err="1"/>
              <a:t>Kelektronegatifan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kemampuan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kecenderungan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atom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menangkap</a:t>
            </a:r>
            <a:r>
              <a:rPr lang="en-ID" dirty="0"/>
              <a:t> </a:t>
            </a:r>
            <a:r>
              <a:rPr lang="en-ID" dirty="0" err="1"/>
              <a:t>ataupun</a:t>
            </a:r>
            <a:r>
              <a:rPr lang="en-ID" dirty="0"/>
              <a:t> </a:t>
            </a:r>
            <a:r>
              <a:rPr lang="en-ID" dirty="0" err="1"/>
              <a:t>menarik</a:t>
            </a:r>
            <a:r>
              <a:rPr lang="en-ID" dirty="0"/>
              <a:t> </a:t>
            </a:r>
            <a:r>
              <a:rPr lang="en-ID" dirty="0" err="1"/>
              <a:t>kembali</a:t>
            </a:r>
            <a:r>
              <a:rPr lang="en-ID" dirty="0"/>
              <a:t> </a:t>
            </a:r>
            <a:r>
              <a:rPr lang="en-ID" dirty="0" err="1"/>
              <a:t>elektron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atom </a:t>
            </a:r>
            <a:r>
              <a:rPr lang="en-ID" dirty="0" err="1"/>
              <a:t>lainnya</a:t>
            </a:r>
            <a:r>
              <a:rPr lang="en-ID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d-ID" sz="1800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41780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D114C-1D30-4C1A-ADCA-077A43FD0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Sifat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Periodik</a:t>
            </a:r>
            <a:r>
              <a:rPr lang="en-ID" dirty="0"/>
              <a:t> </a:t>
            </a:r>
            <a:r>
              <a:rPr lang="en-ID" dirty="0" err="1"/>
              <a:t>Unsur</a:t>
            </a:r>
            <a:r>
              <a:rPr lang="en-ID" dirty="0"/>
              <a:t> Kimia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9E470-D81A-449D-8387-214BAE177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d-ID" b="1" dirty="0" err="1"/>
              <a:t>Jari-Jari</a:t>
            </a:r>
            <a:r>
              <a:rPr lang="id-ID" b="1" dirty="0"/>
              <a:t> Atom</a:t>
            </a:r>
          </a:p>
          <a:p>
            <a:pPr marL="457200" lvl="1" indent="0" algn="just">
              <a:buNone/>
            </a:pPr>
            <a:r>
              <a:rPr lang="en-ID" dirty="0" err="1"/>
              <a:t>Jari-jari</a:t>
            </a:r>
            <a:r>
              <a:rPr lang="en-ID" dirty="0"/>
              <a:t> atom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jarak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inti atom </a:t>
            </a:r>
            <a:r>
              <a:rPr lang="en-ID" dirty="0" err="1"/>
              <a:t>ke</a:t>
            </a:r>
            <a:r>
              <a:rPr lang="en-ID" dirty="0"/>
              <a:t> orbital </a:t>
            </a:r>
            <a:r>
              <a:rPr lang="en-ID" dirty="0" err="1"/>
              <a:t>elektron</a:t>
            </a:r>
            <a:r>
              <a:rPr lang="en-ID" dirty="0"/>
              <a:t> </a:t>
            </a:r>
            <a:r>
              <a:rPr lang="en-ID" dirty="0" err="1"/>
              <a:t>terluar</a:t>
            </a:r>
            <a:r>
              <a:rPr lang="en-ID" dirty="0"/>
              <a:t> yang </a:t>
            </a:r>
            <a:r>
              <a:rPr lang="en-ID" dirty="0" err="1"/>
              <a:t>stabil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atom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keadaan</a:t>
            </a:r>
            <a:r>
              <a:rPr lang="en-ID" dirty="0"/>
              <a:t> </a:t>
            </a:r>
            <a:r>
              <a:rPr lang="en-ID" dirty="0" err="1"/>
              <a:t>setimbang</a:t>
            </a:r>
            <a:r>
              <a:rPr lang="en-ID" dirty="0"/>
              <a:t>. Jarak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diukur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satuan</a:t>
            </a:r>
            <a:r>
              <a:rPr lang="en-ID" dirty="0"/>
              <a:t> </a:t>
            </a:r>
            <a:r>
              <a:rPr lang="en-ID" dirty="0" err="1"/>
              <a:t>pikometer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angstrom.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golongan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bawah</a:t>
            </a:r>
            <a:r>
              <a:rPr lang="en-ID" dirty="0"/>
              <a:t>, </a:t>
            </a:r>
            <a:r>
              <a:rPr lang="en-ID" dirty="0" err="1"/>
              <a:t>jari-jari</a:t>
            </a:r>
            <a:r>
              <a:rPr lang="en-ID" dirty="0"/>
              <a:t> atom </a:t>
            </a:r>
            <a:r>
              <a:rPr lang="en-ID" dirty="0" err="1"/>
              <a:t>cenderung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membesar</a:t>
            </a:r>
            <a:r>
              <a:rPr lang="en-ID" dirty="0"/>
              <a:t> </a:t>
            </a:r>
            <a:r>
              <a:rPr lang="en-ID" dirty="0" err="1"/>
              <a:t>setara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pertambahan</a:t>
            </a:r>
            <a:r>
              <a:rPr lang="en-ID" dirty="0"/>
              <a:t> </a:t>
            </a:r>
            <a:r>
              <a:rPr lang="en-ID" dirty="0" err="1"/>
              <a:t>dapa</a:t>
            </a:r>
            <a:r>
              <a:rPr lang="en-ID" dirty="0"/>
              <a:t> </a:t>
            </a:r>
            <a:r>
              <a:rPr lang="en-ID" dirty="0" err="1"/>
              <a:t>kulit</a:t>
            </a:r>
            <a:r>
              <a:rPr lang="en-ID" dirty="0"/>
              <a:t> </a:t>
            </a:r>
            <a:r>
              <a:rPr lang="en-ID" dirty="0" err="1"/>
              <a:t>elektron</a:t>
            </a:r>
            <a:r>
              <a:rPr lang="en-ID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b="1" dirty="0" err="1"/>
              <a:t>Kereaktifan</a:t>
            </a:r>
            <a:endParaRPr lang="id-ID" b="1" dirty="0"/>
          </a:p>
          <a:p>
            <a:pPr marL="457200" lvl="1" indent="0" algn="just">
              <a:buNone/>
            </a:pPr>
            <a:r>
              <a:rPr lang="en-ID" dirty="0" err="1"/>
              <a:t>Kereaktifan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unsur</a:t>
            </a:r>
            <a:r>
              <a:rPr lang="en-ID" dirty="0"/>
              <a:t> pada </a:t>
            </a:r>
            <a:r>
              <a:rPr lang="en-ID" dirty="0" err="1"/>
              <a:t>tabel</a:t>
            </a:r>
            <a:r>
              <a:rPr lang="en-ID" dirty="0"/>
              <a:t> </a:t>
            </a:r>
            <a:r>
              <a:rPr lang="en-ID" dirty="0" err="1"/>
              <a:t>periodik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periode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kiri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kanan</a:t>
            </a:r>
            <a:r>
              <a:rPr lang="en-ID" dirty="0"/>
              <a:t> </a:t>
            </a:r>
            <a:r>
              <a:rPr lang="en-ID" dirty="0" err="1"/>
              <a:t>bertambah</a:t>
            </a:r>
            <a:r>
              <a:rPr lang="en-ID" dirty="0"/>
              <a:t> </a:t>
            </a:r>
            <a:r>
              <a:rPr lang="en-ID" dirty="0" err="1"/>
              <a:t>hingga</a:t>
            </a:r>
            <a:r>
              <a:rPr lang="en-ID" dirty="0"/>
              <a:t> </a:t>
            </a:r>
            <a:r>
              <a:rPr lang="en-ID" dirty="0" err="1"/>
              <a:t>golongan</a:t>
            </a:r>
            <a:r>
              <a:rPr lang="en-ID" dirty="0"/>
              <a:t> VIIA.</a:t>
            </a:r>
            <a:endParaRPr lang="id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16162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DEFB4-BE57-40FA-895F-4BC7EA654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Sifat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Periodik</a:t>
            </a:r>
            <a:r>
              <a:rPr lang="en-ID" dirty="0"/>
              <a:t> </a:t>
            </a:r>
            <a:r>
              <a:rPr lang="en-ID" dirty="0" err="1"/>
              <a:t>Unsur</a:t>
            </a:r>
            <a:r>
              <a:rPr lang="en-ID" dirty="0"/>
              <a:t> Kimia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6FBCD-2B97-49E8-9CA7-6800FE172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b="1" dirty="0" err="1"/>
              <a:t>Energi</a:t>
            </a:r>
            <a:r>
              <a:rPr lang="en-ID" b="1" dirty="0"/>
              <a:t> </a:t>
            </a:r>
            <a:r>
              <a:rPr lang="en-ID" b="1" dirty="0" err="1"/>
              <a:t>Ionisasi</a:t>
            </a:r>
            <a:endParaRPr lang="en-ID" b="1" dirty="0"/>
          </a:p>
          <a:p>
            <a:pPr marL="457200" lvl="1" indent="0" algn="just">
              <a:buNone/>
            </a:pPr>
            <a:r>
              <a:rPr lang="en-ID" dirty="0" err="1"/>
              <a:t>Energi</a:t>
            </a:r>
            <a:r>
              <a:rPr lang="en-ID" dirty="0"/>
              <a:t> </a:t>
            </a:r>
            <a:r>
              <a:rPr lang="en-ID" dirty="0" err="1"/>
              <a:t>ionisasi</a:t>
            </a:r>
            <a:r>
              <a:rPr lang="en-ID" dirty="0"/>
              <a:t> </a:t>
            </a:r>
            <a:r>
              <a:rPr lang="en-ID" dirty="0" err="1"/>
              <a:t>pertama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energi</a:t>
            </a:r>
            <a:r>
              <a:rPr lang="en-ID" dirty="0"/>
              <a:t> yang </a:t>
            </a:r>
            <a:r>
              <a:rPr lang="en-ID" dirty="0" err="1"/>
              <a:t>diserap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melepas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elektron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atom. </a:t>
            </a:r>
            <a:r>
              <a:rPr lang="en-ID" dirty="0" err="1"/>
              <a:t>Sedangkan</a:t>
            </a:r>
            <a:r>
              <a:rPr lang="en-ID" dirty="0"/>
              <a:t> </a:t>
            </a:r>
            <a:r>
              <a:rPr lang="en-ID" dirty="0" err="1"/>
              <a:t>energi</a:t>
            </a:r>
            <a:r>
              <a:rPr lang="en-ID" dirty="0"/>
              <a:t> </a:t>
            </a:r>
            <a:r>
              <a:rPr lang="en-ID" dirty="0" err="1"/>
              <a:t>ionisasi</a:t>
            </a:r>
            <a:r>
              <a:rPr lang="en-ID" dirty="0"/>
              <a:t> atom </a:t>
            </a:r>
            <a:r>
              <a:rPr lang="en-ID" dirty="0" err="1"/>
              <a:t>kedua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energi</a:t>
            </a:r>
            <a:r>
              <a:rPr lang="en-ID" dirty="0"/>
              <a:t> yang </a:t>
            </a:r>
            <a:r>
              <a:rPr lang="en-ID" dirty="0" err="1"/>
              <a:t>diserap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melepas</a:t>
            </a:r>
            <a:r>
              <a:rPr lang="en-ID" dirty="0"/>
              <a:t> </a:t>
            </a:r>
            <a:r>
              <a:rPr lang="en-ID" dirty="0" err="1"/>
              <a:t>elektron</a:t>
            </a:r>
            <a:r>
              <a:rPr lang="en-ID" dirty="0"/>
              <a:t> </a:t>
            </a:r>
            <a:r>
              <a:rPr lang="en-ID" dirty="0" err="1"/>
              <a:t>kedua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atom, dan </a:t>
            </a:r>
            <a:r>
              <a:rPr lang="en-ID" dirty="0" err="1"/>
              <a:t>seterusnya</a:t>
            </a:r>
            <a:r>
              <a:rPr lang="en-ID" dirty="0"/>
              <a:t>.</a:t>
            </a:r>
            <a:endParaRPr lang="id-ID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b="1" dirty="0" err="1"/>
              <a:t>Afinitas</a:t>
            </a:r>
            <a:r>
              <a:rPr lang="en-ID" b="1" dirty="0"/>
              <a:t> </a:t>
            </a:r>
            <a:r>
              <a:rPr lang="en-ID" b="1" dirty="0" err="1"/>
              <a:t>Elektron</a:t>
            </a:r>
            <a:endParaRPr lang="en-ID" b="1" dirty="0"/>
          </a:p>
          <a:p>
            <a:pPr marL="457200" lvl="1" indent="0" algn="just">
              <a:buNone/>
            </a:pPr>
            <a:r>
              <a:rPr lang="en-ID" dirty="0" err="1"/>
              <a:t>Afinitas</a:t>
            </a:r>
            <a:r>
              <a:rPr lang="en-ID" dirty="0"/>
              <a:t> </a:t>
            </a:r>
            <a:r>
              <a:rPr lang="en-ID" dirty="0" err="1"/>
              <a:t>eletron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energi</a:t>
            </a:r>
            <a:r>
              <a:rPr lang="en-ID" dirty="0"/>
              <a:t> yang </a:t>
            </a:r>
            <a:r>
              <a:rPr lang="en-ID" dirty="0" err="1"/>
              <a:t>dilepaskan</a:t>
            </a:r>
            <a:r>
              <a:rPr lang="en-ID" dirty="0"/>
              <a:t> </a:t>
            </a:r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elektron</a:t>
            </a:r>
            <a:r>
              <a:rPr lang="en-ID" dirty="0"/>
              <a:t> </a:t>
            </a:r>
            <a:r>
              <a:rPr lang="en-ID" dirty="0" err="1"/>
              <a:t>ditambahkan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kolom</a:t>
            </a:r>
            <a:r>
              <a:rPr lang="en-ID" dirty="0"/>
              <a:t> atom </a:t>
            </a:r>
            <a:r>
              <a:rPr lang="en-ID" dirty="0" err="1"/>
              <a:t>netral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membentuk</a:t>
            </a:r>
            <a:r>
              <a:rPr lang="en-ID" dirty="0"/>
              <a:t> ion </a:t>
            </a:r>
            <a:r>
              <a:rPr lang="en-ID" dirty="0" err="1"/>
              <a:t>negatif</a:t>
            </a:r>
            <a:r>
              <a:rPr lang="en-ID" dirty="0"/>
              <a:t>. Sifat non </a:t>
            </a:r>
            <a:r>
              <a:rPr lang="en-ID" dirty="0" err="1"/>
              <a:t>logam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 pada </a:t>
            </a:r>
            <a:r>
              <a:rPr lang="en-ID" dirty="0" err="1"/>
              <a:t>afinitas</a:t>
            </a:r>
            <a:r>
              <a:rPr lang="en-ID" dirty="0"/>
              <a:t> </a:t>
            </a:r>
            <a:r>
              <a:rPr lang="en-ID" dirty="0" err="1"/>
              <a:t>elektron</a:t>
            </a:r>
            <a:r>
              <a:rPr lang="en-ID" dirty="0"/>
              <a:t> </a:t>
            </a:r>
            <a:r>
              <a:rPr lang="en-ID" dirty="0" err="1"/>
              <a:t>daripada</a:t>
            </a:r>
            <a:r>
              <a:rPr lang="en-ID" dirty="0"/>
              <a:t> </a:t>
            </a:r>
            <a:r>
              <a:rPr lang="en-ID" dirty="0" err="1"/>
              <a:t>sifat</a:t>
            </a:r>
            <a:r>
              <a:rPr lang="en-ID" dirty="0"/>
              <a:t> </a:t>
            </a:r>
            <a:r>
              <a:rPr lang="en-ID" dirty="0" err="1"/>
              <a:t>logam</a:t>
            </a:r>
            <a:r>
              <a:rPr lang="en-ID" dirty="0"/>
              <a:t>. Dan </a:t>
            </a:r>
            <a:r>
              <a:rPr lang="en-ID" dirty="0" err="1"/>
              <a:t>afinitas</a:t>
            </a:r>
            <a:r>
              <a:rPr lang="en-ID" dirty="0"/>
              <a:t> </a:t>
            </a:r>
            <a:r>
              <a:rPr lang="en-ID" dirty="0" err="1"/>
              <a:t>elektron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umum</a:t>
            </a:r>
            <a:r>
              <a:rPr lang="en-ID" dirty="0"/>
              <a:t> </a:t>
            </a:r>
            <a:r>
              <a:rPr lang="en-ID" dirty="0" err="1"/>
              <a:t>terus</a:t>
            </a:r>
            <a:r>
              <a:rPr lang="en-ID" dirty="0"/>
              <a:t> </a:t>
            </a:r>
            <a:r>
              <a:rPr lang="en-ID" dirty="0" err="1"/>
              <a:t>meningkat</a:t>
            </a:r>
            <a:r>
              <a:rPr lang="en-ID" dirty="0"/>
              <a:t> </a:t>
            </a:r>
            <a:r>
              <a:rPr lang="en-ID" dirty="0" err="1"/>
              <a:t>sepanjang</a:t>
            </a:r>
            <a:r>
              <a:rPr lang="en-ID" dirty="0"/>
              <a:t> </a:t>
            </a:r>
            <a:r>
              <a:rPr lang="en-ID" dirty="0" err="1"/>
              <a:t>periode</a:t>
            </a:r>
            <a:r>
              <a:rPr lang="en-ID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D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D" b="1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55680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FC709-EE88-435B-82BA-2847CA92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/>
              <a:t>Konfigurasi</a:t>
            </a:r>
            <a:r>
              <a:rPr lang="en-US" sz="6000" dirty="0"/>
              <a:t> </a:t>
            </a:r>
            <a:r>
              <a:rPr lang="en-US" sz="6000" dirty="0" err="1"/>
              <a:t>Elektron</a:t>
            </a:r>
            <a:endParaRPr lang="en-ID" sz="6000" dirty="0"/>
          </a:p>
        </p:txBody>
      </p:sp>
    </p:spTree>
    <p:extLst>
      <p:ext uri="{BB962C8B-B14F-4D97-AF65-F5344CB8AC3E}">
        <p14:creationId xmlns:p14="http://schemas.microsoft.com/office/powerpoint/2010/main" val="868379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8F17F2-601B-708B-E93E-5B5E9F399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Pengertian</a:t>
            </a:r>
            <a:r>
              <a:rPr lang="en-US" dirty="0"/>
              <a:t> </a:t>
            </a:r>
            <a:r>
              <a:rPr lang="en-US" dirty="0" err="1"/>
              <a:t>Konfigurasi</a:t>
            </a:r>
            <a:r>
              <a:rPr lang="en-US" dirty="0"/>
              <a:t> </a:t>
            </a:r>
            <a:r>
              <a:rPr lang="en-US" dirty="0" err="1"/>
              <a:t>Elektron</a:t>
            </a:r>
            <a:endParaRPr lang="id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C92D7C-BCD1-AA6F-7DAE-3A585AD39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6769" y="2549774"/>
            <a:ext cx="7389829" cy="3326094"/>
          </a:xfrm>
        </p:spPr>
        <p:txBody>
          <a:bodyPr numCol="1">
            <a:normAutofit/>
          </a:bodyPr>
          <a:lstStyle/>
          <a:p>
            <a:pPr marL="0" indent="0" algn="just">
              <a:buNone/>
            </a:pPr>
            <a:r>
              <a:rPr lang="en-US" sz="1900" dirty="0" err="1"/>
              <a:t>Konfigurasi</a:t>
            </a:r>
            <a:r>
              <a:rPr lang="en-US" sz="1900" dirty="0"/>
              <a:t> </a:t>
            </a:r>
            <a:r>
              <a:rPr lang="en-US" sz="1900" dirty="0" err="1"/>
              <a:t>elektron</a:t>
            </a:r>
            <a:r>
              <a:rPr lang="en-US" sz="1900" dirty="0"/>
              <a:t> </a:t>
            </a:r>
            <a:r>
              <a:rPr lang="en-US" sz="1900" dirty="0" err="1"/>
              <a:t>adalah</a:t>
            </a:r>
            <a:r>
              <a:rPr lang="en-US" sz="1900" dirty="0"/>
              <a:t> </a:t>
            </a:r>
            <a:r>
              <a:rPr lang="en-US" sz="1900" dirty="0" err="1"/>
              <a:t>susunan</a:t>
            </a:r>
            <a:r>
              <a:rPr lang="en-US" sz="1900" dirty="0"/>
              <a:t> </a:t>
            </a:r>
            <a:r>
              <a:rPr lang="en-US" sz="1900" dirty="0" err="1"/>
              <a:t>elektron</a:t>
            </a:r>
            <a:r>
              <a:rPr lang="en-US" sz="1900" dirty="0"/>
              <a:t> </a:t>
            </a:r>
            <a:r>
              <a:rPr lang="en-US" sz="1900" dirty="0" err="1"/>
              <a:t>dalam</a:t>
            </a:r>
            <a:r>
              <a:rPr lang="en-US" sz="1900" dirty="0"/>
              <a:t> </a:t>
            </a:r>
            <a:r>
              <a:rPr lang="en-US" sz="1900" dirty="0" err="1"/>
              <a:t>tingkat</a:t>
            </a:r>
            <a:r>
              <a:rPr lang="en-US" sz="1900" dirty="0"/>
              <a:t> </a:t>
            </a:r>
            <a:r>
              <a:rPr lang="en-US" sz="1900" dirty="0" err="1"/>
              <a:t>energi</a:t>
            </a:r>
            <a:r>
              <a:rPr lang="en-US" sz="1900" dirty="0"/>
              <a:t> di </a:t>
            </a:r>
            <a:r>
              <a:rPr lang="en-US" sz="1900" dirty="0" err="1"/>
              <a:t>sekitar</a:t>
            </a:r>
            <a:r>
              <a:rPr lang="en-US" sz="1900" dirty="0"/>
              <a:t> inti atom. </a:t>
            </a:r>
            <a:r>
              <a:rPr lang="en-US" sz="1900" dirty="0" err="1"/>
              <a:t>Menurut</a:t>
            </a:r>
            <a:r>
              <a:rPr lang="en-US" sz="1900" dirty="0"/>
              <a:t> </a:t>
            </a:r>
            <a:r>
              <a:rPr lang="en-US" sz="1900" dirty="0" err="1"/>
              <a:t>teori</a:t>
            </a:r>
            <a:r>
              <a:rPr lang="en-US" sz="1900" dirty="0"/>
              <a:t> atom, </a:t>
            </a:r>
            <a:r>
              <a:rPr lang="en-US" sz="1900" dirty="0" err="1"/>
              <a:t>keberadaan</a:t>
            </a:r>
            <a:r>
              <a:rPr lang="en-US" sz="1900" dirty="0"/>
              <a:t> </a:t>
            </a:r>
            <a:r>
              <a:rPr lang="en-US" sz="1900" dirty="0" err="1"/>
              <a:t>elektron</a:t>
            </a:r>
            <a:r>
              <a:rPr lang="en-US" sz="1900" dirty="0"/>
              <a:t> </a:t>
            </a:r>
            <a:r>
              <a:rPr lang="en-US" sz="1900" dirty="0" err="1"/>
              <a:t>menempati</a:t>
            </a:r>
            <a:r>
              <a:rPr lang="en-US" sz="1900" dirty="0"/>
              <a:t> </a:t>
            </a:r>
            <a:r>
              <a:rPr lang="en-US" sz="1900" dirty="0" err="1"/>
              <a:t>beberapa</a:t>
            </a:r>
            <a:r>
              <a:rPr lang="en-US" sz="1900" dirty="0"/>
              <a:t> </a:t>
            </a:r>
            <a:r>
              <a:rPr lang="en-US" sz="1900" dirty="0" err="1"/>
              <a:t>tingkat</a:t>
            </a:r>
            <a:r>
              <a:rPr lang="en-US" sz="1900" dirty="0"/>
              <a:t> </a:t>
            </a:r>
            <a:r>
              <a:rPr lang="en-US" sz="1900" dirty="0" err="1"/>
              <a:t>dari</a:t>
            </a:r>
            <a:r>
              <a:rPr lang="en-US" sz="1900" dirty="0"/>
              <a:t> </a:t>
            </a:r>
            <a:r>
              <a:rPr lang="en-US" sz="1900" dirty="0" err="1"/>
              <a:t>kulit</a:t>
            </a:r>
            <a:r>
              <a:rPr lang="en-US" sz="1900" dirty="0"/>
              <a:t> </a:t>
            </a:r>
            <a:r>
              <a:rPr lang="en-US" sz="1900" dirty="0" err="1"/>
              <a:t>pertama</a:t>
            </a:r>
            <a:r>
              <a:rPr lang="en-US" sz="1900" dirty="0"/>
              <a:t> yang </a:t>
            </a:r>
            <a:r>
              <a:rPr lang="en-US" sz="1900" dirty="0" err="1"/>
              <a:t>terdekat</a:t>
            </a:r>
            <a:r>
              <a:rPr lang="en-US" sz="1900" dirty="0"/>
              <a:t> </a:t>
            </a:r>
            <a:r>
              <a:rPr lang="en-US" sz="1900" dirty="0" err="1"/>
              <a:t>dengan</a:t>
            </a:r>
            <a:r>
              <a:rPr lang="en-US" sz="1900" dirty="0"/>
              <a:t> inti atom, </a:t>
            </a:r>
            <a:r>
              <a:rPr lang="en-US" sz="1900" dirty="0" err="1"/>
              <a:t>yaitu</a:t>
            </a:r>
            <a:r>
              <a:rPr lang="en-US" sz="1900" dirty="0"/>
              <a:t> </a:t>
            </a:r>
            <a:r>
              <a:rPr lang="en-US" sz="1900" dirty="0" err="1"/>
              <a:t>kulit</a:t>
            </a:r>
            <a:r>
              <a:rPr lang="en-US" sz="1900" dirty="0"/>
              <a:t> K, </a:t>
            </a:r>
            <a:r>
              <a:rPr lang="en-US" sz="1900" dirty="0" err="1"/>
              <a:t>hingga</a:t>
            </a:r>
            <a:r>
              <a:rPr lang="en-US" sz="1900" dirty="0"/>
              <a:t> </a:t>
            </a:r>
            <a:r>
              <a:rPr lang="en-US" sz="1900" dirty="0" err="1"/>
              <a:t>kulit</a:t>
            </a:r>
            <a:r>
              <a:rPr lang="en-US" sz="1900" dirty="0"/>
              <a:t> </a:t>
            </a:r>
            <a:r>
              <a:rPr lang="en-US" sz="1900" dirty="0" err="1"/>
              <a:t>ketujuh</a:t>
            </a:r>
            <a:r>
              <a:rPr lang="en-US" sz="1900" dirty="0"/>
              <a:t> Q, yang </a:t>
            </a:r>
            <a:r>
              <a:rPr lang="en-US" sz="1900" dirty="0" err="1"/>
              <a:t>memiliki</a:t>
            </a:r>
            <a:r>
              <a:rPr lang="en-US" sz="1900" dirty="0"/>
              <a:t> </a:t>
            </a:r>
            <a:r>
              <a:rPr lang="en-US" sz="1900" dirty="0" err="1"/>
              <a:t>letak</a:t>
            </a:r>
            <a:r>
              <a:rPr lang="en-US" sz="1900" dirty="0"/>
              <a:t> paling </a:t>
            </a:r>
            <a:r>
              <a:rPr lang="en-US" sz="1900" dirty="0" err="1"/>
              <a:t>jauh</a:t>
            </a:r>
            <a:r>
              <a:rPr lang="en-US" sz="1900" dirty="0"/>
              <a:t> </a:t>
            </a:r>
            <a:r>
              <a:rPr lang="en-US" sz="1900" dirty="0" err="1"/>
              <a:t>dari</a:t>
            </a:r>
            <a:r>
              <a:rPr lang="en-US" sz="1900" dirty="0"/>
              <a:t> inti atom. </a:t>
            </a:r>
          </a:p>
          <a:p>
            <a:pPr marL="0" indent="0" algn="just">
              <a:buNone/>
            </a:pPr>
            <a:r>
              <a:rPr lang="en-US" sz="1900" dirty="0"/>
              <a:t>Oleh </a:t>
            </a:r>
            <a:r>
              <a:rPr lang="en-US" sz="1900" dirty="0" err="1"/>
              <a:t>karena</a:t>
            </a:r>
            <a:r>
              <a:rPr lang="en-US" sz="1900" dirty="0"/>
              <a:t> </a:t>
            </a:r>
            <a:r>
              <a:rPr lang="en-US" sz="1900" dirty="0" err="1"/>
              <a:t>itu</a:t>
            </a:r>
            <a:r>
              <a:rPr lang="en-US" sz="1900" dirty="0"/>
              <a:t>, </a:t>
            </a:r>
            <a:r>
              <a:rPr lang="en-US" sz="1900" dirty="0" err="1"/>
              <a:t>konfigurasi</a:t>
            </a:r>
            <a:r>
              <a:rPr lang="en-US" sz="1900" dirty="0"/>
              <a:t> </a:t>
            </a:r>
            <a:r>
              <a:rPr lang="en-US" sz="1900" dirty="0" err="1"/>
              <a:t>elektron</a:t>
            </a:r>
            <a:r>
              <a:rPr lang="en-US" sz="1900" dirty="0"/>
              <a:t> </a:t>
            </a:r>
            <a:r>
              <a:rPr lang="en-US" sz="1900" dirty="0" err="1"/>
              <a:t>disempurnakan</a:t>
            </a:r>
            <a:r>
              <a:rPr lang="en-US" sz="1900" dirty="0"/>
              <a:t> </a:t>
            </a:r>
            <a:r>
              <a:rPr lang="en-US" sz="1900" dirty="0" err="1"/>
              <a:t>dengan</a:t>
            </a:r>
            <a:r>
              <a:rPr lang="en-US" sz="1900" dirty="0"/>
              <a:t> model </a:t>
            </a:r>
            <a:r>
              <a:rPr lang="en-US" sz="1900" dirty="0" err="1"/>
              <a:t>mekanika</a:t>
            </a:r>
            <a:r>
              <a:rPr lang="en-US" sz="1900" dirty="0"/>
              <a:t> </a:t>
            </a:r>
            <a:r>
              <a:rPr lang="en-US" sz="1900" dirty="0" err="1"/>
              <a:t>kuantum</a:t>
            </a:r>
            <a:r>
              <a:rPr lang="en-US" sz="1900" dirty="0"/>
              <a:t> yang </a:t>
            </a:r>
            <a:r>
              <a:rPr lang="en-US" sz="1900" dirty="0" err="1"/>
              <a:t>menggunakan</a:t>
            </a:r>
            <a:r>
              <a:rPr lang="en-US" sz="1900" dirty="0"/>
              <a:t> </a:t>
            </a:r>
            <a:r>
              <a:rPr lang="en-US" sz="1900" dirty="0" err="1"/>
              <a:t>empat</a:t>
            </a:r>
            <a:r>
              <a:rPr lang="en-US" sz="1900" dirty="0"/>
              <a:t> </a:t>
            </a:r>
            <a:r>
              <a:rPr lang="en-US" sz="1900" dirty="0" err="1"/>
              <a:t>jenis</a:t>
            </a:r>
            <a:r>
              <a:rPr lang="en-US" sz="1900" dirty="0"/>
              <a:t> </a:t>
            </a:r>
            <a:r>
              <a:rPr lang="en-US" sz="1900" dirty="0" err="1"/>
              <a:t>subkulit</a:t>
            </a:r>
            <a:r>
              <a:rPr lang="en-US" sz="1900" dirty="0"/>
              <a:t> </a:t>
            </a:r>
            <a:r>
              <a:rPr lang="en-US" sz="1900" dirty="0" err="1"/>
              <a:t>untuk</a:t>
            </a:r>
            <a:r>
              <a:rPr lang="en-US" sz="1900" dirty="0"/>
              <a:t> </a:t>
            </a:r>
            <a:r>
              <a:rPr lang="en-US" sz="1900" dirty="0" err="1"/>
              <a:t>menggambarkan</a:t>
            </a:r>
            <a:r>
              <a:rPr lang="en-US" sz="1900" dirty="0"/>
              <a:t> orbital </a:t>
            </a:r>
            <a:r>
              <a:rPr lang="en-US" sz="1900" dirty="0" err="1"/>
              <a:t>elektron</a:t>
            </a:r>
            <a:r>
              <a:rPr lang="en-US" sz="1900" dirty="0"/>
              <a:t> </a:t>
            </a:r>
            <a:r>
              <a:rPr lang="en-US" sz="1900" dirty="0" err="1"/>
              <a:t>dalam</a:t>
            </a:r>
            <a:r>
              <a:rPr lang="en-US" sz="1900" dirty="0"/>
              <a:t> </a:t>
            </a:r>
            <a:r>
              <a:rPr lang="en-US" sz="1900" dirty="0" err="1"/>
              <a:t>suatu</a:t>
            </a:r>
            <a:r>
              <a:rPr lang="en-US" sz="1900" dirty="0"/>
              <a:t> atom, </a:t>
            </a:r>
            <a:r>
              <a:rPr lang="en-US" sz="1900" dirty="0" err="1"/>
              <a:t>tergambar</a:t>
            </a:r>
            <a:r>
              <a:rPr lang="en-US" sz="1900" dirty="0"/>
              <a:t> </a:t>
            </a:r>
            <a:r>
              <a:rPr lang="en-US" sz="1900" dirty="0" err="1"/>
              <a:t>dalam</a:t>
            </a:r>
            <a:r>
              <a:rPr lang="en-US" sz="1900" dirty="0"/>
              <a:t> </a:t>
            </a:r>
            <a:r>
              <a:rPr lang="en-US" sz="1900" dirty="0" err="1"/>
              <a:t>gambar</a:t>
            </a:r>
            <a:r>
              <a:rPr lang="en-US" sz="1900" dirty="0"/>
              <a:t> di </a:t>
            </a:r>
            <a:r>
              <a:rPr lang="en-US" sz="1900" dirty="0" err="1"/>
              <a:t>samping</a:t>
            </a:r>
            <a:r>
              <a:rPr lang="en-US" sz="1900" dirty="0"/>
              <a:t>.</a:t>
            </a:r>
          </a:p>
          <a:p>
            <a:pPr marL="0" indent="0" algn="just">
              <a:buNone/>
            </a:pPr>
            <a:endParaRPr lang="en-US" sz="1900" dirty="0"/>
          </a:p>
          <a:p>
            <a:pPr marL="0" indent="0" algn="just">
              <a:buNone/>
            </a:pPr>
            <a:endParaRPr lang="en-US" sz="1800" dirty="0"/>
          </a:p>
          <a:p>
            <a:pPr algn="just"/>
            <a:endParaRPr lang="id-ID" dirty="0"/>
          </a:p>
        </p:txBody>
      </p:sp>
      <p:pic>
        <p:nvPicPr>
          <p:cNvPr id="2050" name="Picture 2" descr="Konfigurasi Elektron Dan Diagram Orbital">
            <a:extLst>
              <a:ext uri="{FF2B5EF4-FFF2-40B4-BE49-F238E27FC236}">
                <a16:creationId xmlns:a16="http://schemas.microsoft.com/office/drawing/2014/main" id="{0035BE1C-6078-4B0B-80A8-9C46120F2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931" y="2625188"/>
            <a:ext cx="2310943" cy="312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030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068D-D5B0-1938-8FCA-D8CBFBCD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Penuh</a:t>
            </a:r>
            <a:r>
              <a:rPr lang="en-US" dirty="0"/>
              <a:t>/</a:t>
            </a:r>
            <a:r>
              <a:rPr lang="en-US" dirty="0" err="1"/>
              <a:t>Setengah</a:t>
            </a:r>
            <a:r>
              <a:rPr lang="en-US" dirty="0"/>
              <a:t> </a:t>
            </a:r>
            <a:r>
              <a:rPr lang="en-US" dirty="0" err="1"/>
              <a:t>Penuh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EADC9-A62B-8885-265F-8D6CA5B6E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penuh</a:t>
            </a:r>
            <a:r>
              <a:rPr lang="en-US" dirty="0"/>
              <a:t> dan </a:t>
            </a:r>
            <a:r>
              <a:rPr lang="en-US" dirty="0" err="1"/>
              <a:t>setengah</a:t>
            </a:r>
            <a:r>
              <a:rPr lang="en-US" dirty="0"/>
              <a:t> </a:t>
            </a:r>
            <a:r>
              <a:rPr lang="en-US" dirty="0" err="1"/>
              <a:t>penuh</a:t>
            </a:r>
            <a:r>
              <a:rPr lang="en-US" dirty="0"/>
              <a:t> pada </a:t>
            </a:r>
            <a:r>
              <a:rPr lang="en-US" dirty="0" err="1"/>
              <a:t>konfigurasi</a:t>
            </a:r>
            <a:r>
              <a:rPr lang="en-US" dirty="0"/>
              <a:t> </a:t>
            </a:r>
            <a:r>
              <a:rPr lang="en-US" dirty="0" err="1"/>
              <a:t>elektron</a:t>
            </a:r>
            <a:r>
              <a:rPr lang="en-US" dirty="0"/>
              <a:t>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elektron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berpindah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orbital lain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susunan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stabil</a:t>
            </a:r>
            <a:r>
              <a:rPr lang="en-US" dirty="0"/>
              <a:t>.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penuh</a:t>
            </a:r>
            <a:r>
              <a:rPr lang="en-US" dirty="0"/>
              <a:t>/</a:t>
            </a:r>
            <a:r>
              <a:rPr lang="en-US" dirty="0" err="1"/>
              <a:t>setengah</a:t>
            </a:r>
            <a:r>
              <a:rPr lang="en-US" dirty="0"/>
              <a:t> </a:t>
            </a:r>
            <a:r>
              <a:rPr lang="en-US" dirty="0" err="1"/>
              <a:t>penuh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diterapkan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konfigurasi</a:t>
            </a:r>
            <a:r>
              <a:rPr lang="en-US" dirty="0"/>
              <a:t> </a:t>
            </a:r>
            <a:r>
              <a:rPr lang="en-US" dirty="0" err="1"/>
              <a:t>elektron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pada </a:t>
            </a:r>
            <a:r>
              <a:rPr lang="en-US" dirty="0" err="1"/>
              <a:t>subkulit</a:t>
            </a:r>
            <a:r>
              <a:rPr lang="en-US" dirty="0"/>
              <a:t> d.</a:t>
            </a:r>
          </a:p>
          <a:p>
            <a:pPr algn="just"/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pada atom Cu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konfigurasi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pada orbital 3d. Kita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konfigurasi</a:t>
            </a:r>
            <a:r>
              <a:rPr lang="en-US" dirty="0"/>
              <a:t> atom Cu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penuh</a:t>
            </a:r>
            <a:r>
              <a:rPr lang="en-US" dirty="0"/>
              <a:t>/</a:t>
            </a:r>
            <a:r>
              <a:rPr lang="en-US" dirty="0" err="1"/>
              <a:t>setengah</a:t>
            </a:r>
            <a:r>
              <a:rPr lang="en-US" dirty="0"/>
              <a:t> </a:t>
            </a:r>
            <a:r>
              <a:rPr lang="en-US" dirty="0" err="1"/>
              <a:t>penuh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konfigurasi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	</a:t>
            </a:r>
          </a:p>
          <a:p>
            <a:pPr marL="0" indent="0" algn="just">
              <a:buNone/>
            </a:pPr>
            <a:r>
              <a:rPr lang="en-US" b="1" dirty="0"/>
              <a:t>	Cu : 1s2 2s2 2p6 3s2 3p6 4s2 3d9</a:t>
            </a:r>
            <a:endParaRPr lang="en-US" dirty="0"/>
          </a:p>
          <a:p>
            <a:pPr algn="just"/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setengah</a:t>
            </a:r>
            <a:r>
              <a:rPr lang="en-US" dirty="0"/>
              <a:t> </a:t>
            </a:r>
            <a:r>
              <a:rPr lang="en-US" dirty="0" err="1"/>
              <a:t>penuh</a:t>
            </a:r>
            <a:r>
              <a:rPr lang="en-US" dirty="0"/>
              <a:t>, orbital 3d </a:t>
            </a:r>
            <a:r>
              <a:rPr lang="en-US" dirty="0" err="1"/>
              <a:t>cenderung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elektron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4s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total 10 </a:t>
            </a:r>
            <a:r>
              <a:rPr lang="en-US" dirty="0" err="1"/>
              <a:t>elektron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en-US" b="1" dirty="0"/>
              <a:t>	Cu : 1s2 2s2 2p6 3s2 3p6 4s1 3d10</a:t>
            </a:r>
            <a:endParaRPr lang="en-US" dirty="0"/>
          </a:p>
          <a:p>
            <a:pPr algn="just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60056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59948-6A89-F0A7-A2A2-B2189407E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Soal</a:t>
            </a:r>
            <a:r>
              <a:rPr lang="en-US" dirty="0"/>
              <a:t> </a:t>
            </a:r>
            <a:r>
              <a:rPr lang="en-US" dirty="0" err="1"/>
              <a:t>Konfigurasi</a:t>
            </a:r>
            <a:r>
              <a:rPr lang="en-US" dirty="0"/>
              <a:t> </a:t>
            </a:r>
            <a:r>
              <a:rPr lang="en-US" dirty="0" err="1"/>
              <a:t>Elektron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40BF7-DEA1-AD79-49D8-5D199AB9B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konfigurasi</a:t>
            </a:r>
            <a:r>
              <a:rPr lang="en-US" dirty="0"/>
              <a:t> </a:t>
            </a:r>
            <a:r>
              <a:rPr lang="en-US" dirty="0" err="1"/>
              <a:t>elektron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20Ca!</a:t>
            </a:r>
            <a:br>
              <a:rPr lang="en-US" dirty="0"/>
            </a:br>
            <a:r>
              <a:rPr lang="en-US" dirty="0"/>
              <a:t>Jawab:</a:t>
            </a:r>
            <a:br>
              <a:rPr lang="en-US" dirty="0"/>
            </a:br>
            <a:r>
              <a:rPr lang="en-US" dirty="0"/>
              <a:t>Ca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elektron</a:t>
            </a:r>
            <a:r>
              <a:rPr lang="en-US" dirty="0"/>
              <a:t> 20,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konfigurasinya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1s2 2s2 2p6 3s2 3p6 4s2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3363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9F1DC-61F3-9546-FBAA-8EF6D2FA0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Orbital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D5DC0-053F-7C6B-E2A4-98F3B51B2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Orbital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subkulit</a:t>
            </a:r>
            <a:r>
              <a:rPr lang="en-US" dirty="0"/>
              <a:t> atom,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daerah</a:t>
            </a:r>
            <a:r>
              <a:rPr lang="en-US" dirty="0"/>
              <a:t> yang paling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ditempati</a:t>
            </a:r>
            <a:r>
              <a:rPr lang="en-US" dirty="0"/>
              <a:t> </a:t>
            </a:r>
            <a:r>
              <a:rPr lang="en-US" dirty="0" err="1"/>
              <a:t>elektron</a:t>
            </a:r>
            <a:r>
              <a:rPr lang="en-US" dirty="0"/>
              <a:t>. </a:t>
            </a:r>
            <a:r>
              <a:rPr lang="en-US" dirty="0" err="1"/>
              <a:t>Sedangkan</a:t>
            </a:r>
            <a:r>
              <a:rPr lang="en-US" dirty="0"/>
              <a:t> diagram orbital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gambaran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elektron</a:t>
            </a:r>
            <a:r>
              <a:rPr lang="en-US" dirty="0"/>
              <a:t> yang </a:t>
            </a:r>
            <a:r>
              <a:rPr lang="en-US" dirty="0" err="1"/>
              <a:t>menempati</a:t>
            </a:r>
            <a:r>
              <a:rPr lang="en-US" dirty="0"/>
              <a:t> orbital-orbital atom. </a:t>
            </a:r>
          </a:p>
          <a:p>
            <a:pPr algn="just"/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penyusunan</a:t>
            </a:r>
            <a:r>
              <a:rPr lang="en-US" dirty="0"/>
              <a:t> diagram orbital,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elektron</a:t>
            </a:r>
            <a:r>
              <a:rPr lang="en-US" dirty="0"/>
              <a:t> </a:t>
            </a:r>
            <a:r>
              <a:rPr lang="en-US" dirty="0" err="1"/>
              <a:t>disimbolkan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panah</a:t>
            </a:r>
            <a:r>
              <a:rPr lang="en-US" dirty="0"/>
              <a:t> </a:t>
            </a:r>
            <a:r>
              <a:rPr lang="en-US" dirty="0" err="1"/>
              <a:t>menghadap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menghadap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. Anak </a:t>
            </a:r>
            <a:r>
              <a:rPr lang="en-US" dirty="0" err="1"/>
              <a:t>panah</a:t>
            </a:r>
            <a:r>
              <a:rPr lang="en-US" dirty="0"/>
              <a:t> yang </a:t>
            </a:r>
            <a:r>
              <a:rPr lang="en-US" dirty="0" err="1"/>
              <a:t>menghadap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melambangkan</a:t>
            </a:r>
            <a:r>
              <a:rPr lang="en-US" dirty="0"/>
              <a:t> </a:t>
            </a:r>
            <a:r>
              <a:rPr lang="en-US" dirty="0" err="1"/>
              <a:t>elektron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spin +½,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panah</a:t>
            </a:r>
            <a:r>
              <a:rPr lang="en-US" dirty="0"/>
              <a:t> yang </a:t>
            </a:r>
            <a:r>
              <a:rPr lang="en-US" dirty="0" err="1"/>
              <a:t>menghadap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melambangkan</a:t>
            </a:r>
            <a:r>
              <a:rPr lang="en-US" dirty="0"/>
              <a:t> </a:t>
            </a:r>
            <a:r>
              <a:rPr lang="en-US" dirty="0" err="1"/>
              <a:t>elektron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spin -½.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menandai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orbital </a:t>
            </a:r>
            <a:r>
              <a:rPr lang="en-US" dirty="0" err="1"/>
              <a:t>dalam</a:t>
            </a:r>
            <a:r>
              <a:rPr lang="en-US" dirty="0"/>
              <a:t> atom,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panah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diletakkan</a:t>
            </a:r>
            <a:r>
              <a:rPr lang="en-US" dirty="0"/>
              <a:t> pada garis horizontal. </a:t>
            </a:r>
          </a:p>
          <a:p>
            <a:pPr algn="just"/>
            <a:r>
              <a:rPr lang="en-US" dirty="0"/>
              <a:t>Orbital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dilambangkan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kotak</a:t>
            </a:r>
            <a:r>
              <a:rPr lang="en-US" dirty="0"/>
              <a:t>. Orbital s = 1 </a:t>
            </a:r>
            <a:r>
              <a:rPr lang="en-US" dirty="0" err="1"/>
              <a:t>kotak</a:t>
            </a:r>
            <a:r>
              <a:rPr lang="en-US" dirty="0"/>
              <a:t>, orbital p = 3 </a:t>
            </a:r>
            <a:r>
              <a:rPr lang="en-US" dirty="0" err="1"/>
              <a:t>kotak</a:t>
            </a:r>
            <a:r>
              <a:rPr lang="en-US" dirty="0"/>
              <a:t>, orbital d = 5 </a:t>
            </a:r>
            <a:r>
              <a:rPr lang="en-US" dirty="0" err="1"/>
              <a:t>kotak</a:t>
            </a:r>
            <a:r>
              <a:rPr lang="en-US" dirty="0"/>
              <a:t>, dan orbital f = 7 </a:t>
            </a:r>
            <a:r>
              <a:rPr lang="en-US" dirty="0" err="1"/>
              <a:t>kotak</a:t>
            </a:r>
            <a:r>
              <a:rPr lang="en-US" dirty="0"/>
              <a:t>. </a:t>
            </a:r>
          </a:p>
          <a:p>
            <a:pPr algn="just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91097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ABFEA-5022-BA8F-19B7-24565A3B9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Asas</a:t>
            </a:r>
            <a:r>
              <a:rPr lang="en-US" dirty="0"/>
              <a:t> </a:t>
            </a:r>
            <a:r>
              <a:rPr lang="en-US" dirty="0" err="1"/>
              <a:t>Larangan</a:t>
            </a:r>
            <a:r>
              <a:rPr lang="en-US" dirty="0"/>
              <a:t> Pauli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137D5-BBC2-6FFB-A5E7-1B5398949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id-ID" sz="2400" b="0" i="0" dirty="0">
                <a:solidFill>
                  <a:srgbClr val="424A4C"/>
                </a:solidFill>
                <a:effectLst/>
                <a:latin typeface="poppins" panose="00000500000000000000" pitchFamily="2" charset="0"/>
              </a:rPr>
              <a:t>Menurut Asas Larangan Pauli, “tidak boleh ada dua elektron dalam suatu atom yang memiliki keempat bilangan kuantum yang sama. Orbital yang sama akan memiliki bilangan kuantum n, l, dan m yang sama. Yang membedakannya hanya bilangan kuantum spin (s).”</a:t>
            </a:r>
            <a:endParaRPr lang="en-US" sz="2400" b="0" i="0" dirty="0">
              <a:solidFill>
                <a:srgbClr val="424A4C"/>
              </a:solidFill>
              <a:effectLst/>
              <a:latin typeface="poppins" panose="00000500000000000000" pitchFamily="2" charset="0"/>
            </a:endParaRPr>
          </a:p>
          <a:p>
            <a:pPr algn="just"/>
            <a:endParaRPr lang="en-US" sz="3200" dirty="0"/>
          </a:p>
          <a:p>
            <a:pPr marL="0" indent="0" algn="just">
              <a:buNone/>
            </a:pPr>
            <a:endParaRPr lang="en-US" sz="3200" dirty="0"/>
          </a:p>
          <a:p>
            <a:pPr algn="just"/>
            <a:r>
              <a:rPr lang="id-ID" sz="2400" b="0" i="0" dirty="0">
                <a:solidFill>
                  <a:srgbClr val="424A4C"/>
                </a:solidFill>
                <a:effectLst/>
                <a:latin typeface="poppins" panose="00000500000000000000" pitchFamily="2" charset="0"/>
              </a:rPr>
              <a:t>Hal ini berarti bahwa setiap orbital maksimum berisi dua elektron dengan arah spin yang berlawanan. Misalnya suatu atom memiliki 2 elektron yang menghuni orbital 1s, maka diagram orbital yang benar menurut Larangan Pauli ditunjukkan oleh gambar c.</a:t>
            </a:r>
            <a:endParaRPr lang="id-ID" sz="3200" dirty="0"/>
          </a:p>
          <a:p>
            <a:pPr algn="just"/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B4C9B7-81FB-EA4E-8A35-5236800D3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673912" y="3666418"/>
            <a:ext cx="2861388" cy="81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665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42B65-222A-B85A-70AE-3F76C8DB0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Aturan</a:t>
            </a:r>
            <a:r>
              <a:rPr lang="en-US" dirty="0"/>
              <a:t> Hund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F132C-C5B3-7896-6629-E9870704C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 rtl="0"/>
            <a:r>
              <a:rPr lang="id-ID" b="0" i="0" dirty="0">
                <a:solidFill>
                  <a:srgbClr val="424A4C"/>
                </a:solidFill>
                <a:effectLst/>
                <a:latin typeface="poppins" panose="00000500000000000000" pitchFamily="2" charset="0"/>
              </a:rPr>
              <a:t>Menurut Aturan Hund, “orbital-orbital dengan energi yang sama, masing-masing diisi terlebih dahulu oleh satu elektron dengan arah (spin) yang sama, kemudian elektron akan memasuki orbital-orbital secara urut dengan arah (spin) berlawanan, atau dengan kata lain, dalam subkulit yang sama, masing-masing orbital terisi satu elektron dengan arah panah yang sama, kemudian elektron yang tersisa diisikan sebagai elektron pasangannya dengan arah panah yang berlawanan”.</a:t>
            </a:r>
          </a:p>
          <a:p>
            <a:pPr algn="just" rtl="0"/>
            <a:endParaRPr lang="id-ID" b="0" i="0" dirty="0">
              <a:solidFill>
                <a:srgbClr val="424A4C"/>
              </a:solidFill>
              <a:effectLst/>
              <a:latin typeface="poppins" panose="00000500000000000000" pitchFamily="2" charset="0"/>
            </a:endParaRPr>
          </a:p>
          <a:p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48942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A0DFA1F-9B56-DA57-BBDA-8A127B3A2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APA SAJA YANG AKAN DIBAHAS?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C9E953A3-ECEB-E3E0-BAF2-850423C45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8002" y="2912534"/>
            <a:ext cx="7075995" cy="331893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d-ID" sz="3200" dirty="0"/>
              <a:t>Sistem Periodik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3200" dirty="0"/>
              <a:t>Unsur Unsur Sistem Periodik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3200" dirty="0"/>
              <a:t>Klasifikasi Sistem Periodik Unsur Kimia</a:t>
            </a:r>
            <a:endParaRPr lang="id-ID" sz="3200" b="1" i="0" u="none" strike="noStrike" dirty="0">
              <a:solidFill>
                <a:srgbClr val="212529"/>
              </a:solidFill>
              <a:effectLst/>
              <a:latin typeface="poppins" pitchFamily="2" charset="77"/>
            </a:endParaRPr>
          </a:p>
          <a:p>
            <a:pPr marL="457200" indent="-457200">
              <a:buFont typeface="+mj-lt"/>
              <a:buAutoNum type="arabicPeriod"/>
            </a:pPr>
            <a:r>
              <a:rPr lang="id-ID" sz="3200" dirty="0"/>
              <a:t>Konfigurasi Elektron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19085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DD7ABE-B397-67C1-F404-77338297B1DF}"/>
              </a:ext>
            </a:extLst>
          </p:cNvPr>
          <p:cNvSpPr txBox="1"/>
          <p:nvPr/>
        </p:nvSpPr>
        <p:spPr>
          <a:xfrm>
            <a:off x="809897" y="761052"/>
            <a:ext cx="102216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400" dirty="0"/>
              <a:t>Untuk memahami pernyataan di atas, mari kita perhatikan contoh diagram elektron berikut ini.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E6003B-7845-F52B-866A-8D00D40E4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" y="1676065"/>
            <a:ext cx="3086531" cy="19338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4B3A9D-E9EC-95A7-144E-DF3C8EFDE567}"/>
              </a:ext>
            </a:extLst>
          </p:cNvPr>
          <p:cNvSpPr txBox="1"/>
          <p:nvPr/>
        </p:nvSpPr>
        <p:spPr>
          <a:xfrm>
            <a:off x="809896" y="3693926"/>
            <a:ext cx="1022168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d-ID" sz="2400" b="0" i="0" dirty="0">
                <a:solidFill>
                  <a:srgbClr val="424A4C"/>
                </a:solidFill>
                <a:effectLst/>
                <a:latin typeface="Garamond" panose="02020404030301010803" pitchFamily="18" charset="0"/>
              </a:rPr>
              <a:t>Bila kita perhatikan diagram orbital unsur S pada konfigurasi 3p4, tiga electron</a:t>
            </a:r>
            <a:r>
              <a:rPr lang="en-US" sz="2400" b="0" i="0" dirty="0">
                <a:solidFill>
                  <a:srgbClr val="424A4C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id-ID" sz="2400" b="0" i="0" dirty="0">
                <a:solidFill>
                  <a:srgbClr val="424A4C"/>
                </a:solidFill>
                <a:effectLst/>
                <a:latin typeface="Garamond" panose="02020404030301010803" pitchFamily="18" charset="0"/>
              </a:rPr>
              <a:t>ditempatkan terlebih dahulu dengan gambar tanda panah ke atas, kemudian 1 elektron yang tersisa digambarkan dengan tanda panah ke bawah. Hal ini dilakukan mengikuti aturan Hund.</a:t>
            </a:r>
            <a:endParaRPr lang="id-ID" sz="2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873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78325-E100-4A8F-8201-DCD1B4E14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/>
              <a:t>Sistem</a:t>
            </a:r>
            <a:r>
              <a:rPr lang="en-US" sz="6000" dirty="0"/>
              <a:t> </a:t>
            </a:r>
            <a:r>
              <a:rPr lang="en-US" sz="6000" dirty="0" err="1"/>
              <a:t>Periodik</a:t>
            </a:r>
            <a:endParaRPr lang="en-ID" sz="6000" dirty="0"/>
          </a:p>
        </p:txBody>
      </p:sp>
    </p:spTree>
    <p:extLst>
      <p:ext uri="{BB962C8B-B14F-4D97-AF65-F5344CB8AC3E}">
        <p14:creationId xmlns:p14="http://schemas.microsoft.com/office/powerpoint/2010/main" val="2534701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7729DB1-A545-6B7A-5FCE-A36D103D4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Sistem Periodik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925EF879-40EC-CB57-F547-1D807FE98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d-ID" b="0" i="0" u="none" strike="noStrike" dirty="0">
                <a:solidFill>
                  <a:srgbClr val="424A4C"/>
                </a:solidFill>
                <a:effectLst/>
                <a:latin typeface="poppins" panose="020B0604020202020204" pitchFamily="34" charset="0"/>
              </a:rPr>
              <a:t>Sistem periodik unsur kimia adalah susunan unsur-unsur berdasarkan nomor atom dan kemiripan sifat-sifatnya. Sobat perlu mengenali, memahami, dan menghafalnya guna menghitung reaksi kimia. Dengan tabel periodik unsur, Sobat bisa mengetahui nomor atom, konfigurasi elektron, dan sifat setiap unsur.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17423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1316F02-4659-E5E1-F235-7A85AED0E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Unsur</a:t>
            </a:r>
            <a:r>
              <a:rPr lang="en-US" dirty="0"/>
              <a:t>-</a:t>
            </a:r>
            <a:r>
              <a:rPr lang="id-ID" dirty="0"/>
              <a:t>Unsur Dalam Sistem Periodik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5352F05B-60E0-34B6-C9C0-1A1D40E4F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9344" y="2745094"/>
            <a:ext cx="4607254" cy="265932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id-ID" sz="2000" b="0" i="0" u="none" strike="noStrike" dirty="0">
                <a:solidFill>
                  <a:srgbClr val="424A4C"/>
                </a:solidFill>
                <a:effectLst/>
                <a:latin typeface="poppins" pitchFamily="2" charset="77"/>
              </a:rPr>
              <a:t>Unsur-unsur dalam sistem periodik unsur terdiri dari dua kelompok,</a:t>
            </a:r>
            <a:r>
              <a:rPr lang="en-US" sz="2000" b="0" i="0" u="none" strike="noStrike" dirty="0">
                <a:solidFill>
                  <a:srgbClr val="424A4C"/>
                </a:solidFill>
                <a:effectLst/>
                <a:latin typeface="poppins" pitchFamily="2" charset="77"/>
              </a:rPr>
              <a:t> </a:t>
            </a:r>
            <a:r>
              <a:rPr lang="id-ID" sz="2000" b="0" i="0" u="none" strike="noStrike" dirty="0">
                <a:solidFill>
                  <a:srgbClr val="424A4C"/>
                </a:solidFill>
                <a:effectLst/>
                <a:latin typeface="poppins" pitchFamily="2" charset="77"/>
              </a:rPr>
              <a:t>yakni golongan (lajur vertikal), dan periode (lajur horizontal).</a:t>
            </a:r>
            <a:endParaRPr lang="id-ID" sz="2000" dirty="0"/>
          </a:p>
        </p:txBody>
      </p:sp>
      <p:pic>
        <p:nvPicPr>
          <p:cNvPr id="1028" name="Picture 4" descr="Golongan dan Periode Suatu Atom dari Konfigurasi Elektron">
            <a:extLst>
              <a:ext uri="{FF2B5EF4-FFF2-40B4-BE49-F238E27FC236}">
                <a16:creationId xmlns:a16="http://schemas.microsoft.com/office/drawing/2014/main" id="{709728AF-B584-46F3-9DFF-D322140CD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2" y="2619691"/>
            <a:ext cx="4710947" cy="291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557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FD6E7A6-5762-AC69-6C87-3977AACAF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Klasifikasi Sistem Periodik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0AA55400-C9C9-F138-F9B9-08A3BBB4C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8759" y="2556932"/>
            <a:ext cx="9601196" cy="3318936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tx1"/>
                </a:solidFill>
                <a:latin typeface="poppins" pitchFamily="2" charset="77"/>
              </a:rPr>
              <a:t>A. </a:t>
            </a:r>
            <a:r>
              <a:rPr lang="en-US" sz="1600" strike="noStrike" dirty="0" err="1">
                <a:solidFill>
                  <a:schemeClr val="tx1"/>
                </a:solidFill>
                <a:effectLst/>
                <a:latin typeface="poppins" pitchFamily="2" charset="77"/>
              </a:rPr>
              <a:t>Golongan</a:t>
            </a:r>
            <a:endParaRPr lang="en-US" sz="1600" strike="noStrike" dirty="0">
              <a:solidFill>
                <a:schemeClr val="tx1"/>
              </a:solidFill>
              <a:effectLst/>
              <a:latin typeface="poppins" pitchFamily="2" charset="77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id-ID" sz="1500" b="0" i="0" u="none" strike="noStrike" dirty="0">
                <a:solidFill>
                  <a:schemeClr val="tx1"/>
                </a:solidFill>
                <a:effectLst/>
                <a:latin typeface="poppins" pitchFamily="2" charset="77"/>
              </a:rPr>
              <a:t>Pada sistem periodik unsur kimia, </a:t>
            </a:r>
            <a:r>
              <a:rPr lang="id-ID" sz="1500" b="0" i="0" u="none" strike="noStrike" dirty="0">
                <a:solidFill>
                  <a:srgbClr val="0070C0"/>
                </a:solidFill>
                <a:effectLst/>
                <a:latin typeface="poppins" pitchFamily="2" charset="77"/>
              </a:rPr>
              <a:t>golongan merupakan kolom vertikal yang terdapat pada tabel periodik kimia. </a:t>
            </a:r>
            <a:r>
              <a:rPr lang="id-ID" sz="1500" b="0" i="0" u="none" strike="noStrike" dirty="0">
                <a:solidFill>
                  <a:schemeClr val="tx1"/>
                </a:solidFill>
                <a:effectLst/>
                <a:latin typeface="poppins" pitchFamily="2" charset="77"/>
              </a:rPr>
              <a:t>Golongan sangat penting untuk metode pengklasifikasian unsur-unsur. Golongan berisi unsur-unsur yang memiliki susunan elektron terluar yang sama. Karena memiliki elektron yang sama, unsur-unsur tersebut memiliki sifat kimia yang sama dan ditulis dengan urutan bilangan romawi.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id-ID" sz="1500" dirty="0">
                <a:latin typeface="poppins" panose="00000500000000000000" pitchFamily="2" charset="0"/>
                <a:cs typeface="poppins" panose="00000500000000000000" pitchFamily="2" charset="0"/>
              </a:rPr>
              <a:t>Unsur-unsur pada golongan A merupakan golongan utama, sedangkan golongan B dinamakan logam transisi. Dua deret dari bagian bawah merupakan logam transisi dalam yang terdiri atas </a:t>
            </a:r>
            <a:r>
              <a:rPr lang="id-ID" sz="1500" dirty="0" err="1">
                <a:latin typeface="poppins" panose="00000500000000000000" pitchFamily="2" charset="0"/>
                <a:cs typeface="poppins" panose="00000500000000000000" pitchFamily="2" charset="0"/>
              </a:rPr>
              <a:t>lanthanide</a:t>
            </a:r>
            <a:r>
              <a:rPr lang="id-ID" sz="1500" dirty="0">
                <a:latin typeface="poppins" panose="00000500000000000000" pitchFamily="2" charset="0"/>
                <a:cs typeface="poppins" panose="00000500000000000000" pitchFamily="2" charset="0"/>
              </a:rPr>
              <a:t> dan aktinida.</a:t>
            </a:r>
          </a:p>
        </p:txBody>
      </p:sp>
    </p:spTree>
    <p:extLst>
      <p:ext uri="{BB962C8B-B14F-4D97-AF65-F5344CB8AC3E}">
        <p14:creationId xmlns:p14="http://schemas.microsoft.com/office/powerpoint/2010/main" val="3449171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6DFAE77-4EBA-0955-CBD7-1827A8749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Klasifikasi Sistem Periodik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6B6DEA6F-B8AE-DC79-362C-6541548A9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853295"/>
          </a:xfrm>
        </p:spPr>
        <p:txBody>
          <a:bodyPr numCol="3">
            <a:normAutofit fontScale="55000" lnSpcReduction="200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id-ID" sz="2900" b="0" i="0" u="none" strike="noStrike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Golongan IA </a:t>
            </a:r>
            <a:r>
              <a:rPr lang="id-ID" sz="2900" b="0" i="0" u="none" strike="noStrike" dirty="0">
                <a:solidFill>
                  <a:srgbClr val="424A4C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(alkali, kecuali H), terdiri dari H, Li, Na, K, Rb, Cs, Fr;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id-ID" sz="2900" b="0" i="0" u="none" strike="noStrike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Golongan IIA </a:t>
            </a:r>
            <a:r>
              <a:rPr lang="id-ID" sz="2900" b="0" i="0" u="none" strike="noStrike" dirty="0">
                <a:solidFill>
                  <a:srgbClr val="424A4C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(alkali tanah), terdiri dari Be, Mg, Ca, Sr, Ba, Ra;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id-ID" sz="2900" b="0" i="0" u="none" strike="noStrike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Golongan VIIA </a:t>
            </a:r>
            <a:r>
              <a:rPr lang="id-ID" sz="2900" b="0" i="0" u="none" strike="noStrike" dirty="0">
                <a:solidFill>
                  <a:srgbClr val="424A4C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(halogen), terdiri dari F, Cl, Br, I, At;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900" b="0" i="0" u="none" strike="noStrike" dirty="0">
              <a:solidFill>
                <a:srgbClr val="424A4C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900" b="0" i="0" u="none" strike="noStrike" dirty="0">
              <a:solidFill>
                <a:srgbClr val="424A4C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id-ID" sz="2900" b="0" i="0" u="none" strike="noStrike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Golongan VIIIA </a:t>
            </a:r>
            <a:r>
              <a:rPr lang="id-ID" sz="2900" b="0" i="0" u="none" strike="noStrike" dirty="0">
                <a:solidFill>
                  <a:srgbClr val="424A4C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(gas mulia), terdiri dari He, Ne, Ar, Kr, Xe, </a:t>
            </a:r>
            <a:r>
              <a:rPr lang="id-ID" sz="2900" b="0" i="0" u="none" strike="noStrike" dirty="0" err="1">
                <a:solidFill>
                  <a:srgbClr val="424A4C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Rn</a:t>
            </a:r>
            <a:r>
              <a:rPr lang="id-ID" sz="2900" b="0" i="0" u="none" strike="noStrike" dirty="0">
                <a:solidFill>
                  <a:srgbClr val="424A4C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;</a:t>
            </a:r>
            <a:endParaRPr lang="en-US" sz="2900" b="0" i="0" u="none" strike="noStrike" dirty="0">
              <a:solidFill>
                <a:srgbClr val="424A4C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D" sz="2900" dirty="0" err="1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Golongan</a:t>
            </a:r>
            <a:r>
              <a:rPr lang="en-ID" sz="29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IIIA </a:t>
            </a:r>
            <a:r>
              <a:rPr lang="en-ID" sz="2900" dirty="0">
                <a:latin typeface="poppins" panose="00000500000000000000" pitchFamily="2" charset="0"/>
                <a:cs typeface="poppins" panose="00000500000000000000" pitchFamily="2" charset="0"/>
              </a:rPr>
              <a:t>(boron-aluminium), </a:t>
            </a:r>
            <a:r>
              <a:rPr lang="en-ID" sz="2900" dirty="0" err="1">
                <a:latin typeface="poppins" panose="00000500000000000000" pitchFamily="2" charset="0"/>
                <a:cs typeface="poppins" panose="00000500000000000000" pitchFamily="2" charset="0"/>
              </a:rPr>
              <a:t>terdiri</a:t>
            </a:r>
            <a:r>
              <a:rPr lang="en-ID" sz="29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900" dirty="0" err="1"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lang="en-ID" sz="2900" dirty="0">
                <a:latin typeface="poppins" panose="00000500000000000000" pitchFamily="2" charset="0"/>
                <a:cs typeface="poppins" panose="00000500000000000000" pitchFamily="2" charset="0"/>
              </a:rPr>
              <a:t> B, Al, Ga, In, </a:t>
            </a:r>
            <a:r>
              <a:rPr lang="en-ID" sz="2900" dirty="0" err="1">
                <a:latin typeface="poppins" panose="00000500000000000000" pitchFamily="2" charset="0"/>
                <a:cs typeface="poppins" panose="00000500000000000000" pitchFamily="2" charset="0"/>
              </a:rPr>
              <a:t>Ti</a:t>
            </a:r>
            <a:r>
              <a:rPr lang="en-ID" sz="2900" dirty="0">
                <a:latin typeface="poppins" panose="00000500000000000000" pitchFamily="2" charset="0"/>
                <a:cs typeface="poppins" panose="00000500000000000000" pitchFamily="2" charset="0"/>
              </a:rPr>
              <a:t>;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D" sz="2900" dirty="0" err="1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Golongan</a:t>
            </a:r>
            <a:r>
              <a:rPr lang="en-ID" sz="29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IVA </a:t>
            </a:r>
            <a:r>
              <a:rPr lang="en-ID" sz="2900" dirty="0">
                <a:latin typeface="poppins" panose="00000500000000000000" pitchFamily="2" charset="0"/>
                <a:cs typeface="poppins" panose="00000500000000000000" pitchFamily="2" charset="0"/>
              </a:rPr>
              <a:t>(</a:t>
            </a:r>
            <a:r>
              <a:rPr lang="en-ID" sz="2900" dirty="0" err="1">
                <a:latin typeface="poppins" panose="00000500000000000000" pitchFamily="2" charset="0"/>
                <a:cs typeface="poppins" panose="00000500000000000000" pitchFamily="2" charset="0"/>
              </a:rPr>
              <a:t>karbon-silikon</a:t>
            </a:r>
            <a:r>
              <a:rPr lang="en-ID" sz="2900" dirty="0">
                <a:latin typeface="poppins" panose="00000500000000000000" pitchFamily="2" charset="0"/>
                <a:cs typeface="poppins" panose="00000500000000000000" pitchFamily="2" charset="0"/>
              </a:rPr>
              <a:t>), </a:t>
            </a:r>
            <a:r>
              <a:rPr lang="en-ID" sz="2900" dirty="0" err="1">
                <a:latin typeface="poppins" panose="00000500000000000000" pitchFamily="2" charset="0"/>
                <a:cs typeface="poppins" panose="00000500000000000000" pitchFamily="2" charset="0"/>
              </a:rPr>
              <a:t>terdiri</a:t>
            </a:r>
            <a:r>
              <a:rPr lang="en-ID" sz="29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900" dirty="0" err="1"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lang="en-ID" sz="2900" dirty="0">
                <a:latin typeface="poppins" panose="00000500000000000000" pitchFamily="2" charset="0"/>
                <a:cs typeface="poppins" panose="00000500000000000000" pitchFamily="2" charset="0"/>
              </a:rPr>
              <a:t> C, Si, Ge, Sn, Pb;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ID" sz="29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D" sz="2900" dirty="0" err="1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Golongan</a:t>
            </a:r>
            <a:r>
              <a:rPr lang="en-ID" sz="29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VA </a:t>
            </a:r>
            <a:r>
              <a:rPr lang="en-ID" sz="2900" dirty="0">
                <a:latin typeface="poppins" panose="00000500000000000000" pitchFamily="2" charset="0"/>
                <a:cs typeface="poppins" panose="00000500000000000000" pitchFamily="2" charset="0"/>
              </a:rPr>
              <a:t>(nitrogen-</a:t>
            </a:r>
            <a:r>
              <a:rPr lang="en-ID" sz="2900" dirty="0" err="1">
                <a:latin typeface="poppins" panose="00000500000000000000" pitchFamily="2" charset="0"/>
                <a:cs typeface="poppins" panose="00000500000000000000" pitchFamily="2" charset="0"/>
              </a:rPr>
              <a:t>fosforus</a:t>
            </a:r>
            <a:r>
              <a:rPr lang="en-ID" sz="2900" dirty="0">
                <a:latin typeface="poppins" panose="00000500000000000000" pitchFamily="2" charset="0"/>
                <a:cs typeface="poppins" panose="00000500000000000000" pitchFamily="2" charset="0"/>
              </a:rPr>
              <a:t>), </a:t>
            </a:r>
            <a:r>
              <a:rPr lang="en-ID" sz="2900" dirty="0" err="1">
                <a:latin typeface="poppins" panose="00000500000000000000" pitchFamily="2" charset="0"/>
                <a:cs typeface="poppins" panose="00000500000000000000" pitchFamily="2" charset="0"/>
              </a:rPr>
              <a:t>terdiri</a:t>
            </a:r>
            <a:r>
              <a:rPr lang="en-ID" sz="29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900" dirty="0" err="1"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lang="en-ID" sz="2900" dirty="0">
                <a:latin typeface="poppins" panose="00000500000000000000" pitchFamily="2" charset="0"/>
                <a:cs typeface="poppins" panose="00000500000000000000" pitchFamily="2" charset="0"/>
              </a:rPr>
              <a:t> N, P, As, Sb, Bi;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D" sz="2900" dirty="0" err="1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Golongan</a:t>
            </a:r>
            <a:r>
              <a:rPr lang="en-ID" sz="29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VIA </a:t>
            </a:r>
            <a:r>
              <a:rPr lang="en-ID" sz="2900" dirty="0">
                <a:latin typeface="poppins" panose="00000500000000000000" pitchFamily="2" charset="0"/>
                <a:cs typeface="poppins" panose="00000500000000000000" pitchFamily="2" charset="0"/>
              </a:rPr>
              <a:t>(</a:t>
            </a:r>
            <a:r>
              <a:rPr lang="en-ID" sz="2900" dirty="0" err="1">
                <a:latin typeface="poppins" panose="00000500000000000000" pitchFamily="2" charset="0"/>
                <a:cs typeface="poppins" panose="00000500000000000000" pitchFamily="2" charset="0"/>
              </a:rPr>
              <a:t>oksigen-belerang</a:t>
            </a:r>
            <a:r>
              <a:rPr lang="en-ID" sz="2900" dirty="0">
                <a:latin typeface="poppins" panose="00000500000000000000" pitchFamily="2" charset="0"/>
                <a:cs typeface="poppins" panose="00000500000000000000" pitchFamily="2" charset="0"/>
              </a:rPr>
              <a:t>), </a:t>
            </a:r>
            <a:r>
              <a:rPr lang="en-ID" sz="2900" dirty="0" err="1">
                <a:latin typeface="poppins" panose="00000500000000000000" pitchFamily="2" charset="0"/>
                <a:cs typeface="poppins" panose="00000500000000000000" pitchFamily="2" charset="0"/>
              </a:rPr>
              <a:t>terdiri</a:t>
            </a:r>
            <a:r>
              <a:rPr lang="en-ID" sz="29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900" dirty="0" err="1"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lang="en-ID" sz="2900" dirty="0">
                <a:latin typeface="poppins" panose="00000500000000000000" pitchFamily="2" charset="0"/>
                <a:cs typeface="poppins" panose="00000500000000000000" pitchFamily="2" charset="0"/>
              </a:rPr>
              <a:t> O, S, Se, </a:t>
            </a:r>
            <a:r>
              <a:rPr lang="en-ID" sz="2900" dirty="0" err="1">
                <a:latin typeface="poppins" panose="00000500000000000000" pitchFamily="2" charset="0"/>
                <a:cs typeface="poppins" panose="00000500000000000000" pitchFamily="2" charset="0"/>
              </a:rPr>
              <a:t>Te</a:t>
            </a:r>
            <a:r>
              <a:rPr lang="en-ID" sz="2900" dirty="0">
                <a:latin typeface="poppins" panose="00000500000000000000" pitchFamily="2" charset="0"/>
                <a:cs typeface="poppins" panose="00000500000000000000" pitchFamily="2" charset="0"/>
              </a:rPr>
              <a:t>, Po;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D" sz="2900" dirty="0" err="1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Golongan</a:t>
            </a:r>
            <a:r>
              <a:rPr lang="en-ID" sz="29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IB </a:t>
            </a:r>
            <a:r>
              <a:rPr lang="en-ID" sz="2900" dirty="0" err="1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sampai</a:t>
            </a:r>
            <a:r>
              <a:rPr lang="en-ID" sz="29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900" dirty="0" err="1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ID" sz="29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VIIIB </a:t>
            </a:r>
            <a:r>
              <a:rPr lang="en-ID" sz="2900" dirty="0" err="1">
                <a:latin typeface="poppins" panose="00000500000000000000" pitchFamily="2" charset="0"/>
                <a:cs typeface="poppins" panose="00000500000000000000" pitchFamily="2" charset="0"/>
              </a:rPr>
              <a:t>disebut</a:t>
            </a:r>
            <a:r>
              <a:rPr lang="en-ID" sz="29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900" dirty="0" err="1">
                <a:latin typeface="poppins" panose="00000500000000000000" pitchFamily="2" charset="0"/>
                <a:cs typeface="poppins" panose="00000500000000000000" pitchFamily="2" charset="0"/>
              </a:rPr>
              <a:t>golongan</a:t>
            </a:r>
            <a:r>
              <a:rPr lang="en-ID" sz="29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900" dirty="0" err="1">
                <a:latin typeface="poppins" panose="00000500000000000000" pitchFamily="2" charset="0"/>
                <a:cs typeface="poppins" panose="00000500000000000000" pitchFamily="2" charset="0"/>
              </a:rPr>
              <a:t>transisi</a:t>
            </a:r>
            <a:r>
              <a:rPr lang="en-ID" sz="29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10387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9E5AAFF-DF6F-CC86-B4CE-E5D48AFCA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Klasifikasi Sistem Periodik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0B0B53D5-77E5-C3C2-DCB0-E9C28DC09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9601196" cy="331893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600" b="0" i="0" u="none" strike="noStrike" dirty="0">
                <a:solidFill>
                  <a:srgbClr val="424A4C"/>
                </a:solidFill>
                <a:effectLst/>
                <a:latin typeface="poppins" pitchFamily="2" charset="77"/>
              </a:rPr>
              <a:t>B. </a:t>
            </a:r>
            <a:r>
              <a:rPr lang="en-US" sz="1600" b="0" i="0" u="none" strike="noStrike" dirty="0" err="1">
                <a:solidFill>
                  <a:srgbClr val="424A4C"/>
                </a:solidFill>
                <a:effectLst/>
                <a:latin typeface="poppins" pitchFamily="2" charset="77"/>
              </a:rPr>
              <a:t>Periode</a:t>
            </a:r>
            <a:endParaRPr lang="en-US" sz="1600" b="0" i="0" u="none" strike="noStrike" dirty="0">
              <a:solidFill>
                <a:srgbClr val="424A4C"/>
              </a:solidFill>
              <a:effectLst/>
              <a:latin typeface="poppins" pitchFamily="2" charset="77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id-ID" sz="1500" b="0" i="0" u="none" strike="noStrike" dirty="0">
                <a:solidFill>
                  <a:schemeClr val="tx1"/>
                </a:solidFill>
                <a:effectLst/>
                <a:latin typeface="poppins" pitchFamily="2" charset="77"/>
              </a:rPr>
              <a:t>Sementara itu</a:t>
            </a:r>
            <a:r>
              <a:rPr lang="id-ID" sz="1500" b="0" i="0" u="none" strike="noStrike" dirty="0">
                <a:solidFill>
                  <a:srgbClr val="424A4C"/>
                </a:solidFill>
                <a:effectLst/>
                <a:latin typeface="poppins" pitchFamily="2" charset="77"/>
              </a:rPr>
              <a:t>, </a:t>
            </a:r>
            <a:r>
              <a:rPr lang="id-ID" sz="1500" b="0" i="0" u="none" strike="noStrike" dirty="0">
                <a:solidFill>
                  <a:srgbClr val="C00000"/>
                </a:solidFill>
                <a:effectLst/>
                <a:latin typeface="poppins" pitchFamily="2" charset="77"/>
              </a:rPr>
              <a:t>periode adalah barisan horizontal yang terdapat pada tabel periodik. </a:t>
            </a:r>
            <a:r>
              <a:rPr lang="id-ID" sz="1500" b="0" i="0" u="none" strike="noStrike" dirty="0">
                <a:solidFill>
                  <a:schemeClr val="tx1"/>
                </a:solidFill>
                <a:effectLst/>
                <a:latin typeface="poppins" pitchFamily="2" charset="77"/>
              </a:rPr>
              <a:t>Terdapat 7 periode dalam tabel periodik, di mana masing-masing tabel mewakili tingkat energi atom yang dimiliki. Tidak semua periode memiliki jumlah unsur yang sama. Di mana jumlah unsur terkecil terdapat pada periode 1 yang berjumlah 2 unsur. Sedangkan jumlah unsur tebanyak adalah pada periode 6 yang memiliki 32 unsur.</a:t>
            </a:r>
            <a:endParaRPr lang="id-ID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666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A1E1180-292F-634A-229E-5BAAE029F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Klasifikasi Sistem Periodik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A280BD92-49AD-75A7-1C98-BDC39C5A4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77500" lnSpcReduction="20000"/>
          </a:bodyPr>
          <a:lstStyle/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id-ID" b="0" i="0" u="none" strike="noStrike" dirty="0">
                <a:solidFill>
                  <a:srgbClr val="C00000"/>
                </a:solidFill>
                <a:effectLst/>
                <a:latin typeface="poppins" pitchFamily="2" charset="77"/>
              </a:rPr>
              <a:t>Periode ke-1</a:t>
            </a:r>
            <a:r>
              <a:rPr lang="id-ID" b="0" i="0" u="none" strike="noStrike" dirty="0">
                <a:solidFill>
                  <a:srgbClr val="424A4C"/>
                </a:solidFill>
                <a:effectLst/>
                <a:latin typeface="poppins" pitchFamily="2" charset="77"/>
              </a:rPr>
              <a:t>, 2 unsur</a:t>
            </a:r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id-ID" b="0" i="0" u="none" strike="noStrike" dirty="0">
                <a:solidFill>
                  <a:srgbClr val="C00000"/>
                </a:solidFill>
                <a:effectLst/>
                <a:latin typeface="poppins" pitchFamily="2" charset="77"/>
              </a:rPr>
              <a:t>Periode ke-2</a:t>
            </a:r>
            <a:r>
              <a:rPr lang="id-ID" b="0" i="0" u="none" strike="noStrike" dirty="0">
                <a:solidFill>
                  <a:srgbClr val="424A4C"/>
                </a:solidFill>
                <a:effectLst/>
                <a:latin typeface="poppins" pitchFamily="2" charset="77"/>
              </a:rPr>
              <a:t>, 8 unsur</a:t>
            </a:r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id-ID" b="0" i="0" u="none" strike="noStrike" dirty="0">
                <a:solidFill>
                  <a:srgbClr val="C00000"/>
                </a:solidFill>
                <a:effectLst/>
                <a:latin typeface="poppins" pitchFamily="2" charset="77"/>
              </a:rPr>
              <a:t>Periode ke-3</a:t>
            </a:r>
            <a:r>
              <a:rPr lang="id-ID" b="0" i="0" u="none" strike="noStrike" dirty="0">
                <a:solidFill>
                  <a:srgbClr val="424A4C"/>
                </a:solidFill>
                <a:effectLst/>
                <a:latin typeface="poppins" pitchFamily="2" charset="77"/>
              </a:rPr>
              <a:t>, 8 unsur</a:t>
            </a:r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id-ID" b="0" i="0" u="none" strike="noStrike" dirty="0">
                <a:solidFill>
                  <a:srgbClr val="C00000"/>
                </a:solidFill>
                <a:effectLst/>
                <a:latin typeface="poppins" pitchFamily="2" charset="77"/>
              </a:rPr>
              <a:t>Periode ke-4</a:t>
            </a:r>
            <a:r>
              <a:rPr lang="id-ID" b="0" i="0" u="none" strike="noStrike" dirty="0">
                <a:solidFill>
                  <a:srgbClr val="424A4C"/>
                </a:solidFill>
                <a:effectLst/>
                <a:latin typeface="poppins" pitchFamily="2" charset="77"/>
              </a:rPr>
              <a:t>, 18 unsur</a:t>
            </a:r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id-ID" b="0" i="0" u="none" strike="noStrike" dirty="0">
                <a:solidFill>
                  <a:srgbClr val="C00000"/>
                </a:solidFill>
                <a:effectLst/>
                <a:latin typeface="poppins" pitchFamily="2" charset="77"/>
              </a:rPr>
              <a:t>Periode ke-5</a:t>
            </a:r>
            <a:r>
              <a:rPr lang="id-ID" b="0" i="0" u="none" strike="noStrike" dirty="0">
                <a:solidFill>
                  <a:srgbClr val="424A4C"/>
                </a:solidFill>
                <a:effectLst/>
                <a:latin typeface="poppins" pitchFamily="2" charset="77"/>
              </a:rPr>
              <a:t>, 18 unsur</a:t>
            </a:r>
            <a:endParaRPr lang="en-US" b="0" i="0" u="none" strike="noStrike" dirty="0">
              <a:solidFill>
                <a:srgbClr val="424A4C"/>
              </a:solidFill>
              <a:effectLst/>
              <a:latin typeface="poppins" pitchFamily="2" charset="77"/>
            </a:endParaRPr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id-ID" b="0" i="0" u="none" strike="noStrike" dirty="0">
                <a:solidFill>
                  <a:srgbClr val="C00000"/>
                </a:solidFill>
                <a:effectLst/>
                <a:latin typeface="poppins" pitchFamily="2" charset="77"/>
              </a:rPr>
              <a:t>Periode ke-6</a:t>
            </a:r>
            <a:r>
              <a:rPr lang="id-ID" b="0" i="0" u="none" strike="noStrike" dirty="0">
                <a:solidFill>
                  <a:srgbClr val="424A4C"/>
                </a:solidFill>
                <a:effectLst/>
                <a:latin typeface="poppins" pitchFamily="2" charset="77"/>
              </a:rPr>
              <a:t>, 32 unsur, 18 unsur seperti periode ke-4 dan ke-5, 14 unsur deret lantanida</a:t>
            </a:r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id-ID" b="0" i="0" u="none" strike="noStrike" dirty="0">
                <a:solidFill>
                  <a:srgbClr val="C00000"/>
                </a:solidFill>
                <a:effectLst/>
                <a:latin typeface="poppins" pitchFamily="2" charset="77"/>
              </a:rPr>
              <a:t>Periode ke-7</a:t>
            </a:r>
            <a:r>
              <a:rPr lang="id-ID" b="0" i="0" u="none" strike="noStrike" dirty="0">
                <a:solidFill>
                  <a:srgbClr val="424A4C"/>
                </a:solidFill>
                <a:effectLst/>
                <a:latin typeface="poppins" pitchFamily="2" charset="77"/>
              </a:rPr>
              <a:t>, merupakan periode unsur yang belum lengkap. Terdapat deret aktinida.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010464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1351</Words>
  <Application>Microsoft Office PowerPoint</Application>
  <PresentationFormat>Widescreen</PresentationFormat>
  <Paragraphs>89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Garamond</vt:lpstr>
      <vt:lpstr>poppins</vt:lpstr>
      <vt:lpstr>Organik</vt:lpstr>
      <vt:lpstr>KIMIA 1B</vt:lpstr>
      <vt:lpstr>APA SAJA YANG AKAN DIBAHAS?</vt:lpstr>
      <vt:lpstr>Sistem Periodik</vt:lpstr>
      <vt:lpstr>Sistem Periodik</vt:lpstr>
      <vt:lpstr>Unsur-Unsur Dalam Sistem Periodik</vt:lpstr>
      <vt:lpstr>Klasifikasi Sistem Periodik</vt:lpstr>
      <vt:lpstr>Klasifikasi Sistem Periodik</vt:lpstr>
      <vt:lpstr>Klasifikasi Sistem Periodik</vt:lpstr>
      <vt:lpstr>Klasifikasi Sistem Periodik</vt:lpstr>
      <vt:lpstr>Sifat Sistem Periodik Unsur Kimia</vt:lpstr>
      <vt:lpstr>Sifat Sistem Periodik Unsur Kimia</vt:lpstr>
      <vt:lpstr>Sifat Sistem Periodik Unsur Kimia</vt:lpstr>
      <vt:lpstr>Konfigurasi Elektron</vt:lpstr>
      <vt:lpstr>Pengertian Konfigurasi Elektron</vt:lpstr>
      <vt:lpstr>Aturan Penuh/Setengah Penuh</vt:lpstr>
      <vt:lpstr>Contoh Soal Konfigurasi Elektron</vt:lpstr>
      <vt:lpstr>Diagram Orbital</vt:lpstr>
      <vt:lpstr>Asas Larangan Pauli</vt:lpstr>
      <vt:lpstr>Aturan Hund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KIMIA 1 B</dc:title>
  <dc:creator>jevontamba8@gmail.com</dc:creator>
  <cp:lastModifiedBy>Kiagus Rafi</cp:lastModifiedBy>
  <cp:revision>29</cp:revision>
  <dcterms:created xsi:type="dcterms:W3CDTF">2022-10-11T07:31:04Z</dcterms:created>
  <dcterms:modified xsi:type="dcterms:W3CDTF">2022-10-12T03:48:42Z</dcterms:modified>
</cp:coreProperties>
</file>