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9" r:id="rId3"/>
    <p:sldId id="258" r:id="rId4"/>
    <p:sldId id="274" r:id="rId5"/>
    <p:sldId id="275" r:id="rId6"/>
    <p:sldId id="261" r:id="rId7"/>
    <p:sldId id="280" r:id="rId8"/>
    <p:sldId id="262" r:id="rId9"/>
    <p:sldId id="263" r:id="rId10"/>
    <p:sldId id="281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95"/>
  </p:normalViewPr>
  <p:slideViewPr>
    <p:cSldViewPr>
      <p:cViewPr varScale="1">
        <p:scale>
          <a:sx n="62" d="100"/>
          <a:sy n="62" d="100"/>
        </p:scale>
        <p:origin x="113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3065-72D2-4FBC-A708-FFA3FAEAC752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9B8B-BAD3-4FB0-BC78-B1C585010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3065-72D2-4FBC-A708-FFA3FAEAC752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9B8B-BAD3-4FB0-BC78-B1C585010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3065-72D2-4FBC-A708-FFA3FAEAC752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9B8B-BAD3-4FB0-BC78-B1C585010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3065-72D2-4FBC-A708-FFA3FAEAC752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9B8B-BAD3-4FB0-BC78-B1C585010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3065-72D2-4FBC-A708-FFA3FAEAC752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9B8B-BAD3-4FB0-BC78-B1C585010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3065-72D2-4FBC-A708-FFA3FAEAC752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9B8B-BAD3-4FB0-BC78-B1C585010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3065-72D2-4FBC-A708-FFA3FAEAC752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9B8B-BAD3-4FB0-BC78-B1C585010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3065-72D2-4FBC-A708-FFA3FAEAC752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9B8B-BAD3-4FB0-BC78-B1C585010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3065-72D2-4FBC-A708-FFA3FAEAC752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9B8B-BAD3-4FB0-BC78-B1C585010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3065-72D2-4FBC-A708-FFA3FAEAC752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9B8B-BAD3-4FB0-BC78-B1C585010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3065-72D2-4FBC-A708-FFA3FAEAC752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9B8B-BAD3-4FB0-BC78-B1C585010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03065-72D2-4FBC-A708-FFA3FAEAC752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E9B8B-BAD3-4FB0-BC78-B1C585010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3139-0576-D049-985A-E0E44C76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HUKUM AMPERE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04822-AD2E-2C42-81DB-799A56DA8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Hubungan kuantitatif antara arus i dan medan magnet B sebagai :</a:t>
            </a:r>
          </a:p>
          <a:p>
            <a:pPr algn="ctr"/>
            <a:r>
              <a:rPr lang="en-US"/>
              <a:t>⎰B.dl = µ</a:t>
            </a:r>
            <a:r>
              <a:rPr lang="en-US" baseline="-25000"/>
              <a:t>0</a:t>
            </a:r>
            <a:r>
              <a:rPr lang="en-US"/>
              <a:t>.i</a:t>
            </a:r>
          </a:p>
          <a:p>
            <a:r>
              <a:rPr lang="en-US"/>
              <a:t>µ</a:t>
            </a:r>
            <a:r>
              <a:rPr lang="en-US" baseline="-25000"/>
              <a:t>0</a:t>
            </a:r>
            <a:r>
              <a:rPr lang="en-US"/>
              <a:t> = konstanta permeabilitas dalam vakum</a:t>
            </a:r>
          </a:p>
          <a:p>
            <a:r>
              <a:rPr lang="en-US"/>
              <a:t>      = 4⎍ x 10</a:t>
            </a:r>
            <a:r>
              <a:rPr lang="en-US" baseline="30000"/>
              <a:t>-7 </a:t>
            </a:r>
            <a:r>
              <a:rPr lang="en-US"/>
              <a:t>Tm/A</a:t>
            </a:r>
          </a:p>
        </p:txBody>
      </p:sp>
    </p:spTree>
    <p:extLst>
      <p:ext uri="{BB962C8B-B14F-4D97-AF65-F5344CB8AC3E}">
        <p14:creationId xmlns:p14="http://schemas.microsoft.com/office/powerpoint/2010/main" val="392490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128C-105E-AD43-8EFE-EE609526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GGL INDUKSI KARENA GERAK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CC3E8-7570-9E40-BADE-4D4A10E91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Setiap kali suatu konduktor bergerak dalam medan magnet, hingga memotong garis-garis fluks, akan timbul ggl-induksi di dalamnya.</a:t>
            </a:r>
          </a:p>
          <a:p>
            <a:r>
              <a:rPr lang="en-US"/>
              <a:t>Ggl yang terinduksi dalam konduktor dengan Panjang l dan bergerak dengan kecepatan v tegak lurus medan B adalah :</a:t>
            </a:r>
          </a:p>
          <a:p>
            <a:pPr algn="ctr"/>
            <a:r>
              <a:rPr lang="en-US"/>
              <a:t>⍷ = B.l.v</a:t>
            </a:r>
          </a:p>
          <a:p>
            <a:pPr marL="0" indent="0">
              <a:buNone/>
            </a:pPr>
            <a:r>
              <a:rPr lang="en-US"/>
              <a:t>⍷ = ggl induksi (Volt)</a:t>
            </a:r>
          </a:p>
          <a:p>
            <a:pPr marL="0" indent="0">
              <a:buNone/>
            </a:pPr>
            <a:r>
              <a:rPr lang="en-US"/>
              <a:t>B = medan magnet (Tesla)</a:t>
            </a:r>
          </a:p>
          <a:p>
            <a:pPr marL="0" indent="0">
              <a:buNone/>
            </a:pPr>
            <a:r>
              <a:rPr lang="en-US"/>
              <a:t>l = Panjang (m)</a:t>
            </a:r>
          </a:p>
          <a:p>
            <a:pPr marL="0" indent="0">
              <a:buNone/>
            </a:pPr>
            <a:r>
              <a:rPr lang="en-US"/>
              <a:t>V = kecepatan (m/s)</a:t>
            </a:r>
          </a:p>
        </p:txBody>
      </p:sp>
    </p:spTree>
    <p:extLst>
      <p:ext uri="{BB962C8B-B14F-4D97-AF65-F5344CB8AC3E}">
        <p14:creationId xmlns:p14="http://schemas.microsoft.com/office/powerpoint/2010/main" val="3035252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CAE8-A132-5F4C-BCEA-3B3A5EDB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r>
              <a:rPr lang="en-US"/>
              <a:t>LATIHAN SOAL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6D98A-6CF2-F14B-B4DD-6ACB2FA4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1</a:t>
            </a:r>
            <a:r>
              <a:rPr lang="en-US"/>
              <a:t>. Berapa medan magnet B di dekat solenoida dengan Panjang 10 cm yang memiliki 350 lilitan kawat dan membawa arus 2,5 A?</a:t>
            </a:r>
          </a:p>
          <a:p>
            <a:endParaRPr lang="en-US"/>
          </a:p>
          <a:p>
            <a:r>
              <a:rPr lang="en-US" b="1"/>
              <a:t>2</a:t>
            </a:r>
            <a:r>
              <a:rPr lang="en-US"/>
              <a:t>. Sebuah kumparan 100 lilitan, fluks magnetnya berkurang dari 0,03 Wb menjadi 0,01 Wb dalam selang waktu 1 detik. Berap Volt GGL induksi dari kumparan tersebut?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501122" cy="654032"/>
          </a:xfrm>
        </p:spPr>
        <p:txBody>
          <a:bodyPr>
            <a:normAutofit/>
          </a:bodyPr>
          <a:lstStyle/>
          <a:p>
            <a:r>
              <a:rPr lang="en-ID" sz="3200" dirty="0">
                <a:latin typeface="Arial" pitchFamily="34" charset="0"/>
                <a:cs typeface="Arial" pitchFamily="34" charset="0"/>
              </a:rPr>
              <a:t>Medan Magnet </a:t>
            </a:r>
            <a:r>
              <a:rPr lang="en-ID" sz="3200" dirty="0" err="1">
                <a:latin typeface="Arial" pitchFamily="34" charset="0"/>
                <a:cs typeface="Arial" pitchFamily="34" charset="0"/>
              </a:rPr>
              <a:t>di</a:t>
            </a:r>
            <a:r>
              <a:rPr lang="en-ID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3200" dirty="0" err="1">
                <a:latin typeface="Arial" pitchFamily="34" charset="0"/>
                <a:cs typeface="Arial" pitchFamily="34" charset="0"/>
              </a:rPr>
              <a:t>Sekitar</a:t>
            </a:r>
            <a:r>
              <a:rPr lang="en-ID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3200" dirty="0" err="1">
                <a:latin typeface="Arial" pitchFamily="34" charset="0"/>
                <a:cs typeface="Arial" pitchFamily="34" charset="0"/>
              </a:rPr>
              <a:t>Kawat</a:t>
            </a:r>
            <a:r>
              <a:rPr lang="en-ID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3200" dirty="0" err="1">
                <a:latin typeface="Arial" pitchFamily="34" charset="0"/>
                <a:cs typeface="Arial" pitchFamily="34" charset="0"/>
              </a:rPr>
              <a:t>Berarus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071547"/>
            <a:ext cx="8229600" cy="1214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400" dirty="0" err="1">
                <a:latin typeface="Arial" pitchFamily="34" charset="0"/>
                <a:cs typeface="Arial" pitchFamily="34" charset="0"/>
              </a:rPr>
              <a:t>Kawat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berarus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listrik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menimbulkan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medan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magnet (HC.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Oersted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, 1820)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0034" y="2000240"/>
            <a:ext cx="8229600" cy="71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D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Hukum</a:t>
            </a:r>
            <a:r>
              <a:rPr kumimoji="0" lang="en-ID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ID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Biot-Savart</a:t>
            </a:r>
            <a:r>
              <a:rPr kumimoji="0" lang="en-ID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&amp; </a:t>
            </a:r>
            <a:r>
              <a:rPr kumimoji="0" lang="en-ID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Hukum</a:t>
            </a:r>
            <a:r>
              <a:rPr kumimoji="0" lang="en-ID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Ampere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3489" y="3267080"/>
            <a:ext cx="16287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00034" y="2714620"/>
            <a:ext cx="8229600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ID" sz="2800" dirty="0">
                <a:latin typeface="Arial" pitchFamily="34" charset="0"/>
                <a:cs typeface="Arial" pitchFamily="34" charset="0"/>
              </a:rPr>
              <a:t>Medan magnet B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di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titik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berjarak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r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kawat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panjang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berarus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listrik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I 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34342" y="1928802"/>
            <a:ext cx="9525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500034" y="4214818"/>
            <a:ext cx="8229600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ID" sz="2800" dirty="0">
                <a:latin typeface="Arial" pitchFamily="34" charset="0"/>
                <a:cs typeface="Arial" pitchFamily="34" charset="0"/>
              </a:rPr>
              <a:t>Medan magnet B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di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titik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berjarak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r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kawat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pendek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berarus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listrik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I 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5114943"/>
            <a:ext cx="42386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82054" y="4929198"/>
            <a:ext cx="327622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500034" y="428604"/>
            <a:ext cx="8229600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ID" sz="2800" dirty="0">
                <a:latin typeface="Arial" pitchFamily="34" charset="0"/>
                <a:cs typeface="Arial" pitchFamily="34" charset="0"/>
              </a:rPr>
              <a:t>Medan magnet B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di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titik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pusat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berjarak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r </a:t>
            </a:r>
          </a:p>
          <a:p>
            <a:pPr lvl="0"/>
            <a:r>
              <a:rPr lang="en-ID" sz="28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kawat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melingkar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berarus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listrik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I 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68" y="928670"/>
            <a:ext cx="15049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71472" y="5072074"/>
            <a:ext cx="5072098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ID" sz="2800" dirty="0">
                <a:latin typeface="Arial" pitchFamily="34" charset="0"/>
                <a:cs typeface="Arial" pitchFamily="34" charset="0"/>
              </a:rPr>
              <a:t>Medan magnet B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di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titik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pusat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berjarak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r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N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lilitan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kawat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melingkar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berarus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listrik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I 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5429264"/>
            <a:ext cx="16668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1500174"/>
            <a:ext cx="13716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2071678"/>
            <a:ext cx="8472518" cy="228601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D" sz="2800" dirty="0" err="1">
                <a:latin typeface="Arial" pitchFamily="34" charset="0"/>
                <a:cs typeface="Arial" pitchFamily="34" charset="0"/>
              </a:rPr>
              <a:t>Contoh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Soal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: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kawat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melingkar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berjari-jari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5 cm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dialiri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arus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listrik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sebesar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4 Ampere. H</a:t>
            </a:r>
            <a:r>
              <a:rPr lang="sv-SE" sz="2800" dirty="0">
                <a:latin typeface="Arial" pitchFamily="34" charset="0"/>
                <a:cs typeface="Arial" pitchFamily="34" charset="0"/>
              </a:rPr>
              <a:t>itunglah medan megnet pada pusat lingkaran itu.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2800" dirty="0">
                <a:latin typeface="Arial" pitchFamily="34" charset="0"/>
                <a:cs typeface="Arial" pitchFamily="34" charset="0"/>
              </a:rPr>
              <a:t>Jawab.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28794" y="3833817"/>
            <a:ext cx="5385319" cy="116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10" y="1938330"/>
            <a:ext cx="3613995" cy="919166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0034" y="428604"/>
            <a:ext cx="8229600" cy="1428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ID" sz="2800" dirty="0">
                <a:latin typeface="Arial" pitchFamily="34" charset="0"/>
                <a:cs typeface="Arial" pitchFamily="34" charset="0"/>
              </a:rPr>
              <a:t>Medan magnet B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di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solenoida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panjangnya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L,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N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lilitan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(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jumlah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lilitan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per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satuan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panjang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, n = N/L: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0034" y="3143248"/>
            <a:ext cx="8229600" cy="2714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sv-SE" sz="2800" dirty="0">
                <a:latin typeface="Arial" pitchFamily="34" charset="0"/>
                <a:cs typeface="Arial" pitchFamily="34" charset="0"/>
              </a:rPr>
              <a:t>Contoh Soal:</a:t>
            </a:r>
          </a:p>
          <a:p>
            <a:r>
              <a:rPr lang="sv-SE" sz="2800" dirty="0">
                <a:latin typeface="Arial" pitchFamily="34" charset="0"/>
                <a:cs typeface="Arial" pitchFamily="34" charset="0"/>
              </a:rPr>
              <a:t>Solenoida berinti udara berjari-jari 0,02 m, panjang 0,6 m, terdiri dari 2000 lilitan,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dialiri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arus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listrik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5 Ampere.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Berapa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induksi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magnetik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soloenoida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Jawab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32911" y="5429264"/>
            <a:ext cx="5753865" cy="928694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895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11920" y="1571612"/>
            <a:ext cx="310348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428604"/>
            <a:ext cx="8229600" cy="1214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ID" sz="2800" dirty="0">
                <a:latin typeface="Arial" pitchFamily="34" charset="0"/>
                <a:cs typeface="Arial" pitchFamily="34" charset="0"/>
              </a:rPr>
              <a:t>Medan magnet B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di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pusat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toroida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berjari-jari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r,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N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lilitan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(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keliling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toroida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= 2</a:t>
            </a:r>
            <a:r>
              <a:rPr lang="el-GR" sz="2800" dirty="0">
                <a:cs typeface="Arial" pitchFamily="34" charset="0"/>
              </a:rPr>
              <a:t>π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r):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71612"/>
            <a:ext cx="2195524" cy="1122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1357298"/>
            <a:ext cx="20764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00034" y="3143248"/>
            <a:ext cx="8229600" cy="2357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sv-SE" sz="2800" dirty="0">
                <a:latin typeface="Arial" pitchFamily="34" charset="0"/>
                <a:cs typeface="Arial" pitchFamily="34" charset="0"/>
              </a:rPr>
              <a:t>Contoh Soal:</a:t>
            </a:r>
          </a:p>
          <a:p>
            <a:r>
              <a:rPr lang="sv-SE" sz="2800" dirty="0">
                <a:latin typeface="Arial" pitchFamily="34" charset="0"/>
                <a:cs typeface="Arial" pitchFamily="34" charset="0"/>
              </a:rPr>
              <a:t>Toroida dengan 400 lilitan berjari-jari 0,01 m,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dialiri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arus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listrik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2 Ampere.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Berapa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induksi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magnetik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pusat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toroida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Jawab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5984" y="5143512"/>
            <a:ext cx="5102714" cy="1000132"/>
          </a:xfrm>
          <a:prstGeom prst="rect">
            <a:avLst/>
          </a:prstGeom>
          <a:noFill/>
        </p:spPr>
      </p:pic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428604"/>
            <a:ext cx="8229600" cy="1971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arus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tetap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kumparan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solenoida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toroida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ruang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vakum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medan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magnet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di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suatu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titik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solenoida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toroida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itu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Bo.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inti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solenoida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toroida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diisi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suatu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bahan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medan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magnet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berubah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B.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596" y="3500438"/>
            <a:ext cx="8229600" cy="500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</a:pP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Permeabilitas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relatif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bahan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,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2857496"/>
            <a:ext cx="8229600" cy="500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</a:pP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Permeabilitas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bahan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, 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µ =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ID" sz="2800" baseline="-25000" dirty="0" err="1">
                <a:latin typeface="Arial" pitchFamily="34" charset="0"/>
                <a:cs typeface="Arial" pitchFamily="34" charset="0"/>
              </a:rPr>
              <a:t>M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.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µ₀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3357562"/>
            <a:ext cx="12192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28596" y="2357430"/>
            <a:ext cx="8229600" cy="500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</a:pP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Permeabilitas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ruang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vakum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, 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µ₀ = 4</a:t>
            </a:r>
            <a:r>
              <a:rPr lang="el-GR" sz="2800" dirty="0">
                <a:cs typeface="Arial" pitchFamily="34" charset="0"/>
              </a:rPr>
              <a:t>π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x 10</a:t>
            </a:r>
            <a:r>
              <a:rPr lang="en-ID" sz="2800" baseline="30000" dirty="0">
                <a:latin typeface="Arial" pitchFamily="34" charset="0"/>
                <a:cs typeface="Arial" pitchFamily="34" charset="0"/>
              </a:rPr>
              <a:t>-7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Arial" pitchFamily="34" charset="0"/>
                <a:cs typeface="Arial" pitchFamily="34" charset="0"/>
              </a:rPr>
              <a:t>T.m</a:t>
            </a:r>
            <a:r>
              <a:rPr lang="en-ID" sz="2800" dirty="0">
                <a:latin typeface="Arial" pitchFamily="34" charset="0"/>
                <a:cs typeface="Arial" pitchFamily="34" charset="0"/>
              </a:rPr>
              <a:t>/A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28596" y="4214818"/>
            <a:ext cx="8229600" cy="2357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0" lang="en-ID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Bahan</a:t>
            </a:r>
            <a:r>
              <a:rPr kumimoji="0" lang="en-ID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ID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diamagnetik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ID" sz="2400" baseline="-25000" dirty="0" err="1">
                <a:latin typeface="Arial" pitchFamily="34" charset="0"/>
                <a:cs typeface="Arial" pitchFamily="34" charset="0"/>
              </a:rPr>
              <a:t>M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sedikit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lebih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kecil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1,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contoh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timah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ID" sz="2400" baseline="-25000" dirty="0" err="1">
                <a:latin typeface="Arial" pitchFamily="34" charset="0"/>
                <a:cs typeface="Arial" pitchFamily="34" charset="0"/>
              </a:rPr>
              <a:t>M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= 0,999984.</a:t>
            </a:r>
          </a:p>
          <a:p>
            <a:r>
              <a:rPr lang="en-ID" sz="2400" b="1" dirty="0" err="1">
                <a:latin typeface="Arial" pitchFamily="34" charset="0"/>
                <a:cs typeface="Arial" pitchFamily="34" charset="0"/>
              </a:rPr>
              <a:t>Bahan</a:t>
            </a:r>
            <a:r>
              <a:rPr lang="en-ID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b="1" dirty="0" err="1">
                <a:latin typeface="Arial" pitchFamily="34" charset="0"/>
                <a:cs typeface="Arial" pitchFamily="34" charset="0"/>
              </a:rPr>
              <a:t>paramagnetik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ID" sz="2400" baseline="-25000" dirty="0" err="1">
                <a:latin typeface="Arial" pitchFamily="34" charset="0"/>
                <a:cs typeface="Arial" pitchFamily="34" charset="0"/>
              </a:rPr>
              <a:t>M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sedikit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lebih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besar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1,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contoh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aluminium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ID" sz="2400" baseline="-25000" dirty="0" err="1">
                <a:latin typeface="Arial" pitchFamily="34" charset="0"/>
                <a:cs typeface="Arial" pitchFamily="34" charset="0"/>
              </a:rPr>
              <a:t>M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= 1,000021.</a:t>
            </a:r>
          </a:p>
          <a:p>
            <a:r>
              <a:rPr lang="en-ID" sz="2400" b="1" dirty="0" err="1">
                <a:latin typeface="Arial" pitchFamily="34" charset="0"/>
                <a:cs typeface="Arial" pitchFamily="34" charset="0"/>
              </a:rPr>
              <a:t>Bahan</a:t>
            </a:r>
            <a:r>
              <a:rPr lang="en-ID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b="1" dirty="0" err="1">
                <a:latin typeface="Arial" pitchFamily="34" charset="0"/>
                <a:cs typeface="Arial" pitchFamily="34" charset="0"/>
              </a:rPr>
              <a:t>feromagnetik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besi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campuran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besi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ID" sz="2400" baseline="-25000" dirty="0" err="1">
                <a:latin typeface="Arial" pitchFamily="34" charset="0"/>
                <a:cs typeface="Arial" pitchFamily="34" charset="0"/>
              </a:rPr>
              <a:t>M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= 50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lebih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besar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50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AF7D-23D4-7A44-8169-7C1D5AD0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FLUKS MAGNETIK (⏀)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3DCAB-D3BB-004D-8C27-83F80C701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Fluks magnetik yang melalui luas A adalah jumlah garis fluks yang menembus luas tersebut. Jika B adalah komponen yang tegak lurus permukaan A, maka :</a:t>
            </a:r>
          </a:p>
          <a:p>
            <a:pPr algn="ctr"/>
            <a:r>
              <a:rPr lang="en-US"/>
              <a:t>⏀= B . A</a:t>
            </a:r>
          </a:p>
          <a:p>
            <a:r>
              <a:rPr lang="en-US"/>
              <a:t>⏀= fluks magnetik (Weber)</a:t>
            </a:r>
          </a:p>
          <a:p>
            <a:r>
              <a:rPr lang="en-US"/>
              <a:t>B = medan magnet (Tesla)</a:t>
            </a:r>
          </a:p>
          <a:p>
            <a:r>
              <a:rPr lang="en-US"/>
              <a:t>A = luas (m</a:t>
            </a:r>
            <a:r>
              <a:rPr lang="en-US" baseline="30000"/>
              <a:t>2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257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4" y="1167618"/>
            <a:ext cx="1785950" cy="1046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071546"/>
            <a:ext cx="6072230" cy="135732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Faraday 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perubahan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fluks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magnetik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(d</a:t>
            </a:r>
            <a:r>
              <a:rPr lang="el-GR" sz="2400" dirty="0">
                <a:latin typeface="Arial" pitchFamily="34" charset="0"/>
                <a:cs typeface="Arial" pitchFamily="34" charset="0"/>
              </a:rPr>
              <a:t>φ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menimbulkan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GGL (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ɛ)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sz="2400" dirty="0">
                <a:latin typeface="Arial" pitchFamily="34" charset="0"/>
                <a:cs typeface="Arial" pitchFamily="34" charset="0"/>
              </a:rPr>
              <a:t>N</a:t>
            </a:r>
            <a:r>
              <a:rPr lang="en-ID" sz="240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=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jumlah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lilitan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85728"/>
            <a:ext cx="822960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Gaya </a:t>
            </a:r>
            <a:r>
              <a:rPr kumimoji="0" lang="en-ID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Gerak</a:t>
            </a:r>
            <a:r>
              <a:rPr kumimoji="0" lang="en-ID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ID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Listrik</a:t>
            </a:r>
            <a:r>
              <a:rPr kumimoji="0" lang="en-ID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(GGL) </a:t>
            </a:r>
            <a:r>
              <a:rPr kumimoji="0" lang="en-ID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Induksi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7158" y="5000636"/>
            <a:ext cx="8572560" cy="1571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GGL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induksi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magnet (B)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fluks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magnetik</a:t>
            </a:r>
            <a:r>
              <a:rPr lang="el-GR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l-GR" sz="2400" dirty="0">
                <a:latin typeface="Arial" pitchFamily="34" charset="0"/>
                <a:cs typeface="Arial" pitchFamily="34" charset="0"/>
              </a:rPr>
              <a:t>φ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).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F</a:t>
            </a:r>
            <a:r>
              <a:rPr lang="sv-SE" sz="2400" dirty="0">
                <a:latin typeface="Arial" pitchFamily="34" charset="0"/>
                <a:cs typeface="Arial" pitchFamily="34" charset="0"/>
              </a:rPr>
              <a:t>enomena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disebut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Induksi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Elektromagnetik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sv-SE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Faraday &amp; Henry).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7158" y="2643182"/>
            <a:ext cx="6072230" cy="5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D" sz="2400" dirty="0">
                <a:latin typeface="Arial" pitchFamily="34" charset="0"/>
                <a:cs typeface="Arial" pitchFamily="34" charset="0"/>
              </a:rPr>
              <a:t>GGL </a:t>
            </a:r>
            <a:r>
              <a:rPr lang="en-ID" sz="2400" dirty="0" err="1">
                <a:latin typeface="Arial" pitchFamily="34" charset="0"/>
                <a:cs typeface="Arial" pitchFamily="34" charset="0"/>
              </a:rPr>
              <a:t>induksi</a:t>
            </a:r>
            <a:r>
              <a:rPr lang="en-ID" sz="2400" dirty="0">
                <a:latin typeface="Arial" pitchFamily="34" charset="0"/>
                <a:cs typeface="Arial" pitchFamily="34" charset="0"/>
              </a:rPr>
              <a:t> k</a:t>
            </a:r>
            <a:r>
              <a:rPr kumimoji="0" lang="en-ID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umparan</a:t>
            </a:r>
            <a:r>
              <a:rPr kumimoji="0" lang="en-ID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ID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dengan</a:t>
            </a:r>
            <a:r>
              <a:rPr kumimoji="0" lang="en-ID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N </a:t>
            </a:r>
            <a:r>
              <a:rPr kumimoji="0" lang="en-ID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lilitan</a:t>
            </a:r>
            <a:r>
              <a:rPr kumimoji="0" lang="en-ID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1" y="2143116"/>
            <a:ext cx="2143141" cy="115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81171" y="3214699"/>
            <a:ext cx="41052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357166"/>
            <a:ext cx="4572033" cy="1888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57158" y="2643182"/>
            <a:ext cx="8572560" cy="2643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v-SE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Fenomena : Kelistrikan menimbulkan medan magnet,</a:t>
            </a:r>
            <a:r>
              <a:rPr kumimoji="0" lang="sv-SE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&amp; </a:t>
            </a:r>
            <a:r>
              <a:rPr kumimoji="0" lang="sv-SE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Perubahan fluks magnetik menimbulkan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arus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listrik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Maxwell :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Elektromagnetik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adalah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sebuah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gelombang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terdiri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dari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medan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magnet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medan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listrik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1472" y="428604"/>
            <a:ext cx="3214710" cy="2071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Cristianovich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Lenz : GGL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induksi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berarah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melawan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perubahan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fluks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magnet yang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menghasilkannya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677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HUKUM AMPERE</vt:lpstr>
      <vt:lpstr>Medan Magnet di Sekitar Kawat Berarus</vt:lpstr>
      <vt:lpstr>PowerPoint Presentation</vt:lpstr>
      <vt:lpstr>PowerPoint Presentation</vt:lpstr>
      <vt:lpstr>PowerPoint Presentation</vt:lpstr>
      <vt:lpstr>PowerPoint Presentation</vt:lpstr>
      <vt:lpstr>FLUKS MAGNETIK (⏀)</vt:lpstr>
      <vt:lpstr>PowerPoint Presentation</vt:lpstr>
      <vt:lpstr>PowerPoint Presentation</vt:lpstr>
      <vt:lpstr>GGL INDUKSI KARENA GERAK</vt:lpstr>
      <vt:lpstr> LATIHAN SOAL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KEMAGNETAN DAN ARUS BOLAK-BALIK</dc:title>
  <dc:creator>L E N O V O</dc:creator>
  <cp:lastModifiedBy>Desy Hertinsyana</cp:lastModifiedBy>
  <cp:revision>115</cp:revision>
  <dcterms:created xsi:type="dcterms:W3CDTF">2019-07-11T05:45:18Z</dcterms:created>
  <dcterms:modified xsi:type="dcterms:W3CDTF">2023-05-29T03:21:00Z</dcterms:modified>
</cp:coreProperties>
</file>