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88" r:id="rId5"/>
    <p:sldId id="289" r:id="rId6"/>
    <p:sldId id="290" r:id="rId7"/>
    <p:sldId id="291" r:id="rId8"/>
    <p:sldId id="292" r:id="rId9"/>
    <p:sldId id="261" r:id="rId10"/>
    <p:sldId id="293" r:id="rId11"/>
    <p:sldId id="262" r:id="rId12"/>
    <p:sldId id="294" r:id="rId13"/>
    <p:sldId id="263" r:id="rId14"/>
    <p:sldId id="295" r:id="rId15"/>
    <p:sldId id="297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3" r:id="rId24"/>
    <p:sldId id="274" r:id="rId25"/>
    <p:sldId id="283" r:id="rId26"/>
    <p:sldId id="296" r:id="rId27"/>
    <p:sldId id="284" r:id="rId28"/>
    <p:sldId id="285" r:id="rId29"/>
    <p:sldId id="286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2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540" y="0"/>
            <a:ext cx="817880" cy="764540"/>
          </a:xfrm>
          <a:custGeom>
            <a:avLst/>
            <a:gdLst/>
            <a:ahLst/>
            <a:cxnLst/>
            <a:rect l="l" t="t" r="r" b="b"/>
            <a:pathLst>
              <a:path w="817880" h="764540">
                <a:moveTo>
                  <a:pt x="817863" y="0"/>
                </a:moveTo>
                <a:lnTo>
                  <a:pt x="592" y="0"/>
                </a:lnTo>
                <a:lnTo>
                  <a:pt x="0" y="764539"/>
                </a:lnTo>
                <a:lnTo>
                  <a:pt x="48260" y="763270"/>
                </a:lnTo>
                <a:lnTo>
                  <a:pt x="95885" y="758825"/>
                </a:lnTo>
                <a:lnTo>
                  <a:pt x="142240" y="752475"/>
                </a:lnTo>
                <a:lnTo>
                  <a:pt x="187960" y="742950"/>
                </a:lnTo>
                <a:lnTo>
                  <a:pt x="233045" y="730885"/>
                </a:lnTo>
                <a:lnTo>
                  <a:pt x="276860" y="716914"/>
                </a:lnTo>
                <a:lnTo>
                  <a:pt x="319405" y="700404"/>
                </a:lnTo>
                <a:lnTo>
                  <a:pt x="360680" y="681354"/>
                </a:lnTo>
                <a:lnTo>
                  <a:pt x="400685" y="660400"/>
                </a:lnTo>
                <a:lnTo>
                  <a:pt x="439419" y="636904"/>
                </a:lnTo>
                <a:lnTo>
                  <a:pt x="476884" y="611504"/>
                </a:lnTo>
                <a:lnTo>
                  <a:pt x="513080" y="584200"/>
                </a:lnTo>
                <a:lnTo>
                  <a:pt x="547369" y="555625"/>
                </a:lnTo>
                <a:lnTo>
                  <a:pt x="579755" y="524510"/>
                </a:lnTo>
                <a:lnTo>
                  <a:pt x="610869" y="492125"/>
                </a:lnTo>
                <a:lnTo>
                  <a:pt x="639444" y="457835"/>
                </a:lnTo>
                <a:lnTo>
                  <a:pt x="666750" y="421639"/>
                </a:lnTo>
                <a:lnTo>
                  <a:pt x="692150" y="384175"/>
                </a:lnTo>
                <a:lnTo>
                  <a:pt x="715644" y="345440"/>
                </a:lnTo>
                <a:lnTo>
                  <a:pt x="736600" y="305434"/>
                </a:lnTo>
                <a:lnTo>
                  <a:pt x="755650" y="264159"/>
                </a:lnTo>
                <a:lnTo>
                  <a:pt x="772160" y="221615"/>
                </a:lnTo>
                <a:lnTo>
                  <a:pt x="786130" y="177800"/>
                </a:lnTo>
                <a:lnTo>
                  <a:pt x="798194" y="132715"/>
                </a:lnTo>
                <a:lnTo>
                  <a:pt x="807719" y="86995"/>
                </a:lnTo>
                <a:lnTo>
                  <a:pt x="814069" y="40640"/>
                </a:lnTo>
                <a:lnTo>
                  <a:pt x="817863" y="0"/>
                </a:lnTo>
                <a:close/>
              </a:path>
            </a:pathLst>
          </a:custGeom>
          <a:solidFill>
            <a:srgbClr val="FCF8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540" y="0"/>
            <a:ext cx="817880" cy="764540"/>
          </a:xfrm>
          <a:custGeom>
            <a:avLst/>
            <a:gdLst/>
            <a:ahLst/>
            <a:cxnLst/>
            <a:rect l="l" t="t" r="r" b="b"/>
            <a:pathLst>
              <a:path w="817880" h="764540">
                <a:moveTo>
                  <a:pt x="817863" y="0"/>
                </a:moveTo>
                <a:lnTo>
                  <a:pt x="814069" y="40640"/>
                </a:lnTo>
                <a:lnTo>
                  <a:pt x="807719" y="86995"/>
                </a:lnTo>
                <a:lnTo>
                  <a:pt x="798194" y="132715"/>
                </a:lnTo>
                <a:lnTo>
                  <a:pt x="786130" y="177800"/>
                </a:lnTo>
                <a:lnTo>
                  <a:pt x="772160" y="221615"/>
                </a:lnTo>
                <a:lnTo>
                  <a:pt x="755650" y="264159"/>
                </a:lnTo>
                <a:lnTo>
                  <a:pt x="736600" y="305434"/>
                </a:lnTo>
                <a:lnTo>
                  <a:pt x="715644" y="345440"/>
                </a:lnTo>
                <a:lnTo>
                  <a:pt x="692150" y="384175"/>
                </a:lnTo>
                <a:lnTo>
                  <a:pt x="666750" y="421639"/>
                </a:lnTo>
                <a:lnTo>
                  <a:pt x="639444" y="457835"/>
                </a:lnTo>
                <a:lnTo>
                  <a:pt x="610869" y="492125"/>
                </a:lnTo>
                <a:lnTo>
                  <a:pt x="579755" y="524510"/>
                </a:lnTo>
                <a:lnTo>
                  <a:pt x="547369" y="555625"/>
                </a:lnTo>
                <a:lnTo>
                  <a:pt x="513080" y="584200"/>
                </a:lnTo>
                <a:lnTo>
                  <a:pt x="476884" y="611504"/>
                </a:lnTo>
                <a:lnTo>
                  <a:pt x="439419" y="636904"/>
                </a:lnTo>
                <a:lnTo>
                  <a:pt x="400685" y="660400"/>
                </a:lnTo>
                <a:lnTo>
                  <a:pt x="360680" y="681354"/>
                </a:lnTo>
                <a:lnTo>
                  <a:pt x="319405" y="700404"/>
                </a:lnTo>
                <a:lnTo>
                  <a:pt x="276860" y="716914"/>
                </a:lnTo>
                <a:lnTo>
                  <a:pt x="233045" y="730885"/>
                </a:lnTo>
                <a:lnTo>
                  <a:pt x="187960" y="742950"/>
                </a:lnTo>
                <a:lnTo>
                  <a:pt x="142240" y="752475"/>
                </a:lnTo>
                <a:lnTo>
                  <a:pt x="95885" y="758825"/>
                </a:lnTo>
                <a:lnTo>
                  <a:pt x="48260" y="763270"/>
                </a:lnTo>
                <a:lnTo>
                  <a:pt x="634" y="764539"/>
                </a:lnTo>
                <a:lnTo>
                  <a:pt x="0" y="764539"/>
                </a:lnTo>
                <a:lnTo>
                  <a:pt x="592" y="0"/>
                </a:lnTo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460" y="0"/>
            <a:ext cx="1789430" cy="173418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68275" y="0"/>
            <a:ext cx="1701800" cy="1665605"/>
          </a:xfrm>
          <a:custGeom>
            <a:avLst/>
            <a:gdLst/>
            <a:ahLst/>
            <a:cxnLst/>
            <a:rect l="l" t="t" r="r" b="b"/>
            <a:pathLst>
              <a:path w="1701800" h="1665605">
                <a:moveTo>
                  <a:pt x="0" y="814704"/>
                </a:moveTo>
                <a:lnTo>
                  <a:pt x="1269" y="766445"/>
                </a:lnTo>
                <a:lnTo>
                  <a:pt x="5080" y="718820"/>
                </a:lnTo>
                <a:lnTo>
                  <a:pt x="12064" y="671829"/>
                </a:lnTo>
                <a:lnTo>
                  <a:pt x="20955" y="626110"/>
                </a:lnTo>
                <a:lnTo>
                  <a:pt x="32385" y="581025"/>
                </a:lnTo>
                <a:lnTo>
                  <a:pt x="46354" y="536575"/>
                </a:lnTo>
                <a:lnTo>
                  <a:pt x="62229" y="494029"/>
                </a:lnTo>
                <a:lnTo>
                  <a:pt x="80645" y="452120"/>
                </a:lnTo>
                <a:lnTo>
                  <a:pt x="100964" y="411479"/>
                </a:lnTo>
                <a:lnTo>
                  <a:pt x="123825" y="372110"/>
                </a:lnTo>
                <a:lnTo>
                  <a:pt x="148590" y="334009"/>
                </a:lnTo>
                <a:lnTo>
                  <a:pt x="175260" y="297179"/>
                </a:lnTo>
                <a:lnTo>
                  <a:pt x="203200" y="262254"/>
                </a:lnTo>
                <a:lnTo>
                  <a:pt x="233679" y="228600"/>
                </a:lnTo>
                <a:lnTo>
                  <a:pt x="265430" y="196850"/>
                </a:lnTo>
                <a:lnTo>
                  <a:pt x="299084" y="167004"/>
                </a:lnTo>
                <a:lnTo>
                  <a:pt x="334009" y="138429"/>
                </a:lnTo>
                <a:lnTo>
                  <a:pt x="370205" y="111759"/>
                </a:lnTo>
                <a:lnTo>
                  <a:pt x="408305" y="86995"/>
                </a:lnTo>
                <a:lnTo>
                  <a:pt x="447675" y="64770"/>
                </a:lnTo>
                <a:lnTo>
                  <a:pt x="488315" y="44450"/>
                </a:lnTo>
                <a:lnTo>
                  <a:pt x="530225" y="26034"/>
                </a:lnTo>
                <a:lnTo>
                  <a:pt x="573405" y="9525"/>
                </a:lnTo>
                <a:lnTo>
                  <a:pt x="603278" y="0"/>
                </a:lnTo>
              </a:path>
              <a:path w="1701800" h="1665605">
                <a:moveTo>
                  <a:pt x="1098723" y="0"/>
                </a:moveTo>
                <a:lnTo>
                  <a:pt x="1171575" y="26034"/>
                </a:lnTo>
                <a:lnTo>
                  <a:pt x="1213485" y="44450"/>
                </a:lnTo>
                <a:lnTo>
                  <a:pt x="1254125" y="64770"/>
                </a:lnTo>
                <a:lnTo>
                  <a:pt x="1293495" y="86995"/>
                </a:lnTo>
                <a:lnTo>
                  <a:pt x="1331595" y="111759"/>
                </a:lnTo>
                <a:lnTo>
                  <a:pt x="1367790" y="138429"/>
                </a:lnTo>
                <a:lnTo>
                  <a:pt x="1403350" y="167004"/>
                </a:lnTo>
                <a:lnTo>
                  <a:pt x="1436370" y="196850"/>
                </a:lnTo>
                <a:lnTo>
                  <a:pt x="1468755" y="228600"/>
                </a:lnTo>
                <a:lnTo>
                  <a:pt x="1498600" y="262254"/>
                </a:lnTo>
                <a:lnTo>
                  <a:pt x="1527175" y="297179"/>
                </a:lnTo>
                <a:lnTo>
                  <a:pt x="1553845" y="334009"/>
                </a:lnTo>
                <a:lnTo>
                  <a:pt x="1577975" y="372110"/>
                </a:lnTo>
                <a:lnTo>
                  <a:pt x="1600835" y="411479"/>
                </a:lnTo>
                <a:lnTo>
                  <a:pt x="1621155" y="452120"/>
                </a:lnTo>
                <a:lnTo>
                  <a:pt x="1639570" y="494029"/>
                </a:lnTo>
                <a:lnTo>
                  <a:pt x="1655445" y="536575"/>
                </a:lnTo>
                <a:lnTo>
                  <a:pt x="1669414" y="581025"/>
                </a:lnTo>
                <a:lnTo>
                  <a:pt x="1680845" y="626110"/>
                </a:lnTo>
                <a:lnTo>
                  <a:pt x="1690370" y="671829"/>
                </a:lnTo>
                <a:lnTo>
                  <a:pt x="1696720" y="718820"/>
                </a:lnTo>
                <a:lnTo>
                  <a:pt x="1700530" y="766445"/>
                </a:lnTo>
                <a:lnTo>
                  <a:pt x="1701800" y="814704"/>
                </a:lnTo>
                <a:lnTo>
                  <a:pt x="1700530" y="862964"/>
                </a:lnTo>
                <a:lnTo>
                  <a:pt x="1696720" y="910589"/>
                </a:lnTo>
                <a:lnTo>
                  <a:pt x="1690370" y="956945"/>
                </a:lnTo>
                <a:lnTo>
                  <a:pt x="1680845" y="1003300"/>
                </a:lnTo>
                <a:lnTo>
                  <a:pt x="1669414" y="1048385"/>
                </a:lnTo>
                <a:lnTo>
                  <a:pt x="1655445" y="1092200"/>
                </a:lnTo>
                <a:lnTo>
                  <a:pt x="1639570" y="1135379"/>
                </a:lnTo>
                <a:lnTo>
                  <a:pt x="1621155" y="1177289"/>
                </a:lnTo>
                <a:lnTo>
                  <a:pt x="1600835" y="1217295"/>
                </a:lnTo>
                <a:lnTo>
                  <a:pt x="1577975" y="1256664"/>
                </a:lnTo>
                <a:lnTo>
                  <a:pt x="1553845" y="1294764"/>
                </a:lnTo>
                <a:lnTo>
                  <a:pt x="1527175" y="1331595"/>
                </a:lnTo>
                <a:lnTo>
                  <a:pt x="1498600" y="1366520"/>
                </a:lnTo>
                <a:lnTo>
                  <a:pt x="1468755" y="1400175"/>
                </a:lnTo>
                <a:lnTo>
                  <a:pt x="1436370" y="1431925"/>
                </a:lnTo>
                <a:lnTo>
                  <a:pt x="1403350" y="1462404"/>
                </a:lnTo>
                <a:lnTo>
                  <a:pt x="1367790" y="1490345"/>
                </a:lnTo>
                <a:lnTo>
                  <a:pt x="1331595" y="1517014"/>
                </a:lnTo>
                <a:lnTo>
                  <a:pt x="1293495" y="1541779"/>
                </a:lnTo>
                <a:lnTo>
                  <a:pt x="1254125" y="1564004"/>
                </a:lnTo>
                <a:lnTo>
                  <a:pt x="1213485" y="1584325"/>
                </a:lnTo>
                <a:lnTo>
                  <a:pt x="1171575" y="1602739"/>
                </a:lnTo>
                <a:lnTo>
                  <a:pt x="1129030" y="1619250"/>
                </a:lnTo>
                <a:lnTo>
                  <a:pt x="1084580" y="1633220"/>
                </a:lnTo>
                <a:lnTo>
                  <a:pt x="1039494" y="1644650"/>
                </a:lnTo>
                <a:lnTo>
                  <a:pt x="993775" y="1653539"/>
                </a:lnTo>
                <a:lnTo>
                  <a:pt x="946785" y="1659889"/>
                </a:lnTo>
                <a:lnTo>
                  <a:pt x="899160" y="1664335"/>
                </a:lnTo>
                <a:lnTo>
                  <a:pt x="850900" y="1665604"/>
                </a:lnTo>
                <a:lnTo>
                  <a:pt x="802640" y="1664335"/>
                </a:lnTo>
                <a:lnTo>
                  <a:pt x="755015" y="1659889"/>
                </a:lnTo>
                <a:lnTo>
                  <a:pt x="708025" y="1653539"/>
                </a:lnTo>
                <a:lnTo>
                  <a:pt x="662305" y="1644650"/>
                </a:lnTo>
                <a:lnTo>
                  <a:pt x="617220" y="1633220"/>
                </a:lnTo>
                <a:lnTo>
                  <a:pt x="573405" y="1619250"/>
                </a:lnTo>
                <a:lnTo>
                  <a:pt x="530225" y="1602739"/>
                </a:lnTo>
                <a:lnTo>
                  <a:pt x="488315" y="1584325"/>
                </a:lnTo>
                <a:lnTo>
                  <a:pt x="447675" y="1564004"/>
                </a:lnTo>
                <a:lnTo>
                  <a:pt x="408305" y="1541779"/>
                </a:lnTo>
                <a:lnTo>
                  <a:pt x="370205" y="1517014"/>
                </a:lnTo>
                <a:lnTo>
                  <a:pt x="334009" y="1490345"/>
                </a:lnTo>
                <a:lnTo>
                  <a:pt x="299084" y="1462404"/>
                </a:lnTo>
                <a:lnTo>
                  <a:pt x="265430" y="1431925"/>
                </a:lnTo>
                <a:lnTo>
                  <a:pt x="233679" y="1400175"/>
                </a:lnTo>
                <a:lnTo>
                  <a:pt x="203200" y="1366520"/>
                </a:lnTo>
                <a:lnTo>
                  <a:pt x="175260" y="1331595"/>
                </a:lnTo>
                <a:lnTo>
                  <a:pt x="148590" y="1294764"/>
                </a:lnTo>
                <a:lnTo>
                  <a:pt x="123825" y="1256664"/>
                </a:lnTo>
                <a:lnTo>
                  <a:pt x="100964" y="1217295"/>
                </a:lnTo>
                <a:lnTo>
                  <a:pt x="80645" y="1177289"/>
                </a:lnTo>
                <a:lnTo>
                  <a:pt x="62229" y="1135379"/>
                </a:lnTo>
                <a:lnTo>
                  <a:pt x="46354" y="1092200"/>
                </a:lnTo>
                <a:lnTo>
                  <a:pt x="32385" y="1048385"/>
                </a:lnTo>
                <a:lnTo>
                  <a:pt x="20955" y="1003300"/>
                </a:lnTo>
                <a:lnTo>
                  <a:pt x="12064" y="956945"/>
                </a:lnTo>
                <a:lnTo>
                  <a:pt x="5080" y="910589"/>
                </a:lnTo>
                <a:lnTo>
                  <a:pt x="1269" y="862964"/>
                </a:lnTo>
                <a:lnTo>
                  <a:pt x="0" y="814704"/>
                </a:lnTo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179" y="984249"/>
            <a:ext cx="1158240" cy="11557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7325" y="992504"/>
            <a:ext cx="1116965" cy="1111885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87325" y="992504"/>
            <a:ext cx="1116965" cy="1111250"/>
          </a:xfrm>
          <a:custGeom>
            <a:avLst/>
            <a:gdLst/>
            <a:ahLst/>
            <a:cxnLst/>
            <a:rect l="l" t="t" r="r" b="b"/>
            <a:pathLst>
              <a:path w="1116965" h="1111250">
                <a:moveTo>
                  <a:pt x="118745" y="204470"/>
                </a:moveTo>
                <a:lnTo>
                  <a:pt x="149860" y="168275"/>
                </a:lnTo>
                <a:lnTo>
                  <a:pt x="183515" y="135890"/>
                </a:lnTo>
                <a:lnTo>
                  <a:pt x="219709" y="106680"/>
                </a:lnTo>
                <a:lnTo>
                  <a:pt x="257175" y="81280"/>
                </a:lnTo>
                <a:lnTo>
                  <a:pt x="297180" y="59055"/>
                </a:lnTo>
                <a:lnTo>
                  <a:pt x="337820" y="40005"/>
                </a:lnTo>
                <a:lnTo>
                  <a:pt x="380365" y="24765"/>
                </a:lnTo>
                <a:lnTo>
                  <a:pt x="424180" y="13335"/>
                </a:lnTo>
                <a:lnTo>
                  <a:pt x="467995" y="5080"/>
                </a:lnTo>
                <a:lnTo>
                  <a:pt x="513080" y="635"/>
                </a:lnTo>
                <a:lnTo>
                  <a:pt x="558165" y="0"/>
                </a:lnTo>
                <a:lnTo>
                  <a:pt x="603250" y="2540"/>
                </a:lnTo>
                <a:lnTo>
                  <a:pt x="648335" y="8890"/>
                </a:lnTo>
                <a:lnTo>
                  <a:pt x="692785" y="18415"/>
                </a:lnTo>
                <a:lnTo>
                  <a:pt x="737235" y="32385"/>
                </a:lnTo>
                <a:lnTo>
                  <a:pt x="780415" y="49530"/>
                </a:lnTo>
                <a:lnTo>
                  <a:pt x="822325" y="71120"/>
                </a:lnTo>
                <a:lnTo>
                  <a:pt x="862965" y="95885"/>
                </a:lnTo>
                <a:lnTo>
                  <a:pt x="902335" y="124460"/>
                </a:lnTo>
                <a:lnTo>
                  <a:pt x="939165" y="156210"/>
                </a:lnTo>
                <a:lnTo>
                  <a:pt x="972185" y="190500"/>
                </a:lnTo>
                <a:lnTo>
                  <a:pt x="1002030" y="227330"/>
                </a:lnTo>
                <a:lnTo>
                  <a:pt x="1028700" y="265430"/>
                </a:lnTo>
                <a:lnTo>
                  <a:pt x="1052195" y="305435"/>
                </a:lnTo>
                <a:lnTo>
                  <a:pt x="1071880" y="346710"/>
                </a:lnTo>
                <a:lnTo>
                  <a:pt x="1087755" y="389255"/>
                </a:lnTo>
                <a:lnTo>
                  <a:pt x="1100455" y="432435"/>
                </a:lnTo>
                <a:lnTo>
                  <a:pt x="1109345" y="476885"/>
                </a:lnTo>
                <a:lnTo>
                  <a:pt x="1115060" y="521335"/>
                </a:lnTo>
                <a:lnTo>
                  <a:pt x="1116965" y="566420"/>
                </a:lnTo>
                <a:lnTo>
                  <a:pt x="1115060" y="611505"/>
                </a:lnTo>
                <a:lnTo>
                  <a:pt x="1109345" y="655955"/>
                </a:lnTo>
                <a:lnTo>
                  <a:pt x="1100455" y="700405"/>
                </a:lnTo>
                <a:lnTo>
                  <a:pt x="1087755" y="743585"/>
                </a:lnTo>
                <a:lnTo>
                  <a:pt x="1071245" y="786765"/>
                </a:lnTo>
                <a:lnTo>
                  <a:pt x="1050290" y="828040"/>
                </a:lnTo>
                <a:lnTo>
                  <a:pt x="1026160" y="868045"/>
                </a:lnTo>
                <a:lnTo>
                  <a:pt x="998219" y="906780"/>
                </a:lnTo>
                <a:lnTo>
                  <a:pt x="967105" y="942340"/>
                </a:lnTo>
                <a:lnTo>
                  <a:pt x="933450" y="974725"/>
                </a:lnTo>
                <a:lnTo>
                  <a:pt x="897255" y="1003935"/>
                </a:lnTo>
                <a:lnTo>
                  <a:pt x="859790" y="1029970"/>
                </a:lnTo>
                <a:lnTo>
                  <a:pt x="819785" y="1052195"/>
                </a:lnTo>
                <a:lnTo>
                  <a:pt x="778510" y="1070610"/>
                </a:lnTo>
                <a:lnTo>
                  <a:pt x="736600" y="1085850"/>
                </a:lnTo>
                <a:lnTo>
                  <a:pt x="692785" y="1097280"/>
                </a:lnTo>
                <a:lnTo>
                  <a:pt x="648335" y="1105535"/>
                </a:lnTo>
                <a:lnTo>
                  <a:pt x="603885" y="1109980"/>
                </a:lnTo>
                <a:lnTo>
                  <a:pt x="558800" y="1111250"/>
                </a:lnTo>
                <a:lnTo>
                  <a:pt x="513715" y="1108710"/>
                </a:lnTo>
                <a:lnTo>
                  <a:pt x="468630" y="1102360"/>
                </a:lnTo>
                <a:lnTo>
                  <a:pt x="423545" y="1092200"/>
                </a:lnTo>
                <a:lnTo>
                  <a:pt x="379730" y="1078865"/>
                </a:lnTo>
                <a:lnTo>
                  <a:pt x="336550" y="1061085"/>
                </a:lnTo>
                <a:lnTo>
                  <a:pt x="294640" y="1040130"/>
                </a:lnTo>
                <a:lnTo>
                  <a:pt x="254000" y="1015365"/>
                </a:lnTo>
                <a:lnTo>
                  <a:pt x="214629" y="986155"/>
                </a:lnTo>
                <a:lnTo>
                  <a:pt x="177800" y="954405"/>
                </a:lnTo>
                <a:lnTo>
                  <a:pt x="144779" y="920115"/>
                </a:lnTo>
                <a:lnTo>
                  <a:pt x="114300" y="883920"/>
                </a:lnTo>
                <a:lnTo>
                  <a:pt x="88264" y="845820"/>
                </a:lnTo>
                <a:lnTo>
                  <a:pt x="64770" y="805815"/>
                </a:lnTo>
                <a:lnTo>
                  <a:pt x="45085" y="764540"/>
                </a:lnTo>
                <a:lnTo>
                  <a:pt x="29210" y="721995"/>
                </a:lnTo>
                <a:lnTo>
                  <a:pt x="16510" y="678180"/>
                </a:lnTo>
                <a:lnTo>
                  <a:pt x="7619" y="634365"/>
                </a:lnTo>
                <a:lnTo>
                  <a:pt x="1905" y="589280"/>
                </a:lnTo>
                <a:lnTo>
                  <a:pt x="0" y="544830"/>
                </a:lnTo>
                <a:lnTo>
                  <a:pt x="1905" y="499745"/>
                </a:lnTo>
                <a:lnTo>
                  <a:pt x="6985" y="454660"/>
                </a:lnTo>
                <a:lnTo>
                  <a:pt x="16510" y="410845"/>
                </a:lnTo>
                <a:lnTo>
                  <a:pt x="29210" y="367030"/>
                </a:lnTo>
                <a:lnTo>
                  <a:pt x="45720" y="324485"/>
                </a:lnTo>
                <a:lnTo>
                  <a:pt x="66039" y="283210"/>
                </a:lnTo>
                <a:lnTo>
                  <a:pt x="90170" y="242570"/>
                </a:lnTo>
                <a:lnTo>
                  <a:pt x="118745" y="204470"/>
                </a:lnTo>
                <a:close/>
              </a:path>
              <a:path w="1116965" h="1111250">
                <a:moveTo>
                  <a:pt x="220345" y="285750"/>
                </a:moveTo>
                <a:lnTo>
                  <a:pt x="193675" y="323215"/>
                </a:lnTo>
                <a:lnTo>
                  <a:pt x="172085" y="362585"/>
                </a:lnTo>
                <a:lnTo>
                  <a:pt x="154940" y="403225"/>
                </a:lnTo>
                <a:lnTo>
                  <a:pt x="142240" y="445770"/>
                </a:lnTo>
                <a:lnTo>
                  <a:pt x="133985" y="488315"/>
                </a:lnTo>
                <a:lnTo>
                  <a:pt x="130810" y="532130"/>
                </a:lnTo>
                <a:lnTo>
                  <a:pt x="131445" y="575310"/>
                </a:lnTo>
                <a:lnTo>
                  <a:pt x="137160" y="619125"/>
                </a:lnTo>
                <a:lnTo>
                  <a:pt x="146685" y="661670"/>
                </a:lnTo>
                <a:lnTo>
                  <a:pt x="161290" y="703580"/>
                </a:lnTo>
                <a:lnTo>
                  <a:pt x="179704" y="743585"/>
                </a:lnTo>
                <a:lnTo>
                  <a:pt x="202565" y="782320"/>
                </a:lnTo>
                <a:lnTo>
                  <a:pt x="229234" y="819150"/>
                </a:lnTo>
                <a:lnTo>
                  <a:pt x="260350" y="852805"/>
                </a:lnTo>
                <a:lnTo>
                  <a:pt x="295909" y="884555"/>
                </a:lnTo>
                <a:lnTo>
                  <a:pt x="334009" y="911860"/>
                </a:lnTo>
                <a:lnTo>
                  <a:pt x="374650" y="934720"/>
                </a:lnTo>
                <a:lnTo>
                  <a:pt x="415925" y="953135"/>
                </a:lnTo>
                <a:lnTo>
                  <a:pt x="459105" y="966470"/>
                </a:lnTo>
                <a:lnTo>
                  <a:pt x="502284" y="975360"/>
                </a:lnTo>
                <a:lnTo>
                  <a:pt x="546100" y="980440"/>
                </a:lnTo>
                <a:lnTo>
                  <a:pt x="589915" y="980440"/>
                </a:lnTo>
                <a:lnTo>
                  <a:pt x="633094" y="975995"/>
                </a:lnTo>
                <a:lnTo>
                  <a:pt x="676275" y="967740"/>
                </a:lnTo>
                <a:lnTo>
                  <a:pt x="717550" y="954405"/>
                </a:lnTo>
                <a:lnTo>
                  <a:pt x="757555" y="937260"/>
                </a:lnTo>
                <a:lnTo>
                  <a:pt x="796290" y="915670"/>
                </a:lnTo>
                <a:lnTo>
                  <a:pt x="832485" y="889635"/>
                </a:lnTo>
                <a:lnTo>
                  <a:pt x="865505" y="859790"/>
                </a:lnTo>
                <a:lnTo>
                  <a:pt x="896619" y="825500"/>
                </a:lnTo>
                <a:lnTo>
                  <a:pt x="923290" y="788035"/>
                </a:lnTo>
                <a:lnTo>
                  <a:pt x="944880" y="748665"/>
                </a:lnTo>
                <a:lnTo>
                  <a:pt x="962025" y="707390"/>
                </a:lnTo>
                <a:lnTo>
                  <a:pt x="974725" y="665480"/>
                </a:lnTo>
                <a:lnTo>
                  <a:pt x="982980" y="622300"/>
                </a:lnTo>
                <a:lnTo>
                  <a:pt x="986155" y="579120"/>
                </a:lnTo>
                <a:lnTo>
                  <a:pt x="984885" y="535305"/>
                </a:lnTo>
                <a:lnTo>
                  <a:pt x="979805" y="492125"/>
                </a:lnTo>
                <a:lnTo>
                  <a:pt x="969644" y="449580"/>
                </a:lnTo>
                <a:lnTo>
                  <a:pt x="955675" y="407670"/>
                </a:lnTo>
                <a:lnTo>
                  <a:pt x="937260" y="367030"/>
                </a:lnTo>
                <a:lnTo>
                  <a:pt x="914400" y="328295"/>
                </a:lnTo>
                <a:lnTo>
                  <a:pt x="887094" y="292100"/>
                </a:lnTo>
                <a:lnTo>
                  <a:pt x="855980" y="257810"/>
                </a:lnTo>
                <a:lnTo>
                  <a:pt x="821055" y="226695"/>
                </a:lnTo>
                <a:lnTo>
                  <a:pt x="782319" y="199390"/>
                </a:lnTo>
                <a:lnTo>
                  <a:pt x="742315" y="176530"/>
                </a:lnTo>
                <a:lnTo>
                  <a:pt x="701040" y="158115"/>
                </a:lnTo>
                <a:lnTo>
                  <a:pt x="657860" y="144145"/>
                </a:lnTo>
                <a:lnTo>
                  <a:pt x="614680" y="135255"/>
                </a:lnTo>
                <a:lnTo>
                  <a:pt x="570865" y="130810"/>
                </a:lnTo>
                <a:lnTo>
                  <a:pt x="527050" y="130810"/>
                </a:lnTo>
                <a:lnTo>
                  <a:pt x="483234" y="134620"/>
                </a:lnTo>
                <a:lnTo>
                  <a:pt x="440690" y="143510"/>
                </a:lnTo>
                <a:lnTo>
                  <a:pt x="399415" y="156845"/>
                </a:lnTo>
                <a:lnTo>
                  <a:pt x="358775" y="173990"/>
                </a:lnTo>
                <a:lnTo>
                  <a:pt x="320675" y="195580"/>
                </a:lnTo>
                <a:lnTo>
                  <a:pt x="284480" y="221615"/>
                </a:lnTo>
                <a:lnTo>
                  <a:pt x="250825" y="251460"/>
                </a:lnTo>
                <a:lnTo>
                  <a:pt x="220345" y="285750"/>
                </a:lnTo>
                <a:close/>
              </a:path>
            </a:pathLst>
          </a:custGeom>
          <a:ln w="7349">
            <a:solidFill>
              <a:srgbClr val="C5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2825" y="0"/>
            <a:ext cx="8131175" cy="6800215"/>
          </a:xfrm>
          <a:custGeom>
            <a:avLst/>
            <a:gdLst/>
            <a:ahLst/>
            <a:cxnLst/>
            <a:rect l="l" t="t" r="r" b="b"/>
            <a:pathLst>
              <a:path w="8131175" h="6800215">
                <a:moveTo>
                  <a:pt x="0" y="6800215"/>
                </a:moveTo>
                <a:lnTo>
                  <a:pt x="8131175" y="6800215"/>
                </a:lnTo>
                <a:lnTo>
                  <a:pt x="8131175" y="0"/>
                </a:lnTo>
                <a:lnTo>
                  <a:pt x="0" y="0"/>
                </a:lnTo>
                <a:lnTo>
                  <a:pt x="0" y="6800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5354" y="0"/>
            <a:ext cx="158750" cy="6800213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014729" y="0"/>
            <a:ext cx="73660" cy="6800215"/>
          </a:xfrm>
          <a:custGeom>
            <a:avLst/>
            <a:gdLst/>
            <a:ahLst/>
            <a:cxnLst/>
            <a:rect l="l" t="t" r="r" b="b"/>
            <a:pathLst>
              <a:path w="73659" h="6800215">
                <a:moveTo>
                  <a:pt x="0" y="6800215"/>
                </a:moveTo>
                <a:lnTo>
                  <a:pt x="73659" y="6800215"/>
                </a:lnTo>
                <a:lnTo>
                  <a:pt x="73659" y="0"/>
                </a:lnTo>
                <a:lnTo>
                  <a:pt x="0" y="0"/>
                </a:lnTo>
                <a:lnTo>
                  <a:pt x="0" y="6800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1384" y="1355724"/>
            <a:ext cx="210820" cy="210820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9479" y="1280795"/>
            <a:ext cx="307975" cy="28702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30300" y="786129"/>
            <a:ext cx="3020695" cy="89662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68699" y="786129"/>
            <a:ext cx="2231390" cy="896620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14619" y="786129"/>
            <a:ext cx="2179320" cy="89662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0300" y="1441449"/>
            <a:ext cx="2776854" cy="896620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322319" y="1441449"/>
            <a:ext cx="3237229" cy="8966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82597" y="990346"/>
            <a:ext cx="6178804" cy="1332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30580" y="3675354"/>
            <a:ext cx="8482838" cy="114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521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521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521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4602" y="219202"/>
            <a:ext cx="7085330" cy="121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5521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5374" y="1355115"/>
            <a:ext cx="6207125" cy="360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4.png"/><Relationship Id="rId7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4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14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7.png"/><Relationship Id="rId5" Type="http://schemas.openxmlformats.org/officeDocument/2006/relationships/image" Target="../media/image4.png"/><Relationship Id="rId10" Type="http://schemas.openxmlformats.org/officeDocument/2006/relationships/image" Target="../media/image46.png"/><Relationship Id="rId4" Type="http://schemas.openxmlformats.org/officeDocument/2006/relationships/image" Target="../media/image3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14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7.png"/><Relationship Id="rId5" Type="http://schemas.openxmlformats.org/officeDocument/2006/relationships/image" Target="../media/image4.png"/><Relationship Id="rId10" Type="http://schemas.openxmlformats.org/officeDocument/2006/relationships/image" Target="../media/image46.png"/><Relationship Id="rId4" Type="http://schemas.openxmlformats.org/officeDocument/2006/relationships/image" Target="../media/image3.png"/><Relationship Id="rId9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4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56.png"/><Relationship Id="rId5" Type="http://schemas.openxmlformats.org/officeDocument/2006/relationships/image" Target="../media/image4.png"/><Relationship Id="rId10" Type="http://schemas.openxmlformats.org/officeDocument/2006/relationships/image" Target="../media/image55.png"/><Relationship Id="rId4" Type="http://schemas.openxmlformats.org/officeDocument/2006/relationships/image" Target="../media/image3.png"/><Relationship Id="rId9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1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1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62.png"/><Relationship Id="rId5" Type="http://schemas.openxmlformats.org/officeDocument/2006/relationships/image" Target="../media/image4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3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14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73.png"/><Relationship Id="rId5" Type="http://schemas.openxmlformats.org/officeDocument/2006/relationships/image" Target="../media/image4.png"/><Relationship Id="rId10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4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73.png"/><Relationship Id="rId5" Type="http://schemas.openxmlformats.org/officeDocument/2006/relationships/image" Target="../media/image4.png"/><Relationship Id="rId10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4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73.png"/><Relationship Id="rId5" Type="http://schemas.openxmlformats.org/officeDocument/2006/relationships/image" Target="../media/image4.png"/><Relationship Id="rId10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4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73.png"/><Relationship Id="rId5" Type="http://schemas.openxmlformats.org/officeDocument/2006/relationships/image" Target="../media/image4.png"/><Relationship Id="rId10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4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73.png"/><Relationship Id="rId5" Type="http://schemas.openxmlformats.org/officeDocument/2006/relationships/image" Target="../media/image4.png"/><Relationship Id="rId10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07889" y="3675354"/>
            <a:ext cx="3605529" cy="1144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4505" marR="5080" indent="-472440">
              <a:lnSpc>
                <a:spcPct val="141200"/>
              </a:lnSpc>
              <a:spcBef>
                <a:spcPts val="95"/>
              </a:spcBef>
            </a:pPr>
            <a:r>
              <a:rPr sz="2600" spc="-195" dirty="0" err="1">
                <a:solidFill>
                  <a:srgbClr val="300D04"/>
                </a:solidFill>
                <a:latin typeface="Trebuchet MS"/>
                <a:cs typeface="Trebuchet MS"/>
              </a:rPr>
              <a:t>Jur</a:t>
            </a:r>
            <a:r>
              <a:rPr sz="2600" spc="-220" dirty="0" err="1">
                <a:solidFill>
                  <a:srgbClr val="300D04"/>
                </a:solidFill>
                <a:latin typeface="Trebuchet MS"/>
                <a:cs typeface="Trebuchet MS"/>
              </a:rPr>
              <a:t>u</a:t>
            </a:r>
            <a:r>
              <a:rPr sz="2600" spc="-135" dirty="0" err="1">
                <a:solidFill>
                  <a:srgbClr val="300D04"/>
                </a:solidFill>
                <a:latin typeface="Trebuchet MS"/>
                <a:cs typeface="Trebuchet MS"/>
              </a:rPr>
              <a:t>s</a:t>
            </a:r>
            <a:r>
              <a:rPr sz="2600" spc="-190" dirty="0" err="1">
                <a:solidFill>
                  <a:srgbClr val="300D04"/>
                </a:solidFill>
                <a:latin typeface="Trebuchet MS"/>
                <a:cs typeface="Trebuchet MS"/>
              </a:rPr>
              <a:t>a</a:t>
            </a:r>
            <a:r>
              <a:rPr sz="2600" spc="-120" dirty="0" err="1">
                <a:solidFill>
                  <a:srgbClr val="300D04"/>
                </a:solidFill>
                <a:latin typeface="Trebuchet MS"/>
                <a:cs typeface="Trebuchet MS"/>
              </a:rPr>
              <a:t>n</a:t>
            </a:r>
            <a:r>
              <a:rPr sz="2600" spc="-165" dirty="0">
                <a:solidFill>
                  <a:srgbClr val="300D04"/>
                </a:solidFill>
                <a:latin typeface="Trebuchet MS"/>
                <a:cs typeface="Trebuchet MS"/>
              </a:rPr>
              <a:t> </a:t>
            </a:r>
            <a:r>
              <a:rPr sz="2600" spc="-85" dirty="0" err="1" smtClean="0">
                <a:solidFill>
                  <a:srgbClr val="300D04"/>
                </a:solidFill>
                <a:latin typeface="Trebuchet MS"/>
                <a:cs typeface="Trebuchet MS"/>
              </a:rPr>
              <a:t>Infor</a:t>
            </a:r>
            <a:r>
              <a:rPr sz="2600" spc="-190" dirty="0" err="1" smtClean="0">
                <a:solidFill>
                  <a:srgbClr val="300D04"/>
                </a:solidFill>
                <a:latin typeface="Trebuchet MS"/>
                <a:cs typeface="Trebuchet MS"/>
              </a:rPr>
              <a:t>m</a:t>
            </a:r>
            <a:r>
              <a:rPr sz="2600" spc="-165" dirty="0" err="1" smtClean="0">
                <a:solidFill>
                  <a:srgbClr val="300D04"/>
                </a:solidFill>
                <a:latin typeface="Trebuchet MS"/>
                <a:cs typeface="Trebuchet MS"/>
              </a:rPr>
              <a:t>atika</a:t>
            </a:r>
            <a:r>
              <a:rPr sz="2600" spc="-165" dirty="0" smtClean="0">
                <a:solidFill>
                  <a:srgbClr val="300D04"/>
                </a:solidFill>
                <a:latin typeface="Trebuchet MS"/>
                <a:cs typeface="Trebuchet MS"/>
              </a:rPr>
              <a:t>  </a:t>
            </a:r>
            <a:r>
              <a:rPr sz="2600" spc="-90" dirty="0">
                <a:solidFill>
                  <a:srgbClr val="300D04"/>
                </a:solidFill>
                <a:latin typeface="Trebuchet MS"/>
                <a:cs typeface="Trebuchet MS"/>
              </a:rPr>
              <a:t>Universi</a:t>
            </a:r>
            <a:r>
              <a:rPr sz="2600" spc="-95" dirty="0">
                <a:solidFill>
                  <a:srgbClr val="300D04"/>
                </a:solidFill>
                <a:latin typeface="Trebuchet MS"/>
                <a:cs typeface="Trebuchet MS"/>
              </a:rPr>
              <a:t>t</a:t>
            </a:r>
            <a:r>
              <a:rPr sz="2600" spc="-155" dirty="0">
                <a:solidFill>
                  <a:srgbClr val="300D04"/>
                </a:solidFill>
                <a:latin typeface="Trebuchet MS"/>
                <a:cs typeface="Trebuchet MS"/>
              </a:rPr>
              <a:t>as</a:t>
            </a:r>
            <a:r>
              <a:rPr sz="2600" spc="-220" dirty="0">
                <a:solidFill>
                  <a:srgbClr val="300D04"/>
                </a:solidFill>
                <a:latin typeface="Trebuchet MS"/>
                <a:cs typeface="Trebuchet MS"/>
              </a:rPr>
              <a:t> </a:t>
            </a:r>
            <a:r>
              <a:rPr sz="2600" spc="-95" dirty="0">
                <a:solidFill>
                  <a:srgbClr val="300D04"/>
                </a:solidFill>
                <a:latin typeface="Trebuchet MS"/>
                <a:cs typeface="Trebuchet MS"/>
              </a:rPr>
              <a:t>Guna</a:t>
            </a:r>
            <a:r>
              <a:rPr sz="2600" spc="-105" dirty="0">
                <a:solidFill>
                  <a:srgbClr val="300D04"/>
                </a:solidFill>
                <a:latin typeface="Trebuchet MS"/>
                <a:cs typeface="Trebuchet MS"/>
              </a:rPr>
              <a:t>d</a:t>
            </a:r>
            <a:r>
              <a:rPr sz="2600" spc="-160" dirty="0">
                <a:solidFill>
                  <a:srgbClr val="300D04"/>
                </a:solidFill>
                <a:latin typeface="Trebuchet MS"/>
                <a:cs typeface="Trebuchet MS"/>
              </a:rPr>
              <a:t>arma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40" y="0"/>
            <a:ext cx="9141460" cy="6858000"/>
            <a:chOff x="2540" y="0"/>
            <a:chExt cx="9141460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28419" y="911699"/>
            <a:ext cx="7265034" cy="1735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7180" marR="5080" indent="-285115" algn="just">
              <a:lnSpc>
                <a:spcPct val="100200"/>
              </a:lnSpc>
              <a:spcBef>
                <a:spcPts val="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lang="en-US" sz="2800" dirty="0" err="1" smtClean="0"/>
              <a:t>Manajemen</a:t>
            </a:r>
            <a:r>
              <a:rPr lang="en-US" sz="2800" dirty="0" smtClean="0"/>
              <a:t> </a:t>
            </a:r>
            <a:r>
              <a:rPr lang="en-US" sz="2800" dirty="0" err="1"/>
              <a:t>operasional</a:t>
            </a:r>
            <a:r>
              <a:rPr lang="en-US" sz="2800" dirty="0"/>
              <a:t> </a:t>
            </a:r>
            <a:r>
              <a:rPr lang="en-US" sz="2800" dirty="0" err="1"/>
              <a:t>bertanggung</a:t>
            </a:r>
            <a:r>
              <a:rPr lang="en-US" sz="2800" dirty="0"/>
              <a:t> </a:t>
            </a:r>
            <a:r>
              <a:rPr lang="en-US" sz="2800" dirty="0" err="1"/>
              <a:t>jawab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jasa</a:t>
            </a:r>
            <a:r>
              <a:rPr lang="en-US" sz="2800" dirty="0"/>
              <a:t> yang </a:t>
            </a:r>
            <a:r>
              <a:rPr lang="en-US" sz="2800" dirty="0" err="1"/>
              <a:t>dibutuhkan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rangka</a:t>
            </a:r>
            <a:r>
              <a:rPr lang="en-US" sz="2800" dirty="0"/>
              <a:t> </a:t>
            </a:r>
            <a:r>
              <a:rPr lang="en-US" sz="2800" dirty="0" err="1"/>
              <a:t>mencapai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profit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penerimaan</a:t>
            </a:r>
            <a:r>
              <a:rPr lang="en-US" sz="2800" dirty="0"/>
              <a:t> </a:t>
            </a:r>
            <a:endParaRPr lang="en-US" sz="25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2936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4915" y="432434"/>
              <a:ext cx="2502535" cy="7378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9769" y="432434"/>
              <a:ext cx="1786255" cy="73787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38344" y="432434"/>
              <a:ext cx="2277110" cy="73787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21424" y="432434"/>
              <a:ext cx="2646045" cy="73787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514602" y="548386"/>
            <a:ext cx="716216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195" dirty="0"/>
              <a:t>Pengert</a:t>
            </a:r>
            <a:r>
              <a:rPr sz="3500" spc="-130" dirty="0"/>
              <a:t>i</a:t>
            </a:r>
            <a:r>
              <a:rPr sz="3500" spc="-254" dirty="0"/>
              <a:t>an</a:t>
            </a:r>
            <a:r>
              <a:rPr sz="3500" spc="-110" dirty="0"/>
              <a:t> </a:t>
            </a:r>
            <a:r>
              <a:rPr sz="3500" spc="-155" dirty="0"/>
              <a:t>Sist</a:t>
            </a:r>
            <a:r>
              <a:rPr sz="3500" spc="-229" dirty="0"/>
              <a:t>e</a:t>
            </a:r>
            <a:r>
              <a:rPr sz="3500" spc="-204" dirty="0"/>
              <a:t>m</a:t>
            </a:r>
            <a:r>
              <a:rPr sz="3500" spc="-95" dirty="0"/>
              <a:t> </a:t>
            </a:r>
            <a:r>
              <a:rPr sz="3500" spc="-114" dirty="0"/>
              <a:t>Infor</a:t>
            </a:r>
            <a:r>
              <a:rPr sz="3500" spc="-240" dirty="0"/>
              <a:t>m</a:t>
            </a:r>
            <a:r>
              <a:rPr sz="3500" spc="-215" dirty="0"/>
              <a:t>asi</a:t>
            </a:r>
            <a:r>
              <a:rPr sz="3500" spc="-160" dirty="0"/>
              <a:t> </a:t>
            </a:r>
            <a:r>
              <a:rPr sz="3500" spc="-225" dirty="0"/>
              <a:t>Manajem</a:t>
            </a:r>
            <a:r>
              <a:rPr sz="3500" spc="-229" dirty="0"/>
              <a:t>e</a:t>
            </a:r>
            <a:r>
              <a:rPr sz="3500" spc="-165" dirty="0"/>
              <a:t>n</a:t>
            </a:r>
            <a:endParaRPr sz="3500" dirty="0"/>
          </a:p>
        </p:txBody>
      </p:sp>
      <p:sp>
        <p:nvSpPr>
          <p:cNvPr id="19" name="object 19"/>
          <p:cNvSpPr txBox="1"/>
          <p:nvPr/>
        </p:nvSpPr>
        <p:spPr>
          <a:xfrm>
            <a:off x="1224916" y="1295400"/>
            <a:ext cx="7742554" cy="60510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7180" marR="5080" indent="-285115" algn="just">
              <a:lnSpc>
                <a:spcPct val="100400"/>
              </a:lnSpc>
              <a:spcBef>
                <a:spcPts val="8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lang="en-US" sz="3200" dirty="0" err="1"/>
              <a:t>menurut</a:t>
            </a:r>
            <a:r>
              <a:rPr lang="en-US" sz="3200" dirty="0"/>
              <a:t> Davis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</a:t>
            </a:r>
            <a:r>
              <a:rPr lang="en-US" sz="3200" dirty="0" err="1"/>
              <a:t>manajemen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sz="3000" spc="-170" dirty="0" err="1" smtClean="0">
                <a:latin typeface="Trebuchet MS"/>
                <a:cs typeface="Trebuchet MS"/>
              </a:rPr>
              <a:t>Sebuah</a:t>
            </a:r>
            <a:r>
              <a:rPr sz="3000" spc="-165" dirty="0" smtClean="0">
                <a:latin typeface="Trebuchet MS"/>
                <a:cs typeface="Trebuchet MS"/>
              </a:rPr>
              <a:t> </a:t>
            </a:r>
            <a:r>
              <a:rPr sz="3000" spc="-150" dirty="0">
                <a:solidFill>
                  <a:srgbClr val="006EC0"/>
                </a:solidFill>
                <a:latin typeface="Trebuchet MS"/>
                <a:cs typeface="Trebuchet MS"/>
              </a:rPr>
              <a:t>sistem</a:t>
            </a:r>
            <a:r>
              <a:rPr sz="3000" spc="-14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3000" spc="-220" dirty="0">
                <a:solidFill>
                  <a:srgbClr val="006EC0"/>
                </a:solidFill>
                <a:latin typeface="Trebuchet MS"/>
                <a:cs typeface="Trebuchet MS"/>
              </a:rPr>
              <a:t>manusia/mesin</a:t>
            </a:r>
            <a:r>
              <a:rPr sz="3000" spc="-21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3000" spc="-210" dirty="0">
                <a:solidFill>
                  <a:srgbClr val="006EC0"/>
                </a:solidFill>
                <a:latin typeface="Trebuchet MS"/>
                <a:cs typeface="Trebuchet MS"/>
              </a:rPr>
              <a:t>yang</a:t>
            </a:r>
            <a:r>
              <a:rPr sz="3000" spc="-204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006EC0"/>
                </a:solidFill>
                <a:latin typeface="Trebuchet MS"/>
                <a:cs typeface="Trebuchet MS"/>
              </a:rPr>
              <a:t>terpadu </a:t>
            </a:r>
            <a:r>
              <a:rPr sz="3000" spc="-89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3000" spc="-280" dirty="0">
                <a:solidFill>
                  <a:srgbClr val="006EC0"/>
                </a:solidFill>
                <a:latin typeface="Trebuchet MS"/>
                <a:cs typeface="Trebuchet MS"/>
              </a:rPr>
              <a:t>(</a:t>
            </a:r>
            <a:r>
              <a:rPr sz="3000" i="1" spc="-280" dirty="0">
                <a:solidFill>
                  <a:srgbClr val="006EC0"/>
                </a:solidFill>
                <a:latin typeface="Trebuchet MS"/>
                <a:cs typeface="Trebuchet MS"/>
              </a:rPr>
              <a:t>integrated) </a:t>
            </a:r>
            <a:r>
              <a:rPr sz="3000" spc="-140" dirty="0">
                <a:latin typeface="Trebuchet MS"/>
                <a:cs typeface="Trebuchet MS"/>
              </a:rPr>
              <a:t>untuk </a:t>
            </a:r>
            <a:r>
              <a:rPr sz="3000" spc="-215" dirty="0">
                <a:latin typeface="Trebuchet MS"/>
                <a:cs typeface="Trebuchet MS"/>
              </a:rPr>
              <a:t>menyajikan </a:t>
            </a:r>
            <a:r>
              <a:rPr sz="3000" spc="-155" dirty="0">
                <a:latin typeface="Trebuchet MS"/>
                <a:cs typeface="Trebuchet MS"/>
              </a:rPr>
              <a:t>informasi </a:t>
            </a:r>
            <a:r>
              <a:rPr sz="3000" spc="-200" dirty="0">
                <a:latin typeface="Trebuchet MS"/>
                <a:cs typeface="Trebuchet MS"/>
              </a:rPr>
              <a:t>guna </a:t>
            </a:r>
            <a:r>
              <a:rPr sz="3000" spc="-195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mendukung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190" dirty="0">
                <a:solidFill>
                  <a:srgbClr val="006EC0"/>
                </a:solidFill>
                <a:latin typeface="Trebuchet MS"/>
                <a:cs typeface="Trebuchet MS"/>
              </a:rPr>
              <a:t>fungsi</a:t>
            </a:r>
            <a:r>
              <a:rPr sz="3000" spc="-18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3000" spc="-165" dirty="0">
                <a:solidFill>
                  <a:srgbClr val="006EC0"/>
                </a:solidFill>
                <a:latin typeface="Trebuchet MS"/>
                <a:cs typeface="Trebuchet MS"/>
              </a:rPr>
              <a:t>operasi,</a:t>
            </a:r>
            <a:r>
              <a:rPr sz="3000" spc="-16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3000" spc="-229" dirty="0">
                <a:solidFill>
                  <a:srgbClr val="006EC0"/>
                </a:solidFill>
                <a:latin typeface="Trebuchet MS"/>
                <a:cs typeface="Trebuchet MS"/>
              </a:rPr>
              <a:t>manajemen</a:t>
            </a:r>
            <a:r>
              <a:rPr sz="3000" spc="-22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3000" spc="-195" dirty="0">
                <a:solidFill>
                  <a:srgbClr val="006EC0"/>
                </a:solidFill>
                <a:latin typeface="Trebuchet MS"/>
                <a:cs typeface="Trebuchet MS"/>
              </a:rPr>
              <a:t>dan </a:t>
            </a:r>
            <a:r>
              <a:rPr sz="3000" spc="-89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3000" spc="-210" dirty="0">
                <a:solidFill>
                  <a:srgbClr val="006EC0"/>
                </a:solidFill>
                <a:latin typeface="Trebuchet MS"/>
                <a:cs typeface="Trebuchet MS"/>
              </a:rPr>
              <a:t>peng</a:t>
            </a:r>
            <a:r>
              <a:rPr sz="3000" spc="-200" dirty="0">
                <a:solidFill>
                  <a:srgbClr val="006EC0"/>
                </a:solidFill>
                <a:latin typeface="Trebuchet MS"/>
                <a:cs typeface="Trebuchet MS"/>
              </a:rPr>
              <a:t>a</a:t>
            </a:r>
            <a:r>
              <a:rPr sz="3000" spc="-204" dirty="0">
                <a:solidFill>
                  <a:srgbClr val="006EC0"/>
                </a:solidFill>
                <a:latin typeface="Trebuchet MS"/>
                <a:cs typeface="Trebuchet MS"/>
              </a:rPr>
              <a:t>mbilan</a:t>
            </a:r>
            <a:r>
              <a:rPr sz="3000" spc="-9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006EC0"/>
                </a:solidFill>
                <a:latin typeface="Trebuchet MS"/>
                <a:cs typeface="Trebuchet MS"/>
              </a:rPr>
              <a:t>keputusan</a:t>
            </a:r>
            <a:r>
              <a:rPr sz="3000" spc="-13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3000" spc="-229" dirty="0">
                <a:solidFill>
                  <a:srgbClr val="006EC0"/>
                </a:solidFill>
                <a:latin typeface="Trebuchet MS"/>
                <a:cs typeface="Trebuchet MS"/>
              </a:rPr>
              <a:t>dalam</a:t>
            </a:r>
            <a:r>
              <a:rPr sz="3000" spc="-8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3000" spc="-170" dirty="0" err="1">
                <a:solidFill>
                  <a:srgbClr val="006EC0"/>
                </a:solidFill>
                <a:latin typeface="Trebuchet MS"/>
                <a:cs typeface="Trebuchet MS"/>
              </a:rPr>
              <a:t>organisasi</a:t>
            </a:r>
            <a:r>
              <a:rPr sz="3000" spc="-170" dirty="0" smtClean="0">
                <a:solidFill>
                  <a:srgbClr val="006EC0"/>
                </a:solidFill>
                <a:latin typeface="Trebuchet MS"/>
                <a:cs typeface="Trebuchet MS"/>
              </a:rPr>
              <a:t>.</a:t>
            </a:r>
            <a:endParaRPr lang="en-US" sz="3000" spc="-170" dirty="0" smtClean="0">
              <a:solidFill>
                <a:srgbClr val="006EC0"/>
              </a:solidFill>
              <a:latin typeface="Trebuchet MS"/>
              <a:cs typeface="Trebuchet MS"/>
            </a:endParaRPr>
          </a:p>
          <a:p>
            <a:pPr marL="12065" marR="5080" algn="just">
              <a:lnSpc>
                <a:spcPct val="100400"/>
              </a:lnSpc>
              <a:spcBef>
                <a:spcPts val="85"/>
              </a:spcBef>
              <a:buClr>
                <a:srgbClr val="3891A7"/>
              </a:buClr>
              <a:buSzPct val="80000"/>
              <a:tabLst>
                <a:tab pos="297815" algn="l"/>
              </a:tabLst>
            </a:pPr>
            <a:endParaRPr lang="en-US" sz="3000" spc="-170" dirty="0" smtClean="0">
              <a:solidFill>
                <a:srgbClr val="006EC0"/>
              </a:solidFill>
              <a:latin typeface="Trebuchet MS"/>
              <a:cs typeface="Trebuchet MS"/>
            </a:endParaRPr>
          </a:p>
          <a:p>
            <a:pPr marL="297180" marR="5080" indent="-285115" algn="just">
              <a:lnSpc>
                <a:spcPct val="100400"/>
              </a:lnSpc>
              <a:spcBef>
                <a:spcPts val="8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lang="en-US" sz="3000" spc="-170" dirty="0" smtClean="0">
                <a:solidFill>
                  <a:srgbClr val="006EC0"/>
                </a:solidFill>
                <a:latin typeface="Trebuchet MS"/>
                <a:cs typeface="Trebuchet MS"/>
              </a:rPr>
              <a:t>SIM :</a:t>
            </a:r>
          </a:p>
          <a:p>
            <a:pPr marL="287338"/>
            <a:r>
              <a:rPr lang="en-US" sz="3200" dirty="0" smtClean="0"/>
              <a:t>1. </a:t>
            </a:r>
            <a:r>
              <a:rPr lang="en-US" sz="2800" dirty="0" err="1"/>
              <a:t>Sistem</a:t>
            </a:r>
            <a:r>
              <a:rPr lang="en-US" sz="2800" dirty="0"/>
              <a:t> yang </a:t>
            </a:r>
            <a:r>
              <a:rPr lang="en-US" sz="2800" dirty="0" err="1"/>
              <a:t>terintegrasi</a:t>
            </a:r>
            <a:r>
              <a:rPr lang="en-US" sz="2800" dirty="0"/>
              <a:t>. </a:t>
            </a:r>
          </a:p>
          <a:p>
            <a:pPr marL="287338"/>
            <a:r>
              <a:rPr lang="en-US" sz="2800" dirty="0"/>
              <a:t>2.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manusia-mesin</a:t>
            </a:r>
            <a:r>
              <a:rPr lang="en-US" sz="2800" dirty="0"/>
              <a:t> yang </a:t>
            </a:r>
            <a:r>
              <a:rPr lang="en-US" sz="2800" dirty="0" err="1"/>
              <a:t>berbasis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. </a:t>
            </a:r>
          </a:p>
          <a:p>
            <a:pPr marL="287338"/>
            <a:r>
              <a:rPr lang="en-US" sz="2800" dirty="0"/>
              <a:t>3. </a:t>
            </a:r>
            <a:r>
              <a:rPr lang="en-US" sz="2800" dirty="0" err="1"/>
              <a:t>Sistem</a:t>
            </a:r>
            <a:r>
              <a:rPr lang="en-US" sz="2800" dirty="0"/>
              <a:t> yang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menyajikan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. </a:t>
            </a:r>
          </a:p>
          <a:p>
            <a:endParaRPr lang="en-US" sz="3000" spc="-170" dirty="0" smtClean="0">
              <a:solidFill>
                <a:srgbClr val="006EC0"/>
              </a:solidFill>
              <a:latin typeface="Trebuchet MS"/>
              <a:cs typeface="Trebuchet MS"/>
            </a:endParaRPr>
          </a:p>
          <a:p>
            <a:pPr marL="297180" marR="5080" indent="-285115" algn="just">
              <a:lnSpc>
                <a:spcPct val="100400"/>
              </a:lnSpc>
              <a:spcBef>
                <a:spcPts val="8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endParaRPr lang="en-US" sz="3000" dirty="0" smtClean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4915" y="432434"/>
              <a:ext cx="2502535" cy="7378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9769" y="432434"/>
              <a:ext cx="1786255" cy="73787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38344" y="432434"/>
              <a:ext cx="2277110" cy="73787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21424" y="432434"/>
              <a:ext cx="2646045" cy="73787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514602" y="548386"/>
            <a:ext cx="716216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195" dirty="0"/>
              <a:t>Pengert</a:t>
            </a:r>
            <a:r>
              <a:rPr sz="3500" spc="-130" dirty="0"/>
              <a:t>i</a:t>
            </a:r>
            <a:r>
              <a:rPr sz="3500" spc="-254" dirty="0"/>
              <a:t>an</a:t>
            </a:r>
            <a:r>
              <a:rPr sz="3500" spc="-110" dirty="0"/>
              <a:t> </a:t>
            </a:r>
            <a:r>
              <a:rPr sz="3500" spc="-155" dirty="0"/>
              <a:t>Sist</a:t>
            </a:r>
            <a:r>
              <a:rPr sz="3500" spc="-229" dirty="0"/>
              <a:t>e</a:t>
            </a:r>
            <a:r>
              <a:rPr sz="3500" spc="-204" dirty="0"/>
              <a:t>m</a:t>
            </a:r>
            <a:r>
              <a:rPr sz="3500" spc="-95" dirty="0"/>
              <a:t> </a:t>
            </a:r>
            <a:r>
              <a:rPr sz="3500" spc="-114" dirty="0"/>
              <a:t>Infor</a:t>
            </a:r>
            <a:r>
              <a:rPr sz="3500" spc="-240" dirty="0"/>
              <a:t>m</a:t>
            </a:r>
            <a:r>
              <a:rPr sz="3500" spc="-215" dirty="0"/>
              <a:t>asi</a:t>
            </a:r>
            <a:r>
              <a:rPr sz="3500" spc="-160" dirty="0"/>
              <a:t> </a:t>
            </a:r>
            <a:r>
              <a:rPr sz="3500" spc="-225" dirty="0"/>
              <a:t>Manajem</a:t>
            </a:r>
            <a:r>
              <a:rPr sz="3500" spc="-229" dirty="0"/>
              <a:t>e</a:t>
            </a:r>
            <a:r>
              <a:rPr sz="3500" spc="-165" dirty="0"/>
              <a:t>n</a:t>
            </a:r>
            <a:endParaRPr sz="3500" dirty="0"/>
          </a:p>
        </p:txBody>
      </p:sp>
      <p:sp>
        <p:nvSpPr>
          <p:cNvPr id="19" name="object 19"/>
          <p:cNvSpPr txBox="1"/>
          <p:nvPr/>
        </p:nvSpPr>
        <p:spPr>
          <a:xfrm>
            <a:off x="1595374" y="1427734"/>
            <a:ext cx="7269480" cy="534825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algn="just"/>
            <a:r>
              <a:rPr lang="en-US" sz="2400" dirty="0" smtClean="0"/>
              <a:t>4</a:t>
            </a:r>
            <a:r>
              <a:rPr lang="en-US" sz="2800" dirty="0" smtClean="0"/>
              <a:t>.   </a:t>
            </a:r>
            <a:r>
              <a:rPr lang="en-US" sz="2600" dirty="0" err="1" smtClean="0"/>
              <a:t>Sistem</a:t>
            </a:r>
            <a:r>
              <a:rPr lang="en-US" sz="2600" dirty="0" smtClean="0"/>
              <a:t> </a:t>
            </a:r>
            <a:r>
              <a:rPr lang="en-US" sz="2600" dirty="0"/>
              <a:t>yang </a:t>
            </a:r>
            <a:r>
              <a:rPr lang="en-US" sz="2600" dirty="0" err="1"/>
              <a:t>mendukung</a:t>
            </a:r>
            <a:r>
              <a:rPr lang="en-US" sz="2600" dirty="0"/>
              <a:t> </a:t>
            </a:r>
            <a:r>
              <a:rPr lang="en-US" sz="2600" dirty="0" err="1"/>
              <a:t>fungsi</a:t>
            </a:r>
            <a:r>
              <a:rPr lang="en-US" sz="2600" dirty="0"/>
              <a:t> </a:t>
            </a:r>
            <a:r>
              <a:rPr lang="en-US" sz="2600" dirty="0" err="1"/>
              <a:t>operasi</a:t>
            </a:r>
            <a:r>
              <a:rPr lang="en-US" sz="2600" dirty="0"/>
              <a:t>. </a:t>
            </a:r>
          </a:p>
          <a:p>
            <a:pPr marL="514350" indent="-514350" algn="just"/>
            <a:r>
              <a:rPr lang="en-US" sz="2600" dirty="0" smtClean="0"/>
              <a:t>5.  </a:t>
            </a:r>
            <a:r>
              <a:rPr lang="en-US" sz="2600" dirty="0" err="1" smtClean="0"/>
              <a:t>Sistem</a:t>
            </a:r>
            <a:r>
              <a:rPr lang="en-US" sz="2600" dirty="0" smtClean="0"/>
              <a:t> yang </a:t>
            </a:r>
            <a:r>
              <a:rPr lang="en-US" sz="2600" dirty="0" err="1" smtClean="0"/>
              <a:t>mendukung</a:t>
            </a:r>
            <a:r>
              <a:rPr lang="en-US" sz="2600" dirty="0" smtClean="0"/>
              <a:t> </a:t>
            </a:r>
            <a:r>
              <a:rPr lang="en-US" sz="2600" dirty="0" err="1" smtClean="0"/>
              <a:t>fungsi</a:t>
            </a:r>
            <a:r>
              <a:rPr lang="en-US" sz="2600" dirty="0" smtClean="0"/>
              <a:t> </a:t>
            </a:r>
            <a:r>
              <a:rPr lang="en-US" sz="2600" dirty="0" err="1" smtClean="0"/>
              <a:t>manajemen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pengambilan</a:t>
            </a:r>
            <a:r>
              <a:rPr lang="en-US" sz="2600" dirty="0" smtClean="0"/>
              <a:t> </a:t>
            </a:r>
            <a:r>
              <a:rPr lang="en-US" sz="2600" dirty="0" err="1" smtClean="0"/>
              <a:t>keputusan</a:t>
            </a:r>
            <a:r>
              <a:rPr lang="en-US" sz="2600" dirty="0" smtClean="0"/>
              <a:t>. </a:t>
            </a:r>
          </a:p>
          <a:p>
            <a:pPr marL="457200" indent="-457200" algn="just">
              <a:buAutoNum type="arabicPeriod" startAt="6"/>
            </a:pPr>
            <a:r>
              <a:rPr lang="en-US" sz="2600" dirty="0" err="1" smtClean="0"/>
              <a:t>Sistem</a:t>
            </a:r>
            <a:r>
              <a:rPr lang="en-US" sz="2600" dirty="0" smtClean="0"/>
              <a:t> </a:t>
            </a:r>
            <a:r>
              <a:rPr lang="en-US" sz="2600" dirty="0"/>
              <a:t>yang </a:t>
            </a:r>
            <a:r>
              <a:rPr lang="en-US" sz="2600" dirty="0" err="1"/>
              <a:t>membutuhkan</a:t>
            </a:r>
            <a:r>
              <a:rPr lang="en-US" sz="2600" dirty="0"/>
              <a:t> </a:t>
            </a:r>
            <a:r>
              <a:rPr lang="en-US" sz="2600" dirty="0" err="1"/>
              <a:t>sebuah</a:t>
            </a:r>
            <a:r>
              <a:rPr lang="en-US" sz="2600" dirty="0"/>
              <a:t> </a:t>
            </a:r>
            <a:r>
              <a:rPr lang="en-US" sz="2600" i="1" dirty="0"/>
              <a:t>database</a:t>
            </a:r>
            <a:r>
              <a:rPr lang="en-US" sz="2600" dirty="0" smtClean="0"/>
              <a:t>.</a:t>
            </a:r>
          </a:p>
          <a:p>
            <a:pPr marL="457200" indent="-457200" algn="just">
              <a:buAutoNum type="arabicPeriod" startAt="6"/>
            </a:pPr>
            <a:r>
              <a:rPr lang="en-US" sz="2600" dirty="0" err="1" smtClean="0"/>
              <a:t>Sistem</a:t>
            </a:r>
            <a:r>
              <a:rPr lang="en-US" sz="2600" dirty="0" smtClean="0"/>
              <a:t> </a:t>
            </a:r>
            <a:r>
              <a:rPr lang="en-US" sz="2600" dirty="0"/>
              <a:t>yang </a:t>
            </a:r>
            <a:r>
              <a:rPr lang="en-US" sz="2600" dirty="0" err="1"/>
              <a:t>memanfaatkan</a:t>
            </a:r>
            <a:r>
              <a:rPr lang="en-US" sz="2600" dirty="0"/>
              <a:t> </a:t>
            </a:r>
            <a:r>
              <a:rPr lang="en-US" sz="2600" dirty="0" err="1"/>
              <a:t>berbagai</a:t>
            </a:r>
            <a:r>
              <a:rPr lang="en-US" sz="2600" dirty="0"/>
              <a:t> model </a:t>
            </a:r>
            <a:r>
              <a:rPr lang="en-US" sz="2600" dirty="0" err="1"/>
              <a:t>perencanaan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keputusan</a:t>
            </a:r>
            <a:r>
              <a:rPr lang="en-US" sz="2600" dirty="0"/>
              <a:t>. </a:t>
            </a:r>
            <a:endParaRPr lang="en-US" sz="2600" dirty="0" smtClean="0"/>
          </a:p>
          <a:p>
            <a:pPr algn="just"/>
            <a:endParaRPr lang="en-US" sz="2400" dirty="0" smtClean="0"/>
          </a:p>
          <a:p>
            <a:pPr algn="ctr"/>
            <a:r>
              <a:rPr lang="en-US" sz="2600" b="1" dirty="0" err="1"/>
              <a:t>S</a:t>
            </a:r>
            <a:r>
              <a:rPr lang="en-US" sz="2600" b="1" dirty="0" err="1" smtClean="0"/>
              <a:t>asaran</a:t>
            </a:r>
            <a:r>
              <a:rPr lang="en-US" sz="2600" b="1" dirty="0" smtClean="0"/>
              <a:t> </a:t>
            </a:r>
            <a:r>
              <a:rPr lang="en-US" sz="2600" b="1" dirty="0" err="1"/>
              <a:t>utamanya</a:t>
            </a:r>
            <a:r>
              <a:rPr lang="en-US" sz="2600" b="1" dirty="0"/>
              <a:t> </a:t>
            </a:r>
            <a:r>
              <a:rPr lang="en-US" sz="2600" b="1" dirty="0" err="1"/>
              <a:t>adalah</a:t>
            </a:r>
            <a:r>
              <a:rPr lang="en-US" sz="2600" b="1" dirty="0"/>
              <a:t>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menyajikan</a:t>
            </a:r>
            <a:r>
              <a:rPr lang="en-US" sz="2600" dirty="0"/>
              <a:t> </a:t>
            </a:r>
            <a:r>
              <a:rPr lang="en-US" sz="2600" dirty="0" err="1"/>
              <a:t>informasi</a:t>
            </a:r>
            <a:r>
              <a:rPr lang="en-US" sz="2600" dirty="0"/>
              <a:t> yang </a:t>
            </a:r>
            <a:r>
              <a:rPr lang="en-US" sz="2600" dirty="0" err="1"/>
              <a:t>berkualitas</a:t>
            </a:r>
            <a:r>
              <a:rPr lang="en-US" sz="2600" dirty="0"/>
              <a:t> </a:t>
            </a:r>
            <a:r>
              <a:rPr lang="en-US" sz="2600" dirty="0" err="1"/>
              <a:t>sesuai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kebutuhan</a:t>
            </a:r>
            <a:r>
              <a:rPr lang="en-US" sz="2600" dirty="0"/>
              <a:t> </a:t>
            </a:r>
            <a:r>
              <a:rPr lang="en-US" sz="2600" dirty="0" err="1"/>
              <a:t>manajemen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pengambilan</a:t>
            </a:r>
            <a:r>
              <a:rPr lang="en-US" sz="2600" dirty="0"/>
              <a:t> </a:t>
            </a:r>
            <a:r>
              <a:rPr lang="en-US" sz="2600" dirty="0" err="1"/>
              <a:t>keputusan</a:t>
            </a:r>
            <a:r>
              <a:rPr lang="en-US" sz="2600" dirty="0"/>
              <a:t> </a:t>
            </a:r>
            <a:r>
              <a:rPr lang="en-US" sz="2600" dirty="0" err="1"/>
              <a:t>organisasi</a:t>
            </a:r>
            <a:r>
              <a:rPr lang="en-US" sz="2600" dirty="0"/>
              <a:t> yang </a:t>
            </a:r>
            <a:r>
              <a:rPr lang="en-US" sz="2600" dirty="0" err="1"/>
              <a:t>efektif</a:t>
            </a:r>
            <a:r>
              <a:rPr lang="en-US" sz="2600" dirty="0"/>
              <a:t>. </a:t>
            </a:r>
            <a:r>
              <a:rPr lang="en-US" sz="2600" dirty="0" smtClean="0"/>
              <a:t> </a:t>
            </a:r>
            <a:endParaRPr lang="en-US" sz="2600" dirty="0">
              <a:cs typeface="Trebuchet MS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/>
              <a:t>Informasi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Berkualitas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Akurat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Tepat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Waktu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Relefan</a:t>
            </a:r>
            <a:endParaRPr lang="en-US" sz="2400" b="1" dirty="0"/>
          </a:p>
          <a:p>
            <a:pPr marL="12065" marR="5080" algn="just">
              <a:lnSpc>
                <a:spcPct val="100400"/>
              </a:lnSpc>
              <a:spcBef>
                <a:spcPts val="85"/>
              </a:spcBef>
              <a:buClr>
                <a:srgbClr val="3891A7"/>
              </a:buClr>
              <a:buSzPct val="80000"/>
              <a:tabLst>
                <a:tab pos="297815" algn="l"/>
              </a:tabLst>
            </a:pP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4261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40" y="0"/>
            <a:ext cx="9141460" cy="6858000"/>
            <a:chOff x="2540" y="0"/>
            <a:chExt cx="9141460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05586" y="4062853"/>
            <a:ext cx="8055611" cy="2892458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i="1" dirty="0" smtClean="0"/>
              <a:t>Data </a:t>
            </a:r>
            <a:r>
              <a:rPr lang="en-US" sz="2600" i="1" dirty="0"/>
              <a:t>Capturing </a:t>
            </a:r>
            <a:r>
              <a:rPr lang="en-US" sz="2600" dirty="0"/>
              <a:t>(</a:t>
            </a:r>
            <a:r>
              <a:rPr lang="en-US" sz="2600" i="1" dirty="0" err="1"/>
              <a:t>Penangkapan</a:t>
            </a:r>
            <a:r>
              <a:rPr lang="en-US" sz="2600" i="1" dirty="0"/>
              <a:t> Data</a:t>
            </a:r>
            <a:r>
              <a:rPr lang="en-US" sz="2600" dirty="0"/>
              <a:t>) </a:t>
            </a:r>
            <a:endParaRPr lang="en-US" sz="2600" dirty="0" smtClean="0"/>
          </a:p>
          <a:p>
            <a:pPr marL="514350" indent="-514350">
              <a:buAutoNum type="arabicPeriod"/>
            </a:pPr>
            <a:r>
              <a:rPr lang="en-US" sz="2600" i="1" dirty="0" smtClean="0"/>
              <a:t>Processing </a:t>
            </a:r>
            <a:r>
              <a:rPr lang="en-US" sz="2600" i="1" dirty="0"/>
              <a:t>of Data </a:t>
            </a:r>
            <a:r>
              <a:rPr lang="en-US" sz="2600" dirty="0"/>
              <a:t>(</a:t>
            </a:r>
            <a:r>
              <a:rPr lang="en-US" sz="2600" i="1" dirty="0" err="1"/>
              <a:t>Pemrosesan</a:t>
            </a:r>
            <a:r>
              <a:rPr lang="en-US" sz="2600" i="1" dirty="0"/>
              <a:t> Data</a:t>
            </a:r>
            <a:r>
              <a:rPr lang="en-US" sz="2600" dirty="0" smtClean="0"/>
              <a:t>)</a:t>
            </a:r>
          </a:p>
          <a:p>
            <a:pPr marL="514350" indent="-514350">
              <a:buAutoNum type="arabicPeriod" startAt="3"/>
            </a:pPr>
            <a:r>
              <a:rPr lang="en-US" sz="2600" i="1" dirty="0" smtClean="0"/>
              <a:t>Storage </a:t>
            </a:r>
            <a:r>
              <a:rPr lang="en-US" sz="2600" i="1" dirty="0"/>
              <a:t>of Information </a:t>
            </a:r>
            <a:r>
              <a:rPr lang="en-US" sz="2600" dirty="0"/>
              <a:t>(</a:t>
            </a:r>
            <a:r>
              <a:rPr lang="en-US" sz="2600" i="1" dirty="0" err="1"/>
              <a:t>Penyimpanan</a:t>
            </a:r>
            <a:r>
              <a:rPr lang="en-US" sz="2600" i="1" dirty="0"/>
              <a:t> </a:t>
            </a:r>
            <a:r>
              <a:rPr lang="en-US" sz="2600" i="1" dirty="0" err="1"/>
              <a:t>Informasi</a:t>
            </a:r>
            <a:r>
              <a:rPr lang="en-US" sz="2600" dirty="0"/>
              <a:t>) </a:t>
            </a:r>
            <a:endParaRPr lang="en-US" sz="2600" dirty="0" smtClean="0"/>
          </a:p>
          <a:p>
            <a:pPr marL="457200" indent="-457200">
              <a:buAutoNum type="arabicPeriod" startAt="4"/>
            </a:pPr>
            <a:r>
              <a:rPr lang="en-US" sz="2600" i="1" dirty="0" smtClean="0"/>
              <a:t>Retrieval </a:t>
            </a:r>
            <a:r>
              <a:rPr lang="en-US" sz="2600" i="1" dirty="0"/>
              <a:t>of Information </a:t>
            </a:r>
            <a:r>
              <a:rPr lang="en-US" sz="2600" dirty="0"/>
              <a:t>(</a:t>
            </a:r>
            <a:r>
              <a:rPr lang="en-US" sz="2600" i="1" dirty="0" err="1"/>
              <a:t>Pemanggilan</a:t>
            </a:r>
            <a:r>
              <a:rPr lang="en-US" sz="2600" i="1" dirty="0"/>
              <a:t> </a:t>
            </a:r>
            <a:r>
              <a:rPr lang="en-US" sz="2600" i="1" dirty="0" err="1"/>
              <a:t>kembali</a:t>
            </a:r>
            <a:r>
              <a:rPr lang="en-US" sz="2600" i="1" dirty="0"/>
              <a:t> </a:t>
            </a:r>
            <a:r>
              <a:rPr lang="en-US" sz="2600" i="1" dirty="0" err="1"/>
              <a:t>Informasi</a:t>
            </a:r>
            <a:r>
              <a:rPr lang="en-US" sz="2600" dirty="0"/>
              <a:t>) </a:t>
            </a:r>
            <a:endParaRPr lang="en-US" sz="2600" dirty="0" smtClean="0"/>
          </a:p>
          <a:p>
            <a:r>
              <a:rPr lang="en-US" sz="2600" dirty="0" smtClean="0"/>
              <a:t>5.   </a:t>
            </a:r>
            <a:r>
              <a:rPr lang="en-US" sz="2600" i="1" dirty="0" smtClean="0"/>
              <a:t>Dissemination </a:t>
            </a:r>
            <a:r>
              <a:rPr lang="en-US" sz="2600" i="1" dirty="0"/>
              <a:t>of Information </a:t>
            </a:r>
            <a:r>
              <a:rPr lang="en-US" sz="2600" dirty="0"/>
              <a:t>(</a:t>
            </a:r>
            <a:r>
              <a:rPr lang="en-US" sz="2600" i="1" dirty="0" err="1"/>
              <a:t>Penyebaran</a:t>
            </a:r>
            <a:r>
              <a:rPr lang="en-US" sz="2600" i="1" dirty="0"/>
              <a:t> </a:t>
            </a:r>
            <a:r>
              <a:rPr lang="en-US" sz="2600" i="1" dirty="0" err="1"/>
              <a:t>Informasi</a:t>
            </a:r>
            <a:r>
              <a:rPr lang="en-US" sz="2600" dirty="0"/>
              <a:t>) </a:t>
            </a:r>
          </a:p>
          <a:p>
            <a:endParaRPr lang="en-US" sz="2600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514602" y="219202"/>
            <a:ext cx="7085330" cy="430887"/>
          </a:xfrm>
        </p:spPr>
        <p:txBody>
          <a:bodyPr/>
          <a:lstStyle/>
          <a:p>
            <a:r>
              <a:rPr lang="en-US" sz="2800" b="1" dirty="0" err="1" smtClean="0"/>
              <a:t>Fungsi</a:t>
            </a:r>
            <a:r>
              <a:rPr lang="en-US" sz="2800" b="1" dirty="0" smtClean="0"/>
              <a:t> </a:t>
            </a:r>
            <a:r>
              <a:rPr lang="en-US" sz="2800" b="1" dirty="0" err="1"/>
              <a:t>Sistem</a:t>
            </a:r>
            <a:r>
              <a:rPr lang="en-US" sz="2800" b="1" dirty="0"/>
              <a:t> </a:t>
            </a:r>
            <a:r>
              <a:rPr lang="en-US" sz="2800" b="1" dirty="0" err="1"/>
              <a:t>Informasi</a:t>
            </a:r>
            <a:r>
              <a:rPr lang="en-US" sz="2800" b="1" dirty="0"/>
              <a:t> </a:t>
            </a:r>
            <a:r>
              <a:rPr lang="en-US" sz="2800" b="1" dirty="0" err="1"/>
              <a:t>Manajemen</a:t>
            </a:r>
            <a:r>
              <a:rPr lang="en-US" sz="2800" b="1" dirty="0"/>
              <a:t> 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872171"/>
            <a:ext cx="7640066" cy="3177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40" y="20954"/>
            <a:ext cx="9141460" cy="6858000"/>
            <a:chOff x="2540" y="0"/>
            <a:chExt cx="9141460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676400" y="329922"/>
            <a:ext cx="708660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1" dirty="0"/>
              <a:t>T</a:t>
            </a:r>
            <a:r>
              <a:rPr lang="id-ID" sz="3200" b="1" dirty="0" smtClean="0"/>
              <a:t>antangan bagi </a:t>
            </a:r>
            <a:r>
              <a:rPr lang="id-ID" sz="3200" b="1" dirty="0"/>
              <a:t>Sistem Informasi Manajemen</a:t>
            </a:r>
            <a:endParaRPr sz="3200" dirty="0"/>
          </a:p>
        </p:txBody>
      </p:sp>
      <p:sp>
        <p:nvSpPr>
          <p:cNvPr id="18" name="object 18"/>
          <p:cNvSpPr txBox="1"/>
          <p:nvPr/>
        </p:nvSpPr>
        <p:spPr>
          <a:xfrm>
            <a:off x="1595374" y="1385290"/>
            <a:ext cx="7320026" cy="4831451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457200" lvl="0" indent="-457200" algn="just">
              <a:buFont typeface="Arial" pitchFamily="34" charset="0"/>
              <a:buChar char="•"/>
            </a:pPr>
            <a:r>
              <a:rPr lang="id-ID" sz="2800" b="1" dirty="0"/>
              <a:t>menghasilkan jenis dan jumlah informasi yang benar-benar dibutuhkan oleh organisasi, khususnya oleh level manajemen</a:t>
            </a:r>
            <a:r>
              <a:rPr lang="id-ID" sz="2800" b="1" dirty="0" smtClean="0"/>
              <a:t>;</a:t>
            </a:r>
            <a:endParaRPr lang="en-US" sz="2800" b="1" dirty="0" smtClean="0"/>
          </a:p>
          <a:p>
            <a:pPr lvl="0" algn="just"/>
            <a:endParaRPr lang="en-US" sz="2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id-ID" sz="2800" b="1" dirty="0"/>
              <a:t>menyampaikan informasi yang memenuhi persyaratan serta mudah dipahami oleh pimpinan organisasi (</a:t>
            </a:r>
            <a:r>
              <a:rPr lang="id-ID" sz="2800" b="1" i="1" dirty="0"/>
              <a:t>user</a:t>
            </a:r>
            <a:r>
              <a:rPr lang="id-ID" sz="2800" b="1" dirty="0"/>
              <a:t>). Informasi yang baik adalah informasi yang mempunyai persyaratan kualitas, seperti lengkap sesuai kebutuhan, terpercaya, dan </a:t>
            </a:r>
            <a:r>
              <a:rPr lang="id-ID" sz="2800" b="1" i="1" dirty="0"/>
              <a:t>up-to-date</a:t>
            </a:r>
            <a:r>
              <a:rPr lang="id-ID" sz="2800" b="1" dirty="0"/>
              <a:t>(terkini)</a:t>
            </a:r>
            <a:endParaRPr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698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0779" y="337820"/>
              <a:ext cx="3167380" cy="8966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42690" y="337820"/>
              <a:ext cx="3243580" cy="8966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00799" y="337820"/>
              <a:ext cx="1548765" cy="89661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514602" y="484378"/>
            <a:ext cx="60940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95" dirty="0"/>
              <a:t>Komponen</a:t>
            </a:r>
            <a:r>
              <a:rPr sz="4300" spc="-215" dirty="0"/>
              <a:t> </a:t>
            </a:r>
            <a:r>
              <a:rPr sz="4300" spc="-290" dirty="0"/>
              <a:t>Pemban</a:t>
            </a:r>
            <a:r>
              <a:rPr sz="4300" spc="-240" dirty="0"/>
              <a:t>g</a:t>
            </a:r>
            <a:r>
              <a:rPr sz="4300" spc="-204" dirty="0"/>
              <a:t>un</a:t>
            </a:r>
            <a:r>
              <a:rPr sz="4300" spc="-225" dirty="0"/>
              <a:t> </a:t>
            </a:r>
            <a:r>
              <a:rPr sz="4300" spc="-145" dirty="0"/>
              <a:t>S</a:t>
            </a:r>
            <a:r>
              <a:rPr sz="4300" spc="-75" dirty="0"/>
              <a:t>I</a:t>
            </a:r>
            <a:r>
              <a:rPr sz="4300" spc="300" dirty="0"/>
              <a:t>M</a:t>
            </a:r>
            <a:endParaRPr sz="4300" dirty="0"/>
          </a:p>
        </p:txBody>
      </p:sp>
      <p:sp>
        <p:nvSpPr>
          <p:cNvPr id="18" name="object 18"/>
          <p:cNvSpPr txBox="1"/>
          <p:nvPr/>
        </p:nvSpPr>
        <p:spPr>
          <a:xfrm>
            <a:off x="1595374" y="1385290"/>
            <a:ext cx="3318510" cy="284924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71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7815" algn="l"/>
              </a:tabLst>
            </a:pPr>
            <a:r>
              <a:rPr sz="3200" spc="-100" dirty="0">
                <a:latin typeface="Trebuchet MS"/>
                <a:cs typeface="Trebuchet MS"/>
              </a:rPr>
              <a:t>Hardware</a:t>
            </a:r>
            <a:endParaRPr sz="3200" dirty="0">
              <a:latin typeface="Trebuchet MS"/>
              <a:cs typeface="Trebuchet MS"/>
            </a:endParaRPr>
          </a:p>
          <a:p>
            <a:pPr marL="297180" indent="-285115">
              <a:lnSpc>
                <a:spcPct val="100000"/>
              </a:lnSpc>
              <a:spcBef>
                <a:spcPts val="61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7815" algn="l"/>
              </a:tabLst>
            </a:pPr>
            <a:r>
              <a:rPr sz="3200" spc="-150" dirty="0">
                <a:latin typeface="Trebuchet MS"/>
                <a:cs typeface="Trebuchet MS"/>
              </a:rPr>
              <a:t>Software</a:t>
            </a:r>
            <a:endParaRPr sz="3200" dirty="0">
              <a:latin typeface="Trebuchet MS"/>
              <a:cs typeface="Trebuchet MS"/>
            </a:endParaRPr>
          </a:p>
          <a:p>
            <a:pPr marL="297180" indent="-28511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7815" algn="l"/>
              </a:tabLst>
            </a:pPr>
            <a:r>
              <a:rPr sz="3200" spc="-80" dirty="0">
                <a:latin typeface="Trebuchet MS"/>
                <a:cs typeface="Trebuchet MS"/>
              </a:rPr>
              <a:t>Prosedur</a:t>
            </a:r>
            <a:endParaRPr sz="3200" dirty="0">
              <a:latin typeface="Trebuchet MS"/>
              <a:cs typeface="Trebuchet MS"/>
            </a:endParaRPr>
          </a:p>
          <a:p>
            <a:pPr marL="297180" indent="-28511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7815" algn="l"/>
              </a:tabLst>
            </a:pPr>
            <a:r>
              <a:rPr sz="3200" spc="-70" dirty="0">
                <a:latin typeface="Trebuchet MS"/>
                <a:cs typeface="Trebuchet MS"/>
              </a:rPr>
              <a:t>Model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Manajemen</a:t>
            </a:r>
            <a:endParaRPr sz="3200" dirty="0">
              <a:latin typeface="Trebuchet MS"/>
              <a:cs typeface="Trebuchet MS"/>
            </a:endParaRPr>
          </a:p>
          <a:p>
            <a:pPr marL="297180" indent="-28511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7815" algn="l"/>
              </a:tabLst>
            </a:pPr>
            <a:r>
              <a:rPr sz="3200" spc="-145" dirty="0">
                <a:latin typeface="Trebuchet MS"/>
                <a:cs typeface="Trebuchet MS"/>
              </a:rPr>
              <a:t>Database</a:t>
            </a:r>
            <a:endParaRPr sz="3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264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0300" y="63500"/>
              <a:ext cx="2938779" cy="8966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79294" y="3284854"/>
              <a:ext cx="6193155" cy="299720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482597" y="210058"/>
            <a:ext cx="225488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75" dirty="0"/>
              <a:t>Hard</a:t>
            </a:r>
            <a:r>
              <a:rPr sz="4300" spc="-95" dirty="0"/>
              <a:t>w</a:t>
            </a:r>
            <a:r>
              <a:rPr sz="4300" spc="-229" dirty="0"/>
              <a:t>are</a:t>
            </a:r>
            <a:endParaRPr sz="4300"/>
          </a:p>
        </p:txBody>
      </p:sp>
      <p:sp>
        <p:nvSpPr>
          <p:cNvPr id="17" name="object 17"/>
          <p:cNvSpPr txBox="1"/>
          <p:nvPr/>
        </p:nvSpPr>
        <p:spPr>
          <a:xfrm>
            <a:off x="1564894" y="895858"/>
            <a:ext cx="7261859" cy="20053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5910" marR="6350" indent="-283845" algn="just">
              <a:lnSpc>
                <a:spcPct val="100400"/>
              </a:lnSpc>
              <a:spcBef>
                <a:spcPts val="8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6545" algn="l"/>
              </a:tabLst>
            </a:pPr>
            <a:r>
              <a:rPr sz="2500" spc="-145" dirty="0">
                <a:latin typeface="Trebuchet MS"/>
                <a:cs typeface="Trebuchet MS"/>
              </a:rPr>
              <a:t>Perangkat </a:t>
            </a:r>
            <a:r>
              <a:rPr sz="2500" spc="-105" dirty="0">
                <a:latin typeface="Trebuchet MS"/>
                <a:cs typeface="Trebuchet MS"/>
              </a:rPr>
              <a:t>keras </a:t>
            </a:r>
            <a:r>
              <a:rPr sz="2500" spc="-190" dirty="0">
                <a:latin typeface="Trebuchet MS"/>
                <a:cs typeface="Trebuchet MS"/>
              </a:rPr>
              <a:t>bagi </a:t>
            </a:r>
            <a:r>
              <a:rPr sz="2500" spc="-140" dirty="0">
                <a:latin typeface="Trebuchet MS"/>
                <a:cs typeface="Trebuchet MS"/>
              </a:rPr>
              <a:t>suatu </a:t>
            </a:r>
            <a:r>
              <a:rPr sz="2500" spc="-125" dirty="0">
                <a:latin typeface="Trebuchet MS"/>
                <a:cs typeface="Trebuchet MS"/>
              </a:rPr>
              <a:t>sistem </a:t>
            </a:r>
            <a:r>
              <a:rPr sz="2500" spc="-155" dirty="0">
                <a:latin typeface="Trebuchet MS"/>
                <a:cs typeface="Trebuchet MS"/>
              </a:rPr>
              <a:t>informasi. </a:t>
            </a:r>
            <a:r>
              <a:rPr sz="2500" spc="-165" dirty="0">
                <a:latin typeface="Trebuchet MS"/>
                <a:cs typeface="Trebuchet MS"/>
              </a:rPr>
              <a:t>Peralatan </a:t>
            </a:r>
            <a:r>
              <a:rPr sz="2500" spc="-160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komputer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85" dirty="0">
                <a:latin typeface="Trebuchet MS"/>
                <a:cs typeface="Trebuchet MS"/>
              </a:rPr>
              <a:t>fisik.</a:t>
            </a:r>
            <a:endParaRPr sz="2500">
              <a:latin typeface="Trebuchet MS"/>
              <a:cs typeface="Trebuchet MS"/>
            </a:endParaRPr>
          </a:p>
          <a:p>
            <a:pPr marL="295910" marR="5080" indent="-283845" algn="just">
              <a:lnSpc>
                <a:spcPct val="100200"/>
              </a:lnSpc>
              <a:spcBef>
                <a:spcPts val="56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6545" algn="l"/>
              </a:tabLst>
            </a:pPr>
            <a:r>
              <a:rPr sz="2500" spc="-145" dirty="0">
                <a:latin typeface="Trebuchet MS"/>
                <a:cs typeface="Trebuchet MS"/>
              </a:rPr>
              <a:t>Suatu </a:t>
            </a:r>
            <a:r>
              <a:rPr sz="2500" spc="-175" dirty="0">
                <a:latin typeface="Trebuchet MS"/>
                <a:cs typeface="Trebuchet MS"/>
              </a:rPr>
              <a:t>media </a:t>
            </a:r>
            <a:r>
              <a:rPr sz="2500" spc="-160" dirty="0">
                <a:latin typeface="Trebuchet MS"/>
                <a:cs typeface="Trebuchet MS"/>
              </a:rPr>
              <a:t>penyimpanan </a:t>
            </a:r>
            <a:r>
              <a:rPr sz="2500" spc="-190" dirty="0">
                <a:latin typeface="Trebuchet MS"/>
                <a:cs typeface="Trebuchet MS"/>
              </a:rPr>
              <a:t>bagi </a:t>
            </a:r>
            <a:r>
              <a:rPr sz="2500" spc="-125" dirty="0">
                <a:latin typeface="Trebuchet MS"/>
                <a:cs typeface="Trebuchet MS"/>
              </a:rPr>
              <a:t>sistem </a:t>
            </a:r>
            <a:r>
              <a:rPr sz="2500" spc="-130" dirty="0">
                <a:latin typeface="Trebuchet MS"/>
                <a:cs typeface="Trebuchet MS"/>
              </a:rPr>
              <a:t>informasi </a:t>
            </a:r>
            <a:r>
              <a:rPr sz="2500" spc="-175" dirty="0">
                <a:latin typeface="Trebuchet MS"/>
                <a:cs typeface="Trebuchet MS"/>
              </a:rPr>
              <a:t>yang </a:t>
            </a:r>
            <a:r>
              <a:rPr sz="2500" spc="-170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berfungsi </a:t>
            </a:r>
            <a:r>
              <a:rPr sz="2500" spc="-175" dirty="0">
                <a:latin typeface="Trebuchet MS"/>
                <a:cs typeface="Trebuchet MS"/>
              </a:rPr>
              <a:t>sebagai</a:t>
            </a:r>
            <a:r>
              <a:rPr sz="2500" spc="-170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database</a:t>
            </a:r>
            <a:r>
              <a:rPr sz="2500" spc="390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untuk </a:t>
            </a:r>
            <a:r>
              <a:rPr sz="2500" spc="-150" dirty="0">
                <a:latin typeface="Trebuchet MS"/>
                <a:cs typeface="Trebuchet MS"/>
              </a:rPr>
              <a:t>memudahkan </a:t>
            </a:r>
            <a:r>
              <a:rPr sz="2500" spc="-170" dirty="0">
                <a:latin typeface="Trebuchet MS"/>
                <a:cs typeface="Trebuchet MS"/>
              </a:rPr>
              <a:t>kerja </a:t>
            </a:r>
            <a:r>
              <a:rPr sz="2500" spc="-165" dirty="0">
                <a:latin typeface="Trebuchet MS"/>
                <a:cs typeface="Trebuchet MS"/>
              </a:rPr>
              <a:t> </a:t>
            </a:r>
            <a:r>
              <a:rPr sz="2500" spc="-170" dirty="0">
                <a:latin typeface="Trebuchet MS"/>
                <a:cs typeface="Trebuchet MS"/>
              </a:rPr>
              <a:t>SI.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0300" y="63500"/>
              <a:ext cx="2697479" cy="89662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82597" y="210058"/>
            <a:ext cx="199707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04" dirty="0"/>
              <a:t>Software</a:t>
            </a:r>
            <a:endParaRPr sz="4300"/>
          </a:p>
        </p:txBody>
      </p:sp>
      <p:sp>
        <p:nvSpPr>
          <p:cNvPr id="16" name="object 16"/>
          <p:cNvSpPr txBox="1"/>
          <p:nvPr/>
        </p:nvSpPr>
        <p:spPr>
          <a:xfrm>
            <a:off x="1564894" y="967486"/>
            <a:ext cx="7287895" cy="4369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marR="5080" indent="-283845" algn="just">
              <a:lnSpc>
                <a:spcPct val="100200"/>
              </a:lnSpc>
              <a:spcBef>
                <a:spcPts val="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6545" algn="l"/>
              </a:tabLst>
            </a:pPr>
            <a:r>
              <a:rPr sz="2500" spc="-140" dirty="0">
                <a:latin typeface="Trebuchet MS"/>
                <a:cs typeface="Trebuchet MS"/>
              </a:rPr>
              <a:t>Tempat </a:t>
            </a:r>
            <a:r>
              <a:rPr sz="2500" spc="-170" dirty="0">
                <a:latin typeface="Trebuchet MS"/>
                <a:cs typeface="Trebuchet MS"/>
              </a:rPr>
              <a:t>mengolah, </a:t>
            </a:r>
            <a:r>
              <a:rPr sz="2500" spc="-150" dirty="0">
                <a:latin typeface="Trebuchet MS"/>
                <a:cs typeface="Trebuchet MS"/>
              </a:rPr>
              <a:t>menghitung </a:t>
            </a:r>
            <a:r>
              <a:rPr sz="2500" spc="-165" dirty="0">
                <a:latin typeface="Trebuchet MS"/>
                <a:cs typeface="Trebuchet MS"/>
              </a:rPr>
              <a:t>dan </a:t>
            </a:r>
            <a:r>
              <a:rPr sz="2500" spc="-160" dirty="0">
                <a:latin typeface="Trebuchet MS"/>
                <a:cs typeface="Trebuchet MS"/>
              </a:rPr>
              <a:t>memanipulasi </a:t>
            </a:r>
            <a:r>
              <a:rPr sz="2500" spc="-195" dirty="0">
                <a:latin typeface="Trebuchet MS"/>
                <a:cs typeface="Trebuchet MS"/>
              </a:rPr>
              <a:t>data </a:t>
            </a:r>
            <a:r>
              <a:rPr sz="2500" spc="-190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yang </a:t>
            </a:r>
            <a:r>
              <a:rPr sz="2500" spc="-170" dirty="0">
                <a:latin typeface="Trebuchet MS"/>
                <a:cs typeface="Trebuchet MS"/>
              </a:rPr>
              <a:t>diambil </a:t>
            </a:r>
            <a:r>
              <a:rPr sz="2500" spc="-130" dirty="0">
                <a:latin typeface="Trebuchet MS"/>
                <a:cs typeface="Trebuchet MS"/>
              </a:rPr>
              <a:t>dari </a:t>
            </a:r>
            <a:r>
              <a:rPr sz="2500" spc="325" dirty="0">
                <a:latin typeface="Trebuchet MS"/>
                <a:cs typeface="Trebuchet MS"/>
              </a:rPr>
              <a:t>HW </a:t>
            </a:r>
            <a:r>
              <a:rPr sz="2500" spc="-120" dirty="0">
                <a:latin typeface="Trebuchet MS"/>
                <a:cs typeface="Trebuchet MS"/>
              </a:rPr>
              <a:t>untuk </a:t>
            </a:r>
            <a:r>
              <a:rPr sz="2500" spc="-155" dirty="0">
                <a:latin typeface="Trebuchet MS"/>
                <a:cs typeface="Trebuchet MS"/>
              </a:rPr>
              <a:t>menghasilkan informasi. </a:t>
            </a:r>
            <a:r>
              <a:rPr sz="2500" spc="-150" dirty="0">
                <a:latin typeface="Trebuchet MS"/>
                <a:cs typeface="Trebuchet MS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Inst</a:t>
            </a:r>
            <a:r>
              <a:rPr sz="2500" spc="-85" dirty="0">
                <a:latin typeface="Trebuchet MS"/>
                <a:cs typeface="Trebuchet MS"/>
              </a:rPr>
              <a:t>r</a:t>
            </a:r>
            <a:r>
              <a:rPr sz="2500" spc="-105" dirty="0">
                <a:latin typeface="Trebuchet MS"/>
                <a:cs typeface="Trebuchet MS"/>
              </a:rPr>
              <a:t>uksi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l</a:t>
            </a:r>
            <a:r>
              <a:rPr sz="2500" spc="-285" dirty="0">
                <a:latin typeface="Trebuchet MS"/>
                <a:cs typeface="Trebuchet MS"/>
              </a:rPr>
              <a:t>a</a:t>
            </a:r>
            <a:r>
              <a:rPr sz="2500" spc="-110" dirty="0">
                <a:latin typeface="Trebuchet MS"/>
                <a:cs typeface="Trebuchet MS"/>
              </a:rPr>
              <a:t>n</a:t>
            </a:r>
            <a:r>
              <a:rPr sz="2500" spc="-135" dirty="0">
                <a:latin typeface="Trebuchet MS"/>
                <a:cs typeface="Trebuchet MS"/>
              </a:rPr>
              <a:t>gsung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dari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45" dirty="0">
                <a:latin typeface="Trebuchet MS"/>
                <a:cs typeface="Trebuchet MS"/>
              </a:rPr>
              <a:t>o</a:t>
            </a:r>
            <a:r>
              <a:rPr sz="2500" spc="-130" dirty="0">
                <a:latin typeface="Trebuchet MS"/>
                <a:cs typeface="Trebuchet MS"/>
              </a:rPr>
              <a:t>perasi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280" dirty="0">
                <a:latin typeface="Trebuchet MS"/>
                <a:cs typeface="Trebuchet MS"/>
              </a:rPr>
              <a:t>H</a:t>
            </a:r>
            <a:r>
              <a:rPr sz="2500" spc="375" dirty="0">
                <a:latin typeface="Trebuchet MS"/>
                <a:cs typeface="Trebuchet MS"/>
              </a:rPr>
              <a:t>W</a:t>
            </a:r>
            <a:r>
              <a:rPr sz="2500" spc="-375" dirty="0">
                <a:latin typeface="Trebuchet MS"/>
                <a:cs typeface="Trebuchet MS"/>
              </a:rPr>
              <a:t>.</a:t>
            </a:r>
            <a:endParaRPr sz="2500" dirty="0"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57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500" spc="-120" dirty="0">
                <a:latin typeface="Trebuchet MS"/>
                <a:cs typeface="Trebuchet MS"/>
              </a:rPr>
              <a:t>Software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S</a:t>
            </a:r>
            <a:r>
              <a:rPr sz="2500" spc="-75" dirty="0">
                <a:latin typeface="Trebuchet MS"/>
                <a:cs typeface="Trebuchet MS"/>
              </a:rPr>
              <a:t>i</a:t>
            </a:r>
            <a:r>
              <a:rPr sz="2500" spc="-135" dirty="0">
                <a:latin typeface="Trebuchet MS"/>
                <a:cs typeface="Trebuchet MS"/>
              </a:rPr>
              <a:t>stem</a:t>
            </a:r>
            <a:endParaRPr sz="2500" dirty="0">
              <a:latin typeface="Trebuchet MS"/>
              <a:cs typeface="Trebuchet MS"/>
            </a:endParaRPr>
          </a:p>
          <a:p>
            <a:pPr marL="527685" indent="-515620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SzPct val="80000"/>
              <a:buAutoNum type="arabicPeriod"/>
              <a:tabLst>
                <a:tab pos="527685" algn="l"/>
                <a:tab pos="528320" algn="l"/>
              </a:tabLst>
            </a:pPr>
            <a:r>
              <a:rPr sz="2500" spc="-130" dirty="0">
                <a:latin typeface="Trebuchet MS"/>
                <a:cs typeface="Trebuchet MS"/>
              </a:rPr>
              <a:t>Sistem</a:t>
            </a:r>
            <a:r>
              <a:rPr sz="2500" spc="-80" dirty="0">
                <a:latin typeface="Trebuchet MS"/>
                <a:cs typeface="Trebuchet MS"/>
              </a:rPr>
              <a:t> </a:t>
            </a:r>
            <a:r>
              <a:rPr sz="2500" spc="10" dirty="0">
                <a:latin typeface="Trebuchet MS"/>
                <a:cs typeface="Trebuchet MS"/>
              </a:rPr>
              <a:t>Op</a:t>
            </a:r>
            <a:r>
              <a:rPr sz="2500" spc="25" dirty="0">
                <a:latin typeface="Trebuchet MS"/>
                <a:cs typeface="Trebuchet MS"/>
              </a:rPr>
              <a:t>e</a:t>
            </a:r>
            <a:r>
              <a:rPr sz="2500" spc="-114" dirty="0">
                <a:latin typeface="Trebuchet MS"/>
                <a:cs typeface="Trebuchet MS"/>
              </a:rPr>
              <a:t>rasi</a:t>
            </a:r>
            <a:endParaRPr sz="2500" dirty="0">
              <a:latin typeface="Trebuchet MS"/>
              <a:cs typeface="Trebuchet MS"/>
            </a:endParaRPr>
          </a:p>
          <a:p>
            <a:pPr marL="527685" indent="-51562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SzPct val="80000"/>
              <a:buAutoNum type="arabicPeriod"/>
              <a:tabLst>
                <a:tab pos="527685" algn="l"/>
                <a:tab pos="528320" algn="l"/>
              </a:tabLst>
            </a:pPr>
            <a:r>
              <a:rPr sz="2500" spc="-145" dirty="0">
                <a:latin typeface="Trebuchet MS"/>
                <a:cs typeface="Trebuchet MS"/>
              </a:rPr>
              <a:t>Pen</a:t>
            </a:r>
            <a:r>
              <a:rPr sz="2500" spc="-140" dirty="0">
                <a:latin typeface="Trebuchet MS"/>
                <a:cs typeface="Trebuchet MS"/>
              </a:rPr>
              <a:t>e</a:t>
            </a:r>
            <a:r>
              <a:rPr sz="2500" spc="-175" dirty="0">
                <a:latin typeface="Trebuchet MS"/>
                <a:cs typeface="Trebuchet MS"/>
              </a:rPr>
              <a:t>rjemah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Bahasa</a:t>
            </a:r>
            <a:endParaRPr sz="2500" dirty="0">
              <a:latin typeface="Trebuchet MS"/>
              <a:cs typeface="Trebuchet MS"/>
            </a:endParaRPr>
          </a:p>
          <a:p>
            <a:pPr marL="527685" indent="-51562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80000"/>
              <a:buAutoNum type="arabicPeriod"/>
              <a:tabLst>
                <a:tab pos="527685" algn="l"/>
                <a:tab pos="528320" algn="l"/>
              </a:tabLst>
            </a:pPr>
            <a:r>
              <a:rPr sz="2500" spc="-85" dirty="0">
                <a:latin typeface="Trebuchet MS"/>
                <a:cs typeface="Trebuchet MS"/>
              </a:rPr>
              <a:t>Progra</a:t>
            </a:r>
            <a:r>
              <a:rPr sz="2500" spc="-155" dirty="0">
                <a:latin typeface="Trebuchet MS"/>
                <a:cs typeface="Trebuchet MS"/>
              </a:rPr>
              <a:t>m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150" dirty="0">
                <a:latin typeface="Trebuchet MS"/>
                <a:cs typeface="Trebuchet MS"/>
              </a:rPr>
              <a:t>U</a:t>
            </a:r>
            <a:r>
              <a:rPr sz="2500" spc="-155" dirty="0">
                <a:latin typeface="Trebuchet MS"/>
                <a:cs typeface="Trebuchet MS"/>
              </a:rPr>
              <a:t>t</a:t>
            </a:r>
            <a:r>
              <a:rPr sz="2500" spc="-180" dirty="0">
                <a:latin typeface="Trebuchet MS"/>
                <a:cs typeface="Trebuchet MS"/>
              </a:rPr>
              <a:t>il</a:t>
            </a:r>
            <a:r>
              <a:rPr sz="2500" spc="-165" dirty="0">
                <a:latin typeface="Trebuchet MS"/>
                <a:cs typeface="Trebuchet MS"/>
              </a:rPr>
              <a:t>ity</a:t>
            </a:r>
            <a:endParaRPr sz="2500" dirty="0"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500" spc="-75" dirty="0">
                <a:latin typeface="Trebuchet MS"/>
                <a:cs typeface="Trebuchet MS"/>
              </a:rPr>
              <a:t>S</a:t>
            </a:r>
            <a:r>
              <a:rPr sz="2500" spc="25" dirty="0">
                <a:latin typeface="Trebuchet MS"/>
                <a:cs typeface="Trebuchet MS"/>
              </a:rPr>
              <a:t>o</a:t>
            </a:r>
            <a:r>
              <a:rPr sz="2500" spc="-225" dirty="0">
                <a:latin typeface="Trebuchet MS"/>
                <a:cs typeface="Trebuchet MS"/>
              </a:rPr>
              <a:t>f</a:t>
            </a:r>
            <a:r>
              <a:rPr sz="2500" spc="-254" dirty="0">
                <a:latin typeface="Trebuchet MS"/>
                <a:cs typeface="Trebuchet MS"/>
              </a:rPr>
              <a:t>t</a:t>
            </a:r>
            <a:r>
              <a:rPr sz="2500" spc="-190" dirty="0">
                <a:latin typeface="Trebuchet MS"/>
                <a:cs typeface="Trebuchet MS"/>
              </a:rPr>
              <a:t>w</a:t>
            </a:r>
            <a:r>
              <a:rPr sz="2500" spc="-150" dirty="0">
                <a:latin typeface="Trebuchet MS"/>
                <a:cs typeface="Trebuchet MS"/>
              </a:rPr>
              <a:t>a</a:t>
            </a:r>
            <a:r>
              <a:rPr sz="2500" spc="-5" dirty="0">
                <a:latin typeface="Trebuchet MS"/>
                <a:cs typeface="Trebuchet MS"/>
              </a:rPr>
              <a:t>r</a:t>
            </a:r>
            <a:r>
              <a:rPr sz="2500" spc="-170" dirty="0">
                <a:latin typeface="Trebuchet MS"/>
                <a:cs typeface="Trebuchet MS"/>
              </a:rPr>
              <a:t>e</a:t>
            </a:r>
            <a:r>
              <a:rPr sz="2500" spc="-300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Aplika</a:t>
            </a:r>
            <a:r>
              <a:rPr sz="2500" spc="-110" dirty="0">
                <a:latin typeface="Trebuchet MS"/>
                <a:cs typeface="Trebuchet MS"/>
              </a:rPr>
              <a:t>s</a:t>
            </a:r>
            <a:r>
              <a:rPr sz="2500" spc="-170" dirty="0">
                <a:latin typeface="Trebuchet MS"/>
                <a:cs typeface="Trebuchet MS"/>
              </a:rPr>
              <a:t>i</a:t>
            </a:r>
            <a:endParaRPr sz="2500" dirty="0">
              <a:latin typeface="Trebuchet MS"/>
              <a:cs typeface="Trebuchet MS"/>
            </a:endParaRPr>
          </a:p>
          <a:p>
            <a:pPr marL="527685" indent="-515620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SzPct val="80000"/>
              <a:buAutoNum type="arabicPeriod"/>
              <a:tabLst>
                <a:tab pos="527685" algn="l"/>
                <a:tab pos="528320" algn="l"/>
              </a:tabLst>
            </a:pPr>
            <a:r>
              <a:rPr sz="2500" spc="-120" dirty="0">
                <a:latin typeface="Trebuchet MS"/>
                <a:cs typeface="Trebuchet MS"/>
              </a:rPr>
              <a:t>Software</a:t>
            </a:r>
            <a:r>
              <a:rPr sz="2500" spc="-110" dirty="0">
                <a:latin typeface="Trebuchet MS"/>
                <a:cs typeface="Trebuchet MS"/>
              </a:rPr>
              <a:t> </a:t>
            </a:r>
            <a:r>
              <a:rPr sz="2500" spc="-195" dirty="0">
                <a:latin typeface="Trebuchet MS"/>
                <a:cs typeface="Trebuchet MS"/>
              </a:rPr>
              <a:t>ap</a:t>
            </a:r>
            <a:r>
              <a:rPr sz="2500" spc="-190" dirty="0">
                <a:latin typeface="Trebuchet MS"/>
                <a:cs typeface="Trebuchet MS"/>
              </a:rPr>
              <a:t>l</a:t>
            </a:r>
            <a:r>
              <a:rPr sz="2500" spc="-170" dirty="0">
                <a:latin typeface="Trebuchet MS"/>
                <a:cs typeface="Trebuchet MS"/>
              </a:rPr>
              <a:t>i</a:t>
            </a:r>
            <a:r>
              <a:rPr sz="2500" spc="-135" dirty="0">
                <a:latin typeface="Trebuchet MS"/>
                <a:cs typeface="Trebuchet MS"/>
              </a:rPr>
              <a:t>kasi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pemrograman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se</a:t>
            </a:r>
            <a:r>
              <a:rPr sz="2500" spc="-114" dirty="0">
                <a:latin typeface="Trebuchet MS"/>
                <a:cs typeface="Trebuchet MS"/>
              </a:rPr>
              <a:t>n</a:t>
            </a:r>
            <a:r>
              <a:rPr sz="2500" spc="-110" dirty="0">
                <a:latin typeface="Trebuchet MS"/>
                <a:cs typeface="Trebuchet MS"/>
              </a:rPr>
              <a:t>diri</a:t>
            </a:r>
            <a:endParaRPr sz="2500" dirty="0">
              <a:latin typeface="Trebuchet MS"/>
              <a:cs typeface="Trebuchet MS"/>
            </a:endParaRPr>
          </a:p>
          <a:p>
            <a:pPr marL="527685" indent="-515620">
              <a:lnSpc>
                <a:spcPct val="100000"/>
              </a:lnSpc>
              <a:spcBef>
                <a:spcPts val="615"/>
              </a:spcBef>
              <a:buClr>
                <a:srgbClr val="3891A7"/>
              </a:buClr>
              <a:buSzPct val="80000"/>
              <a:buAutoNum type="arabicPeriod"/>
              <a:tabLst>
                <a:tab pos="527685" algn="l"/>
                <a:tab pos="528320" algn="l"/>
              </a:tabLst>
            </a:pPr>
            <a:r>
              <a:rPr sz="2500" spc="-120" dirty="0">
                <a:latin typeface="Trebuchet MS"/>
                <a:cs typeface="Trebuchet MS"/>
              </a:rPr>
              <a:t>Software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195" dirty="0">
                <a:latin typeface="Trebuchet MS"/>
                <a:cs typeface="Trebuchet MS"/>
              </a:rPr>
              <a:t>ap</a:t>
            </a:r>
            <a:r>
              <a:rPr sz="2500" spc="-190" dirty="0">
                <a:latin typeface="Trebuchet MS"/>
                <a:cs typeface="Trebuchet MS"/>
              </a:rPr>
              <a:t>l</a:t>
            </a:r>
            <a:r>
              <a:rPr sz="2500" spc="-170" dirty="0">
                <a:latin typeface="Trebuchet MS"/>
                <a:cs typeface="Trebuchet MS"/>
              </a:rPr>
              <a:t>i</a:t>
            </a:r>
            <a:r>
              <a:rPr sz="2500" spc="-135" dirty="0">
                <a:latin typeface="Trebuchet MS"/>
                <a:cs typeface="Trebuchet MS"/>
              </a:rPr>
              <a:t>kasi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paket</a:t>
            </a:r>
            <a:r>
              <a:rPr sz="2500" spc="-85" dirty="0">
                <a:latin typeface="Trebuchet MS"/>
                <a:cs typeface="Trebuchet MS"/>
              </a:rPr>
              <a:t> </a:t>
            </a:r>
            <a:r>
              <a:rPr sz="2500" spc="-260" dirty="0">
                <a:latin typeface="Trebuchet MS"/>
                <a:cs typeface="Trebuchet MS"/>
              </a:rPr>
              <a:t>j</a:t>
            </a:r>
            <a:r>
              <a:rPr sz="2500" spc="-365" dirty="0">
                <a:latin typeface="Trebuchet MS"/>
                <a:cs typeface="Trebuchet MS"/>
              </a:rPr>
              <a:t>a</a:t>
            </a:r>
            <a:r>
              <a:rPr sz="2500" spc="-145" dirty="0">
                <a:latin typeface="Trebuchet MS"/>
                <a:cs typeface="Trebuchet MS"/>
              </a:rPr>
              <a:t>di</a:t>
            </a:r>
            <a:endParaRPr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0300" y="63500"/>
              <a:ext cx="3008629" cy="89662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82597" y="208534"/>
            <a:ext cx="23221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14" dirty="0"/>
              <a:t>Prose</a:t>
            </a:r>
            <a:r>
              <a:rPr sz="4300" spc="-125" dirty="0"/>
              <a:t>d</a:t>
            </a:r>
            <a:r>
              <a:rPr sz="4300" spc="-155" dirty="0"/>
              <a:t>ure</a:t>
            </a:r>
            <a:endParaRPr sz="4300"/>
          </a:p>
        </p:txBody>
      </p:sp>
      <p:sp>
        <p:nvSpPr>
          <p:cNvPr id="16" name="object 16"/>
          <p:cNvSpPr txBox="1"/>
          <p:nvPr/>
        </p:nvSpPr>
        <p:spPr>
          <a:xfrm>
            <a:off x="1564894" y="825754"/>
            <a:ext cx="7261859" cy="132207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95910" marR="5080" indent="-283845" algn="just">
              <a:lnSpc>
                <a:spcPct val="80100"/>
              </a:lnSpc>
              <a:spcBef>
                <a:spcPts val="6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6545" algn="l"/>
              </a:tabLst>
            </a:pPr>
            <a:r>
              <a:rPr sz="2500" spc="-145" dirty="0">
                <a:latin typeface="Trebuchet MS"/>
                <a:cs typeface="Trebuchet MS"/>
              </a:rPr>
              <a:t>Suatu </a:t>
            </a:r>
            <a:r>
              <a:rPr sz="2500" spc="-125" dirty="0">
                <a:latin typeface="Trebuchet MS"/>
                <a:cs typeface="Trebuchet MS"/>
              </a:rPr>
              <a:t>urutan </a:t>
            </a:r>
            <a:r>
              <a:rPr sz="2500" spc="-175" dirty="0">
                <a:latin typeface="Trebuchet MS"/>
                <a:cs typeface="Trebuchet MS"/>
              </a:rPr>
              <a:t>yang</a:t>
            </a:r>
            <a:r>
              <a:rPr sz="2500" spc="-170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tepat</a:t>
            </a:r>
            <a:r>
              <a:rPr sz="2500" spc="-170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dari </a:t>
            </a:r>
            <a:r>
              <a:rPr sz="2500" spc="-185" dirty="0">
                <a:latin typeface="Trebuchet MS"/>
                <a:cs typeface="Trebuchet MS"/>
              </a:rPr>
              <a:t>tahapan</a:t>
            </a:r>
            <a:r>
              <a:rPr sz="2500" spc="-180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instruksi </a:t>
            </a:r>
            <a:r>
              <a:rPr sz="2500" spc="-175" dirty="0">
                <a:latin typeface="Trebuchet MS"/>
                <a:cs typeface="Trebuchet MS"/>
              </a:rPr>
              <a:t>yang </a:t>
            </a:r>
            <a:r>
              <a:rPr sz="2500" spc="-170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menerangkan </a:t>
            </a:r>
            <a:r>
              <a:rPr sz="2500" spc="-215" dirty="0">
                <a:latin typeface="Trebuchet MS"/>
                <a:cs typeface="Trebuchet MS"/>
              </a:rPr>
              <a:t>apa </a:t>
            </a:r>
            <a:r>
              <a:rPr sz="2500" spc="-140" dirty="0">
                <a:latin typeface="Trebuchet MS"/>
                <a:cs typeface="Trebuchet MS"/>
              </a:rPr>
              <a:t>(what) </a:t>
            </a:r>
            <a:r>
              <a:rPr sz="2500" spc="-175" dirty="0">
                <a:latin typeface="Trebuchet MS"/>
                <a:cs typeface="Trebuchet MS"/>
              </a:rPr>
              <a:t>yang </a:t>
            </a:r>
            <a:r>
              <a:rPr sz="2500" spc="-105" dirty="0">
                <a:latin typeface="Trebuchet MS"/>
                <a:cs typeface="Trebuchet MS"/>
              </a:rPr>
              <a:t>harus </a:t>
            </a:r>
            <a:r>
              <a:rPr sz="2500" spc="-175" dirty="0">
                <a:latin typeface="Trebuchet MS"/>
                <a:cs typeface="Trebuchet MS"/>
              </a:rPr>
              <a:t>dikerjakan, siapa </a:t>
            </a:r>
            <a:r>
              <a:rPr sz="2500" spc="-170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(who) </a:t>
            </a:r>
            <a:r>
              <a:rPr sz="2500" spc="-235" dirty="0">
                <a:latin typeface="Trebuchet MS"/>
                <a:cs typeface="Trebuchet MS"/>
              </a:rPr>
              <a:t>yang</a:t>
            </a:r>
            <a:r>
              <a:rPr sz="2500" spc="-229" dirty="0">
                <a:latin typeface="Trebuchet MS"/>
                <a:cs typeface="Trebuchet MS"/>
              </a:rPr>
              <a:t> </a:t>
            </a:r>
            <a:r>
              <a:rPr sz="2500" spc="-245" dirty="0">
                <a:latin typeface="Trebuchet MS"/>
                <a:cs typeface="Trebuchet MS"/>
              </a:rPr>
              <a:t>mengerjakan,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229" dirty="0">
                <a:latin typeface="Trebuchet MS"/>
                <a:cs typeface="Trebuchet MS"/>
              </a:rPr>
              <a:t>kapan</a:t>
            </a:r>
            <a:r>
              <a:rPr sz="2500" spc="-225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(when) </a:t>
            </a:r>
            <a:r>
              <a:rPr sz="2500" spc="-210" dirty="0">
                <a:latin typeface="Trebuchet MS"/>
                <a:cs typeface="Trebuchet MS"/>
              </a:rPr>
              <a:t>dikerjakan</a:t>
            </a:r>
            <a:r>
              <a:rPr sz="2500" spc="-204" dirty="0">
                <a:latin typeface="Trebuchet MS"/>
                <a:cs typeface="Trebuchet MS"/>
              </a:rPr>
              <a:t> </a:t>
            </a:r>
            <a:r>
              <a:rPr sz="2500" spc="-229" dirty="0">
                <a:latin typeface="Trebuchet MS"/>
                <a:cs typeface="Trebuchet MS"/>
              </a:rPr>
              <a:t>dan </a:t>
            </a:r>
            <a:r>
              <a:rPr sz="2500" spc="-225" dirty="0">
                <a:latin typeface="Trebuchet MS"/>
                <a:cs typeface="Trebuchet MS"/>
              </a:rPr>
              <a:t> </a:t>
            </a:r>
            <a:r>
              <a:rPr sz="2500" spc="-220" dirty="0">
                <a:latin typeface="Trebuchet MS"/>
                <a:cs typeface="Trebuchet MS"/>
              </a:rPr>
              <a:t>baga</a:t>
            </a:r>
            <a:r>
              <a:rPr sz="2500" spc="-110" dirty="0">
                <a:latin typeface="Trebuchet MS"/>
                <a:cs typeface="Trebuchet MS"/>
              </a:rPr>
              <a:t>i</a:t>
            </a:r>
            <a:r>
              <a:rPr sz="2500" spc="-195" dirty="0">
                <a:latin typeface="Trebuchet MS"/>
                <a:cs typeface="Trebuchet MS"/>
              </a:rPr>
              <a:t>mana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(</a:t>
            </a:r>
            <a:r>
              <a:rPr sz="2500" spc="-45" dirty="0">
                <a:latin typeface="Trebuchet MS"/>
                <a:cs typeface="Trebuchet MS"/>
              </a:rPr>
              <a:t>ho</a:t>
            </a:r>
            <a:r>
              <a:rPr sz="2500" spc="-60" dirty="0">
                <a:latin typeface="Trebuchet MS"/>
                <a:cs typeface="Trebuchet MS"/>
              </a:rPr>
              <a:t>w</a:t>
            </a:r>
            <a:r>
              <a:rPr sz="2500" spc="-114" dirty="0">
                <a:latin typeface="Trebuchet MS"/>
                <a:cs typeface="Trebuchet MS"/>
              </a:rPr>
              <a:t>)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170" dirty="0">
                <a:latin typeface="Trebuchet MS"/>
                <a:cs typeface="Trebuchet MS"/>
              </a:rPr>
              <a:t>men</a:t>
            </a:r>
            <a:r>
              <a:rPr sz="2500" spc="-120" dirty="0">
                <a:latin typeface="Trebuchet MS"/>
                <a:cs typeface="Trebuchet MS"/>
              </a:rPr>
              <a:t>g</a:t>
            </a:r>
            <a:r>
              <a:rPr sz="2500" spc="-185" dirty="0">
                <a:latin typeface="Trebuchet MS"/>
                <a:cs typeface="Trebuchet MS"/>
              </a:rPr>
              <a:t>erj</a:t>
            </a:r>
            <a:r>
              <a:rPr sz="2500" spc="-220" dirty="0">
                <a:latin typeface="Trebuchet MS"/>
                <a:cs typeface="Trebuchet MS"/>
              </a:rPr>
              <a:t>a</a:t>
            </a:r>
            <a:r>
              <a:rPr sz="2500" spc="-160" dirty="0">
                <a:latin typeface="Trebuchet MS"/>
                <a:cs typeface="Trebuchet MS"/>
              </a:rPr>
              <a:t>kanny</a:t>
            </a:r>
            <a:r>
              <a:rPr sz="2500" spc="-155" dirty="0">
                <a:latin typeface="Trebuchet MS"/>
                <a:cs typeface="Trebuchet MS"/>
              </a:rPr>
              <a:t>a</a:t>
            </a:r>
            <a:r>
              <a:rPr sz="2500" spc="-375" dirty="0"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64989" y="2501011"/>
            <a:ext cx="3962400" cy="7124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08585" marR="5080" indent="-96520">
              <a:lnSpc>
                <a:spcPts val="2410"/>
              </a:lnSpc>
              <a:spcBef>
                <a:spcPts val="665"/>
              </a:spcBef>
              <a:tabLst>
                <a:tab pos="1260475" algn="l"/>
                <a:tab pos="1748155" algn="l"/>
                <a:tab pos="2157095" algn="l"/>
                <a:tab pos="2615565" algn="l"/>
                <a:tab pos="3493770" algn="l"/>
              </a:tabLst>
            </a:pPr>
            <a:r>
              <a:rPr sz="2500" spc="20" dirty="0">
                <a:latin typeface="Trebuchet MS"/>
                <a:cs typeface="Trebuchet MS"/>
              </a:rPr>
              <a:t>Ko</a:t>
            </a:r>
            <a:r>
              <a:rPr sz="2500" spc="25" dirty="0">
                <a:latin typeface="Trebuchet MS"/>
                <a:cs typeface="Trebuchet MS"/>
              </a:rPr>
              <a:t>m</a:t>
            </a:r>
            <a:r>
              <a:rPr sz="2500" spc="-80" dirty="0">
                <a:latin typeface="Trebuchet MS"/>
                <a:cs typeface="Trebuchet MS"/>
              </a:rPr>
              <a:t>po</a:t>
            </a:r>
            <a:r>
              <a:rPr sz="2500" spc="-70" dirty="0">
                <a:latin typeface="Trebuchet MS"/>
                <a:cs typeface="Trebuchet MS"/>
              </a:rPr>
              <a:t>n</a:t>
            </a:r>
            <a:r>
              <a:rPr sz="2500" spc="-145" dirty="0">
                <a:latin typeface="Trebuchet MS"/>
                <a:cs typeface="Trebuchet MS"/>
              </a:rPr>
              <a:t>en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180" dirty="0">
                <a:latin typeface="Trebuchet MS"/>
                <a:cs typeface="Trebuchet MS"/>
              </a:rPr>
              <a:t>fis</a:t>
            </a:r>
            <a:r>
              <a:rPr sz="2500" spc="-140" dirty="0">
                <a:latin typeface="Trebuchet MS"/>
                <a:cs typeface="Trebuchet MS"/>
              </a:rPr>
              <a:t>i</a:t>
            </a:r>
            <a:r>
              <a:rPr sz="2500" spc="-220" dirty="0">
                <a:latin typeface="Trebuchet MS"/>
                <a:cs typeface="Trebuchet MS"/>
              </a:rPr>
              <a:t>k,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75" dirty="0">
                <a:latin typeface="Trebuchet MS"/>
                <a:cs typeface="Trebuchet MS"/>
              </a:rPr>
              <a:t>prosedure  </a:t>
            </a:r>
            <a:r>
              <a:rPr sz="2500" spc="-135" dirty="0">
                <a:latin typeface="Trebuchet MS"/>
                <a:cs typeface="Trebuchet MS"/>
              </a:rPr>
              <a:t>sep</a:t>
            </a:r>
            <a:r>
              <a:rPr sz="2500" spc="-140" dirty="0">
                <a:latin typeface="Trebuchet MS"/>
                <a:cs typeface="Trebuchet MS"/>
              </a:rPr>
              <a:t>e</a:t>
            </a:r>
            <a:r>
              <a:rPr sz="2500" spc="20" dirty="0">
                <a:latin typeface="Trebuchet MS"/>
                <a:cs typeface="Trebuchet MS"/>
              </a:rPr>
              <a:t>r</a:t>
            </a:r>
            <a:r>
              <a:rPr sz="2500" spc="-165" dirty="0">
                <a:latin typeface="Trebuchet MS"/>
                <a:cs typeface="Trebuchet MS"/>
              </a:rPr>
              <a:t>ti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114" dirty="0">
                <a:latin typeface="Trebuchet MS"/>
                <a:cs typeface="Trebuchet MS"/>
              </a:rPr>
              <a:t>buku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160" dirty="0">
                <a:latin typeface="Trebuchet MS"/>
                <a:cs typeface="Trebuchet MS"/>
              </a:rPr>
              <a:t>pan</a:t>
            </a:r>
            <a:r>
              <a:rPr sz="2500" spc="-155" dirty="0">
                <a:latin typeface="Trebuchet MS"/>
                <a:cs typeface="Trebuchet MS"/>
              </a:rPr>
              <a:t>d</a:t>
            </a:r>
            <a:r>
              <a:rPr sz="2500" spc="-165" dirty="0">
                <a:latin typeface="Trebuchet MS"/>
                <a:cs typeface="Trebuchet MS"/>
              </a:rPr>
              <a:t>uan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165" dirty="0">
                <a:latin typeface="Trebuchet MS"/>
                <a:cs typeface="Trebuchet MS"/>
              </a:rPr>
              <a:t>dan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4894" y="2501011"/>
            <a:ext cx="3157220" cy="1017269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95910" marR="5080" indent="-283845">
              <a:lnSpc>
                <a:spcPct val="80200"/>
              </a:lnSpc>
              <a:spcBef>
                <a:spcPts val="6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  <a:tab pos="296545" algn="l"/>
                <a:tab pos="1451610" algn="l"/>
                <a:tab pos="1936114" algn="l"/>
                <a:tab pos="2650490" algn="l"/>
              </a:tabLst>
            </a:pPr>
            <a:r>
              <a:rPr sz="2500" spc="-75" dirty="0">
                <a:latin typeface="Trebuchet MS"/>
                <a:cs typeface="Trebuchet MS"/>
              </a:rPr>
              <a:t>Prosedure	</a:t>
            </a:r>
            <a:r>
              <a:rPr sz="2500" spc="-155" dirty="0">
                <a:latin typeface="Trebuchet MS"/>
                <a:cs typeface="Trebuchet MS"/>
              </a:rPr>
              <a:t>memiliki </a:t>
            </a:r>
            <a:r>
              <a:rPr sz="2500" spc="-15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berupa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130" dirty="0">
                <a:latin typeface="Trebuchet MS"/>
                <a:cs typeface="Trebuchet MS"/>
              </a:rPr>
              <a:t>bentuk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180" dirty="0">
                <a:latin typeface="Trebuchet MS"/>
                <a:cs typeface="Trebuchet MS"/>
              </a:rPr>
              <a:t>fis</a:t>
            </a:r>
            <a:r>
              <a:rPr sz="2500" spc="-140" dirty="0">
                <a:latin typeface="Trebuchet MS"/>
                <a:cs typeface="Trebuchet MS"/>
              </a:rPr>
              <a:t>i</a:t>
            </a:r>
            <a:r>
              <a:rPr sz="2500" spc="-50" dirty="0">
                <a:latin typeface="Trebuchet MS"/>
                <a:cs typeface="Trebuchet MS"/>
              </a:rPr>
              <a:t>k  </a:t>
            </a:r>
            <a:r>
              <a:rPr sz="2500" spc="-130" dirty="0">
                <a:latin typeface="Trebuchet MS"/>
                <a:cs typeface="Trebuchet MS"/>
              </a:rPr>
              <a:t>instruksi.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64894" y="3868292"/>
            <a:ext cx="7253605" cy="1860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indent="-283845">
              <a:lnSpc>
                <a:spcPts val="2995"/>
              </a:lnSpc>
              <a:spcBef>
                <a:spcPts val="9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500" spc="-65" dirty="0">
                <a:latin typeface="Trebuchet MS"/>
                <a:cs typeface="Trebuchet MS"/>
              </a:rPr>
              <a:t>3</a:t>
            </a:r>
            <a:r>
              <a:rPr sz="2500" spc="-120" dirty="0">
                <a:latin typeface="Trebuchet MS"/>
                <a:cs typeface="Trebuchet MS"/>
              </a:rPr>
              <a:t> </a:t>
            </a:r>
            <a:r>
              <a:rPr sz="2500" spc="-225" dirty="0">
                <a:latin typeface="Trebuchet MS"/>
                <a:cs typeface="Trebuchet MS"/>
              </a:rPr>
              <a:t>j</a:t>
            </a:r>
            <a:r>
              <a:rPr sz="2500" spc="-320" dirty="0">
                <a:latin typeface="Trebuchet MS"/>
                <a:cs typeface="Trebuchet MS"/>
              </a:rPr>
              <a:t>e</a:t>
            </a:r>
            <a:r>
              <a:rPr sz="2500" spc="-114" dirty="0">
                <a:latin typeface="Trebuchet MS"/>
                <a:cs typeface="Trebuchet MS"/>
              </a:rPr>
              <a:t>nis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prosedure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yang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dibutuhk</a:t>
            </a:r>
            <a:r>
              <a:rPr sz="2500" spc="-145" dirty="0">
                <a:latin typeface="Trebuchet MS"/>
                <a:cs typeface="Trebuchet MS"/>
              </a:rPr>
              <a:t>a</a:t>
            </a:r>
            <a:r>
              <a:rPr sz="2500" spc="-120" dirty="0">
                <a:latin typeface="Trebuchet MS"/>
                <a:cs typeface="Trebuchet MS"/>
              </a:rPr>
              <a:t>n</a:t>
            </a:r>
            <a:r>
              <a:rPr sz="2500" spc="-85" dirty="0">
                <a:latin typeface="Trebuchet MS"/>
                <a:cs typeface="Trebuchet MS"/>
              </a:rPr>
              <a:t> </a:t>
            </a:r>
            <a:r>
              <a:rPr sz="2500" spc="-375" dirty="0">
                <a:latin typeface="Trebuchet MS"/>
                <a:cs typeface="Trebuchet MS"/>
              </a:rPr>
              <a:t>:</a:t>
            </a:r>
            <a:endParaRPr sz="2500">
              <a:latin typeface="Trebuchet MS"/>
              <a:cs typeface="Trebuchet MS"/>
            </a:endParaRPr>
          </a:p>
          <a:p>
            <a:pPr marL="527685" indent="-515620">
              <a:lnSpc>
                <a:spcPts val="2995"/>
              </a:lnSpc>
              <a:buClr>
                <a:srgbClr val="3891A7"/>
              </a:buClr>
              <a:buSzPct val="80000"/>
              <a:buAutoNum type="arabicPeriod"/>
              <a:tabLst>
                <a:tab pos="527685" algn="l"/>
                <a:tab pos="528320" algn="l"/>
              </a:tabLst>
            </a:pPr>
            <a:r>
              <a:rPr sz="2500" spc="-80" dirty="0">
                <a:latin typeface="Trebuchet MS"/>
                <a:cs typeface="Trebuchet MS"/>
              </a:rPr>
              <a:t>Inst</a:t>
            </a:r>
            <a:r>
              <a:rPr sz="2500" spc="-85" dirty="0">
                <a:latin typeface="Trebuchet MS"/>
                <a:cs typeface="Trebuchet MS"/>
              </a:rPr>
              <a:t>r</a:t>
            </a:r>
            <a:r>
              <a:rPr sz="2500" spc="-105" dirty="0">
                <a:latin typeface="Trebuchet MS"/>
                <a:cs typeface="Trebuchet MS"/>
              </a:rPr>
              <a:t>uksi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u</a:t>
            </a:r>
            <a:r>
              <a:rPr sz="2500" spc="-110" dirty="0">
                <a:latin typeface="Trebuchet MS"/>
                <a:cs typeface="Trebuchet MS"/>
              </a:rPr>
              <a:t>n</a:t>
            </a:r>
            <a:r>
              <a:rPr sz="2500" spc="-114" dirty="0">
                <a:latin typeface="Trebuchet MS"/>
                <a:cs typeface="Trebuchet MS"/>
              </a:rPr>
              <a:t>tuk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pemak</a:t>
            </a:r>
            <a:r>
              <a:rPr sz="2500" spc="-150" dirty="0">
                <a:latin typeface="Trebuchet MS"/>
                <a:cs typeface="Trebuchet MS"/>
              </a:rPr>
              <a:t>a</a:t>
            </a:r>
            <a:r>
              <a:rPr sz="2500" spc="-170" dirty="0">
                <a:latin typeface="Trebuchet MS"/>
                <a:cs typeface="Trebuchet MS"/>
              </a:rPr>
              <a:t>i</a:t>
            </a:r>
            <a:endParaRPr sz="2500">
              <a:latin typeface="Trebuchet MS"/>
              <a:cs typeface="Trebuchet MS"/>
            </a:endParaRPr>
          </a:p>
          <a:p>
            <a:pPr marL="527685" indent="-515620">
              <a:lnSpc>
                <a:spcPct val="100000"/>
              </a:lnSpc>
              <a:spcBef>
                <a:spcPts val="15"/>
              </a:spcBef>
              <a:buClr>
                <a:srgbClr val="3891A7"/>
              </a:buClr>
              <a:buSzPct val="80000"/>
              <a:buAutoNum type="arabicPeriod"/>
              <a:tabLst>
                <a:tab pos="527685" algn="l"/>
                <a:tab pos="528320" algn="l"/>
              </a:tabLst>
            </a:pPr>
            <a:r>
              <a:rPr sz="2500" spc="-80" dirty="0">
                <a:latin typeface="Trebuchet MS"/>
                <a:cs typeface="Trebuchet MS"/>
              </a:rPr>
              <a:t>Inst</a:t>
            </a:r>
            <a:r>
              <a:rPr sz="2500" spc="-85" dirty="0">
                <a:latin typeface="Trebuchet MS"/>
                <a:cs typeface="Trebuchet MS"/>
              </a:rPr>
              <a:t>r</a:t>
            </a:r>
            <a:r>
              <a:rPr sz="2500" spc="-105" dirty="0">
                <a:latin typeface="Trebuchet MS"/>
                <a:cs typeface="Trebuchet MS"/>
              </a:rPr>
              <a:t>uksi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u</a:t>
            </a:r>
            <a:r>
              <a:rPr sz="2500" spc="-110" dirty="0">
                <a:latin typeface="Trebuchet MS"/>
                <a:cs typeface="Trebuchet MS"/>
              </a:rPr>
              <a:t>n</a:t>
            </a:r>
            <a:r>
              <a:rPr sz="2500" spc="-114" dirty="0">
                <a:latin typeface="Trebuchet MS"/>
                <a:cs typeface="Trebuchet MS"/>
              </a:rPr>
              <a:t>tuk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peny</a:t>
            </a:r>
            <a:r>
              <a:rPr sz="2500" spc="-85" dirty="0">
                <a:latin typeface="Trebuchet MS"/>
                <a:cs typeface="Trebuchet MS"/>
              </a:rPr>
              <a:t>i</a:t>
            </a:r>
            <a:r>
              <a:rPr sz="2500" spc="-195" dirty="0">
                <a:latin typeface="Trebuchet MS"/>
                <a:cs typeface="Trebuchet MS"/>
              </a:rPr>
              <a:t>ap</a:t>
            </a:r>
            <a:r>
              <a:rPr sz="2500" spc="-185" dirty="0">
                <a:latin typeface="Trebuchet MS"/>
                <a:cs typeface="Trebuchet MS"/>
              </a:rPr>
              <a:t>an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masuka</a:t>
            </a:r>
            <a:r>
              <a:rPr sz="2500" spc="-135" dirty="0">
                <a:latin typeface="Trebuchet MS"/>
                <a:cs typeface="Trebuchet MS"/>
              </a:rPr>
              <a:t>n</a:t>
            </a:r>
            <a:r>
              <a:rPr sz="2500" spc="-220" dirty="0">
                <a:latin typeface="Trebuchet MS"/>
                <a:cs typeface="Trebuchet MS"/>
              </a:rPr>
              <a:t>/input</a:t>
            </a:r>
            <a:endParaRPr sz="2500">
              <a:latin typeface="Trebuchet MS"/>
              <a:cs typeface="Trebuchet MS"/>
            </a:endParaRPr>
          </a:p>
          <a:p>
            <a:pPr marL="527685" marR="5080" indent="-515620">
              <a:lnSpc>
                <a:spcPct val="80000"/>
              </a:lnSpc>
              <a:spcBef>
                <a:spcPts val="650"/>
              </a:spcBef>
              <a:buClr>
                <a:srgbClr val="3891A7"/>
              </a:buClr>
              <a:buSzPct val="80000"/>
              <a:buAutoNum type="arabicPeriod"/>
              <a:tabLst>
                <a:tab pos="527685" algn="l"/>
                <a:tab pos="528320" algn="l"/>
                <a:tab pos="1911350" algn="l"/>
                <a:tab pos="4037965" algn="l"/>
                <a:tab pos="5062220" algn="l"/>
                <a:tab pos="6565265" algn="l"/>
              </a:tabLst>
            </a:pPr>
            <a:r>
              <a:rPr sz="2500" spc="-80" dirty="0">
                <a:latin typeface="Trebuchet MS"/>
                <a:cs typeface="Trebuchet MS"/>
              </a:rPr>
              <a:t>Inst</a:t>
            </a:r>
            <a:r>
              <a:rPr sz="2500" spc="-85" dirty="0">
                <a:latin typeface="Trebuchet MS"/>
                <a:cs typeface="Trebuchet MS"/>
              </a:rPr>
              <a:t>r</a:t>
            </a:r>
            <a:r>
              <a:rPr sz="2500" spc="-105" dirty="0">
                <a:latin typeface="Trebuchet MS"/>
                <a:cs typeface="Trebuchet MS"/>
              </a:rPr>
              <a:t>uksi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120" dirty="0">
                <a:latin typeface="Trebuchet MS"/>
                <a:cs typeface="Trebuchet MS"/>
              </a:rPr>
              <a:t>peng</a:t>
            </a:r>
            <a:r>
              <a:rPr sz="2500" spc="-114" dirty="0">
                <a:latin typeface="Trebuchet MS"/>
                <a:cs typeface="Trebuchet MS"/>
              </a:rPr>
              <a:t>o</a:t>
            </a:r>
            <a:r>
              <a:rPr sz="2500" spc="-145" dirty="0">
                <a:latin typeface="Trebuchet MS"/>
                <a:cs typeface="Trebuchet MS"/>
              </a:rPr>
              <a:t>perasi</a:t>
            </a:r>
            <a:r>
              <a:rPr sz="2500" spc="-160" dirty="0">
                <a:latin typeface="Trebuchet MS"/>
                <a:cs typeface="Trebuchet MS"/>
              </a:rPr>
              <a:t>a</a:t>
            </a:r>
            <a:r>
              <a:rPr sz="2500" spc="-120" dirty="0">
                <a:latin typeface="Trebuchet MS"/>
                <a:cs typeface="Trebuchet MS"/>
              </a:rPr>
              <a:t>n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120" dirty="0">
                <a:latin typeface="Trebuchet MS"/>
                <a:cs typeface="Trebuchet MS"/>
              </a:rPr>
              <a:t>untuk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114" dirty="0">
                <a:latin typeface="Trebuchet MS"/>
                <a:cs typeface="Trebuchet MS"/>
              </a:rPr>
              <a:t>karya</a:t>
            </a:r>
            <a:r>
              <a:rPr sz="2500" spc="-175" dirty="0">
                <a:latin typeface="Trebuchet MS"/>
                <a:cs typeface="Trebuchet MS"/>
              </a:rPr>
              <a:t>w</a:t>
            </a:r>
            <a:r>
              <a:rPr sz="2500" spc="-185" dirty="0">
                <a:latin typeface="Trebuchet MS"/>
                <a:cs typeface="Trebuchet MS"/>
              </a:rPr>
              <a:t>an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160" dirty="0">
                <a:latin typeface="Trebuchet MS"/>
                <a:cs typeface="Trebuchet MS"/>
              </a:rPr>
              <a:t>p</a:t>
            </a:r>
            <a:r>
              <a:rPr sz="2500" spc="-135" dirty="0">
                <a:latin typeface="Trebuchet MS"/>
                <a:cs typeface="Trebuchet MS"/>
              </a:rPr>
              <a:t>u</a:t>
            </a:r>
            <a:r>
              <a:rPr sz="2500" spc="-70" dirty="0">
                <a:latin typeface="Trebuchet MS"/>
                <a:cs typeface="Trebuchet MS"/>
              </a:rPr>
              <a:t>s</a:t>
            </a:r>
            <a:r>
              <a:rPr sz="2500" spc="-170" dirty="0">
                <a:latin typeface="Trebuchet MS"/>
                <a:cs typeface="Trebuchet MS"/>
              </a:rPr>
              <a:t>at  </a:t>
            </a:r>
            <a:r>
              <a:rPr sz="2500" spc="-95" dirty="0">
                <a:latin typeface="Trebuchet MS"/>
                <a:cs typeface="Trebuchet MS"/>
              </a:rPr>
              <a:t>komputer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0779" y="337820"/>
              <a:ext cx="2270760" cy="8966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97479" y="337820"/>
              <a:ext cx="3237230" cy="896619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14602" y="484378"/>
            <a:ext cx="406082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95" dirty="0"/>
              <a:t>Model</a:t>
            </a:r>
            <a:r>
              <a:rPr sz="4300" spc="-204" dirty="0"/>
              <a:t> </a:t>
            </a:r>
            <a:r>
              <a:rPr sz="4300" spc="-270" dirty="0"/>
              <a:t>Manajemen</a:t>
            </a:r>
            <a:endParaRPr sz="4300"/>
          </a:p>
        </p:txBody>
      </p:sp>
      <p:sp>
        <p:nvSpPr>
          <p:cNvPr id="17" name="object 17"/>
          <p:cNvSpPr txBox="1"/>
          <p:nvPr/>
        </p:nvSpPr>
        <p:spPr>
          <a:xfrm>
            <a:off x="1595374" y="1429258"/>
            <a:ext cx="7002145" cy="3976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7180" marR="5080" indent="-285115">
              <a:lnSpc>
                <a:spcPct val="100200"/>
              </a:lnSpc>
              <a:spcBef>
                <a:spcPts val="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sz="2400" spc="-65" dirty="0">
                <a:latin typeface="Trebuchet MS"/>
                <a:cs typeface="Trebuchet MS"/>
              </a:rPr>
              <a:t>Komponen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85" dirty="0">
                <a:latin typeface="Trebuchet MS"/>
                <a:cs typeface="Trebuchet MS"/>
              </a:rPr>
              <a:t>ini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terdiri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dari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kombinasi 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p</a:t>
            </a:r>
            <a:r>
              <a:rPr sz="2400" spc="5" dirty="0">
                <a:latin typeface="Trebuchet MS"/>
                <a:cs typeface="Trebuchet MS"/>
              </a:rPr>
              <a:t>r</a:t>
            </a:r>
            <a:r>
              <a:rPr sz="2400" spc="30" dirty="0">
                <a:latin typeface="Trebuchet MS"/>
                <a:cs typeface="Trebuchet MS"/>
              </a:rPr>
              <a:t>o</a:t>
            </a:r>
            <a:r>
              <a:rPr sz="2400" spc="-80" dirty="0">
                <a:latin typeface="Trebuchet MS"/>
                <a:cs typeface="Trebuchet MS"/>
              </a:rPr>
              <a:t>s</a:t>
            </a:r>
            <a:r>
              <a:rPr sz="2400" spc="-210" dirty="0">
                <a:latin typeface="Trebuchet MS"/>
                <a:cs typeface="Trebuchet MS"/>
              </a:rPr>
              <a:t>e</a:t>
            </a:r>
            <a:r>
              <a:rPr sz="2400" spc="-165" dirty="0">
                <a:latin typeface="Trebuchet MS"/>
                <a:cs typeface="Trebuchet MS"/>
              </a:rPr>
              <a:t>du</a:t>
            </a:r>
            <a:r>
              <a:rPr sz="2400" spc="5" dirty="0">
                <a:latin typeface="Trebuchet MS"/>
                <a:cs typeface="Trebuchet MS"/>
              </a:rPr>
              <a:t>r</a:t>
            </a:r>
            <a:r>
              <a:rPr sz="2400" spc="-445" dirty="0">
                <a:latin typeface="Trebuchet MS"/>
                <a:cs typeface="Trebuchet MS"/>
              </a:rPr>
              <a:t>,</a:t>
            </a:r>
            <a:r>
              <a:rPr sz="2400" spc="-434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l</a:t>
            </a:r>
            <a:r>
              <a:rPr sz="2400" spc="-145" dirty="0">
                <a:latin typeface="Trebuchet MS"/>
                <a:cs typeface="Trebuchet MS"/>
              </a:rPr>
              <a:t>o</a:t>
            </a:r>
            <a:r>
              <a:rPr sz="2400" spc="-254" dirty="0">
                <a:latin typeface="Trebuchet MS"/>
                <a:cs typeface="Trebuchet MS"/>
              </a:rPr>
              <a:t>g</a:t>
            </a:r>
            <a:r>
              <a:rPr sz="2400" spc="-105" dirty="0">
                <a:latin typeface="Trebuchet MS"/>
                <a:cs typeface="Trebuchet MS"/>
              </a:rPr>
              <a:t>i</a:t>
            </a:r>
            <a:r>
              <a:rPr sz="2400" spc="-210" dirty="0">
                <a:latin typeface="Trebuchet MS"/>
                <a:cs typeface="Trebuchet MS"/>
              </a:rPr>
              <a:t>k</a:t>
            </a:r>
            <a:r>
              <a:rPr sz="2400" spc="-370" dirty="0">
                <a:latin typeface="Trebuchet MS"/>
                <a:cs typeface="Trebuchet MS"/>
              </a:rPr>
              <a:t>a,</a:t>
            </a:r>
            <a:r>
              <a:rPr sz="2400" spc="-335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d</a:t>
            </a:r>
            <a:r>
              <a:rPr sz="2400" spc="-325" dirty="0">
                <a:latin typeface="Trebuchet MS"/>
                <a:cs typeface="Trebuchet MS"/>
              </a:rPr>
              <a:t>a</a:t>
            </a:r>
            <a:r>
              <a:rPr sz="2400" spc="-140" dirty="0">
                <a:latin typeface="Trebuchet MS"/>
                <a:cs typeface="Trebuchet MS"/>
              </a:rPr>
              <a:t>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m</a:t>
            </a:r>
            <a:r>
              <a:rPr sz="2400" spc="30" dirty="0">
                <a:latin typeface="Trebuchet MS"/>
                <a:cs typeface="Trebuchet MS"/>
              </a:rPr>
              <a:t>o</a:t>
            </a:r>
            <a:r>
              <a:rPr sz="2400" spc="-165" dirty="0">
                <a:latin typeface="Trebuchet MS"/>
                <a:cs typeface="Trebuchet MS"/>
              </a:rPr>
              <a:t>d</a:t>
            </a:r>
            <a:r>
              <a:rPr sz="2400" spc="-210" dirty="0">
                <a:latin typeface="Trebuchet MS"/>
                <a:cs typeface="Trebuchet MS"/>
              </a:rPr>
              <a:t>e</a:t>
            </a:r>
            <a:r>
              <a:rPr sz="2400" spc="-229" dirty="0">
                <a:latin typeface="Trebuchet MS"/>
                <a:cs typeface="Trebuchet MS"/>
              </a:rPr>
              <a:t>l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m</a:t>
            </a:r>
            <a:r>
              <a:rPr sz="2400" spc="-280" dirty="0">
                <a:latin typeface="Trebuchet MS"/>
                <a:cs typeface="Trebuchet MS"/>
              </a:rPr>
              <a:t>a</a:t>
            </a:r>
            <a:r>
              <a:rPr sz="2400" spc="-235" dirty="0">
                <a:latin typeface="Trebuchet MS"/>
                <a:cs typeface="Trebuchet MS"/>
              </a:rPr>
              <a:t>t</a:t>
            </a:r>
            <a:r>
              <a:rPr sz="2400" spc="-210" dirty="0">
                <a:latin typeface="Trebuchet MS"/>
                <a:cs typeface="Trebuchet MS"/>
              </a:rPr>
              <a:t>e</a:t>
            </a:r>
            <a:r>
              <a:rPr sz="2400" spc="-190" dirty="0">
                <a:latin typeface="Trebuchet MS"/>
                <a:cs typeface="Trebuchet MS"/>
              </a:rPr>
              <a:t>m</a:t>
            </a:r>
            <a:r>
              <a:rPr sz="2400" spc="-280" dirty="0">
                <a:latin typeface="Trebuchet MS"/>
                <a:cs typeface="Trebuchet MS"/>
              </a:rPr>
              <a:t>a</a:t>
            </a:r>
            <a:r>
              <a:rPr sz="2400" spc="-235" dirty="0">
                <a:latin typeface="Trebuchet MS"/>
                <a:cs typeface="Trebuchet MS"/>
              </a:rPr>
              <a:t>t</a:t>
            </a:r>
            <a:r>
              <a:rPr sz="2400" spc="-105" dirty="0">
                <a:latin typeface="Trebuchet MS"/>
                <a:cs typeface="Trebuchet MS"/>
              </a:rPr>
              <a:t>i</a:t>
            </a:r>
            <a:r>
              <a:rPr sz="2400" spc="-175" dirty="0">
                <a:latin typeface="Trebuchet MS"/>
                <a:cs typeface="Trebuchet MS"/>
              </a:rPr>
              <a:t>k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y</a:t>
            </a:r>
            <a:r>
              <a:rPr sz="2400" spc="-215" dirty="0">
                <a:latin typeface="Trebuchet MS"/>
                <a:cs typeface="Trebuchet MS"/>
              </a:rPr>
              <a:t>a</a:t>
            </a:r>
            <a:r>
              <a:rPr sz="2400" spc="-250" dirty="0">
                <a:latin typeface="Trebuchet MS"/>
                <a:cs typeface="Trebuchet MS"/>
              </a:rPr>
              <a:t>n</a:t>
            </a:r>
            <a:r>
              <a:rPr sz="2400" spc="-170" dirty="0">
                <a:latin typeface="Trebuchet MS"/>
                <a:cs typeface="Trebuchet MS"/>
              </a:rPr>
              <a:t>g  </a:t>
            </a:r>
            <a:r>
              <a:rPr sz="2400" spc="-204" dirty="0">
                <a:latin typeface="Trebuchet MS"/>
                <a:cs typeface="Trebuchet MS"/>
              </a:rPr>
              <a:t>akan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95" dirty="0">
                <a:latin typeface="Trebuchet MS"/>
                <a:cs typeface="Trebuchet MS"/>
              </a:rPr>
              <a:t>memanipulasi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235" dirty="0">
                <a:latin typeface="Trebuchet MS"/>
                <a:cs typeface="Trebuchet MS"/>
              </a:rPr>
              <a:t>data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input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95" dirty="0">
                <a:latin typeface="Trebuchet MS"/>
                <a:cs typeface="Trebuchet MS"/>
              </a:rPr>
              <a:t>dan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235" dirty="0">
                <a:latin typeface="Trebuchet MS"/>
                <a:cs typeface="Trebuchet MS"/>
              </a:rPr>
              <a:t>data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yang </a:t>
            </a:r>
            <a:r>
              <a:rPr sz="2400" spc="-88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tersimpan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di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basis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235" dirty="0">
                <a:latin typeface="Trebuchet MS"/>
                <a:cs typeface="Trebuchet MS"/>
              </a:rPr>
              <a:t>data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95" dirty="0">
                <a:latin typeface="Trebuchet MS"/>
                <a:cs typeface="Trebuchet MS"/>
              </a:rPr>
              <a:t>dengan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cara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yang 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sudah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ditentukan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untuk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85" dirty="0">
                <a:latin typeface="Trebuchet MS"/>
                <a:cs typeface="Trebuchet MS"/>
              </a:rPr>
              <a:t>menghasilkan 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85" dirty="0">
                <a:latin typeface="Trebuchet MS"/>
                <a:cs typeface="Trebuchet MS"/>
              </a:rPr>
              <a:t>kelu</a:t>
            </a:r>
            <a:r>
              <a:rPr sz="2400" spc="-200" dirty="0">
                <a:latin typeface="Trebuchet MS"/>
                <a:cs typeface="Trebuchet MS"/>
              </a:rPr>
              <a:t>a</a:t>
            </a:r>
            <a:r>
              <a:rPr sz="2400" spc="-140" dirty="0">
                <a:latin typeface="Trebuchet MS"/>
                <a:cs typeface="Trebuchet MS"/>
              </a:rPr>
              <a:t>ran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yang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80" dirty="0" err="1">
                <a:latin typeface="Trebuchet MS"/>
                <a:cs typeface="Trebuchet MS"/>
              </a:rPr>
              <a:t>diingink</a:t>
            </a:r>
            <a:r>
              <a:rPr sz="2400" spc="-204" dirty="0" err="1">
                <a:latin typeface="Trebuchet MS"/>
                <a:cs typeface="Trebuchet MS"/>
              </a:rPr>
              <a:t>a</a:t>
            </a:r>
            <a:r>
              <a:rPr sz="2400" spc="-295" dirty="0" err="1">
                <a:latin typeface="Trebuchet MS"/>
                <a:cs typeface="Trebuchet MS"/>
              </a:rPr>
              <a:t>n</a:t>
            </a:r>
            <a:r>
              <a:rPr sz="2400" spc="-295" smtClean="0">
                <a:latin typeface="Trebuchet MS"/>
                <a:cs typeface="Trebuchet MS"/>
              </a:rPr>
              <a:t>.</a:t>
            </a:r>
            <a:endParaRPr lang="en-US" sz="2400" spc="-295" smtClean="0">
              <a:latin typeface="Trebuchet MS"/>
              <a:cs typeface="Trebuchet MS"/>
            </a:endParaRPr>
          </a:p>
          <a:p>
            <a:pPr marL="12065" marR="5080">
              <a:lnSpc>
                <a:spcPct val="100200"/>
              </a:lnSpc>
              <a:spcBef>
                <a:spcPts val="90"/>
              </a:spcBef>
              <a:buClr>
                <a:srgbClr val="3891A7"/>
              </a:buClr>
              <a:buSzPct val="80000"/>
              <a:tabLst>
                <a:tab pos="297815" algn="l"/>
              </a:tabLst>
            </a:pPr>
            <a:endParaRPr lang="en-US" sz="2400" spc="-295" dirty="0" smtClean="0">
              <a:latin typeface="Trebuchet MS"/>
              <a:cs typeface="Trebuchet MS"/>
            </a:endParaRPr>
          </a:p>
          <a:p>
            <a:pPr marL="297180" marR="5080" indent="-285115">
              <a:lnSpc>
                <a:spcPct val="100200"/>
              </a:lnSpc>
              <a:spcBef>
                <a:spcPts val="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lang="en-US" sz="2800" dirty="0" err="1" smtClean="0"/>
              <a:t>Tujuan</a:t>
            </a:r>
            <a:r>
              <a:rPr lang="en-US" sz="2800" dirty="0" smtClean="0"/>
              <a:t> </a:t>
            </a:r>
            <a:r>
              <a:rPr lang="en-US" sz="2800" dirty="0" err="1"/>
              <a:t>dari</a:t>
            </a:r>
            <a:r>
              <a:rPr lang="en-US" sz="2800" dirty="0"/>
              <a:t> model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menyediakan</a:t>
            </a:r>
            <a:r>
              <a:rPr lang="en-US" sz="2800" dirty="0"/>
              <a:t> </a:t>
            </a:r>
            <a:r>
              <a:rPr lang="en-US" sz="2800" dirty="0" err="1"/>
              <a:t>strategi</a:t>
            </a:r>
            <a:r>
              <a:rPr lang="en-US" sz="2800" dirty="0"/>
              <a:t> </a:t>
            </a:r>
            <a:r>
              <a:rPr lang="en-US" sz="2800" dirty="0" err="1"/>
              <a:t>praktis</a:t>
            </a:r>
            <a:r>
              <a:rPr lang="en-US" sz="2800" dirty="0"/>
              <a:t> yang </a:t>
            </a: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menerapkan</a:t>
            </a:r>
            <a:r>
              <a:rPr lang="en-US" sz="2800" dirty="0"/>
              <a:t> </a:t>
            </a:r>
            <a:r>
              <a:rPr lang="en-US" sz="2800" dirty="0" err="1"/>
              <a:t>perubahan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organisasinya</a:t>
            </a:r>
            <a:r>
              <a:rPr lang="en-US" sz="2800" dirty="0"/>
              <a:t>.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40" y="0"/>
            <a:ext cx="9141460" cy="6858000"/>
            <a:chOff x="2540" y="0"/>
            <a:chExt cx="9141460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0779" y="337820"/>
              <a:ext cx="2161540" cy="8966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36850" y="337820"/>
              <a:ext cx="3642360" cy="89661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595374" y="1386814"/>
            <a:ext cx="6872605" cy="16421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7815" algn="l"/>
              </a:tabLst>
            </a:pPr>
            <a:r>
              <a:rPr sz="3200" spc="-170" dirty="0">
                <a:latin typeface="Trebuchet MS"/>
                <a:cs typeface="Trebuchet MS"/>
              </a:rPr>
              <a:t>Memahami</a:t>
            </a:r>
            <a:r>
              <a:rPr sz="3200" spc="-175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K</a:t>
            </a:r>
            <a:r>
              <a:rPr sz="3200" spc="125" dirty="0">
                <a:latin typeface="Trebuchet MS"/>
                <a:cs typeface="Trebuchet MS"/>
              </a:rPr>
              <a:t>o</a:t>
            </a:r>
            <a:r>
              <a:rPr sz="3200" spc="-155" dirty="0">
                <a:latin typeface="Trebuchet MS"/>
                <a:cs typeface="Trebuchet MS"/>
              </a:rPr>
              <a:t>nsep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dasar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SIM</a:t>
            </a:r>
            <a:endParaRPr sz="3200" dirty="0">
              <a:latin typeface="Trebuchet MS"/>
              <a:cs typeface="Trebuchet MS"/>
            </a:endParaRPr>
          </a:p>
          <a:p>
            <a:pPr marL="297180" marR="5080" indent="-285115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7815" algn="l"/>
              </a:tabLst>
            </a:pPr>
            <a:r>
              <a:rPr sz="3200" spc="-150" dirty="0">
                <a:latin typeface="Trebuchet MS"/>
                <a:cs typeface="Trebuchet MS"/>
              </a:rPr>
              <a:t>Mempunyai</a:t>
            </a:r>
            <a:r>
              <a:rPr sz="3200" spc="-180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Gam</a:t>
            </a:r>
            <a:r>
              <a:rPr sz="3200" spc="-120" dirty="0">
                <a:latin typeface="Trebuchet MS"/>
                <a:cs typeface="Trebuchet MS"/>
              </a:rPr>
              <a:t>b</a:t>
            </a:r>
            <a:r>
              <a:rPr sz="3200" spc="-190" dirty="0">
                <a:latin typeface="Trebuchet MS"/>
                <a:cs typeface="Trebuchet MS"/>
              </a:rPr>
              <a:t>aran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U</a:t>
            </a:r>
            <a:r>
              <a:rPr sz="3200" spc="-10" dirty="0">
                <a:latin typeface="Trebuchet MS"/>
                <a:cs typeface="Trebuchet MS"/>
              </a:rPr>
              <a:t>m</a:t>
            </a:r>
            <a:r>
              <a:rPr sz="3200" spc="-170" dirty="0">
                <a:latin typeface="Trebuchet MS"/>
                <a:cs typeface="Trebuchet MS"/>
              </a:rPr>
              <a:t>um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Men</a:t>
            </a:r>
            <a:r>
              <a:rPr sz="3200" spc="-90" dirty="0">
                <a:latin typeface="Trebuchet MS"/>
                <a:cs typeface="Trebuchet MS"/>
              </a:rPr>
              <a:t>g</a:t>
            </a:r>
            <a:r>
              <a:rPr sz="3200" spc="-195" dirty="0">
                <a:latin typeface="Trebuchet MS"/>
                <a:cs typeface="Trebuchet MS"/>
              </a:rPr>
              <a:t>enai  </a:t>
            </a:r>
            <a:r>
              <a:rPr sz="3200" spc="-165" dirty="0">
                <a:latin typeface="Trebuchet MS"/>
                <a:cs typeface="Trebuchet MS"/>
              </a:rPr>
              <a:t>Per</a:t>
            </a:r>
            <a:r>
              <a:rPr sz="3200" spc="-180" dirty="0">
                <a:latin typeface="Trebuchet MS"/>
                <a:cs typeface="Trebuchet MS"/>
              </a:rPr>
              <a:t>a</a:t>
            </a:r>
            <a:r>
              <a:rPr sz="3200" spc="-204" dirty="0">
                <a:latin typeface="Trebuchet MS"/>
                <a:cs typeface="Trebuchet MS"/>
              </a:rPr>
              <a:t>nan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SIM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245" dirty="0">
                <a:latin typeface="Trebuchet MS"/>
                <a:cs typeface="Trebuchet MS"/>
              </a:rPr>
              <a:t>dalam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Perus</a:t>
            </a:r>
            <a:r>
              <a:rPr sz="3200" spc="-170" dirty="0">
                <a:latin typeface="Trebuchet MS"/>
                <a:cs typeface="Trebuchet MS"/>
              </a:rPr>
              <a:t>a</a:t>
            </a:r>
            <a:r>
              <a:rPr sz="3200" spc="-235" dirty="0">
                <a:latin typeface="Trebuchet MS"/>
                <a:cs typeface="Trebuchet MS"/>
              </a:rPr>
              <a:t>haan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0779" y="337820"/>
              <a:ext cx="2767965" cy="89661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14602" y="484378"/>
            <a:ext cx="20593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00" dirty="0"/>
              <a:t>Database</a:t>
            </a:r>
            <a:endParaRPr sz="4300"/>
          </a:p>
        </p:txBody>
      </p:sp>
      <p:sp>
        <p:nvSpPr>
          <p:cNvPr id="16" name="object 16"/>
          <p:cNvSpPr txBox="1"/>
          <p:nvPr/>
        </p:nvSpPr>
        <p:spPr>
          <a:xfrm>
            <a:off x="1595374" y="1435354"/>
            <a:ext cx="7215505" cy="3148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7180" marR="5080" indent="-285115">
              <a:lnSpc>
                <a:spcPct val="100200"/>
              </a:lnSpc>
              <a:spcBef>
                <a:spcPts val="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180" algn="l"/>
                <a:tab pos="297815" algn="l"/>
                <a:tab pos="4036060" algn="l"/>
              </a:tabLst>
            </a:pPr>
            <a:r>
              <a:rPr sz="2500" spc="-114" dirty="0">
                <a:latin typeface="Trebuchet MS"/>
                <a:cs typeface="Trebuchet MS"/>
              </a:rPr>
              <a:t>Kumpulan </a:t>
            </a:r>
            <a:r>
              <a:rPr sz="2500" spc="-195" dirty="0">
                <a:latin typeface="Trebuchet MS"/>
                <a:cs typeface="Trebuchet MS"/>
              </a:rPr>
              <a:t>data</a:t>
            </a:r>
            <a:r>
              <a:rPr sz="2500" spc="-8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yang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saling</a:t>
            </a:r>
            <a:r>
              <a:rPr sz="2500" spc="-85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berkaitan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dan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berhubungan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-70" dirty="0">
                <a:latin typeface="Trebuchet MS"/>
                <a:cs typeface="Trebuchet MS"/>
              </a:rPr>
              <a:t>s</a:t>
            </a:r>
            <a:r>
              <a:rPr sz="2500" spc="-260" dirty="0">
                <a:latin typeface="Trebuchet MS"/>
                <a:cs typeface="Trebuchet MS"/>
              </a:rPr>
              <a:t>a</a:t>
            </a:r>
            <a:r>
              <a:rPr sz="2500" spc="-175" dirty="0">
                <a:latin typeface="Trebuchet MS"/>
                <a:cs typeface="Trebuchet MS"/>
              </a:rPr>
              <a:t>t</a:t>
            </a:r>
            <a:r>
              <a:rPr sz="2500" spc="-120" dirty="0">
                <a:latin typeface="Trebuchet MS"/>
                <a:cs typeface="Trebuchet MS"/>
              </a:rPr>
              <a:t>u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d</a:t>
            </a:r>
            <a:r>
              <a:rPr sz="2500" spc="-180" dirty="0">
                <a:latin typeface="Trebuchet MS"/>
                <a:cs typeface="Trebuchet MS"/>
              </a:rPr>
              <a:t>e</a:t>
            </a:r>
            <a:r>
              <a:rPr sz="2500" spc="-135" dirty="0">
                <a:latin typeface="Trebuchet MS"/>
                <a:cs typeface="Trebuchet MS"/>
              </a:rPr>
              <a:t>n</a:t>
            </a:r>
            <a:r>
              <a:rPr sz="2500" spc="-200" dirty="0">
                <a:latin typeface="Trebuchet MS"/>
                <a:cs typeface="Trebuchet MS"/>
              </a:rPr>
              <a:t>g</a:t>
            </a:r>
            <a:r>
              <a:rPr sz="2500" spc="-185" dirty="0">
                <a:latin typeface="Trebuchet MS"/>
                <a:cs typeface="Trebuchet MS"/>
              </a:rPr>
              <a:t>an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y</a:t>
            </a:r>
            <a:r>
              <a:rPr sz="2500" spc="-260" dirty="0">
                <a:latin typeface="Trebuchet MS"/>
                <a:cs typeface="Trebuchet MS"/>
              </a:rPr>
              <a:t>a</a:t>
            </a:r>
            <a:r>
              <a:rPr sz="2500" spc="-135" dirty="0">
                <a:latin typeface="Trebuchet MS"/>
                <a:cs typeface="Trebuchet MS"/>
              </a:rPr>
              <a:t>n</a:t>
            </a:r>
            <a:r>
              <a:rPr sz="2500" spc="-190" dirty="0">
                <a:latin typeface="Trebuchet MS"/>
                <a:cs typeface="Trebuchet MS"/>
              </a:rPr>
              <a:t>g</a:t>
            </a:r>
            <a:r>
              <a:rPr sz="2500" spc="-80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l</a:t>
            </a:r>
            <a:r>
              <a:rPr sz="2500" spc="-285" dirty="0">
                <a:latin typeface="Trebuchet MS"/>
                <a:cs typeface="Trebuchet MS"/>
              </a:rPr>
              <a:t>a</a:t>
            </a:r>
            <a:r>
              <a:rPr sz="2500" spc="-235" dirty="0">
                <a:latin typeface="Trebuchet MS"/>
                <a:cs typeface="Trebuchet MS"/>
              </a:rPr>
              <a:t>in</a:t>
            </a:r>
            <a:r>
              <a:rPr sz="2500" spc="-204" dirty="0">
                <a:latin typeface="Trebuchet MS"/>
                <a:cs typeface="Trebuchet MS"/>
              </a:rPr>
              <a:t>,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t</a:t>
            </a:r>
            <a:r>
              <a:rPr sz="2500" spc="-75" dirty="0">
                <a:latin typeface="Trebuchet MS"/>
                <a:cs typeface="Trebuchet MS"/>
              </a:rPr>
              <a:t>er</a:t>
            </a:r>
            <a:r>
              <a:rPr sz="2500" spc="-80" dirty="0">
                <a:latin typeface="Trebuchet MS"/>
                <a:cs typeface="Trebuchet MS"/>
              </a:rPr>
              <a:t>s</a:t>
            </a:r>
            <a:r>
              <a:rPr sz="2500" spc="-175" dirty="0">
                <a:latin typeface="Trebuchet MS"/>
                <a:cs typeface="Trebuchet MS"/>
              </a:rPr>
              <a:t>impa</a:t>
            </a:r>
            <a:r>
              <a:rPr sz="2500" spc="-165" dirty="0">
                <a:latin typeface="Trebuchet MS"/>
                <a:cs typeface="Trebuchet MS"/>
              </a:rPr>
              <a:t>n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d</a:t>
            </a:r>
            <a:r>
              <a:rPr sz="2500" spc="-170" dirty="0">
                <a:latin typeface="Trebuchet MS"/>
                <a:cs typeface="Trebuchet MS"/>
              </a:rPr>
              <a:t>i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har</a:t>
            </a:r>
            <a:r>
              <a:rPr sz="2500" spc="-150" dirty="0">
                <a:latin typeface="Trebuchet MS"/>
                <a:cs typeface="Trebuchet MS"/>
              </a:rPr>
              <a:t>d</a:t>
            </a:r>
            <a:r>
              <a:rPr sz="2500" spc="-190" dirty="0">
                <a:latin typeface="Trebuchet MS"/>
                <a:cs typeface="Trebuchet MS"/>
              </a:rPr>
              <a:t>w</a:t>
            </a:r>
            <a:r>
              <a:rPr sz="2500" spc="-130" dirty="0">
                <a:latin typeface="Trebuchet MS"/>
                <a:cs typeface="Trebuchet MS"/>
              </a:rPr>
              <a:t>a</a:t>
            </a:r>
            <a:r>
              <a:rPr sz="2500" spc="-5" dirty="0">
                <a:latin typeface="Trebuchet MS"/>
                <a:cs typeface="Trebuchet MS"/>
              </a:rPr>
              <a:t>r</a:t>
            </a:r>
            <a:r>
              <a:rPr sz="2500" spc="-170" dirty="0">
                <a:latin typeface="Trebuchet MS"/>
                <a:cs typeface="Trebuchet MS"/>
              </a:rPr>
              <a:t>e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d</a:t>
            </a:r>
            <a:r>
              <a:rPr sz="2500" spc="-145" dirty="0">
                <a:latin typeface="Trebuchet MS"/>
                <a:cs typeface="Trebuchet MS"/>
              </a:rPr>
              <a:t>an  </a:t>
            </a:r>
            <a:r>
              <a:rPr sz="2500" spc="-225" dirty="0">
                <a:latin typeface="Trebuchet MS"/>
                <a:cs typeface="Trebuchet MS"/>
              </a:rPr>
              <a:t>menggunakan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software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untuk	</a:t>
            </a:r>
            <a:r>
              <a:rPr sz="2500" spc="-235" dirty="0">
                <a:latin typeface="Trebuchet MS"/>
                <a:cs typeface="Trebuchet MS"/>
              </a:rPr>
              <a:t>manipulasinya.</a:t>
            </a:r>
            <a:r>
              <a:rPr sz="2500" spc="-229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Database </a:t>
            </a:r>
            <a:r>
              <a:rPr sz="2500" spc="-175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dia</a:t>
            </a:r>
            <a:r>
              <a:rPr sz="2500" spc="-160" dirty="0">
                <a:latin typeface="Trebuchet MS"/>
                <a:cs typeface="Trebuchet MS"/>
              </a:rPr>
              <a:t>k</a:t>
            </a:r>
            <a:r>
              <a:rPr sz="2500" spc="-95" dirty="0">
                <a:latin typeface="Trebuchet MS"/>
                <a:cs typeface="Trebuchet MS"/>
              </a:rPr>
              <a:t>ses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dan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diman</a:t>
            </a:r>
            <a:r>
              <a:rPr sz="2500" spc="-90" dirty="0">
                <a:latin typeface="Trebuchet MS"/>
                <a:cs typeface="Trebuchet MS"/>
              </a:rPr>
              <a:t>i</a:t>
            </a:r>
            <a:r>
              <a:rPr sz="2500" spc="-170" dirty="0">
                <a:latin typeface="Trebuchet MS"/>
                <a:cs typeface="Trebuchet MS"/>
              </a:rPr>
              <a:t>pul</a:t>
            </a:r>
            <a:r>
              <a:rPr sz="2500" spc="-190" dirty="0">
                <a:latin typeface="Trebuchet MS"/>
                <a:cs typeface="Trebuchet MS"/>
              </a:rPr>
              <a:t>a</a:t>
            </a:r>
            <a:r>
              <a:rPr sz="2500" spc="-110" dirty="0">
                <a:latin typeface="Trebuchet MS"/>
                <a:cs typeface="Trebuchet MS"/>
              </a:rPr>
              <a:t>si</a:t>
            </a:r>
            <a:r>
              <a:rPr sz="2500" spc="-30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mengguna</a:t>
            </a:r>
            <a:r>
              <a:rPr sz="2500" spc="-135" dirty="0">
                <a:latin typeface="Trebuchet MS"/>
                <a:cs typeface="Trebuchet MS"/>
              </a:rPr>
              <a:t>k</a:t>
            </a:r>
            <a:r>
              <a:rPr sz="2500" spc="-185" dirty="0">
                <a:latin typeface="Trebuchet MS"/>
                <a:cs typeface="Trebuchet MS"/>
              </a:rPr>
              <a:t>an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90" dirty="0">
                <a:latin typeface="Trebuchet MS"/>
                <a:cs typeface="Trebuchet MS"/>
              </a:rPr>
              <a:t>DBMS  </a:t>
            </a:r>
            <a:r>
              <a:rPr sz="2500" i="1" spc="-155" dirty="0">
                <a:latin typeface="Trebuchet MS"/>
                <a:cs typeface="Trebuchet MS"/>
              </a:rPr>
              <a:t>(Data</a:t>
            </a:r>
            <a:r>
              <a:rPr sz="2500" i="1" spc="-170" dirty="0">
                <a:latin typeface="Trebuchet MS"/>
                <a:cs typeface="Trebuchet MS"/>
              </a:rPr>
              <a:t>b</a:t>
            </a:r>
            <a:r>
              <a:rPr sz="2500" i="1" spc="-160" dirty="0">
                <a:latin typeface="Trebuchet MS"/>
                <a:cs typeface="Trebuchet MS"/>
              </a:rPr>
              <a:t>a</a:t>
            </a:r>
            <a:r>
              <a:rPr sz="2500" i="1" spc="-114" dirty="0">
                <a:latin typeface="Trebuchet MS"/>
                <a:cs typeface="Trebuchet MS"/>
              </a:rPr>
              <a:t>s</a:t>
            </a:r>
            <a:r>
              <a:rPr sz="2500" i="1" spc="-250" dirty="0">
                <a:latin typeface="Trebuchet MS"/>
                <a:cs typeface="Trebuchet MS"/>
              </a:rPr>
              <a:t>e</a:t>
            </a:r>
            <a:r>
              <a:rPr sz="2500" i="1" spc="-75" dirty="0">
                <a:latin typeface="Trebuchet MS"/>
                <a:cs typeface="Trebuchet MS"/>
              </a:rPr>
              <a:t> Ma</a:t>
            </a:r>
            <a:r>
              <a:rPr sz="2500" i="1" spc="-60" dirty="0">
                <a:latin typeface="Trebuchet MS"/>
                <a:cs typeface="Trebuchet MS"/>
              </a:rPr>
              <a:t>n</a:t>
            </a:r>
            <a:r>
              <a:rPr sz="2500" i="1" spc="-175" dirty="0">
                <a:latin typeface="Trebuchet MS"/>
                <a:cs typeface="Trebuchet MS"/>
              </a:rPr>
              <a:t>a</a:t>
            </a:r>
            <a:r>
              <a:rPr sz="2500" i="1" spc="-165" dirty="0">
                <a:latin typeface="Trebuchet MS"/>
                <a:cs typeface="Trebuchet MS"/>
              </a:rPr>
              <a:t>g</a:t>
            </a:r>
            <a:r>
              <a:rPr sz="2500" i="1" spc="-254" dirty="0">
                <a:latin typeface="Trebuchet MS"/>
                <a:cs typeface="Trebuchet MS"/>
              </a:rPr>
              <a:t>ement</a:t>
            </a:r>
            <a:r>
              <a:rPr sz="2500" i="1" spc="-45" dirty="0">
                <a:latin typeface="Trebuchet MS"/>
                <a:cs typeface="Trebuchet MS"/>
              </a:rPr>
              <a:t> </a:t>
            </a:r>
            <a:r>
              <a:rPr sz="2500" i="1" spc="-215" dirty="0">
                <a:latin typeface="Trebuchet MS"/>
                <a:cs typeface="Trebuchet MS"/>
              </a:rPr>
              <a:t>Sys</a:t>
            </a:r>
            <a:r>
              <a:rPr sz="2500" i="1" spc="-190" dirty="0">
                <a:latin typeface="Trebuchet MS"/>
                <a:cs typeface="Trebuchet MS"/>
              </a:rPr>
              <a:t>t</a:t>
            </a:r>
            <a:r>
              <a:rPr sz="2500" i="1" spc="-265" dirty="0">
                <a:latin typeface="Trebuchet MS"/>
                <a:cs typeface="Trebuchet MS"/>
              </a:rPr>
              <a:t>em</a:t>
            </a:r>
            <a:r>
              <a:rPr sz="2500" i="1" spc="-140" dirty="0">
                <a:latin typeface="Trebuchet MS"/>
                <a:cs typeface="Trebuchet MS"/>
              </a:rPr>
              <a:t>)</a:t>
            </a:r>
            <a:r>
              <a:rPr sz="2500" spc="-375" dirty="0"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  <a:p>
            <a:pPr marL="297180" marR="979169" indent="-285115">
              <a:lnSpc>
                <a:spcPct val="100400"/>
              </a:lnSpc>
              <a:spcBef>
                <a:spcPts val="53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180" algn="l"/>
                <a:tab pos="297815" algn="l"/>
              </a:tabLst>
            </a:pPr>
            <a:r>
              <a:rPr sz="2500" spc="-80" dirty="0">
                <a:latin typeface="Trebuchet MS"/>
                <a:cs typeface="Trebuchet MS"/>
              </a:rPr>
              <a:t>Data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dis</a:t>
            </a:r>
            <a:r>
              <a:rPr sz="2500" spc="-90" dirty="0">
                <a:latin typeface="Trebuchet MS"/>
                <a:cs typeface="Trebuchet MS"/>
              </a:rPr>
              <a:t>i</a:t>
            </a:r>
            <a:r>
              <a:rPr sz="2500" spc="-180" dirty="0">
                <a:latin typeface="Trebuchet MS"/>
                <a:cs typeface="Trebuchet MS"/>
              </a:rPr>
              <a:t>m</a:t>
            </a:r>
            <a:r>
              <a:rPr sz="2500" spc="-114" dirty="0">
                <a:latin typeface="Trebuchet MS"/>
                <a:cs typeface="Trebuchet MS"/>
              </a:rPr>
              <a:t>p</a:t>
            </a:r>
            <a:r>
              <a:rPr sz="2500" spc="-185" dirty="0">
                <a:latin typeface="Trebuchet MS"/>
                <a:cs typeface="Trebuchet MS"/>
              </a:rPr>
              <a:t>an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95" dirty="0">
                <a:latin typeface="Trebuchet MS"/>
                <a:cs typeface="Trebuchet MS"/>
              </a:rPr>
              <a:t>dal</a:t>
            </a:r>
            <a:r>
              <a:rPr sz="2500" spc="-220" dirty="0">
                <a:latin typeface="Trebuchet MS"/>
                <a:cs typeface="Trebuchet MS"/>
              </a:rPr>
              <a:t>a</a:t>
            </a:r>
            <a:r>
              <a:rPr sz="2500" spc="-155" dirty="0">
                <a:latin typeface="Trebuchet MS"/>
                <a:cs typeface="Trebuchet MS"/>
              </a:rPr>
              <a:t>m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190" dirty="0">
                <a:latin typeface="Trebuchet MS"/>
                <a:cs typeface="Trebuchet MS"/>
              </a:rPr>
              <a:t>d</a:t>
            </a:r>
            <a:r>
              <a:rPr sz="2500" spc="-170" dirty="0">
                <a:latin typeface="Trebuchet MS"/>
                <a:cs typeface="Trebuchet MS"/>
              </a:rPr>
              <a:t>a</a:t>
            </a:r>
            <a:r>
              <a:rPr sz="2500" spc="-175" dirty="0">
                <a:latin typeface="Trebuchet MS"/>
                <a:cs typeface="Trebuchet MS"/>
              </a:rPr>
              <a:t>tabase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unt</a:t>
            </a:r>
            <a:r>
              <a:rPr sz="2500" spc="-135" dirty="0">
                <a:latin typeface="Trebuchet MS"/>
                <a:cs typeface="Trebuchet MS"/>
              </a:rPr>
              <a:t>u</a:t>
            </a:r>
            <a:r>
              <a:rPr sz="2500" spc="-70" dirty="0">
                <a:latin typeface="Trebuchet MS"/>
                <a:cs typeface="Trebuchet MS"/>
              </a:rPr>
              <a:t>k</a:t>
            </a:r>
            <a:r>
              <a:rPr sz="2500" spc="-8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inf</a:t>
            </a:r>
            <a:r>
              <a:rPr sz="2500" spc="-170" dirty="0">
                <a:latin typeface="Trebuchet MS"/>
                <a:cs typeface="Trebuchet MS"/>
              </a:rPr>
              <a:t>o</a:t>
            </a:r>
            <a:r>
              <a:rPr sz="2500" spc="-45" dirty="0">
                <a:latin typeface="Trebuchet MS"/>
                <a:cs typeface="Trebuchet MS"/>
              </a:rPr>
              <a:t>r</a:t>
            </a:r>
            <a:r>
              <a:rPr sz="2500" spc="-105" dirty="0">
                <a:latin typeface="Trebuchet MS"/>
                <a:cs typeface="Trebuchet MS"/>
              </a:rPr>
              <a:t>m</a:t>
            </a:r>
            <a:r>
              <a:rPr sz="2500" spc="-140" dirty="0">
                <a:latin typeface="Trebuchet MS"/>
                <a:cs typeface="Trebuchet MS"/>
              </a:rPr>
              <a:t>asi  </a:t>
            </a:r>
            <a:r>
              <a:rPr sz="2500" spc="-160" dirty="0">
                <a:latin typeface="Trebuchet MS"/>
                <a:cs typeface="Trebuchet MS"/>
              </a:rPr>
              <a:t>se</a:t>
            </a:r>
            <a:r>
              <a:rPr sz="2500" spc="-95" dirty="0">
                <a:latin typeface="Trebuchet MS"/>
                <a:cs typeface="Trebuchet MS"/>
              </a:rPr>
              <a:t>l</a:t>
            </a:r>
            <a:r>
              <a:rPr sz="2500" spc="-275" dirty="0">
                <a:latin typeface="Trebuchet MS"/>
                <a:cs typeface="Trebuchet MS"/>
              </a:rPr>
              <a:t>an</a:t>
            </a:r>
            <a:r>
              <a:rPr sz="2500" spc="-185" dirty="0">
                <a:latin typeface="Trebuchet MS"/>
                <a:cs typeface="Trebuchet MS"/>
              </a:rPr>
              <a:t>j</a:t>
            </a:r>
            <a:r>
              <a:rPr sz="2500" spc="-160" dirty="0">
                <a:latin typeface="Trebuchet MS"/>
                <a:cs typeface="Trebuchet MS"/>
              </a:rPr>
              <a:t>utnya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330" dirty="0">
                <a:latin typeface="Trebuchet MS"/>
                <a:cs typeface="Trebuchet MS"/>
              </a:rPr>
              <a:t>–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berkua</a:t>
            </a:r>
            <a:r>
              <a:rPr sz="2500" spc="-75" dirty="0">
                <a:latin typeface="Trebuchet MS"/>
                <a:cs typeface="Trebuchet MS"/>
              </a:rPr>
              <a:t>l</a:t>
            </a:r>
            <a:r>
              <a:rPr sz="2500" spc="-165" dirty="0">
                <a:latin typeface="Trebuchet MS"/>
                <a:cs typeface="Trebuchet MS"/>
              </a:rPr>
              <a:t>ita</a:t>
            </a:r>
            <a:r>
              <a:rPr sz="2500" spc="-160" dirty="0">
                <a:latin typeface="Trebuchet MS"/>
                <a:cs typeface="Trebuchet MS"/>
              </a:rPr>
              <a:t>s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330" dirty="0">
                <a:latin typeface="Trebuchet MS"/>
                <a:cs typeface="Trebuchet MS"/>
              </a:rPr>
              <a:t>–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245" dirty="0">
                <a:latin typeface="Trebuchet MS"/>
                <a:cs typeface="Trebuchet MS"/>
              </a:rPr>
              <a:t>ef</a:t>
            </a:r>
            <a:r>
              <a:rPr sz="2500" spc="-150" dirty="0">
                <a:latin typeface="Trebuchet MS"/>
                <a:cs typeface="Trebuchet MS"/>
              </a:rPr>
              <a:t>i</a:t>
            </a:r>
            <a:r>
              <a:rPr sz="2500" spc="-110" dirty="0">
                <a:latin typeface="Trebuchet MS"/>
                <a:cs typeface="Trebuchet MS"/>
              </a:rPr>
              <a:t>si</a:t>
            </a:r>
            <a:r>
              <a:rPr sz="2500" spc="-170" dirty="0">
                <a:latin typeface="Trebuchet MS"/>
                <a:cs typeface="Trebuchet MS"/>
              </a:rPr>
              <a:t>e</a:t>
            </a:r>
            <a:r>
              <a:rPr sz="2500" spc="-114" dirty="0">
                <a:latin typeface="Trebuchet MS"/>
                <a:cs typeface="Trebuchet MS"/>
              </a:rPr>
              <a:t>nsi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70" dirty="0">
                <a:latin typeface="Trebuchet MS"/>
                <a:cs typeface="Trebuchet MS"/>
              </a:rPr>
              <a:t>kapas</a:t>
            </a:r>
            <a:r>
              <a:rPr sz="2500" spc="-90" dirty="0">
                <a:latin typeface="Trebuchet MS"/>
                <a:cs typeface="Trebuchet MS"/>
              </a:rPr>
              <a:t>i</a:t>
            </a:r>
            <a:r>
              <a:rPr sz="2500" spc="-135" dirty="0">
                <a:latin typeface="Trebuchet MS"/>
                <a:cs typeface="Trebuchet MS"/>
              </a:rPr>
              <a:t>tas  </a:t>
            </a:r>
            <a:r>
              <a:rPr sz="2500" spc="-180" dirty="0">
                <a:latin typeface="Trebuchet MS"/>
                <a:cs typeface="Trebuchet MS"/>
              </a:rPr>
              <a:t>penyimpanan.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9679" y="222250"/>
              <a:ext cx="2420620" cy="67691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1354" y="222250"/>
              <a:ext cx="2072640" cy="67691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2035" y="222250"/>
              <a:ext cx="1750060" cy="67691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56960" y="222250"/>
              <a:ext cx="2529840" cy="67691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9679" y="709930"/>
              <a:ext cx="1393190" cy="6769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87879" y="709930"/>
              <a:ext cx="2374899" cy="67691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13835" y="709930"/>
              <a:ext cx="2399030" cy="67691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3200" spc="-200" dirty="0"/>
              <a:t>Manajemen</a:t>
            </a:r>
            <a:r>
              <a:rPr sz="3200" spc="-180" dirty="0"/>
              <a:t> </a:t>
            </a:r>
            <a:r>
              <a:rPr sz="3200" spc="-150" dirty="0"/>
              <a:t>Informasi </a:t>
            </a:r>
            <a:r>
              <a:rPr sz="3200" spc="-225" dirty="0"/>
              <a:t>Sebagai</a:t>
            </a:r>
            <a:r>
              <a:rPr sz="3200" spc="-175" dirty="0"/>
              <a:t> </a:t>
            </a:r>
            <a:r>
              <a:rPr sz="3200" spc="-180" dirty="0"/>
              <a:t>Sumberdaya </a:t>
            </a:r>
            <a:r>
              <a:rPr sz="3200" spc="-950" dirty="0"/>
              <a:t> </a:t>
            </a:r>
            <a:r>
              <a:rPr sz="3200" spc="-220" dirty="0"/>
              <a:t>yang</a:t>
            </a:r>
            <a:r>
              <a:rPr sz="3200" spc="-85" dirty="0"/>
              <a:t> </a:t>
            </a:r>
            <a:r>
              <a:rPr sz="3200" spc="-165" dirty="0"/>
              <a:t>d</a:t>
            </a:r>
            <a:r>
              <a:rPr sz="3200" spc="-175" dirty="0"/>
              <a:t>ibut</a:t>
            </a:r>
            <a:r>
              <a:rPr sz="3200" spc="-225" dirty="0"/>
              <a:t>u</a:t>
            </a:r>
            <a:r>
              <a:rPr sz="3200" spc="-175" dirty="0"/>
              <a:t>hkan</a:t>
            </a:r>
            <a:r>
              <a:rPr sz="3200" spc="-95" dirty="0"/>
              <a:t> </a:t>
            </a:r>
            <a:r>
              <a:rPr sz="3200" spc="-170" dirty="0"/>
              <a:t>P</a:t>
            </a:r>
            <a:r>
              <a:rPr sz="3200" spc="-140" dirty="0"/>
              <a:t>erus</a:t>
            </a:r>
            <a:r>
              <a:rPr sz="3200" spc="-165" dirty="0"/>
              <a:t>a</a:t>
            </a:r>
            <a:r>
              <a:rPr sz="3200" spc="-235" dirty="0"/>
              <a:t>haan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1595374" y="1358163"/>
            <a:ext cx="6702425" cy="27686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6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180" algn="l"/>
                <a:tab pos="297815" algn="l"/>
              </a:tabLst>
            </a:pPr>
            <a:r>
              <a:rPr sz="2500" spc="-114" dirty="0">
                <a:latin typeface="Trebuchet MS"/>
                <a:cs typeface="Trebuchet MS"/>
              </a:rPr>
              <a:t>Kegi</a:t>
            </a:r>
            <a:r>
              <a:rPr sz="2500" spc="-120" dirty="0">
                <a:latin typeface="Trebuchet MS"/>
                <a:cs typeface="Trebuchet MS"/>
              </a:rPr>
              <a:t>a</a:t>
            </a:r>
            <a:r>
              <a:rPr sz="2500" spc="-180" dirty="0">
                <a:latin typeface="Trebuchet MS"/>
                <a:cs typeface="Trebuchet MS"/>
              </a:rPr>
              <a:t>tan</a:t>
            </a:r>
            <a:r>
              <a:rPr sz="2500" spc="-114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bi</a:t>
            </a:r>
            <a:r>
              <a:rPr sz="2500" spc="-105" dirty="0">
                <a:latin typeface="Trebuchet MS"/>
                <a:cs typeface="Trebuchet MS"/>
              </a:rPr>
              <a:t>s</a:t>
            </a:r>
            <a:r>
              <a:rPr sz="2500" spc="-114" dirty="0">
                <a:latin typeface="Trebuchet MS"/>
                <a:cs typeface="Trebuchet MS"/>
              </a:rPr>
              <a:t>nis </a:t>
            </a:r>
            <a:r>
              <a:rPr sz="2500" spc="-175" dirty="0">
                <a:latin typeface="Trebuchet MS"/>
                <a:cs typeface="Trebuchet MS"/>
              </a:rPr>
              <a:t>yang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s</a:t>
            </a:r>
            <a:r>
              <a:rPr sz="2500" spc="-120" dirty="0">
                <a:latin typeface="Trebuchet MS"/>
                <a:cs typeface="Trebuchet MS"/>
              </a:rPr>
              <a:t>e</a:t>
            </a:r>
            <a:r>
              <a:rPr sz="2500" spc="-185" dirty="0">
                <a:latin typeface="Trebuchet MS"/>
                <a:cs typeface="Trebuchet MS"/>
              </a:rPr>
              <a:t>mak</a:t>
            </a:r>
            <a:r>
              <a:rPr sz="2500" spc="-80" dirty="0">
                <a:latin typeface="Trebuchet MS"/>
                <a:cs typeface="Trebuchet MS"/>
              </a:rPr>
              <a:t>i</a:t>
            </a:r>
            <a:r>
              <a:rPr sz="2500" spc="-120" dirty="0">
                <a:latin typeface="Trebuchet MS"/>
                <a:cs typeface="Trebuchet MS"/>
              </a:rPr>
              <a:t>n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55" dirty="0">
                <a:latin typeface="Trebuchet MS"/>
                <a:cs typeface="Trebuchet MS"/>
              </a:rPr>
              <a:t>ko</a:t>
            </a:r>
            <a:r>
              <a:rPr sz="2500" spc="-75" dirty="0">
                <a:latin typeface="Trebuchet MS"/>
                <a:cs typeface="Trebuchet MS"/>
              </a:rPr>
              <a:t>m</a:t>
            </a:r>
            <a:r>
              <a:rPr sz="2500" spc="-155" dirty="0">
                <a:latin typeface="Trebuchet MS"/>
                <a:cs typeface="Trebuchet MS"/>
              </a:rPr>
              <a:t>pl</a:t>
            </a:r>
            <a:r>
              <a:rPr sz="2500" spc="-195" dirty="0">
                <a:latin typeface="Trebuchet MS"/>
                <a:cs typeface="Trebuchet MS"/>
              </a:rPr>
              <a:t>e</a:t>
            </a:r>
            <a:r>
              <a:rPr sz="2500" spc="-60" dirty="0">
                <a:latin typeface="Trebuchet MS"/>
                <a:cs typeface="Trebuchet MS"/>
              </a:rPr>
              <a:t>ks</a:t>
            </a:r>
            <a:endParaRPr sz="2500">
              <a:latin typeface="Trebuchet MS"/>
              <a:cs typeface="Trebuchet MS"/>
            </a:endParaRPr>
          </a:p>
          <a:p>
            <a:pPr marL="528955" indent="-516890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170" dirty="0">
                <a:latin typeface="Trebuchet MS"/>
                <a:cs typeface="Trebuchet MS"/>
              </a:rPr>
              <a:t>Peng</a:t>
            </a:r>
            <a:r>
              <a:rPr sz="2500" spc="-165" dirty="0">
                <a:latin typeface="Trebuchet MS"/>
                <a:cs typeface="Trebuchet MS"/>
              </a:rPr>
              <a:t>a</a:t>
            </a:r>
            <a:r>
              <a:rPr sz="2500" spc="-75" dirty="0">
                <a:latin typeface="Trebuchet MS"/>
                <a:cs typeface="Trebuchet MS"/>
              </a:rPr>
              <a:t>ruh</a:t>
            </a:r>
            <a:r>
              <a:rPr sz="2500" spc="-120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e</a:t>
            </a:r>
            <a:r>
              <a:rPr sz="2500" spc="-30" dirty="0">
                <a:latin typeface="Trebuchet MS"/>
                <a:cs typeface="Trebuchet MS"/>
              </a:rPr>
              <a:t>kon</a:t>
            </a:r>
            <a:r>
              <a:rPr sz="2500" spc="-25" dirty="0">
                <a:latin typeface="Trebuchet MS"/>
                <a:cs typeface="Trebuchet MS"/>
              </a:rPr>
              <a:t>o</a:t>
            </a:r>
            <a:r>
              <a:rPr sz="2500" spc="-160" dirty="0">
                <a:latin typeface="Trebuchet MS"/>
                <a:cs typeface="Trebuchet MS"/>
              </a:rPr>
              <a:t>mi</a:t>
            </a:r>
            <a:r>
              <a:rPr sz="2500" spc="-140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internas</a:t>
            </a:r>
            <a:r>
              <a:rPr sz="2500" spc="-85" dirty="0">
                <a:latin typeface="Trebuchet MS"/>
                <a:cs typeface="Trebuchet MS"/>
              </a:rPr>
              <a:t>i</a:t>
            </a:r>
            <a:r>
              <a:rPr sz="2500" spc="-135" dirty="0">
                <a:latin typeface="Trebuchet MS"/>
                <a:cs typeface="Trebuchet MS"/>
              </a:rPr>
              <a:t>onal</a:t>
            </a:r>
            <a:endParaRPr sz="2500">
              <a:latin typeface="Trebuchet MS"/>
              <a:cs typeface="Trebuchet MS"/>
            </a:endParaRPr>
          </a:p>
          <a:p>
            <a:pPr marL="528955" indent="-516890">
              <a:lnSpc>
                <a:spcPct val="100000"/>
              </a:lnSpc>
              <a:spcBef>
                <a:spcPts val="615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130" dirty="0">
                <a:latin typeface="Trebuchet MS"/>
                <a:cs typeface="Trebuchet MS"/>
              </a:rPr>
              <a:t>Persain</a:t>
            </a:r>
            <a:r>
              <a:rPr sz="2500" spc="-135" dirty="0">
                <a:latin typeface="Trebuchet MS"/>
                <a:cs typeface="Trebuchet MS"/>
              </a:rPr>
              <a:t>g</a:t>
            </a:r>
            <a:r>
              <a:rPr sz="2500" spc="-185" dirty="0">
                <a:latin typeface="Trebuchet MS"/>
                <a:cs typeface="Trebuchet MS"/>
              </a:rPr>
              <a:t>an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dunia</a:t>
            </a:r>
            <a:endParaRPr sz="2500">
              <a:latin typeface="Trebuchet MS"/>
              <a:cs typeface="Trebuchet MS"/>
            </a:endParaRPr>
          </a:p>
          <a:p>
            <a:pPr marL="528955" indent="-516890">
              <a:lnSpc>
                <a:spcPct val="100000"/>
              </a:lnSpc>
              <a:spcBef>
                <a:spcPts val="585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20" dirty="0">
                <a:latin typeface="Trebuchet MS"/>
                <a:cs typeface="Trebuchet MS"/>
              </a:rPr>
              <a:t>Ko</a:t>
            </a:r>
            <a:r>
              <a:rPr sz="2500" spc="25" dirty="0">
                <a:latin typeface="Trebuchet MS"/>
                <a:cs typeface="Trebuchet MS"/>
              </a:rPr>
              <a:t>m</a:t>
            </a:r>
            <a:r>
              <a:rPr sz="2500" spc="-155" dirty="0">
                <a:latin typeface="Trebuchet MS"/>
                <a:cs typeface="Trebuchet MS"/>
              </a:rPr>
              <a:t>pl</a:t>
            </a:r>
            <a:r>
              <a:rPr sz="2500" spc="-195" dirty="0">
                <a:latin typeface="Trebuchet MS"/>
                <a:cs typeface="Trebuchet MS"/>
              </a:rPr>
              <a:t>e</a:t>
            </a:r>
            <a:r>
              <a:rPr sz="2500" spc="-110" dirty="0">
                <a:latin typeface="Trebuchet MS"/>
                <a:cs typeface="Trebuchet MS"/>
              </a:rPr>
              <a:t>ks</a:t>
            </a:r>
            <a:r>
              <a:rPr sz="2500" spc="-65" dirty="0">
                <a:latin typeface="Trebuchet MS"/>
                <a:cs typeface="Trebuchet MS"/>
              </a:rPr>
              <a:t>i</a:t>
            </a:r>
            <a:r>
              <a:rPr sz="2500" spc="-155" dirty="0">
                <a:latin typeface="Trebuchet MS"/>
                <a:cs typeface="Trebuchet MS"/>
              </a:rPr>
              <a:t>t</a:t>
            </a:r>
            <a:r>
              <a:rPr sz="2500" spc="-150" dirty="0">
                <a:latin typeface="Trebuchet MS"/>
                <a:cs typeface="Trebuchet MS"/>
              </a:rPr>
              <a:t>as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tekn</a:t>
            </a:r>
            <a:r>
              <a:rPr sz="2500" spc="-100" dirty="0">
                <a:latin typeface="Trebuchet MS"/>
                <a:cs typeface="Trebuchet MS"/>
              </a:rPr>
              <a:t>o</a:t>
            </a:r>
            <a:r>
              <a:rPr sz="2500" spc="-60" dirty="0">
                <a:latin typeface="Trebuchet MS"/>
                <a:cs typeface="Trebuchet MS"/>
              </a:rPr>
              <a:t>l</a:t>
            </a:r>
            <a:r>
              <a:rPr sz="2500" spc="-100" dirty="0">
                <a:latin typeface="Trebuchet MS"/>
                <a:cs typeface="Trebuchet MS"/>
              </a:rPr>
              <a:t>o</a:t>
            </a:r>
            <a:r>
              <a:rPr sz="2500" spc="-180" dirty="0">
                <a:latin typeface="Trebuchet MS"/>
                <a:cs typeface="Trebuchet MS"/>
              </a:rPr>
              <a:t>gi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yang</a:t>
            </a:r>
            <a:r>
              <a:rPr sz="2500" spc="-114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semak</a:t>
            </a:r>
            <a:r>
              <a:rPr sz="2500" spc="-75" dirty="0">
                <a:latin typeface="Trebuchet MS"/>
                <a:cs typeface="Trebuchet MS"/>
              </a:rPr>
              <a:t>i</a:t>
            </a:r>
            <a:r>
              <a:rPr sz="2500" spc="-120" dirty="0">
                <a:latin typeface="Trebuchet MS"/>
                <a:cs typeface="Trebuchet MS"/>
              </a:rPr>
              <a:t>n</a:t>
            </a:r>
            <a:r>
              <a:rPr sz="2500" spc="-80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menin</a:t>
            </a:r>
            <a:r>
              <a:rPr sz="2500" spc="-140" dirty="0">
                <a:latin typeface="Trebuchet MS"/>
                <a:cs typeface="Trebuchet MS"/>
              </a:rPr>
              <a:t>g</a:t>
            </a:r>
            <a:r>
              <a:rPr sz="2500" spc="-160" dirty="0">
                <a:latin typeface="Trebuchet MS"/>
                <a:cs typeface="Trebuchet MS"/>
              </a:rPr>
              <a:t>kat</a:t>
            </a:r>
            <a:endParaRPr sz="2500">
              <a:latin typeface="Trebuchet MS"/>
              <a:cs typeface="Trebuchet MS"/>
            </a:endParaRPr>
          </a:p>
          <a:p>
            <a:pPr marL="528955" indent="-51689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145" dirty="0">
                <a:latin typeface="Trebuchet MS"/>
                <a:cs typeface="Trebuchet MS"/>
              </a:rPr>
              <a:t>Batas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190" dirty="0">
                <a:latin typeface="Trebuchet MS"/>
                <a:cs typeface="Trebuchet MS"/>
              </a:rPr>
              <a:t>w</a:t>
            </a:r>
            <a:r>
              <a:rPr sz="2500" spc="-130" dirty="0">
                <a:latin typeface="Trebuchet MS"/>
                <a:cs typeface="Trebuchet MS"/>
              </a:rPr>
              <a:t>a</a:t>
            </a:r>
            <a:r>
              <a:rPr sz="2500" spc="-114" dirty="0">
                <a:latin typeface="Trebuchet MS"/>
                <a:cs typeface="Trebuchet MS"/>
              </a:rPr>
              <a:t>ktu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yang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s</a:t>
            </a:r>
            <a:r>
              <a:rPr sz="2500" spc="-85" dirty="0">
                <a:latin typeface="Trebuchet MS"/>
                <a:cs typeface="Trebuchet MS"/>
              </a:rPr>
              <a:t>i</a:t>
            </a:r>
            <a:r>
              <a:rPr sz="2500" spc="-155" dirty="0">
                <a:latin typeface="Trebuchet MS"/>
                <a:cs typeface="Trebuchet MS"/>
              </a:rPr>
              <a:t>ngka</a:t>
            </a:r>
            <a:r>
              <a:rPr sz="2500" spc="-160" dirty="0">
                <a:latin typeface="Trebuchet MS"/>
                <a:cs typeface="Trebuchet MS"/>
              </a:rPr>
              <a:t>t</a:t>
            </a:r>
            <a:endParaRPr sz="2500">
              <a:latin typeface="Trebuchet MS"/>
              <a:cs typeface="Trebuchet MS"/>
            </a:endParaRPr>
          </a:p>
          <a:p>
            <a:pPr marL="528955" indent="-5168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130" dirty="0">
                <a:latin typeface="Trebuchet MS"/>
                <a:cs typeface="Trebuchet MS"/>
              </a:rPr>
              <a:t>Kendala</a:t>
            </a:r>
            <a:r>
              <a:rPr sz="2500" spc="-120" dirty="0">
                <a:latin typeface="Trebuchet MS"/>
                <a:cs typeface="Trebuchet MS"/>
              </a:rPr>
              <a:t>-</a:t>
            </a:r>
            <a:r>
              <a:rPr sz="2500" spc="-114" dirty="0">
                <a:latin typeface="Trebuchet MS"/>
                <a:cs typeface="Trebuchet MS"/>
              </a:rPr>
              <a:t>k</a:t>
            </a:r>
            <a:r>
              <a:rPr sz="2500" spc="-120" dirty="0">
                <a:latin typeface="Trebuchet MS"/>
                <a:cs typeface="Trebuchet MS"/>
              </a:rPr>
              <a:t>e</a:t>
            </a:r>
            <a:r>
              <a:rPr sz="2500" spc="-185" dirty="0">
                <a:latin typeface="Trebuchet MS"/>
                <a:cs typeface="Trebuchet MS"/>
              </a:rPr>
              <a:t>ndala</a:t>
            </a:r>
            <a:r>
              <a:rPr sz="2500" spc="-180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sosi</a:t>
            </a:r>
            <a:r>
              <a:rPr sz="2500" spc="-114" dirty="0">
                <a:latin typeface="Trebuchet MS"/>
                <a:cs typeface="Trebuchet MS"/>
              </a:rPr>
              <a:t>a</a:t>
            </a:r>
            <a:r>
              <a:rPr sz="2500" spc="-195" dirty="0">
                <a:latin typeface="Trebuchet MS"/>
                <a:cs typeface="Trebuchet MS"/>
              </a:rPr>
              <a:t>l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9679" y="222250"/>
              <a:ext cx="2420620" cy="67691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1354" y="222250"/>
              <a:ext cx="2072640" cy="67691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2035" y="222250"/>
              <a:ext cx="1750060" cy="67691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56960" y="222250"/>
              <a:ext cx="2529840" cy="67691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9679" y="709930"/>
              <a:ext cx="1393190" cy="6769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87879" y="709930"/>
              <a:ext cx="2374899" cy="67691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13835" y="709930"/>
              <a:ext cx="2399030" cy="67691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3200" spc="-200" dirty="0"/>
              <a:t>Manajemen</a:t>
            </a:r>
            <a:r>
              <a:rPr sz="3200" spc="-180" dirty="0"/>
              <a:t> </a:t>
            </a:r>
            <a:r>
              <a:rPr sz="3200" spc="-150" dirty="0"/>
              <a:t>Informasi </a:t>
            </a:r>
            <a:r>
              <a:rPr sz="3200" spc="-225" dirty="0"/>
              <a:t>Sebagai</a:t>
            </a:r>
            <a:r>
              <a:rPr sz="3200" spc="-175" dirty="0"/>
              <a:t> </a:t>
            </a:r>
            <a:r>
              <a:rPr sz="3200" spc="-180" dirty="0"/>
              <a:t>Sumberdaya </a:t>
            </a:r>
            <a:r>
              <a:rPr sz="3200" spc="-950" dirty="0"/>
              <a:t> </a:t>
            </a:r>
            <a:r>
              <a:rPr sz="3200" spc="-220" dirty="0"/>
              <a:t>yang</a:t>
            </a:r>
            <a:r>
              <a:rPr sz="3200" spc="-85" dirty="0"/>
              <a:t> </a:t>
            </a:r>
            <a:r>
              <a:rPr sz="3200" spc="-165" dirty="0"/>
              <a:t>d</a:t>
            </a:r>
            <a:r>
              <a:rPr sz="3200" spc="-175" dirty="0"/>
              <a:t>ibut</a:t>
            </a:r>
            <a:r>
              <a:rPr sz="3200" spc="-225" dirty="0"/>
              <a:t>u</a:t>
            </a:r>
            <a:r>
              <a:rPr sz="3200" spc="-175" dirty="0"/>
              <a:t>hkan</a:t>
            </a:r>
            <a:r>
              <a:rPr sz="3200" spc="-95" dirty="0"/>
              <a:t> </a:t>
            </a:r>
            <a:r>
              <a:rPr sz="3200" spc="-170" dirty="0"/>
              <a:t>P</a:t>
            </a:r>
            <a:r>
              <a:rPr sz="3200" spc="-140" dirty="0"/>
              <a:t>erus</a:t>
            </a:r>
            <a:r>
              <a:rPr sz="3200" spc="-165" dirty="0"/>
              <a:t>a</a:t>
            </a:r>
            <a:r>
              <a:rPr sz="3200" spc="-235" dirty="0"/>
              <a:t>haan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1595374" y="1433829"/>
            <a:ext cx="7262495" cy="200850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97180" marR="709295" indent="-285115" algn="just">
              <a:lnSpc>
                <a:spcPts val="2980"/>
              </a:lnSpc>
              <a:spcBef>
                <a:spcPts val="21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sz="2500" spc="-95" dirty="0">
                <a:latin typeface="Trebuchet MS"/>
                <a:cs typeface="Trebuchet MS"/>
              </a:rPr>
              <a:t>Mening</a:t>
            </a:r>
            <a:r>
              <a:rPr sz="2500" spc="-85" dirty="0">
                <a:latin typeface="Trebuchet MS"/>
                <a:cs typeface="Trebuchet MS"/>
              </a:rPr>
              <a:t>k</a:t>
            </a:r>
            <a:r>
              <a:rPr sz="2500" spc="-170" dirty="0">
                <a:latin typeface="Trebuchet MS"/>
                <a:cs typeface="Trebuchet MS"/>
              </a:rPr>
              <a:t>at</a:t>
            </a:r>
            <a:r>
              <a:rPr sz="2500" spc="-195" dirty="0">
                <a:latin typeface="Trebuchet MS"/>
                <a:cs typeface="Trebuchet MS"/>
              </a:rPr>
              <a:t>nya</a:t>
            </a:r>
            <a:r>
              <a:rPr sz="2500" spc="-114" dirty="0">
                <a:latin typeface="Trebuchet MS"/>
                <a:cs typeface="Trebuchet MS"/>
              </a:rPr>
              <a:t> k</a:t>
            </a:r>
            <a:r>
              <a:rPr sz="2500" spc="-120" dirty="0">
                <a:latin typeface="Trebuchet MS"/>
                <a:cs typeface="Trebuchet MS"/>
              </a:rPr>
              <a:t>e</a:t>
            </a:r>
            <a:r>
              <a:rPr sz="2500" spc="-185" dirty="0">
                <a:latin typeface="Trebuchet MS"/>
                <a:cs typeface="Trebuchet MS"/>
              </a:rPr>
              <a:t>mampu</a:t>
            </a:r>
            <a:r>
              <a:rPr sz="2500" spc="-145" dirty="0">
                <a:latin typeface="Trebuchet MS"/>
                <a:cs typeface="Trebuchet MS"/>
              </a:rPr>
              <a:t>a</a:t>
            </a:r>
            <a:r>
              <a:rPr sz="2500" spc="-120" dirty="0">
                <a:latin typeface="Trebuchet MS"/>
                <a:cs typeface="Trebuchet MS"/>
              </a:rPr>
              <a:t>n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kompu</a:t>
            </a:r>
            <a:r>
              <a:rPr sz="2500" spc="-70" dirty="0">
                <a:latin typeface="Trebuchet MS"/>
                <a:cs typeface="Trebuchet MS"/>
              </a:rPr>
              <a:t>t</a:t>
            </a:r>
            <a:r>
              <a:rPr sz="2500" spc="-80" dirty="0">
                <a:latin typeface="Trebuchet MS"/>
                <a:cs typeface="Trebuchet MS"/>
              </a:rPr>
              <a:t>er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seba</a:t>
            </a:r>
            <a:r>
              <a:rPr sz="2500" spc="-155" dirty="0">
                <a:latin typeface="Trebuchet MS"/>
                <a:cs typeface="Trebuchet MS"/>
              </a:rPr>
              <a:t>g</a:t>
            </a:r>
            <a:r>
              <a:rPr sz="2500" spc="-210" dirty="0">
                <a:latin typeface="Trebuchet MS"/>
                <a:cs typeface="Trebuchet MS"/>
              </a:rPr>
              <a:t>ai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190" dirty="0">
                <a:latin typeface="Trebuchet MS"/>
                <a:cs typeface="Trebuchet MS"/>
              </a:rPr>
              <a:t>alat  </a:t>
            </a:r>
            <a:r>
              <a:rPr sz="2500" spc="-160" dirty="0">
                <a:latin typeface="Trebuchet MS"/>
                <a:cs typeface="Trebuchet MS"/>
              </a:rPr>
              <a:t>bantu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220" dirty="0">
                <a:latin typeface="Trebuchet MS"/>
                <a:cs typeface="Trebuchet MS"/>
              </a:rPr>
              <a:t>da</a:t>
            </a:r>
            <a:r>
              <a:rPr sz="2500" spc="-114" dirty="0">
                <a:latin typeface="Trebuchet MS"/>
                <a:cs typeface="Trebuchet MS"/>
              </a:rPr>
              <a:t>l</a:t>
            </a:r>
            <a:r>
              <a:rPr sz="2500" spc="-200" dirty="0">
                <a:latin typeface="Trebuchet MS"/>
                <a:cs typeface="Trebuchet MS"/>
              </a:rPr>
              <a:t>am</a:t>
            </a:r>
            <a:r>
              <a:rPr sz="2500" spc="-20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perusahaan</a:t>
            </a:r>
            <a:endParaRPr sz="2500">
              <a:latin typeface="Trebuchet MS"/>
              <a:cs typeface="Trebuchet MS"/>
            </a:endParaRPr>
          </a:p>
          <a:p>
            <a:pPr marL="297180" marR="5080" algn="just">
              <a:lnSpc>
                <a:spcPct val="100200"/>
              </a:lnSpc>
              <a:spcBef>
                <a:spcPts val="520"/>
              </a:spcBef>
            </a:pPr>
            <a:r>
              <a:rPr sz="2500" spc="-130" dirty="0">
                <a:latin typeface="Trebuchet MS"/>
                <a:cs typeface="Trebuchet MS"/>
              </a:rPr>
              <a:t>Kemampuan </a:t>
            </a:r>
            <a:r>
              <a:rPr sz="2500" spc="-95" dirty="0">
                <a:latin typeface="Trebuchet MS"/>
                <a:cs typeface="Trebuchet MS"/>
              </a:rPr>
              <a:t>komputer </a:t>
            </a:r>
            <a:r>
              <a:rPr sz="2500" spc="-175" dirty="0">
                <a:latin typeface="Trebuchet MS"/>
                <a:cs typeface="Trebuchet MS"/>
              </a:rPr>
              <a:t>yang </a:t>
            </a:r>
            <a:r>
              <a:rPr sz="2500" spc="-140" dirty="0">
                <a:latin typeface="Trebuchet MS"/>
                <a:cs typeface="Trebuchet MS"/>
              </a:rPr>
              <a:t>semakin </a:t>
            </a:r>
            <a:r>
              <a:rPr sz="2500" spc="-200" dirty="0">
                <a:latin typeface="Trebuchet MS"/>
                <a:cs typeface="Trebuchet MS"/>
              </a:rPr>
              <a:t>baik, bagaimana </a:t>
            </a:r>
            <a:r>
              <a:rPr sz="2500" spc="-195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mendayagunakan</a:t>
            </a:r>
            <a:r>
              <a:rPr sz="2500" spc="425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komputer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untuk</a:t>
            </a:r>
            <a:r>
              <a:rPr sz="2500" spc="515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membantu </a:t>
            </a:r>
            <a:r>
              <a:rPr sz="2500" spc="-155" dirty="0">
                <a:latin typeface="Trebuchet MS"/>
                <a:cs typeface="Trebuchet MS"/>
              </a:rPr>
              <a:t> </a:t>
            </a:r>
            <a:r>
              <a:rPr sz="2500" spc="-185" dirty="0">
                <a:latin typeface="Trebuchet MS"/>
                <a:cs typeface="Trebuchet MS"/>
              </a:rPr>
              <a:t>manusia.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42913" y="3487292"/>
            <a:ext cx="23133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4675" algn="l"/>
              </a:tabLst>
            </a:pPr>
            <a:r>
              <a:rPr sz="2500" spc="-110" dirty="0">
                <a:latin typeface="Trebuchet MS"/>
                <a:cs typeface="Trebuchet MS"/>
              </a:rPr>
              <a:t>komun</a:t>
            </a:r>
            <a:r>
              <a:rPr sz="2500" spc="-50" dirty="0">
                <a:latin typeface="Trebuchet MS"/>
                <a:cs typeface="Trebuchet MS"/>
              </a:rPr>
              <a:t>i</a:t>
            </a:r>
            <a:r>
              <a:rPr sz="2500" spc="-135" dirty="0">
                <a:latin typeface="Trebuchet MS"/>
                <a:cs typeface="Trebuchet MS"/>
              </a:rPr>
              <a:t>kasi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165" dirty="0">
                <a:latin typeface="Trebuchet MS"/>
                <a:cs typeface="Trebuchet MS"/>
              </a:rPr>
              <a:t>dan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95374" y="3487292"/>
            <a:ext cx="4580255" cy="12446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28955" marR="5080" indent="-516890">
              <a:lnSpc>
                <a:spcPct val="100400"/>
              </a:lnSpc>
              <a:spcBef>
                <a:spcPts val="80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  <a:tab pos="2010410" algn="l"/>
              </a:tabLst>
            </a:pPr>
            <a:r>
              <a:rPr sz="2500" spc="-125" dirty="0">
                <a:latin typeface="Trebuchet MS"/>
                <a:cs typeface="Trebuchet MS"/>
              </a:rPr>
              <a:t>Keahl</a:t>
            </a:r>
            <a:r>
              <a:rPr sz="2500" spc="-65" dirty="0">
                <a:latin typeface="Trebuchet MS"/>
                <a:cs typeface="Trebuchet MS"/>
              </a:rPr>
              <a:t>i</a:t>
            </a:r>
            <a:r>
              <a:rPr sz="2500" spc="-185" dirty="0">
                <a:latin typeface="Trebuchet MS"/>
                <a:cs typeface="Trebuchet MS"/>
              </a:rPr>
              <a:t>an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220" dirty="0">
                <a:latin typeface="Trebuchet MS"/>
                <a:cs typeface="Trebuchet MS"/>
              </a:rPr>
              <a:t>manaj</a:t>
            </a:r>
            <a:r>
              <a:rPr sz="2500" spc="-210" dirty="0">
                <a:latin typeface="Trebuchet MS"/>
                <a:cs typeface="Trebuchet MS"/>
              </a:rPr>
              <a:t>e</a:t>
            </a:r>
            <a:r>
              <a:rPr sz="2500" spc="-175" dirty="0">
                <a:latin typeface="Trebuchet MS"/>
                <a:cs typeface="Trebuchet MS"/>
              </a:rPr>
              <a:t>men;</a:t>
            </a:r>
            <a:r>
              <a:rPr sz="2500" spc="-150" dirty="0">
                <a:latin typeface="Trebuchet MS"/>
                <a:cs typeface="Trebuchet MS"/>
              </a:rPr>
              <a:t>k</a:t>
            </a:r>
            <a:r>
              <a:rPr sz="2500" spc="-204" dirty="0">
                <a:latin typeface="Trebuchet MS"/>
                <a:cs typeface="Trebuchet MS"/>
              </a:rPr>
              <a:t>eah</a:t>
            </a:r>
            <a:r>
              <a:rPr sz="2500" spc="-105" dirty="0">
                <a:latin typeface="Trebuchet MS"/>
                <a:cs typeface="Trebuchet MS"/>
              </a:rPr>
              <a:t>l</a:t>
            </a:r>
            <a:r>
              <a:rPr sz="2500" spc="-155" dirty="0">
                <a:latin typeface="Trebuchet MS"/>
                <a:cs typeface="Trebuchet MS"/>
              </a:rPr>
              <a:t>i</a:t>
            </a:r>
            <a:r>
              <a:rPr sz="2500" spc="-270" dirty="0">
                <a:latin typeface="Trebuchet MS"/>
                <a:cs typeface="Trebuchet MS"/>
              </a:rPr>
              <a:t>a</a:t>
            </a:r>
            <a:r>
              <a:rPr sz="2500" spc="-85" dirty="0">
                <a:latin typeface="Trebuchet MS"/>
                <a:cs typeface="Trebuchet MS"/>
              </a:rPr>
              <a:t>n  </a:t>
            </a:r>
            <a:r>
              <a:rPr sz="2500" spc="-114" dirty="0">
                <a:latin typeface="Trebuchet MS"/>
                <a:cs typeface="Trebuchet MS"/>
              </a:rPr>
              <a:t>k</a:t>
            </a:r>
            <a:r>
              <a:rPr sz="2500" spc="-120" dirty="0">
                <a:latin typeface="Trebuchet MS"/>
                <a:cs typeface="Trebuchet MS"/>
              </a:rPr>
              <a:t>e</a:t>
            </a:r>
            <a:r>
              <a:rPr sz="2500" spc="-220" dirty="0">
                <a:latin typeface="Trebuchet MS"/>
                <a:cs typeface="Trebuchet MS"/>
              </a:rPr>
              <a:t>ah</a:t>
            </a:r>
            <a:r>
              <a:rPr sz="2500" spc="-120" dirty="0">
                <a:latin typeface="Trebuchet MS"/>
                <a:cs typeface="Trebuchet MS"/>
              </a:rPr>
              <a:t>l</a:t>
            </a:r>
            <a:r>
              <a:rPr sz="2500" spc="-155" dirty="0">
                <a:latin typeface="Trebuchet MS"/>
                <a:cs typeface="Trebuchet MS"/>
              </a:rPr>
              <a:t>i</a:t>
            </a:r>
            <a:r>
              <a:rPr sz="2500" spc="-270" dirty="0">
                <a:latin typeface="Trebuchet MS"/>
                <a:cs typeface="Trebuchet MS"/>
              </a:rPr>
              <a:t>a</a:t>
            </a:r>
            <a:r>
              <a:rPr sz="2500" spc="-120" dirty="0">
                <a:latin typeface="Trebuchet MS"/>
                <a:cs typeface="Trebuchet MS"/>
              </a:rPr>
              <a:t>n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p</a:t>
            </a:r>
            <a:r>
              <a:rPr sz="2500" spc="-165" dirty="0">
                <a:latin typeface="Trebuchet MS"/>
                <a:cs typeface="Trebuchet MS"/>
              </a:rPr>
              <a:t>e</a:t>
            </a:r>
            <a:r>
              <a:rPr sz="2500" spc="-175" dirty="0">
                <a:latin typeface="Trebuchet MS"/>
                <a:cs typeface="Trebuchet MS"/>
              </a:rPr>
              <a:t>mecahan</a:t>
            </a:r>
            <a:r>
              <a:rPr sz="2500" spc="-30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m</a:t>
            </a:r>
            <a:r>
              <a:rPr sz="2500" spc="-204" dirty="0">
                <a:latin typeface="Trebuchet MS"/>
                <a:cs typeface="Trebuchet MS"/>
              </a:rPr>
              <a:t>asa</a:t>
            </a:r>
            <a:r>
              <a:rPr sz="2500" spc="-120" dirty="0">
                <a:latin typeface="Trebuchet MS"/>
                <a:cs typeface="Trebuchet MS"/>
              </a:rPr>
              <a:t>l</a:t>
            </a:r>
            <a:r>
              <a:rPr sz="2500" spc="-185" dirty="0">
                <a:latin typeface="Trebuchet MS"/>
                <a:cs typeface="Trebuchet MS"/>
              </a:rPr>
              <a:t>ah</a:t>
            </a:r>
            <a:endParaRPr sz="2500">
              <a:latin typeface="Trebuchet MS"/>
              <a:cs typeface="Trebuchet MS"/>
            </a:endParaRPr>
          </a:p>
          <a:p>
            <a:pPr marL="528955" indent="-516890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165" dirty="0">
                <a:latin typeface="Trebuchet MS"/>
                <a:cs typeface="Trebuchet MS"/>
              </a:rPr>
              <a:t>Manaje</a:t>
            </a:r>
            <a:r>
              <a:rPr sz="2500" spc="15" dirty="0">
                <a:latin typeface="Trebuchet MS"/>
                <a:cs typeface="Trebuchet MS"/>
              </a:rPr>
              <a:t>r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dan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s</a:t>
            </a:r>
            <a:r>
              <a:rPr sz="2500" spc="-85" dirty="0">
                <a:latin typeface="Trebuchet MS"/>
                <a:cs typeface="Trebuchet MS"/>
              </a:rPr>
              <a:t>i</a:t>
            </a:r>
            <a:r>
              <a:rPr sz="2500" spc="-135" dirty="0">
                <a:latin typeface="Trebuchet MS"/>
                <a:cs typeface="Trebuchet MS"/>
              </a:rPr>
              <a:t>stem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1259" y="85089"/>
              <a:ext cx="2270760" cy="8172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6554" y="85089"/>
              <a:ext cx="2280285" cy="8172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53915" y="85089"/>
              <a:ext cx="2100580" cy="8172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08394" y="85089"/>
              <a:ext cx="2536189" cy="8172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1259" y="679450"/>
              <a:ext cx="1411605" cy="81724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3304" y="1484630"/>
              <a:ext cx="7849234" cy="439293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514602" y="219202"/>
            <a:ext cx="6904990" cy="12160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pc="-225" dirty="0"/>
              <a:t>Peranan</a:t>
            </a:r>
            <a:r>
              <a:rPr spc="-175" dirty="0"/>
              <a:t> </a:t>
            </a:r>
            <a:r>
              <a:rPr spc="-215" dirty="0"/>
              <a:t>Manajer</a:t>
            </a:r>
            <a:r>
              <a:rPr spc="-140" dirty="0"/>
              <a:t> </a:t>
            </a:r>
            <a:r>
              <a:rPr spc="-270" dirty="0"/>
              <a:t>sebagai</a:t>
            </a:r>
            <a:r>
              <a:rPr spc="-160" dirty="0"/>
              <a:t> </a:t>
            </a:r>
            <a:r>
              <a:rPr spc="-225" dirty="0"/>
              <a:t>Pengguna  </a:t>
            </a:r>
            <a:r>
              <a:rPr spc="25" dirty="0"/>
              <a:t>SIM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6025" y="146050"/>
              <a:ext cx="2316479" cy="75628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0690" y="146050"/>
              <a:ext cx="2115819" cy="75628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74210" y="146050"/>
              <a:ext cx="2719069" cy="75628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41465" y="146050"/>
              <a:ext cx="2307590" cy="75628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6025" y="694690"/>
              <a:ext cx="2042160" cy="756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58440" y="694690"/>
              <a:ext cx="1036319" cy="75628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72460" y="694690"/>
              <a:ext cx="1926589" cy="756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05019" y="694690"/>
              <a:ext cx="2301239" cy="75628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09690" y="694690"/>
              <a:ext cx="2338069" cy="756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5059" y="1484630"/>
              <a:ext cx="7764145" cy="4248785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514602" y="266446"/>
            <a:ext cx="71310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200" dirty="0"/>
              <a:t>P</a:t>
            </a:r>
            <a:r>
              <a:rPr sz="3600" spc="-265" dirty="0"/>
              <a:t>e</a:t>
            </a:r>
            <a:r>
              <a:rPr sz="3600" spc="-200" dirty="0"/>
              <a:t>n</a:t>
            </a:r>
            <a:r>
              <a:rPr sz="3600" spc="-300" dirty="0"/>
              <a:t>g</a:t>
            </a:r>
            <a:r>
              <a:rPr sz="3600" spc="-385" dirty="0"/>
              <a:t>a</a:t>
            </a:r>
            <a:r>
              <a:rPr sz="3600" dirty="0"/>
              <a:t>r</a:t>
            </a:r>
            <a:r>
              <a:rPr sz="3600" spc="-210" dirty="0"/>
              <a:t>u</a:t>
            </a:r>
            <a:r>
              <a:rPr sz="3600" spc="-170" dirty="0"/>
              <a:t>h</a:t>
            </a:r>
            <a:r>
              <a:rPr sz="3600" spc="-550" dirty="0"/>
              <a:t> </a:t>
            </a:r>
            <a:r>
              <a:rPr sz="3600" spc="50" dirty="0"/>
              <a:t>T</a:t>
            </a:r>
            <a:r>
              <a:rPr sz="3600" spc="-265" dirty="0"/>
              <a:t>i</a:t>
            </a:r>
            <a:r>
              <a:rPr sz="3600" spc="-200" dirty="0"/>
              <a:t>n</a:t>
            </a:r>
            <a:r>
              <a:rPr sz="3600" spc="-300" dirty="0"/>
              <a:t>g</a:t>
            </a:r>
            <a:r>
              <a:rPr sz="3600" spc="-120" dirty="0"/>
              <a:t>k</a:t>
            </a:r>
            <a:r>
              <a:rPr sz="3600" spc="-385" dirty="0"/>
              <a:t>a</a:t>
            </a:r>
            <a:r>
              <a:rPr sz="3600" spc="-229" dirty="0"/>
              <a:t>t</a:t>
            </a:r>
            <a:r>
              <a:rPr sz="3600" spc="-110" dirty="0"/>
              <a:t> </a:t>
            </a:r>
            <a:r>
              <a:rPr sz="3600" spc="225" dirty="0"/>
              <a:t>M</a:t>
            </a:r>
            <a:r>
              <a:rPr sz="3600" spc="-385" dirty="0"/>
              <a:t>a</a:t>
            </a:r>
            <a:r>
              <a:rPr sz="3600" spc="-200" dirty="0"/>
              <a:t>n</a:t>
            </a:r>
            <a:r>
              <a:rPr sz="3600" spc="-385" dirty="0"/>
              <a:t>a</a:t>
            </a:r>
            <a:r>
              <a:rPr sz="3600" spc="-560" dirty="0"/>
              <a:t>j</a:t>
            </a:r>
            <a:r>
              <a:rPr sz="3600" spc="-265" dirty="0"/>
              <a:t>e</a:t>
            </a:r>
            <a:r>
              <a:rPr sz="3600" spc="-245" dirty="0"/>
              <a:t>m</a:t>
            </a:r>
            <a:r>
              <a:rPr sz="3600" spc="-265" dirty="0"/>
              <a:t>e</a:t>
            </a:r>
            <a:r>
              <a:rPr sz="3600" spc="-170" dirty="0"/>
              <a:t>n</a:t>
            </a:r>
            <a:r>
              <a:rPr sz="3600" spc="-525" dirty="0"/>
              <a:t> </a:t>
            </a:r>
            <a:r>
              <a:rPr sz="3600" spc="50" dirty="0"/>
              <a:t>T</a:t>
            </a:r>
            <a:r>
              <a:rPr sz="3600" spc="-265" dirty="0"/>
              <a:t>e</a:t>
            </a:r>
            <a:r>
              <a:rPr sz="3600" dirty="0"/>
              <a:t>r</a:t>
            </a:r>
            <a:r>
              <a:rPr sz="3600" spc="-200" dirty="0"/>
              <a:t>h</a:t>
            </a:r>
            <a:r>
              <a:rPr sz="3600" spc="-385" dirty="0"/>
              <a:t>a</a:t>
            </a:r>
            <a:r>
              <a:rPr sz="3600" spc="-200" dirty="0"/>
              <a:t>d</a:t>
            </a:r>
            <a:r>
              <a:rPr sz="3600" spc="-375" dirty="0"/>
              <a:t>a</a:t>
            </a:r>
            <a:r>
              <a:rPr sz="3600" spc="-145" dirty="0"/>
              <a:t>p  </a:t>
            </a:r>
            <a:r>
              <a:rPr sz="3600" spc="-150" dirty="0"/>
              <a:t>Sumber</a:t>
            </a:r>
            <a:r>
              <a:rPr sz="3600" spc="-160" dirty="0"/>
              <a:t> </a:t>
            </a:r>
            <a:r>
              <a:rPr sz="3600" spc="-295" dirty="0"/>
              <a:t>&amp;</a:t>
            </a:r>
            <a:r>
              <a:rPr sz="3600" spc="-110" dirty="0"/>
              <a:t> </a:t>
            </a:r>
            <a:r>
              <a:rPr sz="3600" spc="-155" dirty="0"/>
              <a:t>Bentuk</a:t>
            </a:r>
            <a:r>
              <a:rPr sz="3600" spc="-105" dirty="0"/>
              <a:t> </a:t>
            </a:r>
            <a:r>
              <a:rPr sz="3600" spc="-270" dirty="0"/>
              <a:t>Penyajian</a:t>
            </a:r>
            <a:r>
              <a:rPr sz="3600" spc="-125" dirty="0"/>
              <a:t> </a:t>
            </a:r>
            <a:r>
              <a:rPr sz="3600" spc="-170" dirty="0"/>
              <a:t>Informasi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1259" y="85089"/>
              <a:ext cx="2700654" cy="8204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6449" y="85089"/>
              <a:ext cx="1548764" cy="8204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24019" y="85089"/>
              <a:ext cx="2087879" cy="8204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9610" y="85089"/>
              <a:ext cx="2170430" cy="8204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93940" y="85089"/>
              <a:ext cx="1533525" cy="8204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1259" y="679450"/>
              <a:ext cx="1487805" cy="82042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pc="-170" dirty="0"/>
              <a:t>Hubungan</a:t>
            </a:r>
            <a:r>
              <a:rPr spc="-150" dirty="0"/>
              <a:t> </a:t>
            </a:r>
            <a:r>
              <a:rPr spc="25" dirty="0"/>
              <a:t>SIM</a:t>
            </a:r>
            <a:r>
              <a:rPr spc="-70" dirty="0"/>
              <a:t> </a:t>
            </a:r>
            <a:r>
              <a:rPr spc="-210" dirty="0"/>
              <a:t>de</a:t>
            </a:r>
            <a:r>
              <a:rPr spc="-204" dirty="0"/>
              <a:t>n</a:t>
            </a:r>
            <a:r>
              <a:rPr spc="-290" dirty="0"/>
              <a:t>gan</a:t>
            </a:r>
            <a:r>
              <a:rPr spc="-105" dirty="0"/>
              <a:t> </a:t>
            </a:r>
            <a:r>
              <a:rPr spc="-130" dirty="0"/>
              <a:t>Disiplin</a:t>
            </a:r>
            <a:r>
              <a:rPr spc="-150" dirty="0"/>
              <a:t> </a:t>
            </a:r>
            <a:r>
              <a:rPr spc="-180" dirty="0"/>
              <a:t>Ilmu  </a:t>
            </a:r>
            <a:r>
              <a:rPr spc="-229" dirty="0"/>
              <a:t>Lain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91" y="1499870"/>
            <a:ext cx="7484110" cy="419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675932" y="5748409"/>
            <a:ext cx="5484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/>
              <a:t>Interdisipliner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1259" y="85089"/>
              <a:ext cx="2700654" cy="8204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6449" y="85089"/>
              <a:ext cx="1548764" cy="8204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24019" y="85089"/>
              <a:ext cx="2087879" cy="8204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9610" y="85089"/>
              <a:ext cx="2170430" cy="8204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93940" y="85089"/>
              <a:ext cx="1533525" cy="8204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1259" y="679450"/>
              <a:ext cx="1487805" cy="82042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pc="-170" dirty="0"/>
              <a:t>Hubungan</a:t>
            </a:r>
            <a:r>
              <a:rPr spc="-150" dirty="0"/>
              <a:t> </a:t>
            </a:r>
            <a:r>
              <a:rPr spc="25" dirty="0"/>
              <a:t>SIM</a:t>
            </a:r>
            <a:r>
              <a:rPr spc="-70" dirty="0"/>
              <a:t> </a:t>
            </a:r>
            <a:r>
              <a:rPr spc="-210" dirty="0"/>
              <a:t>de</a:t>
            </a:r>
            <a:r>
              <a:rPr spc="-204" dirty="0"/>
              <a:t>n</a:t>
            </a:r>
            <a:r>
              <a:rPr spc="-290" dirty="0"/>
              <a:t>gan</a:t>
            </a:r>
            <a:r>
              <a:rPr spc="-105" dirty="0"/>
              <a:t> </a:t>
            </a:r>
            <a:r>
              <a:rPr spc="-130" dirty="0"/>
              <a:t>Disiplin</a:t>
            </a:r>
            <a:r>
              <a:rPr spc="-150" dirty="0"/>
              <a:t> </a:t>
            </a:r>
            <a:r>
              <a:rPr spc="-180" dirty="0"/>
              <a:t>Ilmu  </a:t>
            </a:r>
            <a:r>
              <a:rPr spc="-229" dirty="0"/>
              <a:t>Lain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595374" y="1355115"/>
            <a:ext cx="7080250" cy="34111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180" algn="l"/>
                <a:tab pos="297815" algn="l"/>
              </a:tabLst>
            </a:pPr>
            <a:endParaRPr lang="en-US" sz="2500" spc="65" dirty="0" smtClean="0">
              <a:latin typeface="Trebuchet MS"/>
              <a:cs typeface="Trebuchet MS"/>
            </a:endParaRPr>
          </a:p>
          <a:p>
            <a:pPr marL="297180" indent="-285115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180" algn="l"/>
                <a:tab pos="297815" algn="l"/>
              </a:tabLst>
            </a:pPr>
            <a:r>
              <a:rPr sz="2500" spc="65" dirty="0" err="1" smtClean="0">
                <a:latin typeface="Trebuchet MS"/>
                <a:cs typeface="Trebuchet MS"/>
              </a:rPr>
              <a:t>A</a:t>
            </a:r>
            <a:r>
              <a:rPr sz="2500" spc="60" dirty="0" err="1" smtClean="0">
                <a:latin typeface="Trebuchet MS"/>
                <a:cs typeface="Trebuchet MS"/>
              </a:rPr>
              <a:t>k</a:t>
            </a:r>
            <a:r>
              <a:rPr sz="2500" spc="-140" dirty="0" err="1" smtClean="0">
                <a:latin typeface="Trebuchet MS"/>
                <a:cs typeface="Trebuchet MS"/>
              </a:rPr>
              <a:t>untansi</a:t>
            </a:r>
            <a:r>
              <a:rPr sz="2500" spc="-75" dirty="0" smtClean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Manaje</a:t>
            </a:r>
            <a:r>
              <a:rPr sz="2500" spc="-150" dirty="0">
                <a:latin typeface="Trebuchet MS"/>
                <a:cs typeface="Trebuchet MS"/>
              </a:rPr>
              <a:t>men</a:t>
            </a:r>
            <a:endParaRPr sz="2500" dirty="0">
              <a:latin typeface="Trebuchet MS"/>
              <a:cs typeface="Trebuchet MS"/>
            </a:endParaRPr>
          </a:p>
          <a:p>
            <a:pPr marL="528955" marR="826135" indent="-516890">
              <a:lnSpc>
                <a:spcPct val="100200"/>
              </a:lnSpc>
              <a:spcBef>
                <a:spcPts val="600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180" dirty="0">
                <a:latin typeface="Trebuchet MS"/>
                <a:cs typeface="Trebuchet MS"/>
              </a:rPr>
              <a:t>A</a:t>
            </a:r>
            <a:r>
              <a:rPr sz="2500" spc="-80" dirty="0">
                <a:latin typeface="Trebuchet MS"/>
                <a:cs typeface="Trebuchet MS"/>
              </a:rPr>
              <a:t>k</a:t>
            </a:r>
            <a:r>
              <a:rPr sz="2500" spc="-135" dirty="0">
                <a:latin typeface="Trebuchet MS"/>
                <a:cs typeface="Trebuchet MS"/>
              </a:rPr>
              <a:t>un</a:t>
            </a:r>
            <a:r>
              <a:rPr sz="2500" spc="-175" dirty="0">
                <a:latin typeface="Trebuchet MS"/>
                <a:cs typeface="Trebuchet MS"/>
              </a:rPr>
              <a:t>t</a:t>
            </a:r>
            <a:r>
              <a:rPr sz="2500" spc="-180" dirty="0">
                <a:latin typeface="Trebuchet MS"/>
                <a:cs typeface="Trebuchet MS"/>
              </a:rPr>
              <a:t>a</a:t>
            </a:r>
            <a:r>
              <a:rPr sz="2500" spc="-200" dirty="0">
                <a:latin typeface="Trebuchet MS"/>
                <a:cs typeface="Trebuchet MS"/>
              </a:rPr>
              <a:t>n</a:t>
            </a:r>
            <a:r>
              <a:rPr sz="2500" spc="-70" dirty="0">
                <a:latin typeface="Trebuchet MS"/>
                <a:cs typeface="Trebuchet MS"/>
              </a:rPr>
              <a:t>s</a:t>
            </a:r>
            <a:r>
              <a:rPr sz="2500" spc="-170" dirty="0">
                <a:latin typeface="Trebuchet MS"/>
                <a:cs typeface="Trebuchet MS"/>
              </a:rPr>
              <a:t>i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k</a:t>
            </a:r>
            <a:r>
              <a:rPr sz="2500" spc="-120" dirty="0">
                <a:latin typeface="Trebuchet MS"/>
                <a:cs typeface="Trebuchet MS"/>
              </a:rPr>
              <a:t>e</a:t>
            </a:r>
            <a:r>
              <a:rPr sz="2500" spc="-190" dirty="0">
                <a:latin typeface="Trebuchet MS"/>
                <a:cs typeface="Trebuchet MS"/>
              </a:rPr>
              <a:t>ua</a:t>
            </a:r>
            <a:r>
              <a:rPr sz="2500" spc="-165" dirty="0">
                <a:latin typeface="Trebuchet MS"/>
                <a:cs typeface="Trebuchet MS"/>
              </a:rPr>
              <a:t>n</a:t>
            </a:r>
            <a:r>
              <a:rPr sz="2500" spc="-160" dirty="0">
                <a:latin typeface="Trebuchet MS"/>
                <a:cs typeface="Trebuchet MS"/>
              </a:rPr>
              <a:t>g</a:t>
            </a:r>
            <a:r>
              <a:rPr sz="2500" spc="-180" dirty="0">
                <a:latin typeface="Trebuchet MS"/>
                <a:cs typeface="Trebuchet MS"/>
              </a:rPr>
              <a:t>a</a:t>
            </a:r>
            <a:r>
              <a:rPr sz="2500" spc="-200" dirty="0">
                <a:latin typeface="Trebuchet MS"/>
                <a:cs typeface="Trebuchet MS"/>
              </a:rPr>
              <a:t>n</a:t>
            </a:r>
            <a:r>
              <a:rPr sz="2500" spc="-375" dirty="0">
                <a:latin typeface="Trebuchet MS"/>
                <a:cs typeface="Trebuchet MS"/>
              </a:rPr>
              <a:t>,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b</a:t>
            </a:r>
            <a:r>
              <a:rPr sz="2500" spc="-180" dirty="0">
                <a:latin typeface="Trebuchet MS"/>
                <a:cs typeface="Trebuchet MS"/>
              </a:rPr>
              <a:t>e</a:t>
            </a:r>
            <a:r>
              <a:rPr sz="2500" spc="-100" dirty="0">
                <a:latin typeface="Trebuchet MS"/>
                <a:cs typeface="Trebuchet MS"/>
              </a:rPr>
              <a:t>rhubu</a:t>
            </a:r>
            <a:r>
              <a:rPr sz="2500" spc="-125" dirty="0">
                <a:latin typeface="Trebuchet MS"/>
                <a:cs typeface="Trebuchet MS"/>
              </a:rPr>
              <a:t>n</a:t>
            </a:r>
            <a:r>
              <a:rPr sz="2500" spc="-190" dirty="0">
                <a:latin typeface="Trebuchet MS"/>
                <a:cs typeface="Trebuchet MS"/>
              </a:rPr>
              <a:t>gan</a:t>
            </a:r>
            <a:r>
              <a:rPr sz="2500" spc="-80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de</a:t>
            </a:r>
            <a:r>
              <a:rPr sz="2500" spc="-145" dirty="0">
                <a:latin typeface="Trebuchet MS"/>
                <a:cs typeface="Trebuchet MS"/>
              </a:rPr>
              <a:t>n</a:t>
            </a:r>
            <a:r>
              <a:rPr sz="2500" spc="-155" dirty="0">
                <a:latin typeface="Trebuchet MS"/>
                <a:cs typeface="Trebuchet MS"/>
              </a:rPr>
              <a:t>gan  </a:t>
            </a:r>
            <a:r>
              <a:rPr sz="2500" spc="-130" dirty="0">
                <a:latin typeface="Trebuchet MS"/>
                <a:cs typeface="Trebuchet MS"/>
              </a:rPr>
              <a:t>pengukuran</a:t>
            </a:r>
            <a:r>
              <a:rPr sz="2500" spc="-8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pendapatan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195" dirty="0">
                <a:latin typeface="Trebuchet MS"/>
                <a:cs typeface="Trebuchet MS"/>
              </a:rPr>
              <a:t>dalam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suatu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periode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tertentu.</a:t>
            </a:r>
            <a:endParaRPr sz="2500" dirty="0">
              <a:latin typeface="Trebuchet MS"/>
              <a:cs typeface="Trebuchet MS"/>
            </a:endParaRPr>
          </a:p>
          <a:p>
            <a:pPr marL="528955" marR="5080" indent="-516890">
              <a:lnSpc>
                <a:spcPct val="100200"/>
              </a:lnSpc>
              <a:spcBef>
                <a:spcPts val="570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100" dirty="0">
                <a:latin typeface="Trebuchet MS"/>
                <a:cs typeface="Trebuchet MS"/>
              </a:rPr>
              <a:t>Akuntansi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215" dirty="0">
                <a:latin typeface="Trebuchet MS"/>
                <a:cs typeface="Trebuchet MS"/>
              </a:rPr>
              <a:t>manajerial,</a:t>
            </a:r>
            <a:r>
              <a:rPr sz="2500" spc="-265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berhubungan</a:t>
            </a:r>
            <a:r>
              <a:rPr sz="2500" spc="-15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dengan</a:t>
            </a:r>
            <a:r>
              <a:rPr sz="2500" spc="-20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perilaku </a:t>
            </a:r>
            <a:r>
              <a:rPr sz="2500" spc="-73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bi</a:t>
            </a:r>
            <a:r>
              <a:rPr sz="2500" spc="-210" dirty="0">
                <a:latin typeface="Trebuchet MS"/>
                <a:cs typeface="Trebuchet MS"/>
              </a:rPr>
              <a:t>a</a:t>
            </a:r>
            <a:r>
              <a:rPr sz="2500" spc="-195" dirty="0">
                <a:latin typeface="Trebuchet MS"/>
                <a:cs typeface="Trebuchet MS"/>
              </a:rPr>
              <a:t>ya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spc="-210" dirty="0">
                <a:latin typeface="Trebuchet MS"/>
                <a:cs typeface="Trebuchet MS"/>
              </a:rPr>
              <a:t>&amp;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229" dirty="0">
                <a:latin typeface="Trebuchet MS"/>
                <a:cs typeface="Trebuchet MS"/>
              </a:rPr>
              <a:t>ana</a:t>
            </a:r>
            <a:r>
              <a:rPr sz="2500" spc="-125" dirty="0">
                <a:latin typeface="Trebuchet MS"/>
                <a:cs typeface="Trebuchet MS"/>
              </a:rPr>
              <a:t>l</a:t>
            </a:r>
            <a:r>
              <a:rPr sz="2500" spc="-180" dirty="0">
                <a:latin typeface="Trebuchet MS"/>
                <a:cs typeface="Trebuchet MS"/>
              </a:rPr>
              <a:t>it</a:t>
            </a:r>
            <a:r>
              <a:rPr sz="2500" spc="-145" dirty="0">
                <a:latin typeface="Trebuchet MS"/>
                <a:cs typeface="Trebuchet MS"/>
              </a:rPr>
              <a:t>i</a:t>
            </a:r>
            <a:r>
              <a:rPr sz="2500" spc="-55" dirty="0">
                <a:latin typeface="Trebuchet MS"/>
                <a:cs typeface="Trebuchet MS"/>
              </a:rPr>
              <a:t>s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l</a:t>
            </a:r>
            <a:r>
              <a:rPr sz="2500" spc="-280" dirty="0">
                <a:latin typeface="Trebuchet MS"/>
                <a:cs typeface="Trebuchet MS"/>
              </a:rPr>
              <a:t>a</a:t>
            </a:r>
            <a:r>
              <a:rPr sz="2500" spc="-105" dirty="0">
                <a:latin typeface="Trebuchet MS"/>
                <a:cs typeface="Trebuchet MS"/>
              </a:rPr>
              <a:t>i</a:t>
            </a:r>
            <a:r>
              <a:rPr sz="2500" spc="-190" dirty="0">
                <a:latin typeface="Trebuchet MS"/>
                <a:cs typeface="Trebuchet MS"/>
              </a:rPr>
              <a:t>n</a:t>
            </a:r>
            <a:r>
              <a:rPr sz="2500" spc="-3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yang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bermanfaat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untuk  </a:t>
            </a:r>
            <a:r>
              <a:rPr sz="2500" spc="-135" dirty="0">
                <a:latin typeface="Trebuchet MS"/>
                <a:cs typeface="Trebuchet MS"/>
              </a:rPr>
              <a:t>keputusan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204" dirty="0">
                <a:latin typeface="Trebuchet MS"/>
                <a:cs typeface="Trebuchet MS"/>
              </a:rPr>
              <a:t>manajerial.</a:t>
            </a:r>
            <a:endParaRPr sz="25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848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1259" y="85089"/>
              <a:ext cx="2700654" cy="8204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6449" y="85089"/>
              <a:ext cx="1548764" cy="8204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24019" y="85089"/>
              <a:ext cx="2087879" cy="8204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9610" y="85089"/>
              <a:ext cx="2170430" cy="8204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93940" y="85089"/>
              <a:ext cx="1533525" cy="8204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1259" y="679450"/>
              <a:ext cx="1487805" cy="82042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pc="-170" dirty="0"/>
              <a:t>Hubungan</a:t>
            </a:r>
            <a:r>
              <a:rPr spc="-150" dirty="0"/>
              <a:t> </a:t>
            </a:r>
            <a:r>
              <a:rPr spc="25" dirty="0"/>
              <a:t>SIM</a:t>
            </a:r>
            <a:r>
              <a:rPr spc="-70" dirty="0"/>
              <a:t> </a:t>
            </a:r>
            <a:r>
              <a:rPr spc="-210" dirty="0"/>
              <a:t>de</a:t>
            </a:r>
            <a:r>
              <a:rPr spc="-204" dirty="0"/>
              <a:t>n</a:t>
            </a:r>
            <a:r>
              <a:rPr spc="-290" dirty="0"/>
              <a:t>gan</a:t>
            </a:r>
            <a:r>
              <a:rPr spc="-105" dirty="0"/>
              <a:t> </a:t>
            </a:r>
            <a:r>
              <a:rPr spc="-130" dirty="0"/>
              <a:t>Disiplin</a:t>
            </a:r>
            <a:r>
              <a:rPr spc="-150" dirty="0"/>
              <a:t> </a:t>
            </a:r>
            <a:r>
              <a:rPr spc="-180" dirty="0"/>
              <a:t>Ilmu  </a:t>
            </a:r>
            <a:r>
              <a:rPr spc="-229" dirty="0"/>
              <a:t>Lain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592242" y="1619885"/>
            <a:ext cx="7068820" cy="29940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180" algn="l"/>
                <a:tab pos="297815" algn="l"/>
              </a:tabLst>
            </a:pPr>
            <a:r>
              <a:rPr sz="2500" spc="-80" dirty="0">
                <a:latin typeface="Trebuchet MS"/>
                <a:cs typeface="Trebuchet MS"/>
              </a:rPr>
              <a:t>R</a:t>
            </a:r>
            <a:r>
              <a:rPr sz="2500" spc="-35" dirty="0">
                <a:latin typeface="Trebuchet MS"/>
                <a:cs typeface="Trebuchet MS"/>
              </a:rPr>
              <a:t>i</a:t>
            </a:r>
            <a:r>
              <a:rPr sz="2500" spc="-130" dirty="0">
                <a:latin typeface="Trebuchet MS"/>
                <a:cs typeface="Trebuchet MS"/>
              </a:rPr>
              <a:t>set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-40" dirty="0">
                <a:latin typeface="Trebuchet MS"/>
                <a:cs typeface="Trebuchet MS"/>
              </a:rPr>
              <a:t>Oper</a:t>
            </a:r>
            <a:r>
              <a:rPr sz="2500" spc="-30" dirty="0">
                <a:latin typeface="Trebuchet MS"/>
                <a:cs typeface="Trebuchet MS"/>
              </a:rPr>
              <a:t>a</a:t>
            </a:r>
            <a:r>
              <a:rPr sz="2500" spc="-110" dirty="0">
                <a:latin typeface="Trebuchet MS"/>
                <a:cs typeface="Trebuchet MS"/>
              </a:rPr>
              <a:t>sion</a:t>
            </a:r>
            <a:r>
              <a:rPr sz="2500" spc="-125" dirty="0">
                <a:latin typeface="Trebuchet MS"/>
                <a:cs typeface="Trebuchet MS"/>
              </a:rPr>
              <a:t>a</a:t>
            </a:r>
            <a:r>
              <a:rPr sz="2500" spc="-195" dirty="0">
                <a:latin typeface="Trebuchet MS"/>
                <a:cs typeface="Trebuchet MS"/>
              </a:rPr>
              <a:t>l</a:t>
            </a:r>
            <a:endParaRPr sz="2500" dirty="0">
              <a:latin typeface="Trebuchet MS"/>
              <a:cs typeface="Trebuchet MS"/>
            </a:endParaRPr>
          </a:p>
          <a:p>
            <a:pPr marL="528955" marR="783590" indent="-516890">
              <a:lnSpc>
                <a:spcPct val="100400"/>
              </a:lnSpc>
              <a:spcBef>
                <a:spcPts val="595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155" dirty="0">
                <a:latin typeface="Trebuchet MS"/>
                <a:cs typeface="Trebuchet MS"/>
              </a:rPr>
              <a:t>Penekanan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195" dirty="0">
                <a:latin typeface="Trebuchet MS"/>
                <a:cs typeface="Trebuchet MS"/>
              </a:rPr>
              <a:t>pada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pendekatan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sistematis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untuk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peny</a:t>
            </a:r>
            <a:r>
              <a:rPr sz="2500" spc="-145" dirty="0">
                <a:latin typeface="Trebuchet MS"/>
                <a:cs typeface="Trebuchet MS"/>
              </a:rPr>
              <a:t>e</a:t>
            </a:r>
            <a:r>
              <a:rPr sz="2500" spc="-135" dirty="0">
                <a:latin typeface="Trebuchet MS"/>
                <a:cs typeface="Trebuchet MS"/>
              </a:rPr>
              <a:t>l</a:t>
            </a:r>
            <a:r>
              <a:rPr sz="2500" spc="-229" dirty="0">
                <a:latin typeface="Trebuchet MS"/>
                <a:cs typeface="Trebuchet MS"/>
              </a:rPr>
              <a:t>e</a:t>
            </a:r>
            <a:r>
              <a:rPr sz="2500" spc="-170" dirty="0">
                <a:latin typeface="Trebuchet MS"/>
                <a:cs typeface="Trebuchet MS"/>
              </a:rPr>
              <a:t>saian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204" dirty="0">
                <a:latin typeface="Trebuchet MS"/>
                <a:cs typeface="Trebuchet MS"/>
              </a:rPr>
              <a:t>masalah.</a:t>
            </a:r>
            <a:endParaRPr sz="2500" dirty="0">
              <a:latin typeface="Trebuchet MS"/>
              <a:cs typeface="Trebuchet MS"/>
            </a:endParaRPr>
          </a:p>
          <a:p>
            <a:pPr marL="528955" marR="649605" indent="-516890">
              <a:lnSpc>
                <a:spcPct val="100400"/>
              </a:lnSpc>
              <a:spcBef>
                <a:spcPts val="560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125" dirty="0">
                <a:latin typeface="Trebuchet MS"/>
                <a:cs typeface="Trebuchet MS"/>
              </a:rPr>
              <a:t>Memakai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m</a:t>
            </a:r>
            <a:r>
              <a:rPr sz="2500" spc="-114" dirty="0">
                <a:latin typeface="Trebuchet MS"/>
                <a:cs typeface="Trebuchet MS"/>
              </a:rPr>
              <a:t>odel</a:t>
            </a:r>
            <a:r>
              <a:rPr sz="2500" spc="-85" dirty="0">
                <a:latin typeface="Trebuchet MS"/>
                <a:cs typeface="Trebuchet MS"/>
              </a:rPr>
              <a:t> </a:t>
            </a:r>
            <a:r>
              <a:rPr sz="2500" spc="-210" dirty="0">
                <a:latin typeface="Trebuchet MS"/>
                <a:cs typeface="Trebuchet MS"/>
              </a:rPr>
              <a:t>&amp;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-40" dirty="0">
                <a:latin typeface="Trebuchet MS"/>
                <a:cs typeface="Trebuchet MS"/>
              </a:rPr>
              <a:t>pro</a:t>
            </a:r>
            <a:r>
              <a:rPr sz="2500" spc="-30" dirty="0">
                <a:latin typeface="Trebuchet MS"/>
                <a:cs typeface="Trebuchet MS"/>
              </a:rPr>
              <a:t>s</a:t>
            </a:r>
            <a:r>
              <a:rPr sz="2500" spc="-114" dirty="0">
                <a:latin typeface="Trebuchet MS"/>
                <a:cs typeface="Trebuchet MS"/>
              </a:rPr>
              <a:t>edure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85" dirty="0">
                <a:latin typeface="Trebuchet MS"/>
                <a:cs typeface="Trebuchet MS"/>
              </a:rPr>
              <a:t>mat</a:t>
            </a:r>
            <a:r>
              <a:rPr sz="2500" spc="-160" dirty="0">
                <a:latin typeface="Trebuchet MS"/>
                <a:cs typeface="Trebuchet MS"/>
              </a:rPr>
              <a:t>ematik</a:t>
            </a:r>
            <a:r>
              <a:rPr sz="2500" spc="-8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se</a:t>
            </a:r>
            <a:r>
              <a:rPr sz="2500" spc="-55" dirty="0">
                <a:latin typeface="Trebuchet MS"/>
                <a:cs typeface="Trebuchet MS"/>
              </a:rPr>
              <a:t>r</a:t>
            </a:r>
            <a:r>
              <a:rPr sz="2500" spc="-170" dirty="0">
                <a:latin typeface="Trebuchet MS"/>
                <a:cs typeface="Trebuchet MS"/>
              </a:rPr>
              <a:t>ta  </a:t>
            </a:r>
            <a:r>
              <a:rPr sz="2500" spc="-140" dirty="0">
                <a:latin typeface="Trebuchet MS"/>
                <a:cs typeface="Trebuchet MS"/>
              </a:rPr>
              <a:t>statistik</a:t>
            </a:r>
            <a:r>
              <a:rPr sz="2500" spc="-80" dirty="0">
                <a:latin typeface="Trebuchet MS"/>
                <a:cs typeface="Trebuchet MS"/>
              </a:rPr>
              <a:t> </a:t>
            </a:r>
            <a:r>
              <a:rPr sz="2500" spc="-220" dirty="0">
                <a:latin typeface="Trebuchet MS"/>
                <a:cs typeface="Trebuchet MS"/>
              </a:rPr>
              <a:t>da</a:t>
            </a:r>
            <a:r>
              <a:rPr sz="2500" spc="-105" dirty="0">
                <a:latin typeface="Trebuchet MS"/>
                <a:cs typeface="Trebuchet MS"/>
              </a:rPr>
              <a:t>l</a:t>
            </a:r>
            <a:r>
              <a:rPr sz="2500" spc="-200" dirty="0">
                <a:latin typeface="Trebuchet MS"/>
                <a:cs typeface="Trebuchet MS"/>
              </a:rPr>
              <a:t>am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229" dirty="0">
                <a:latin typeface="Trebuchet MS"/>
                <a:cs typeface="Trebuchet MS"/>
              </a:rPr>
              <a:t>ana</a:t>
            </a:r>
            <a:r>
              <a:rPr sz="2500" spc="-125" dirty="0">
                <a:latin typeface="Trebuchet MS"/>
                <a:cs typeface="Trebuchet MS"/>
              </a:rPr>
              <a:t>l</a:t>
            </a:r>
            <a:r>
              <a:rPr sz="2500" spc="-145" dirty="0">
                <a:latin typeface="Trebuchet MS"/>
                <a:cs typeface="Trebuchet MS"/>
              </a:rPr>
              <a:t>is</a:t>
            </a:r>
            <a:r>
              <a:rPr sz="2500" spc="-110" dirty="0">
                <a:latin typeface="Trebuchet MS"/>
                <a:cs typeface="Trebuchet MS"/>
              </a:rPr>
              <a:t>i</a:t>
            </a:r>
            <a:r>
              <a:rPr sz="2500" spc="-55" dirty="0">
                <a:latin typeface="Trebuchet MS"/>
                <a:cs typeface="Trebuchet MS"/>
              </a:rPr>
              <a:t>s</a:t>
            </a:r>
            <a:endParaRPr sz="2500" dirty="0">
              <a:latin typeface="Trebuchet MS"/>
              <a:cs typeface="Trebuchet MS"/>
            </a:endParaRPr>
          </a:p>
          <a:p>
            <a:pPr marL="528955" marR="5080" indent="-516890">
              <a:lnSpc>
                <a:spcPts val="2990"/>
              </a:lnSpc>
              <a:spcBef>
                <a:spcPts val="690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145" dirty="0">
                <a:latin typeface="Trebuchet MS"/>
                <a:cs typeface="Trebuchet MS"/>
              </a:rPr>
              <a:t>Bertujuan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mencari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keputusan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195" dirty="0">
                <a:latin typeface="Trebuchet MS"/>
                <a:cs typeface="Trebuchet MS"/>
              </a:rPr>
              <a:t>atau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kebijakan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secara </a:t>
            </a:r>
            <a:r>
              <a:rPr sz="2500" spc="-735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opimal.</a:t>
            </a:r>
            <a:endParaRPr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1259" y="85089"/>
              <a:ext cx="2700654" cy="8204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6449" y="85089"/>
              <a:ext cx="1548764" cy="8204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24019" y="85089"/>
              <a:ext cx="2087879" cy="8204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9610" y="85089"/>
              <a:ext cx="2170430" cy="8204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93940" y="85089"/>
              <a:ext cx="1533525" cy="8204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1259" y="679450"/>
              <a:ext cx="1487805" cy="82042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pc="-170" dirty="0"/>
              <a:t>Hubungan</a:t>
            </a:r>
            <a:r>
              <a:rPr spc="-150" dirty="0"/>
              <a:t> </a:t>
            </a:r>
            <a:r>
              <a:rPr spc="25" dirty="0"/>
              <a:t>SIM</a:t>
            </a:r>
            <a:r>
              <a:rPr spc="-70" dirty="0"/>
              <a:t> </a:t>
            </a:r>
            <a:r>
              <a:rPr spc="-210" dirty="0"/>
              <a:t>de</a:t>
            </a:r>
            <a:r>
              <a:rPr spc="-204" dirty="0"/>
              <a:t>n</a:t>
            </a:r>
            <a:r>
              <a:rPr spc="-290" dirty="0"/>
              <a:t>gan</a:t>
            </a:r>
            <a:r>
              <a:rPr spc="-105" dirty="0"/>
              <a:t> </a:t>
            </a:r>
            <a:r>
              <a:rPr spc="-130" dirty="0"/>
              <a:t>Disiplin</a:t>
            </a:r>
            <a:r>
              <a:rPr spc="-150" dirty="0"/>
              <a:t> </a:t>
            </a:r>
            <a:r>
              <a:rPr spc="-180" dirty="0"/>
              <a:t>Ilmu  </a:t>
            </a:r>
            <a:r>
              <a:rPr spc="-229" dirty="0"/>
              <a:t>Lain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xfrm>
            <a:off x="1732915" y="1723389"/>
            <a:ext cx="6207125" cy="3608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180" algn="l"/>
                <a:tab pos="297815" algn="l"/>
              </a:tabLst>
            </a:pPr>
            <a:r>
              <a:rPr spc="-165" dirty="0"/>
              <a:t>Manaje</a:t>
            </a:r>
            <a:r>
              <a:rPr spc="-150" dirty="0"/>
              <a:t>men</a:t>
            </a:r>
            <a:r>
              <a:rPr spc="-80" dirty="0"/>
              <a:t> </a:t>
            </a:r>
            <a:r>
              <a:rPr spc="-165" dirty="0"/>
              <a:t>dan</a:t>
            </a:r>
            <a:r>
              <a:rPr spc="-70" dirty="0"/>
              <a:t> </a:t>
            </a:r>
            <a:r>
              <a:rPr spc="-65" dirty="0"/>
              <a:t>Organi</a:t>
            </a:r>
            <a:r>
              <a:rPr spc="-40" dirty="0"/>
              <a:t>s</a:t>
            </a:r>
            <a:r>
              <a:rPr spc="-160" dirty="0"/>
              <a:t>asi</a:t>
            </a:r>
          </a:p>
          <a:p>
            <a:pPr marL="528955" marR="5080" indent="-516890">
              <a:lnSpc>
                <a:spcPct val="100400"/>
              </a:lnSpc>
              <a:spcBef>
                <a:spcPts val="595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pc="-190" dirty="0"/>
              <a:t>Sifat</a:t>
            </a:r>
            <a:r>
              <a:rPr spc="-120" dirty="0"/>
              <a:t> </a:t>
            </a:r>
            <a:r>
              <a:rPr spc="-165" dirty="0"/>
              <a:t>dan</a:t>
            </a:r>
            <a:r>
              <a:rPr spc="-55" dirty="0"/>
              <a:t> </a:t>
            </a:r>
            <a:r>
              <a:rPr spc="-90" dirty="0"/>
              <a:t>teori</a:t>
            </a:r>
            <a:r>
              <a:rPr spc="-85" dirty="0"/>
              <a:t> </a:t>
            </a:r>
            <a:r>
              <a:rPr spc="-130" dirty="0"/>
              <a:t>keorganisasian</a:t>
            </a:r>
            <a:r>
              <a:rPr spc="-50" dirty="0"/>
              <a:t> </a:t>
            </a:r>
            <a:r>
              <a:rPr spc="-210" dirty="0"/>
              <a:t>&amp;</a:t>
            </a:r>
            <a:r>
              <a:rPr spc="-90" dirty="0"/>
              <a:t> </a:t>
            </a:r>
            <a:r>
              <a:rPr spc="-175" dirty="0"/>
              <a:t>pengambilan </a:t>
            </a:r>
            <a:r>
              <a:rPr spc="-740" dirty="0"/>
              <a:t> </a:t>
            </a:r>
            <a:r>
              <a:rPr spc="-114" dirty="0"/>
              <a:t>k</a:t>
            </a:r>
            <a:r>
              <a:rPr spc="-120" dirty="0"/>
              <a:t>e</a:t>
            </a:r>
            <a:r>
              <a:rPr spc="-140" dirty="0"/>
              <a:t>putusan</a:t>
            </a:r>
            <a:r>
              <a:rPr spc="-70" dirty="0"/>
              <a:t> </a:t>
            </a:r>
            <a:r>
              <a:rPr spc="-50" dirty="0"/>
              <a:t>s</a:t>
            </a:r>
            <a:r>
              <a:rPr spc="-160" dirty="0"/>
              <a:t>ecara</a:t>
            </a:r>
            <a:r>
              <a:rPr spc="-90" dirty="0"/>
              <a:t> </a:t>
            </a:r>
            <a:r>
              <a:rPr spc="-135" dirty="0"/>
              <a:t>prib</a:t>
            </a:r>
            <a:r>
              <a:rPr spc="-150" dirty="0"/>
              <a:t>a</a:t>
            </a:r>
            <a:r>
              <a:rPr spc="-155" dirty="0"/>
              <a:t>di/peroran</a:t>
            </a:r>
            <a:r>
              <a:rPr spc="-150" dirty="0"/>
              <a:t>g</a:t>
            </a:r>
            <a:r>
              <a:rPr spc="-185" dirty="0"/>
              <a:t>an</a:t>
            </a:r>
          </a:p>
          <a:p>
            <a:pPr marL="528955" indent="-516890">
              <a:lnSpc>
                <a:spcPct val="100000"/>
              </a:lnSpc>
              <a:spcBef>
                <a:spcPts val="575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pc="-90" dirty="0"/>
              <a:t>Motivasi</a:t>
            </a:r>
            <a:r>
              <a:rPr spc="-65" dirty="0"/>
              <a:t> </a:t>
            </a:r>
            <a:r>
              <a:rPr spc="-190" dirty="0"/>
              <a:t>d</a:t>
            </a:r>
            <a:r>
              <a:rPr spc="-170" dirty="0"/>
              <a:t>a</a:t>
            </a:r>
            <a:r>
              <a:rPr spc="-75" dirty="0"/>
              <a:t>ri</a:t>
            </a:r>
            <a:r>
              <a:rPr spc="-80" dirty="0"/>
              <a:t> </a:t>
            </a:r>
            <a:r>
              <a:rPr spc="-155" dirty="0"/>
              <a:t>seti</a:t>
            </a:r>
            <a:r>
              <a:rPr spc="-190" dirty="0"/>
              <a:t>a</a:t>
            </a:r>
            <a:r>
              <a:rPr spc="-145" dirty="0"/>
              <a:t>p</a:t>
            </a:r>
            <a:r>
              <a:rPr spc="-60" dirty="0"/>
              <a:t> </a:t>
            </a:r>
            <a:r>
              <a:rPr spc="-140" dirty="0"/>
              <a:t>pribadi</a:t>
            </a:r>
          </a:p>
          <a:p>
            <a:pPr marL="528955" indent="-5168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pc="-175" dirty="0"/>
              <a:t>Bag</a:t>
            </a:r>
            <a:r>
              <a:rPr spc="-90" dirty="0"/>
              <a:t>i</a:t>
            </a:r>
            <a:r>
              <a:rPr spc="-185" dirty="0"/>
              <a:t>an</a:t>
            </a:r>
            <a:r>
              <a:rPr spc="-110" dirty="0"/>
              <a:t> </a:t>
            </a:r>
            <a:r>
              <a:rPr spc="-40" dirty="0"/>
              <a:t>pro</a:t>
            </a:r>
            <a:r>
              <a:rPr spc="-30" dirty="0"/>
              <a:t>s</a:t>
            </a:r>
            <a:r>
              <a:rPr spc="-110" dirty="0"/>
              <a:t>es</a:t>
            </a:r>
            <a:r>
              <a:rPr spc="-75" dirty="0"/>
              <a:t> </a:t>
            </a:r>
            <a:r>
              <a:rPr spc="-210" dirty="0"/>
              <a:t>&amp;</a:t>
            </a:r>
            <a:r>
              <a:rPr spc="-110" dirty="0"/>
              <a:t> </a:t>
            </a:r>
            <a:r>
              <a:rPr spc="-175" dirty="0"/>
              <a:t>peng</a:t>
            </a:r>
            <a:r>
              <a:rPr spc="-170" dirty="0"/>
              <a:t>a</a:t>
            </a:r>
            <a:r>
              <a:rPr spc="-180" dirty="0"/>
              <a:t>mbil</a:t>
            </a:r>
            <a:r>
              <a:rPr spc="-185" dirty="0"/>
              <a:t>a</a:t>
            </a:r>
            <a:r>
              <a:rPr spc="-120" dirty="0"/>
              <a:t>n</a:t>
            </a:r>
            <a:r>
              <a:rPr spc="-50" dirty="0"/>
              <a:t> </a:t>
            </a:r>
            <a:r>
              <a:rPr spc="-114" dirty="0"/>
              <a:t>k</a:t>
            </a:r>
            <a:r>
              <a:rPr spc="-120" dirty="0"/>
              <a:t>e</a:t>
            </a:r>
            <a:r>
              <a:rPr spc="-140" dirty="0"/>
              <a:t>putusan</a:t>
            </a:r>
          </a:p>
          <a:p>
            <a:pPr marL="528955" indent="-516890">
              <a:lnSpc>
                <a:spcPct val="100000"/>
              </a:lnSpc>
              <a:spcBef>
                <a:spcPts val="615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pc="-75" dirty="0"/>
              <a:t>Tek</a:t>
            </a:r>
            <a:r>
              <a:rPr spc="-85" dirty="0"/>
              <a:t>n</a:t>
            </a:r>
            <a:r>
              <a:rPr spc="-90" dirty="0"/>
              <a:t>i</a:t>
            </a:r>
            <a:r>
              <a:rPr spc="-150" dirty="0"/>
              <a:t>k</a:t>
            </a:r>
            <a:r>
              <a:rPr spc="-229" dirty="0"/>
              <a:t> </a:t>
            </a:r>
            <a:r>
              <a:rPr spc="-80" dirty="0"/>
              <a:t>k</a:t>
            </a:r>
            <a:r>
              <a:rPr spc="-155" dirty="0"/>
              <a:t>e</a:t>
            </a:r>
            <a:r>
              <a:rPr spc="-170" dirty="0"/>
              <a:t>p</a:t>
            </a:r>
            <a:r>
              <a:rPr spc="-180" dirty="0"/>
              <a:t>e</a:t>
            </a:r>
            <a:r>
              <a:rPr spc="-175" dirty="0"/>
              <a:t>mimp</a:t>
            </a:r>
            <a:r>
              <a:rPr spc="-90" dirty="0"/>
              <a:t>i</a:t>
            </a:r>
            <a:r>
              <a:rPr spc="-165" dirty="0"/>
              <a:t>nan</a:t>
            </a:r>
          </a:p>
          <a:p>
            <a:pPr marL="528955" indent="-516890">
              <a:lnSpc>
                <a:spcPct val="100000"/>
              </a:lnSpc>
              <a:spcBef>
                <a:spcPts val="585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pc="-95" dirty="0"/>
              <a:t>Keorganis</a:t>
            </a:r>
            <a:r>
              <a:rPr spc="-100" dirty="0"/>
              <a:t>a</a:t>
            </a:r>
            <a:r>
              <a:rPr spc="-50" dirty="0"/>
              <a:t>s</a:t>
            </a:r>
            <a:r>
              <a:rPr spc="-155" dirty="0"/>
              <a:t>i</a:t>
            </a:r>
            <a:r>
              <a:rPr spc="-270" dirty="0"/>
              <a:t>a</a:t>
            </a:r>
            <a:r>
              <a:rPr spc="-120" dirty="0"/>
              <a:t>n</a:t>
            </a:r>
            <a:r>
              <a:rPr spc="-110" dirty="0"/>
              <a:t> </a:t>
            </a:r>
            <a:r>
              <a:rPr spc="-175" dirty="0"/>
              <a:t>yang</a:t>
            </a:r>
            <a:r>
              <a:rPr spc="-114" dirty="0"/>
              <a:t> </a:t>
            </a:r>
            <a:r>
              <a:rPr spc="-160" dirty="0"/>
              <a:t>mengubah</a:t>
            </a:r>
            <a:r>
              <a:rPr spc="-110" dirty="0"/>
              <a:t> </a:t>
            </a:r>
            <a:r>
              <a:rPr spc="-30" dirty="0"/>
              <a:t>pro</a:t>
            </a:r>
            <a:r>
              <a:rPr spc="-95" dirty="0"/>
              <a:t>ses</a:t>
            </a:r>
          </a:p>
          <a:p>
            <a:pPr marL="528955" indent="-516890">
              <a:lnSpc>
                <a:spcPct val="100000"/>
              </a:lnSpc>
              <a:spcBef>
                <a:spcPts val="615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pc="-75" dirty="0"/>
              <a:t>Str</a:t>
            </a:r>
            <a:r>
              <a:rPr spc="-100" dirty="0"/>
              <a:t>u</a:t>
            </a:r>
            <a:r>
              <a:rPr spc="-75" dirty="0"/>
              <a:t>k</a:t>
            </a:r>
            <a:r>
              <a:rPr spc="-90" dirty="0"/>
              <a:t>tur</a:t>
            </a:r>
            <a:r>
              <a:rPr spc="-110" dirty="0"/>
              <a:t> </a:t>
            </a:r>
            <a:r>
              <a:rPr spc="-210" dirty="0"/>
              <a:t>&amp;</a:t>
            </a:r>
            <a:r>
              <a:rPr spc="-60" dirty="0"/>
              <a:t> </a:t>
            </a:r>
            <a:r>
              <a:rPr spc="-170" dirty="0"/>
              <a:t>desa</a:t>
            </a:r>
            <a:r>
              <a:rPr spc="-90" dirty="0"/>
              <a:t>i</a:t>
            </a:r>
            <a:r>
              <a:rPr spc="-120" dirty="0"/>
              <a:t>n</a:t>
            </a:r>
            <a:r>
              <a:rPr spc="-95" dirty="0"/>
              <a:t> </a:t>
            </a:r>
            <a:r>
              <a:rPr spc="-114" dirty="0"/>
              <a:t>k</a:t>
            </a:r>
            <a:r>
              <a:rPr spc="-120" dirty="0"/>
              <a:t>e</a:t>
            </a:r>
            <a:r>
              <a:rPr spc="-125" dirty="0"/>
              <a:t>organ</a:t>
            </a:r>
            <a:r>
              <a:rPr spc="-65" dirty="0"/>
              <a:t>i</a:t>
            </a:r>
            <a:r>
              <a:rPr spc="-145" dirty="0"/>
              <a:t>sasi</a:t>
            </a:r>
            <a:r>
              <a:rPr spc="-185" dirty="0"/>
              <a:t>a</a:t>
            </a:r>
            <a:r>
              <a:rPr spc="-120" dirty="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1259" y="85089"/>
              <a:ext cx="2700654" cy="8204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6449" y="85089"/>
              <a:ext cx="1548764" cy="8204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24019" y="85089"/>
              <a:ext cx="2087879" cy="8204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9610" y="85089"/>
              <a:ext cx="2170430" cy="8204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93940" y="85089"/>
              <a:ext cx="1533525" cy="8204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1259" y="679450"/>
              <a:ext cx="1487805" cy="82042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pc="-170" dirty="0"/>
              <a:t>Hubungan</a:t>
            </a:r>
            <a:r>
              <a:rPr spc="-150" dirty="0"/>
              <a:t> </a:t>
            </a:r>
            <a:r>
              <a:rPr spc="25" dirty="0"/>
              <a:t>SIM</a:t>
            </a:r>
            <a:r>
              <a:rPr spc="-70" dirty="0"/>
              <a:t> </a:t>
            </a:r>
            <a:r>
              <a:rPr spc="-210" dirty="0"/>
              <a:t>de</a:t>
            </a:r>
            <a:r>
              <a:rPr spc="-204" dirty="0"/>
              <a:t>n</a:t>
            </a:r>
            <a:r>
              <a:rPr spc="-290" dirty="0"/>
              <a:t>gan</a:t>
            </a:r>
            <a:r>
              <a:rPr spc="-105" dirty="0"/>
              <a:t> </a:t>
            </a:r>
            <a:r>
              <a:rPr spc="-130" dirty="0"/>
              <a:t>Disiplin</a:t>
            </a:r>
            <a:r>
              <a:rPr spc="-150" dirty="0"/>
              <a:t> </a:t>
            </a:r>
            <a:r>
              <a:rPr spc="-180" dirty="0"/>
              <a:t>Ilmu  </a:t>
            </a:r>
            <a:r>
              <a:rPr spc="-229" dirty="0"/>
              <a:t>Lain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55461" y="1605914"/>
            <a:ext cx="3327400" cy="23139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180" algn="l"/>
                <a:tab pos="297815" algn="l"/>
              </a:tabLst>
            </a:pPr>
            <a:r>
              <a:rPr sz="2500" spc="-155" dirty="0">
                <a:latin typeface="Trebuchet MS"/>
                <a:cs typeface="Trebuchet MS"/>
              </a:rPr>
              <a:t>Peng</a:t>
            </a:r>
            <a:r>
              <a:rPr sz="2500" spc="-150" dirty="0">
                <a:latin typeface="Trebuchet MS"/>
                <a:cs typeface="Trebuchet MS"/>
              </a:rPr>
              <a:t>e</a:t>
            </a:r>
            <a:r>
              <a:rPr sz="2500" spc="-170" dirty="0">
                <a:latin typeface="Trebuchet MS"/>
                <a:cs typeface="Trebuchet MS"/>
              </a:rPr>
              <a:t>tahuan</a:t>
            </a:r>
            <a:r>
              <a:rPr sz="2500" spc="-160" dirty="0">
                <a:latin typeface="Trebuchet MS"/>
                <a:cs typeface="Trebuchet MS"/>
              </a:rPr>
              <a:t> </a:t>
            </a:r>
            <a:r>
              <a:rPr sz="2500" spc="120" dirty="0">
                <a:latin typeface="Trebuchet MS"/>
                <a:cs typeface="Trebuchet MS"/>
              </a:rPr>
              <a:t>K</a:t>
            </a:r>
            <a:r>
              <a:rPr sz="2500" spc="114" dirty="0">
                <a:latin typeface="Trebuchet MS"/>
                <a:cs typeface="Trebuchet MS"/>
              </a:rPr>
              <a:t>o</a:t>
            </a:r>
            <a:r>
              <a:rPr sz="2500" spc="-160" dirty="0">
                <a:latin typeface="Trebuchet MS"/>
                <a:cs typeface="Trebuchet MS"/>
              </a:rPr>
              <a:t>mpu</a:t>
            </a:r>
            <a:r>
              <a:rPr sz="2500" spc="-110" dirty="0">
                <a:latin typeface="Trebuchet MS"/>
                <a:cs typeface="Trebuchet MS"/>
              </a:rPr>
              <a:t>t</a:t>
            </a:r>
            <a:r>
              <a:rPr sz="2500" spc="-155" dirty="0">
                <a:latin typeface="Trebuchet MS"/>
                <a:cs typeface="Trebuchet MS"/>
              </a:rPr>
              <a:t>e</a:t>
            </a:r>
            <a:r>
              <a:rPr sz="2500" spc="15" dirty="0">
                <a:latin typeface="Trebuchet MS"/>
                <a:cs typeface="Trebuchet MS"/>
              </a:rPr>
              <a:t>r</a:t>
            </a:r>
            <a:endParaRPr sz="2500" dirty="0">
              <a:latin typeface="Trebuchet MS"/>
              <a:cs typeface="Trebuchet MS"/>
            </a:endParaRPr>
          </a:p>
          <a:p>
            <a:pPr marL="528955" indent="-51689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100" dirty="0">
                <a:latin typeface="Trebuchet MS"/>
                <a:cs typeface="Trebuchet MS"/>
              </a:rPr>
              <a:t>Algoritma</a:t>
            </a:r>
            <a:endParaRPr sz="2500" dirty="0">
              <a:latin typeface="Trebuchet MS"/>
              <a:cs typeface="Trebuchet MS"/>
            </a:endParaRPr>
          </a:p>
          <a:p>
            <a:pPr marL="528955" indent="-5168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90" dirty="0">
                <a:latin typeface="Trebuchet MS"/>
                <a:cs typeface="Trebuchet MS"/>
              </a:rPr>
              <a:t>Komputasi</a:t>
            </a:r>
            <a:endParaRPr sz="2500" dirty="0">
              <a:latin typeface="Trebuchet MS"/>
              <a:cs typeface="Trebuchet MS"/>
            </a:endParaRPr>
          </a:p>
          <a:p>
            <a:pPr marL="528955" indent="-5168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120" dirty="0">
                <a:latin typeface="Trebuchet MS"/>
                <a:cs typeface="Trebuchet MS"/>
              </a:rPr>
              <a:t>Software</a:t>
            </a:r>
            <a:endParaRPr sz="2500" dirty="0">
              <a:latin typeface="Trebuchet MS"/>
              <a:cs typeface="Trebuchet MS"/>
            </a:endParaRPr>
          </a:p>
          <a:p>
            <a:pPr marL="528955" indent="-516890">
              <a:lnSpc>
                <a:spcPct val="100000"/>
              </a:lnSpc>
              <a:spcBef>
                <a:spcPts val="615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75" dirty="0">
                <a:latin typeface="Trebuchet MS"/>
                <a:cs typeface="Trebuchet MS"/>
              </a:rPr>
              <a:t>Str</a:t>
            </a:r>
            <a:r>
              <a:rPr sz="2500" spc="-100" dirty="0">
                <a:latin typeface="Trebuchet MS"/>
                <a:cs typeface="Trebuchet MS"/>
              </a:rPr>
              <a:t>u</a:t>
            </a:r>
            <a:r>
              <a:rPr sz="2500" spc="-75" dirty="0">
                <a:latin typeface="Trebuchet MS"/>
                <a:cs typeface="Trebuchet MS"/>
              </a:rPr>
              <a:t>k</a:t>
            </a:r>
            <a:r>
              <a:rPr sz="2500" spc="-90" dirty="0">
                <a:latin typeface="Trebuchet MS"/>
                <a:cs typeface="Trebuchet MS"/>
              </a:rPr>
              <a:t>tur</a:t>
            </a:r>
            <a:r>
              <a:rPr sz="2500" spc="-85" dirty="0">
                <a:latin typeface="Trebuchet MS"/>
                <a:cs typeface="Trebuchet MS"/>
              </a:rPr>
              <a:t> </a:t>
            </a:r>
            <a:r>
              <a:rPr sz="2500" spc="-190" dirty="0">
                <a:latin typeface="Trebuchet MS"/>
                <a:cs typeface="Trebuchet MS"/>
              </a:rPr>
              <a:t>d</a:t>
            </a:r>
            <a:r>
              <a:rPr sz="2500" spc="-170" dirty="0">
                <a:latin typeface="Trebuchet MS"/>
                <a:cs typeface="Trebuchet MS"/>
              </a:rPr>
              <a:t>a</a:t>
            </a:r>
            <a:r>
              <a:rPr sz="2500" spc="-204" dirty="0">
                <a:latin typeface="Trebuchet MS"/>
                <a:cs typeface="Trebuchet MS"/>
              </a:rPr>
              <a:t>ta</a:t>
            </a:r>
            <a:endParaRPr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40" y="-2"/>
            <a:ext cx="9141460" cy="6858000"/>
            <a:chOff x="2540" y="0"/>
            <a:chExt cx="9141460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358238" y="271112"/>
            <a:ext cx="70821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50" dirty="0"/>
              <a:t>Pengertian</a:t>
            </a:r>
            <a:r>
              <a:rPr sz="4300" spc="-160" dirty="0"/>
              <a:t> </a:t>
            </a:r>
            <a:r>
              <a:rPr sz="4300" spc="-155" dirty="0"/>
              <a:t>Si</a:t>
            </a:r>
            <a:r>
              <a:rPr sz="4300" spc="-150" dirty="0"/>
              <a:t>s</a:t>
            </a:r>
            <a:r>
              <a:rPr sz="4300" spc="-275" dirty="0"/>
              <a:t>tem</a:t>
            </a:r>
            <a:r>
              <a:rPr sz="4300" spc="-100" dirty="0"/>
              <a:t> </a:t>
            </a:r>
            <a:r>
              <a:rPr sz="4300" spc="-280" dirty="0"/>
              <a:t>dan</a:t>
            </a:r>
            <a:r>
              <a:rPr sz="4300" spc="-100" dirty="0"/>
              <a:t> </a:t>
            </a:r>
            <a:r>
              <a:rPr sz="4300" spc="-180" dirty="0"/>
              <a:t>Inf</a:t>
            </a:r>
            <a:r>
              <a:rPr sz="4300" spc="-235" dirty="0"/>
              <a:t>o</a:t>
            </a:r>
            <a:r>
              <a:rPr sz="4300" spc="-204" dirty="0"/>
              <a:t>rmasi</a:t>
            </a:r>
            <a:endParaRPr sz="4300" dirty="0"/>
          </a:p>
        </p:txBody>
      </p:sp>
      <p:sp>
        <p:nvSpPr>
          <p:cNvPr id="19" name="object 19"/>
          <p:cNvSpPr txBox="1"/>
          <p:nvPr/>
        </p:nvSpPr>
        <p:spPr>
          <a:xfrm>
            <a:off x="1328419" y="1219200"/>
            <a:ext cx="7265034" cy="46281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97180" indent="-285115" algn="just">
              <a:lnSpc>
                <a:spcPct val="100000"/>
              </a:lnSpc>
              <a:spcBef>
                <a:spcPts val="6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sz="2500" spc="-130" dirty="0">
                <a:latin typeface="Trebuchet MS"/>
                <a:cs typeface="Trebuchet MS"/>
              </a:rPr>
              <a:t>Sistem</a:t>
            </a:r>
            <a:endParaRPr sz="2500" dirty="0">
              <a:latin typeface="Trebuchet MS"/>
              <a:cs typeface="Trebuchet MS"/>
            </a:endParaRPr>
          </a:p>
          <a:p>
            <a:pPr marL="297180" marR="6985" algn="just">
              <a:lnSpc>
                <a:spcPct val="100400"/>
              </a:lnSpc>
              <a:spcBef>
                <a:spcPts val="580"/>
              </a:spcBef>
            </a:pPr>
            <a:r>
              <a:rPr sz="2500" spc="-145" dirty="0">
                <a:latin typeface="Trebuchet MS"/>
                <a:cs typeface="Trebuchet MS"/>
              </a:rPr>
              <a:t>Suatu</a:t>
            </a:r>
            <a:r>
              <a:rPr sz="2500" spc="-140" dirty="0">
                <a:latin typeface="Trebuchet MS"/>
                <a:cs typeface="Trebuchet MS"/>
              </a:rPr>
              <a:t> </a:t>
            </a:r>
            <a:r>
              <a:rPr sz="2500" spc="-150" dirty="0">
                <a:solidFill>
                  <a:srgbClr val="006EC0"/>
                </a:solidFill>
                <a:latin typeface="Trebuchet MS"/>
                <a:cs typeface="Trebuchet MS"/>
              </a:rPr>
              <a:t>kesatuan</a:t>
            </a:r>
            <a:r>
              <a:rPr sz="2500" spc="-14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yang</a:t>
            </a:r>
            <a:r>
              <a:rPr sz="2500" spc="-170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terdiri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dari</a:t>
            </a:r>
            <a:r>
              <a:rPr sz="2500" spc="-125" dirty="0">
                <a:latin typeface="Trebuchet MS"/>
                <a:cs typeface="Trebuchet MS"/>
              </a:rPr>
              <a:t> </a:t>
            </a:r>
            <a:r>
              <a:rPr sz="2500" spc="-160" dirty="0">
                <a:solidFill>
                  <a:srgbClr val="006EC0"/>
                </a:solidFill>
                <a:latin typeface="Trebuchet MS"/>
                <a:cs typeface="Trebuchet MS"/>
              </a:rPr>
              <a:t>elemen</a:t>
            </a:r>
            <a:r>
              <a:rPr sz="2500" spc="-15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95" dirty="0">
                <a:solidFill>
                  <a:srgbClr val="006EC0"/>
                </a:solidFill>
                <a:latin typeface="Trebuchet MS"/>
                <a:cs typeface="Trebuchet MS"/>
              </a:rPr>
              <a:t>atau </a:t>
            </a:r>
            <a:r>
              <a:rPr sz="2500" spc="-19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90" dirty="0">
                <a:solidFill>
                  <a:srgbClr val="006EC0"/>
                </a:solidFill>
                <a:latin typeface="Trebuchet MS"/>
                <a:cs typeface="Trebuchet MS"/>
              </a:rPr>
              <a:t>komponen</a:t>
            </a:r>
            <a:r>
              <a:rPr sz="2500" spc="-8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75" dirty="0">
                <a:solidFill>
                  <a:srgbClr val="006EC0"/>
                </a:solidFill>
                <a:latin typeface="Trebuchet MS"/>
                <a:cs typeface="Trebuchet MS"/>
              </a:rPr>
              <a:t>yang</a:t>
            </a:r>
            <a:r>
              <a:rPr sz="2500" spc="-17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40" dirty="0">
                <a:solidFill>
                  <a:srgbClr val="006EC0"/>
                </a:solidFill>
                <a:latin typeface="Trebuchet MS"/>
                <a:cs typeface="Trebuchet MS"/>
              </a:rPr>
              <a:t>dihubungkan</a:t>
            </a:r>
            <a:r>
              <a:rPr sz="2500" spc="-13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bersama</a:t>
            </a:r>
            <a:r>
              <a:rPr sz="2500" spc="-140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untuk </a:t>
            </a:r>
            <a:r>
              <a:rPr sz="2500" spc="-114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memudahkan</a:t>
            </a:r>
            <a:r>
              <a:rPr sz="2500" spc="-150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aliran</a:t>
            </a:r>
            <a:r>
              <a:rPr sz="2500" spc="-16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informasi</a:t>
            </a:r>
            <a:r>
              <a:rPr sz="2500" spc="-130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untuk</a:t>
            </a:r>
            <a:r>
              <a:rPr sz="2500" spc="-110" dirty="0">
                <a:latin typeface="Trebuchet MS"/>
                <a:cs typeface="Trebuchet MS"/>
              </a:rPr>
              <a:t> </a:t>
            </a:r>
            <a:r>
              <a:rPr sz="2500" spc="-175" dirty="0">
                <a:solidFill>
                  <a:srgbClr val="006EC0"/>
                </a:solidFill>
                <a:latin typeface="Trebuchet MS"/>
                <a:cs typeface="Trebuchet MS"/>
              </a:rPr>
              <a:t>mencapai</a:t>
            </a:r>
            <a:r>
              <a:rPr sz="2500" spc="-17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40" dirty="0">
                <a:solidFill>
                  <a:srgbClr val="006EC0"/>
                </a:solidFill>
                <a:latin typeface="Trebuchet MS"/>
                <a:cs typeface="Trebuchet MS"/>
              </a:rPr>
              <a:t>suatu </a:t>
            </a:r>
            <a:r>
              <a:rPr sz="2500" spc="-74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215" dirty="0" err="1">
                <a:solidFill>
                  <a:srgbClr val="006EC0"/>
                </a:solidFill>
                <a:latin typeface="Trebuchet MS"/>
                <a:cs typeface="Trebuchet MS"/>
              </a:rPr>
              <a:t>tujuan</a:t>
            </a:r>
            <a:r>
              <a:rPr sz="2500" spc="-215" dirty="0" smtClean="0">
                <a:solidFill>
                  <a:srgbClr val="006EC0"/>
                </a:solidFill>
                <a:latin typeface="Trebuchet MS"/>
                <a:cs typeface="Trebuchet MS"/>
              </a:rPr>
              <a:t>.</a:t>
            </a:r>
            <a:endParaRPr lang="en-US" sz="2500" spc="-215" dirty="0" smtClean="0">
              <a:solidFill>
                <a:srgbClr val="006EC0"/>
              </a:solidFill>
              <a:latin typeface="Trebuchet MS"/>
              <a:cs typeface="Trebuchet MS"/>
            </a:endParaRPr>
          </a:p>
          <a:p>
            <a:pPr marL="297180" marR="6985" algn="just">
              <a:lnSpc>
                <a:spcPct val="100400"/>
              </a:lnSpc>
              <a:spcBef>
                <a:spcPts val="580"/>
              </a:spcBef>
            </a:pPr>
            <a:r>
              <a:rPr lang="en-US" sz="2500" dirty="0" err="1" smtClean="0">
                <a:latin typeface="Trebuchet MS"/>
                <a:cs typeface="Trebuchet MS"/>
              </a:rPr>
              <a:t>Elemen</a:t>
            </a:r>
            <a:r>
              <a:rPr lang="en-US" sz="2500" dirty="0" smtClean="0">
                <a:latin typeface="Trebuchet MS"/>
                <a:cs typeface="Trebuchet MS"/>
              </a:rPr>
              <a:t> : </a:t>
            </a:r>
            <a:r>
              <a:rPr lang="en-US" sz="2500" dirty="0" err="1" smtClean="0">
                <a:latin typeface="Trebuchet MS"/>
                <a:cs typeface="Trebuchet MS"/>
              </a:rPr>
              <a:t>Manusia</a:t>
            </a:r>
            <a:r>
              <a:rPr lang="en-US" sz="2500" dirty="0" smtClean="0">
                <a:latin typeface="Trebuchet MS"/>
                <a:cs typeface="Trebuchet MS"/>
              </a:rPr>
              <a:t>, </a:t>
            </a:r>
            <a:r>
              <a:rPr lang="en-US" sz="2500" dirty="0" err="1" smtClean="0">
                <a:latin typeface="Trebuchet MS"/>
                <a:cs typeface="Trebuchet MS"/>
              </a:rPr>
              <a:t>Mesin</a:t>
            </a:r>
            <a:r>
              <a:rPr lang="en-US" sz="2500" dirty="0" smtClean="0">
                <a:latin typeface="Trebuchet MS"/>
                <a:cs typeface="Trebuchet MS"/>
              </a:rPr>
              <a:t>, </a:t>
            </a:r>
            <a:r>
              <a:rPr lang="en-US" sz="2500" dirty="0" err="1" smtClean="0">
                <a:latin typeface="Trebuchet MS"/>
                <a:cs typeface="Trebuchet MS"/>
              </a:rPr>
              <a:t>Prosedur</a:t>
            </a:r>
            <a:r>
              <a:rPr lang="en-US" sz="2500" dirty="0" smtClean="0">
                <a:latin typeface="Trebuchet MS"/>
                <a:cs typeface="Trebuchet MS"/>
              </a:rPr>
              <a:t>, data/</a:t>
            </a:r>
            <a:r>
              <a:rPr lang="en-US" sz="2500" dirty="0" err="1" smtClean="0">
                <a:latin typeface="Trebuchet MS"/>
                <a:cs typeface="Trebuchet MS"/>
              </a:rPr>
              <a:t>Informasi</a:t>
            </a:r>
            <a:endParaRPr sz="2500" dirty="0" smtClean="0">
              <a:latin typeface="Trebuchet MS"/>
              <a:cs typeface="Trebuchet MS"/>
            </a:endParaRPr>
          </a:p>
          <a:p>
            <a:pPr marL="297180" indent="-285115" algn="just">
              <a:lnSpc>
                <a:spcPct val="100000"/>
              </a:lnSpc>
              <a:spcBef>
                <a:spcPts val="55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sz="2500" spc="-120" dirty="0" err="1" smtClean="0">
                <a:latin typeface="Trebuchet MS"/>
                <a:cs typeface="Trebuchet MS"/>
              </a:rPr>
              <a:t>Informasi</a:t>
            </a:r>
            <a:endParaRPr sz="2500" dirty="0">
              <a:latin typeface="Trebuchet MS"/>
              <a:cs typeface="Trebuchet MS"/>
            </a:endParaRPr>
          </a:p>
          <a:p>
            <a:pPr marL="297180" marR="5080" algn="just">
              <a:lnSpc>
                <a:spcPct val="100299"/>
              </a:lnSpc>
              <a:spcBef>
                <a:spcPts val="590"/>
              </a:spcBef>
            </a:pPr>
            <a:r>
              <a:rPr sz="2500" spc="-80" dirty="0">
                <a:solidFill>
                  <a:srgbClr val="006EC0"/>
                </a:solidFill>
                <a:latin typeface="Trebuchet MS"/>
                <a:cs typeface="Trebuchet MS"/>
              </a:rPr>
              <a:t>Data</a:t>
            </a:r>
            <a:r>
              <a:rPr sz="2500" spc="-7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75" dirty="0">
                <a:solidFill>
                  <a:srgbClr val="006EC0"/>
                </a:solidFill>
                <a:latin typeface="Trebuchet MS"/>
                <a:cs typeface="Trebuchet MS"/>
              </a:rPr>
              <a:t>yang</a:t>
            </a:r>
            <a:r>
              <a:rPr sz="2500" spc="-17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80" dirty="0">
                <a:solidFill>
                  <a:srgbClr val="006EC0"/>
                </a:solidFill>
                <a:latin typeface="Trebuchet MS"/>
                <a:cs typeface="Trebuchet MS"/>
              </a:rPr>
              <a:t>telah</a:t>
            </a:r>
            <a:r>
              <a:rPr sz="2500" spc="-17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35" dirty="0">
                <a:solidFill>
                  <a:srgbClr val="006EC0"/>
                </a:solidFill>
                <a:latin typeface="Trebuchet MS"/>
                <a:cs typeface="Trebuchet MS"/>
              </a:rPr>
              <a:t>diolah</a:t>
            </a:r>
            <a:r>
              <a:rPr sz="2500" spc="-13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95" dirty="0">
                <a:latin typeface="Trebuchet MS"/>
                <a:cs typeface="Trebuchet MS"/>
              </a:rPr>
              <a:t>menjadi</a:t>
            </a:r>
            <a:r>
              <a:rPr sz="2500" spc="-190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bentuk</a:t>
            </a:r>
            <a:r>
              <a:rPr sz="2500" spc="-12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yang</a:t>
            </a:r>
            <a:r>
              <a:rPr sz="2500" spc="-170" dirty="0">
                <a:latin typeface="Trebuchet MS"/>
                <a:cs typeface="Trebuchet MS"/>
              </a:rPr>
              <a:t> </a:t>
            </a:r>
            <a:r>
              <a:rPr sz="2500" spc="-160" dirty="0">
                <a:solidFill>
                  <a:srgbClr val="006EC0"/>
                </a:solidFill>
                <a:latin typeface="Trebuchet MS"/>
                <a:cs typeface="Trebuchet MS"/>
              </a:rPr>
              <a:t>lebih </a:t>
            </a:r>
            <a:r>
              <a:rPr sz="2500" spc="-15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70" dirty="0">
                <a:solidFill>
                  <a:srgbClr val="006EC0"/>
                </a:solidFill>
                <a:latin typeface="Trebuchet MS"/>
                <a:cs typeface="Trebuchet MS"/>
              </a:rPr>
              <a:t>berguna,</a:t>
            </a:r>
            <a:r>
              <a:rPr sz="2500" spc="-16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60" dirty="0">
                <a:solidFill>
                  <a:srgbClr val="006EC0"/>
                </a:solidFill>
                <a:latin typeface="Trebuchet MS"/>
                <a:cs typeface="Trebuchet MS"/>
              </a:rPr>
              <a:t>lebih</a:t>
            </a:r>
            <a:r>
              <a:rPr sz="2500" spc="-15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25" dirty="0">
                <a:solidFill>
                  <a:srgbClr val="006EC0"/>
                </a:solidFill>
                <a:latin typeface="Trebuchet MS"/>
                <a:cs typeface="Trebuchet MS"/>
              </a:rPr>
              <a:t>berarti</a:t>
            </a:r>
            <a:r>
              <a:rPr sz="2500" spc="-12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65" dirty="0">
                <a:solidFill>
                  <a:srgbClr val="006EC0"/>
                </a:solidFill>
                <a:latin typeface="Trebuchet MS"/>
                <a:cs typeface="Trebuchet MS"/>
              </a:rPr>
              <a:t>dan</a:t>
            </a:r>
            <a:r>
              <a:rPr sz="2500" spc="-16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55" dirty="0">
                <a:solidFill>
                  <a:srgbClr val="006EC0"/>
                </a:solidFill>
                <a:latin typeface="Trebuchet MS"/>
                <a:cs typeface="Trebuchet MS"/>
              </a:rPr>
              <a:t>memiliki</a:t>
            </a:r>
            <a:r>
              <a:rPr sz="2500" spc="-15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40" dirty="0">
                <a:solidFill>
                  <a:srgbClr val="006EC0"/>
                </a:solidFill>
                <a:latin typeface="Trebuchet MS"/>
                <a:cs typeface="Trebuchet MS"/>
              </a:rPr>
              <a:t>arti</a:t>
            </a:r>
            <a:r>
              <a:rPr sz="2500" spc="-13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90" dirty="0">
                <a:latin typeface="Trebuchet MS"/>
                <a:cs typeface="Trebuchet MS"/>
              </a:rPr>
              <a:t>bagi</a:t>
            </a:r>
            <a:r>
              <a:rPr sz="2500" spc="-18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yang </a:t>
            </a:r>
            <a:r>
              <a:rPr sz="2500" spc="-170" dirty="0">
                <a:latin typeface="Trebuchet MS"/>
                <a:cs typeface="Trebuchet MS"/>
              </a:rPr>
              <a:t> menerimanya.</a:t>
            </a:r>
            <a:endParaRPr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40" y="0"/>
            <a:ext cx="9141460" cy="6858000"/>
            <a:chOff x="2540" y="0"/>
            <a:chExt cx="9141460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335605" y="556894"/>
            <a:ext cx="70821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50" dirty="0" err="1"/>
              <a:t>Pengertian</a:t>
            </a:r>
            <a:r>
              <a:rPr sz="4300" spc="-160" dirty="0"/>
              <a:t> </a:t>
            </a:r>
            <a:r>
              <a:rPr lang="en-US" sz="4300" spc="-155" dirty="0" err="1" smtClean="0"/>
              <a:t>Manajemen</a:t>
            </a:r>
            <a:endParaRPr sz="4300" dirty="0"/>
          </a:p>
        </p:txBody>
      </p:sp>
      <p:sp>
        <p:nvSpPr>
          <p:cNvPr id="19" name="object 19"/>
          <p:cNvSpPr txBox="1"/>
          <p:nvPr/>
        </p:nvSpPr>
        <p:spPr>
          <a:xfrm>
            <a:off x="1304290" y="1371600"/>
            <a:ext cx="7265034" cy="4789773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97180" indent="-285115" algn="just">
              <a:lnSpc>
                <a:spcPct val="100000"/>
              </a:lnSpc>
              <a:spcBef>
                <a:spcPts val="6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lang="en-US" sz="2400" dirty="0" err="1"/>
              <a:t>Menurut</a:t>
            </a:r>
            <a:r>
              <a:rPr lang="en-US" sz="2400" dirty="0"/>
              <a:t> </a:t>
            </a:r>
            <a:r>
              <a:rPr lang="en-US" sz="2400" dirty="0" smtClean="0"/>
              <a:t>Koontz, </a:t>
            </a:r>
            <a:r>
              <a:rPr lang="en-US" sz="2400" dirty="0" err="1"/>
              <a:t>Manajemen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seni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memperoleh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r>
              <a:rPr lang="en-US" sz="2400" dirty="0" err="1"/>
              <a:t>sesuatu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orang lain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kelompok-kelompok</a:t>
            </a:r>
            <a:r>
              <a:rPr lang="en-US" sz="2400" dirty="0"/>
              <a:t> yang </a:t>
            </a:r>
            <a:r>
              <a:rPr lang="en-US" sz="2400" dirty="0" err="1"/>
              <a:t>terorganisir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formal </a:t>
            </a:r>
            <a:endParaRPr lang="en-US" sz="2400" dirty="0" smtClean="0"/>
          </a:p>
          <a:p>
            <a:pPr marL="12065" algn="just">
              <a:lnSpc>
                <a:spcPct val="100000"/>
              </a:lnSpc>
              <a:spcBef>
                <a:spcPts val="690"/>
              </a:spcBef>
              <a:buClr>
                <a:srgbClr val="3891A7"/>
              </a:buClr>
              <a:buSzPct val="80000"/>
              <a:tabLst>
                <a:tab pos="297815" algn="l"/>
              </a:tabLst>
            </a:pPr>
            <a:endParaRPr lang="en-US" sz="2400" dirty="0"/>
          </a:p>
          <a:p>
            <a:pPr marL="297180" indent="-285115" algn="just">
              <a:lnSpc>
                <a:spcPct val="100000"/>
              </a:lnSpc>
              <a:spcBef>
                <a:spcPts val="6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lang="en-US" sz="2400" i="1" dirty="0" err="1" smtClean="0"/>
              <a:t>Fungsi-fungsi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Manajerial</a:t>
            </a:r>
            <a:r>
              <a:rPr lang="en-US" sz="2400" i="1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Managerial Functions</a:t>
            </a:r>
            <a:r>
              <a:rPr lang="en-US" sz="2400" dirty="0" smtClean="0"/>
              <a:t>) </a:t>
            </a:r>
          </a:p>
          <a:p>
            <a:pPr lvl="1"/>
            <a:r>
              <a:rPr lang="en-US" sz="2400" dirty="0" smtClean="0"/>
              <a:t>1) </a:t>
            </a:r>
            <a:r>
              <a:rPr lang="en-US" sz="2400" dirty="0" err="1" smtClean="0"/>
              <a:t>Perencanaan</a:t>
            </a:r>
            <a:r>
              <a:rPr lang="en-US" sz="2400" dirty="0" smtClean="0"/>
              <a:t> (</a:t>
            </a:r>
            <a:r>
              <a:rPr lang="en-US" sz="2400" i="1" dirty="0" smtClean="0"/>
              <a:t>Planning</a:t>
            </a:r>
            <a:r>
              <a:rPr lang="en-US" sz="2400" dirty="0" smtClean="0"/>
              <a:t>). </a:t>
            </a:r>
          </a:p>
          <a:p>
            <a:pPr lvl="1"/>
            <a:r>
              <a:rPr lang="en-US" sz="2400" dirty="0" smtClean="0"/>
              <a:t>2) </a:t>
            </a:r>
            <a:r>
              <a:rPr lang="en-US" sz="2400" dirty="0" err="1" smtClean="0"/>
              <a:t>Pengorganisasian</a:t>
            </a:r>
            <a:r>
              <a:rPr lang="en-US" sz="2400" dirty="0" smtClean="0"/>
              <a:t> (</a:t>
            </a:r>
            <a:r>
              <a:rPr lang="en-US" sz="2400" i="1" dirty="0" smtClean="0"/>
              <a:t>Organizing</a:t>
            </a:r>
            <a:r>
              <a:rPr lang="en-US" sz="2400" dirty="0" smtClean="0"/>
              <a:t>). </a:t>
            </a:r>
          </a:p>
          <a:p>
            <a:pPr lvl="1"/>
            <a:r>
              <a:rPr lang="en-US" sz="2400" dirty="0" smtClean="0"/>
              <a:t>3) </a:t>
            </a:r>
            <a:r>
              <a:rPr lang="en-US" sz="2400" dirty="0" err="1" smtClean="0"/>
              <a:t>Penyusunan</a:t>
            </a:r>
            <a:r>
              <a:rPr lang="en-US" sz="2400" dirty="0" smtClean="0"/>
              <a:t>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(</a:t>
            </a:r>
            <a:r>
              <a:rPr lang="en-US" sz="2400" i="1" dirty="0" smtClean="0"/>
              <a:t>Staffing</a:t>
            </a:r>
            <a:r>
              <a:rPr lang="en-US" sz="2400" dirty="0" smtClean="0"/>
              <a:t>). </a:t>
            </a:r>
          </a:p>
          <a:p>
            <a:pPr lvl="1"/>
            <a:r>
              <a:rPr lang="en-US" sz="2400" dirty="0" smtClean="0"/>
              <a:t>4) </a:t>
            </a:r>
            <a:r>
              <a:rPr lang="en-US" sz="2400" dirty="0" err="1" smtClean="0"/>
              <a:t>Pengarahan</a:t>
            </a:r>
            <a:r>
              <a:rPr lang="en-US" sz="2400" dirty="0" smtClean="0"/>
              <a:t> (</a:t>
            </a:r>
            <a:r>
              <a:rPr lang="en-US" sz="2400" i="1" dirty="0" smtClean="0"/>
              <a:t>Directing</a:t>
            </a:r>
            <a:r>
              <a:rPr lang="en-US" sz="2400" dirty="0" smtClean="0"/>
              <a:t>),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5) </a:t>
            </a:r>
            <a:r>
              <a:rPr lang="en-US" sz="2400" dirty="0" err="1" smtClean="0"/>
              <a:t>Pengendalian</a:t>
            </a:r>
            <a:r>
              <a:rPr lang="en-US" sz="2400" dirty="0" smtClean="0"/>
              <a:t>/</a:t>
            </a:r>
            <a:r>
              <a:rPr lang="en-US" sz="2400" dirty="0" err="1" smtClean="0"/>
              <a:t>Pengawasan</a:t>
            </a:r>
            <a:r>
              <a:rPr lang="en-US" sz="2400" dirty="0" smtClean="0"/>
              <a:t> (</a:t>
            </a:r>
            <a:r>
              <a:rPr lang="en-US" sz="2400" i="1" dirty="0" smtClean="0"/>
              <a:t>Controlling</a:t>
            </a:r>
            <a:r>
              <a:rPr lang="en-US" sz="2400" dirty="0" smtClean="0"/>
              <a:t>). </a:t>
            </a:r>
          </a:p>
          <a:p>
            <a:pPr marL="297180" indent="-285115" algn="just">
              <a:lnSpc>
                <a:spcPct val="100000"/>
              </a:lnSpc>
              <a:spcBef>
                <a:spcPts val="6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59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0952"/>
            <a:ext cx="9141460" cy="6858000"/>
            <a:chOff x="2540" y="0"/>
            <a:chExt cx="9141460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00200" y="412750"/>
            <a:ext cx="7265034" cy="53489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algn="just"/>
            <a:r>
              <a:rPr lang="en-US" sz="2400" dirty="0" smtClean="0"/>
              <a:t>1. </a:t>
            </a:r>
            <a:r>
              <a:rPr lang="en-US" sz="2400" dirty="0" err="1" smtClean="0"/>
              <a:t>Perencanaan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i="1" dirty="0"/>
              <a:t>Planning</a:t>
            </a:r>
            <a:r>
              <a:rPr lang="en-US" sz="2400" dirty="0"/>
              <a:t>) </a:t>
            </a:r>
          </a:p>
          <a:p>
            <a:pPr algn="just"/>
            <a:r>
              <a:rPr lang="en-US" sz="2400" dirty="0" err="1" smtClean="0"/>
              <a:t>Perencanaan</a:t>
            </a:r>
            <a:r>
              <a:rPr lang="en-US" sz="2400" dirty="0" smtClean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proses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merumuskan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memperkirakan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di </a:t>
            </a:r>
            <a:r>
              <a:rPr lang="en-US" sz="2400" dirty="0" err="1"/>
              <a:t>masa</a:t>
            </a:r>
            <a:r>
              <a:rPr lang="en-US" sz="2400" dirty="0"/>
              <a:t> </a:t>
            </a:r>
            <a:r>
              <a:rPr lang="en-US" sz="2400" dirty="0" err="1" smtClean="0"/>
              <a:t>depan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2. </a:t>
            </a:r>
            <a:r>
              <a:rPr lang="en-US" sz="2400" dirty="0" err="1" smtClean="0"/>
              <a:t>Pengorganisasian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i="1" dirty="0" err="1"/>
              <a:t>Organising</a:t>
            </a:r>
            <a:r>
              <a:rPr lang="en-US" sz="2400" dirty="0"/>
              <a:t>) </a:t>
            </a:r>
          </a:p>
          <a:p>
            <a:pPr algn="just"/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/>
              <a:t>suatu</a:t>
            </a:r>
            <a:r>
              <a:rPr lang="en-US" sz="2400" dirty="0"/>
              <a:t> proses </a:t>
            </a:r>
            <a:r>
              <a:rPr lang="en-US" sz="2400" dirty="0" err="1"/>
              <a:t>pengidentifikasian</a:t>
            </a:r>
            <a:r>
              <a:rPr lang="en-US" sz="2400" dirty="0"/>
              <a:t> </a:t>
            </a:r>
            <a:r>
              <a:rPr lang="en-US" sz="2400" dirty="0" err="1"/>
              <a:t>keseluruhan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, </a:t>
            </a:r>
            <a:r>
              <a:rPr lang="en-US" sz="2400" dirty="0" err="1"/>
              <a:t>pembagian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tugas-tugas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rinci</a:t>
            </a:r>
            <a:r>
              <a:rPr lang="en-US" sz="2400" dirty="0"/>
              <a:t>, </a:t>
            </a:r>
            <a:r>
              <a:rPr lang="en-US" sz="2400" dirty="0" err="1"/>
              <a:t>pengalokasian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smtClean="0"/>
              <a:t>orang/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pendelegasian</a:t>
            </a:r>
            <a:r>
              <a:rPr lang="en-US" sz="2400" dirty="0"/>
              <a:t> </a:t>
            </a:r>
            <a:r>
              <a:rPr lang="en-US" sz="2400" dirty="0" err="1"/>
              <a:t>wewenang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orang agar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menjalankan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</a:t>
            </a:r>
            <a:r>
              <a:rPr lang="en-US" sz="2400" dirty="0" err="1"/>
              <a:t>sebagaimana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direncanakan</a:t>
            </a:r>
            <a:r>
              <a:rPr lang="en-US" sz="2400" dirty="0"/>
              <a:t> </a:t>
            </a:r>
            <a:endParaRPr lang="en-US" sz="2400" dirty="0" smtClean="0"/>
          </a:p>
          <a:p>
            <a:pPr algn="just"/>
            <a:r>
              <a:rPr lang="en-US" sz="2400" dirty="0" smtClean="0"/>
              <a:t> </a:t>
            </a:r>
          </a:p>
          <a:p>
            <a:pPr marL="297180" indent="-285115" algn="just">
              <a:lnSpc>
                <a:spcPct val="100000"/>
              </a:lnSpc>
              <a:spcBef>
                <a:spcPts val="6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133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0952"/>
            <a:ext cx="9141460" cy="6858000"/>
            <a:chOff x="2540" y="0"/>
            <a:chExt cx="9141460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00200" y="412750"/>
            <a:ext cx="7265034" cy="4151136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algn="just"/>
            <a:r>
              <a:rPr lang="en-US" sz="2400" dirty="0" smtClean="0"/>
              <a:t>3. </a:t>
            </a:r>
            <a:r>
              <a:rPr lang="en-US" sz="2400" dirty="0" err="1" smtClean="0"/>
              <a:t>Penyusunan</a:t>
            </a:r>
            <a:r>
              <a:rPr lang="en-US" sz="2400" dirty="0" smtClean="0"/>
              <a:t> </a:t>
            </a:r>
            <a:r>
              <a:rPr lang="en-US" sz="2400" dirty="0" err="1"/>
              <a:t>Pegawai</a:t>
            </a:r>
            <a:r>
              <a:rPr lang="en-US" sz="2400" dirty="0"/>
              <a:t> (</a:t>
            </a:r>
            <a:r>
              <a:rPr lang="en-US" sz="2400" i="1" dirty="0"/>
              <a:t>Staffing</a:t>
            </a:r>
            <a:r>
              <a:rPr lang="en-US" sz="2400" dirty="0"/>
              <a:t>) </a:t>
            </a:r>
          </a:p>
          <a:p>
            <a:pPr algn="just"/>
            <a:r>
              <a:rPr lang="en-US" sz="2400" dirty="0" err="1" smtClean="0"/>
              <a:t>Penyusunan</a:t>
            </a:r>
            <a:r>
              <a:rPr lang="en-US" sz="2400" dirty="0" smtClean="0"/>
              <a:t> </a:t>
            </a:r>
            <a:r>
              <a:rPr lang="en-US" sz="2400" dirty="0" err="1"/>
              <a:t>Pegawai</a:t>
            </a:r>
            <a:r>
              <a:rPr lang="en-US" sz="2400" dirty="0"/>
              <a:t> (</a:t>
            </a:r>
            <a:r>
              <a:rPr lang="en-US" sz="2400" i="1" dirty="0"/>
              <a:t>Staffing</a:t>
            </a:r>
            <a:r>
              <a:rPr lang="en-US" sz="2400" dirty="0"/>
              <a:t>)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/>
              <a:t>proses </a:t>
            </a:r>
            <a:r>
              <a:rPr lang="en-US" sz="2400" dirty="0" err="1" smtClean="0"/>
              <a:t>Pemilihan</a:t>
            </a:r>
            <a:r>
              <a:rPr lang="en-US" sz="2400" dirty="0" smtClean="0"/>
              <a:t> / </a:t>
            </a:r>
            <a:r>
              <a:rPr lang="en-US" sz="2400" dirty="0" err="1" smtClean="0"/>
              <a:t>menempatkan</a:t>
            </a:r>
            <a:r>
              <a:rPr lang="en-US" sz="2400" dirty="0" smtClean="0"/>
              <a:t> </a:t>
            </a:r>
            <a:r>
              <a:rPr lang="en-US" sz="2400" dirty="0"/>
              <a:t>orang yang </a:t>
            </a:r>
            <a:r>
              <a:rPr lang="en-US" sz="2400" dirty="0" err="1"/>
              <a:t>tepat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yang </a:t>
            </a:r>
            <a:r>
              <a:rPr lang="en-US" sz="2400" dirty="0" err="1" smtClean="0"/>
              <a:t>tepat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r>
              <a:rPr lang="en-US" sz="2400" dirty="0" smtClean="0"/>
              <a:t>4. </a:t>
            </a:r>
            <a:r>
              <a:rPr lang="en-US" sz="2400" dirty="0" err="1" smtClean="0"/>
              <a:t>Pengarahan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i="1" dirty="0"/>
              <a:t>Directing</a:t>
            </a:r>
            <a:r>
              <a:rPr lang="en-US" sz="2400" dirty="0"/>
              <a:t>) </a:t>
            </a:r>
          </a:p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ditetapkan</a:t>
            </a:r>
            <a:r>
              <a:rPr lang="en-US" sz="2400" dirty="0"/>
              <a:t>, orang-orang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dibimbing</a:t>
            </a:r>
            <a:r>
              <a:rPr lang="en-US" sz="2400" dirty="0"/>
              <a:t>, </a:t>
            </a:r>
            <a:r>
              <a:rPr lang="en-US" sz="2400" dirty="0" err="1"/>
              <a:t>diarahkan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didorong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digerakkan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manajer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arah</a:t>
            </a:r>
            <a:r>
              <a:rPr lang="en-US" sz="2400" dirty="0"/>
              <a:t> </a:t>
            </a:r>
            <a:r>
              <a:rPr lang="en-US" sz="2400" dirty="0" err="1"/>
              <a:t>pencapaian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.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/>
              <a:t>pengarahan</a:t>
            </a:r>
            <a:r>
              <a:rPr lang="en-US" sz="2400" dirty="0"/>
              <a:t> </a:t>
            </a:r>
            <a:r>
              <a:rPr lang="en-US" sz="2400" dirty="0" err="1"/>
              <a:t>mencakup</a:t>
            </a:r>
            <a:r>
              <a:rPr lang="en-US" sz="2400" dirty="0"/>
              <a:t> 3 (</a:t>
            </a:r>
            <a:r>
              <a:rPr lang="en-US" sz="2400" dirty="0" err="1"/>
              <a:t>tiga</a:t>
            </a:r>
            <a:r>
              <a:rPr lang="en-US" sz="2400" dirty="0"/>
              <a:t>)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, </a:t>
            </a:r>
            <a:r>
              <a:rPr lang="en-US" sz="2400" dirty="0" err="1"/>
              <a:t>motivasi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kepemimpinan</a:t>
            </a:r>
            <a:r>
              <a:rPr lang="en-US" sz="2400" dirty="0"/>
              <a:t>. 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2392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0952"/>
            <a:ext cx="9141460" cy="6858000"/>
            <a:chOff x="2540" y="0"/>
            <a:chExt cx="9141460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43355" y="1399584"/>
            <a:ext cx="7265034" cy="1565813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algn="just"/>
            <a:r>
              <a:rPr lang="en-US" sz="2400" dirty="0"/>
              <a:t>5</a:t>
            </a:r>
            <a:r>
              <a:rPr lang="en-US" sz="2400" dirty="0" smtClean="0"/>
              <a:t>. </a:t>
            </a:r>
            <a:r>
              <a:rPr lang="en-US" sz="2400" dirty="0" err="1"/>
              <a:t>Pengawasan</a:t>
            </a:r>
            <a:r>
              <a:rPr lang="en-US" sz="2400" dirty="0"/>
              <a:t> (</a:t>
            </a:r>
            <a:r>
              <a:rPr lang="en-US" sz="2400" i="1" dirty="0"/>
              <a:t>Controlling</a:t>
            </a:r>
            <a:r>
              <a:rPr lang="en-US" sz="2400" dirty="0"/>
              <a:t>) </a:t>
            </a:r>
            <a:endParaRPr lang="en-US" sz="2400" dirty="0" smtClean="0"/>
          </a:p>
          <a:p>
            <a:pPr algn="just"/>
            <a:r>
              <a:rPr lang="en-US" sz="2400" dirty="0" err="1"/>
              <a:t>Pengawasan</a:t>
            </a:r>
            <a:r>
              <a:rPr lang="en-US" sz="2400" dirty="0"/>
              <a:t>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menjamin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kegiatan-kegiatan</a:t>
            </a:r>
            <a:r>
              <a:rPr lang="en-US" sz="2400" dirty="0"/>
              <a:t> yang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direncanakan</a:t>
            </a:r>
            <a:r>
              <a:rPr lang="en-US" sz="2400" dirty="0"/>
              <a:t>. 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646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40" y="-2"/>
            <a:ext cx="9141460" cy="6858000"/>
            <a:chOff x="2540" y="0"/>
            <a:chExt cx="9141460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358238" y="271112"/>
            <a:ext cx="708215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2800" i="1" dirty="0" err="1" smtClean="0"/>
              <a:t>Hirarki</a:t>
            </a:r>
            <a:r>
              <a:rPr lang="en-US" sz="2800" i="1" dirty="0" smtClean="0"/>
              <a:t> </a:t>
            </a:r>
            <a:r>
              <a:rPr lang="en-US" sz="2800" i="1" dirty="0" err="1"/>
              <a:t>Manajemen</a:t>
            </a:r>
            <a:r>
              <a:rPr lang="en-US" sz="2800" i="1" dirty="0"/>
              <a:t> </a:t>
            </a:r>
            <a:r>
              <a:rPr lang="en-US" sz="2800" dirty="0"/>
              <a:t>(</a:t>
            </a:r>
            <a:r>
              <a:rPr lang="en-US" sz="2800" i="1" dirty="0"/>
              <a:t>Management Hierarchy</a:t>
            </a:r>
            <a:r>
              <a:rPr lang="en-US" sz="2800" dirty="0"/>
              <a:t>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90" y="1219199"/>
            <a:ext cx="7153910" cy="473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384794" y="5979255"/>
            <a:ext cx="5387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i="1" dirty="0" smtClean="0"/>
              <a:t>Interaction </a:t>
            </a:r>
            <a:r>
              <a:rPr lang="en-US" i="1" dirty="0"/>
              <a:t>of the Three Levels of Management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8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40" y="0"/>
            <a:ext cx="9141460" cy="6858000"/>
            <a:chOff x="2540" y="0"/>
            <a:chExt cx="9141460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97786" y="640746"/>
            <a:ext cx="7265034" cy="60362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7180" marR="5080" indent="-285115" algn="just">
              <a:lnSpc>
                <a:spcPct val="100200"/>
              </a:lnSpc>
              <a:spcBef>
                <a:spcPts val="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lang="en-US" sz="2800" i="1" dirty="0"/>
              <a:t>T</a:t>
            </a:r>
            <a:r>
              <a:rPr lang="en-US" sz="2800" i="1" dirty="0" smtClean="0"/>
              <a:t>op management</a:t>
            </a:r>
            <a:r>
              <a:rPr lang="en-US" sz="2800" dirty="0" smtClean="0"/>
              <a:t> </a:t>
            </a:r>
            <a:r>
              <a:rPr lang="en-US" sz="2800" dirty="0" err="1"/>
              <a:t>bertanggung</a:t>
            </a:r>
            <a:r>
              <a:rPr lang="en-US" sz="2800" dirty="0"/>
              <a:t> </a:t>
            </a:r>
            <a:r>
              <a:rPr lang="en-US" sz="2800" dirty="0" err="1"/>
              <a:t>jawab</a:t>
            </a:r>
            <a:r>
              <a:rPr lang="en-US" sz="2800" dirty="0"/>
              <a:t> </a:t>
            </a:r>
            <a:r>
              <a:rPr lang="en-US" sz="2800" dirty="0" err="1"/>
              <a:t>merumuskan</a:t>
            </a:r>
            <a:r>
              <a:rPr lang="en-US" sz="2800" dirty="0"/>
              <a:t> </a:t>
            </a:r>
            <a:r>
              <a:rPr lang="en-US" sz="2800" dirty="0" err="1"/>
              <a:t>kebijakan</a:t>
            </a:r>
            <a:r>
              <a:rPr lang="en-US" sz="2800" dirty="0"/>
              <a:t>, </a:t>
            </a:r>
            <a:r>
              <a:rPr lang="en-US" sz="2800" dirty="0" err="1"/>
              <a:t>rencana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, </a:t>
            </a:r>
            <a:r>
              <a:rPr lang="en-US" sz="2800" dirty="0" err="1"/>
              <a:t>termasuk</a:t>
            </a:r>
            <a:r>
              <a:rPr lang="en-US" sz="2800" dirty="0"/>
              <a:t> </a:t>
            </a:r>
            <a:r>
              <a:rPr lang="en-US" sz="2800" dirty="0" err="1"/>
              <a:t>menetapkan</a:t>
            </a:r>
            <a:r>
              <a:rPr lang="en-US" sz="2800" dirty="0"/>
              <a:t> </a:t>
            </a:r>
            <a:r>
              <a:rPr lang="en-US" sz="2800" dirty="0" err="1"/>
              <a:t>garis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anggaran</a:t>
            </a:r>
            <a:r>
              <a:rPr lang="en-US" sz="2800" dirty="0"/>
              <a:t> yang </a:t>
            </a:r>
            <a:r>
              <a:rPr lang="en-US" sz="2800" dirty="0" err="1"/>
              <a:t>dibutuhkan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pengoperasian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departemen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organisasi</a:t>
            </a:r>
            <a:r>
              <a:rPr lang="en-US" sz="2800" dirty="0"/>
              <a:t>. </a:t>
            </a:r>
            <a:endParaRPr lang="en-US" sz="2800" dirty="0" smtClean="0"/>
          </a:p>
          <a:p>
            <a:pPr marL="12065" marR="5080" algn="just">
              <a:lnSpc>
                <a:spcPct val="100200"/>
              </a:lnSpc>
              <a:spcBef>
                <a:spcPts val="90"/>
              </a:spcBef>
              <a:buClr>
                <a:srgbClr val="3891A7"/>
              </a:buClr>
              <a:buSzPct val="80000"/>
              <a:tabLst>
                <a:tab pos="297815" algn="l"/>
              </a:tabLst>
            </a:pPr>
            <a:endParaRPr lang="en-US" sz="2800" dirty="0" smtClean="0"/>
          </a:p>
          <a:p>
            <a:pPr marL="297180" marR="5080" indent="-285115" algn="just">
              <a:lnSpc>
                <a:spcPct val="100200"/>
              </a:lnSpc>
              <a:spcBef>
                <a:spcPts val="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lang="en-US" sz="2800" i="1" dirty="0" smtClean="0"/>
              <a:t>Middle management</a:t>
            </a:r>
            <a:r>
              <a:rPr lang="en-US" sz="2800" dirty="0" smtClean="0"/>
              <a:t> </a:t>
            </a:r>
            <a:r>
              <a:rPr lang="en-US" sz="2800" dirty="0" err="1" smtClean="0"/>
              <a:t>bertugas</a:t>
            </a:r>
            <a:r>
              <a:rPr lang="en-US" sz="2800" dirty="0" smtClean="0"/>
              <a:t> </a:t>
            </a:r>
            <a:r>
              <a:rPr lang="en-US" sz="2800" dirty="0" err="1"/>
              <a:t>menerjemahkan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menjabarkannya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 smtClean="0"/>
              <a:t>keuntungan</a:t>
            </a:r>
            <a:r>
              <a:rPr lang="en-US" sz="2800" dirty="0"/>
              <a:t>, </a:t>
            </a:r>
            <a:r>
              <a:rPr lang="en-US" sz="2800" dirty="0" err="1"/>
              <a:t>biaya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penerimaan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 smtClean="0"/>
              <a:t>spesifik</a:t>
            </a:r>
            <a:r>
              <a:rPr lang="en-US" sz="2800" dirty="0" smtClean="0"/>
              <a:t>.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</a:t>
            </a:r>
            <a:r>
              <a:rPr lang="en-US" sz="2800" dirty="0" err="1" smtClean="0"/>
              <a:t>mengeluarkan</a:t>
            </a:r>
            <a:r>
              <a:rPr lang="en-US" sz="2800" dirty="0" smtClean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menyampaikan</a:t>
            </a:r>
            <a:r>
              <a:rPr lang="en-US" sz="2800" dirty="0"/>
              <a:t> </a:t>
            </a:r>
            <a:r>
              <a:rPr lang="en-US" sz="2800" dirty="0" err="1"/>
              <a:t>jadwal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kriteria</a:t>
            </a:r>
            <a:r>
              <a:rPr lang="en-US" sz="2800" dirty="0"/>
              <a:t> </a:t>
            </a:r>
            <a:r>
              <a:rPr lang="en-US" sz="2800" dirty="0" err="1"/>
              <a:t>pengukuran</a:t>
            </a:r>
            <a:r>
              <a:rPr lang="en-US" sz="2800" dirty="0"/>
              <a:t> (</a:t>
            </a:r>
            <a:r>
              <a:rPr lang="en-US" sz="2800" i="1" dirty="0"/>
              <a:t>measurement</a:t>
            </a:r>
            <a:r>
              <a:rPr lang="en-US" sz="2800" dirty="0"/>
              <a:t>) yang </a:t>
            </a:r>
            <a:r>
              <a:rPr lang="en-US" sz="2800" dirty="0" err="1"/>
              <a:t>spesifik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operasional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</a:p>
          <a:p>
            <a:pPr marL="297180" marR="5080" indent="-285115" algn="just">
              <a:lnSpc>
                <a:spcPct val="100200"/>
              </a:lnSpc>
              <a:spcBef>
                <a:spcPts val="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endParaRPr lang="en-US"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1019</Words>
  <Application>Microsoft Office PowerPoint</Application>
  <PresentationFormat>On-screen Show (4:3)</PresentationFormat>
  <Paragraphs>136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Pengertian Sistem dan Informasi</vt:lpstr>
      <vt:lpstr>Pengertian Manajemen</vt:lpstr>
      <vt:lpstr>PowerPoint Presentation</vt:lpstr>
      <vt:lpstr>PowerPoint Presentation</vt:lpstr>
      <vt:lpstr>PowerPoint Presentation</vt:lpstr>
      <vt:lpstr>Hirarki Manajemen (Management Hierarchy) </vt:lpstr>
      <vt:lpstr>PowerPoint Presentation</vt:lpstr>
      <vt:lpstr>PowerPoint Presentation</vt:lpstr>
      <vt:lpstr>Pengertian Sistem Informasi Manajemen</vt:lpstr>
      <vt:lpstr>Pengertian Sistem Informasi Manajemen</vt:lpstr>
      <vt:lpstr>Fungsi Sistem Informasi Manajemen </vt:lpstr>
      <vt:lpstr>Tantangan bagi Sistem Informasi Manajemen</vt:lpstr>
      <vt:lpstr>Komponen Pembangun SIM</vt:lpstr>
      <vt:lpstr>Hardware</vt:lpstr>
      <vt:lpstr>Software</vt:lpstr>
      <vt:lpstr>Prosedure</vt:lpstr>
      <vt:lpstr>Model Manajemen</vt:lpstr>
      <vt:lpstr>Database</vt:lpstr>
      <vt:lpstr>Manajemen Informasi Sebagai Sumberdaya  yang dibutuhkan Perusahaan</vt:lpstr>
      <vt:lpstr>Manajemen Informasi Sebagai Sumberdaya  yang dibutuhkan Perusahaan</vt:lpstr>
      <vt:lpstr>Peranan Manajer sebagai Pengguna  SIM</vt:lpstr>
      <vt:lpstr>Pengaruh Tingkat Manajemen Terhadap  Sumber &amp; Bentuk Penyajian Informasi</vt:lpstr>
      <vt:lpstr>Hubungan SIM dengan Disiplin Ilmu  Lain</vt:lpstr>
      <vt:lpstr>Hubungan SIM dengan Disiplin Ilmu  Lain</vt:lpstr>
      <vt:lpstr>Hubungan SIM dengan Disiplin Ilmu  Lain</vt:lpstr>
      <vt:lpstr>Hubungan SIM dengan Disiplin Ilmu  Lain</vt:lpstr>
      <vt:lpstr>Hubungan SIM dengan Disiplin Ilmu  Lain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Gambaran Umum Sistem Informasi Manajemen</dc:title>
  <dc:creator>ayu pc</dc:creator>
  <cp:lastModifiedBy>User</cp:lastModifiedBy>
  <cp:revision>32</cp:revision>
  <dcterms:created xsi:type="dcterms:W3CDTF">2022-03-31T14:23:17Z</dcterms:created>
  <dcterms:modified xsi:type="dcterms:W3CDTF">2023-03-27T03:26:47Z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2021-03-10T00:00:00Z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2022-03-31T00:00:00Z</vt:filetime>
  </property>
</Properties>
</file>