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948" y="26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21CC-700A-4692-A71D-48C42080BE9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B5AC9-F4B4-4502-9CE3-D4679F1A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69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356870"/>
            <a:ext cx="172719" cy="3365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190" y="441959"/>
            <a:ext cx="5405755" cy="1733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9025" y="356869"/>
            <a:ext cx="350520" cy="34480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54684" y="5715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5022849"/>
                </a:moveTo>
                <a:lnTo>
                  <a:pt x="6463029" y="5022849"/>
                </a:lnTo>
                <a:lnTo>
                  <a:pt x="6463029" y="0"/>
                </a:lnTo>
                <a:lnTo>
                  <a:pt x="0" y="0"/>
                </a:lnTo>
                <a:lnTo>
                  <a:pt x="0" y="5022849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5379720"/>
            <a:ext cx="172719" cy="3365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190" y="5464810"/>
            <a:ext cx="5405755" cy="17335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9025" y="5379720"/>
            <a:ext cx="350520" cy="34480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4684" y="5028565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5022850"/>
                </a:moveTo>
                <a:lnTo>
                  <a:pt x="6463029" y="5022850"/>
                </a:lnTo>
                <a:lnTo>
                  <a:pt x="6463029" y="0"/>
                </a:lnTo>
                <a:lnTo>
                  <a:pt x="0" y="0"/>
                </a:lnTo>
                <a:lnTo>
                  <a:pt x="0" y="502285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39" y="356870"/>
            <a:ext cx="172719" cy="3365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6190" y="441959"/>
            <a:ext cx="5405755" cy="1733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9025" y="356869"/>
            <a:ext cx="350520" cy="34480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54684" y="5715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5022849"/>
                </a:moveTo>
                <a:lnTo>
                  <a:pt x="6463029" y="5022849"/>
                </a:lnTo>
                <a:lnTo>
                  <a:pt x="6463029" y="0"/>
                </a:lnTo>
                <a:lnTo>
                  <a:pt x="0" y="0"/>
                </a:lnTo>
                <a:lnTo>
                  <a:pt x="0" y="5022849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39" y="5379720"/>
            <a:ext cx="172719" cy="3365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6189" y="5464810"/>
            <a:ext cx="5405755" cy="17335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9025" y="5379720"/>
            <a:ext cx="350520" cy="3448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500" y="646303"/>
            <a:ext cx="5089398" cy="39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9457" y="9476124"/>
            <a:ext cx="1687195" cy="102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3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3.pn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3.png"/><Relationship Id="rId9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2398" y="3429"/>
            <a:ext cx="6468110" cy="5027930"/>
            <a:chOff x="652398" y="3429"/>
            <a:chExt cx="6468110" cy="5027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839" y="356869"/>
              <a:ext cx="2117725" cy="43199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86609" y="1422400"/>
              <a:ext cx="4679315" cy="1596390"/>
            </a:xfrm>
            <a:custGeom>
              <a:avLst/>
              <a:gdLst/>
              <a:ahLst/>
              <a:cxnLst/>
              <a:rect l="l" t="t" r="r" b="b"/>
              <a:pathLst>
                <a:path w="4679315" h="1596389">
                  <a:moveTo>
                    <a:pt x="4679315" y="0"/>
                  </a:moveTo>
                  <a:lnTo>
                    <a:pt x="0" y="0"/>
                  </a:lnTo>
                  <a:lnTo>
                    <a:pt x="0" y="1596390"/>
                  </a:lnTo>
                  <a:lnTo>
                    <a:pt x="4679315" y="1596390"/>
                  </a:lnTo>
                  <a:lnTo>
                    <a:pt x="4679315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154" y="2620009"/>
              <a:ext cx="358140" cy="398145"/>
            </a:xfrm>
            <a:custGeom>
              <a:avLst/>
              <a:gdLst/>
              <a:ahLst/>
              <a:cxnLst/>
              <a:rect l="l" t="t" r="r" b="b"/>
              <a:pathLst>
                <a:path w="358139" h="398144">
                  <a:moveTo>
                    <a:pt x="358139" y="0"/>
                  </a:moveTo>
                  <a:lnTo>
                    <a:pt x="0" y="0"/>
                  </a:lnTo>
                  <a:lnTo>
                    <a:pt x="0" y="398145"/>
                  </a:lnTo>
                  <a:lnTo>
                    <a:pt x="358139" y="398145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6610" y="1029334"/>
              <a:ext cx="725170" cy="791845"/>
            </a:xfrm>
            <a:custGeom>
              <a:avLst/>
              <a:gdLst/>
              <a:ahLst/>
              <a:cxnLst/>
              <a:rect l="l" t="t" r="r" b="b"/>
              <a:pathLst>
                <a:path w="725169" h="791844">
                  <a:moveTo>
                    <a:pt x="356235" y="393065"/>
                  </a:moveTo>
                  <a:lnTo>
                    <a:pt x="0" y="393065"/>
                  </a:lnTo>
                  <a:lnTo>
                    <a:pt x="0" y="791845"/>
                  </a:lnTo>
                  <a:lnTo>
                    <a:pt x="356235" y="791845"/>
                  </a:lnTo>
                  <a:lnTo>
                    <a:pt x="356235" y="393065"/>
                  </a:lnTo>
                  <a:close/>
                </a:path>
                <a:path w="725169" h="791844">
                  <a:moveTo>
                    <a:pt x="725170" y="0"/>
                  </a:moveTo>
                  <a:lnTo>
                    <a:pt x="356235" y="0"/>
                  </a:lnTo>
                  <a:lnTo>
                    <a:pt x="356235" y="393065"/>
                  </a:lnTo>
                  <a:lnTo>
                    <a:pt x="725170" y="393065"/>
                  </a:lnTo>
                  <a:lnTo>
                    <a:pt x="725170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5295" y="2620009"/>
              <a:ext cx="368300" cy="398145"/>
            </a:xfrm>
            <a:custGeom>
              <a:avLst/>
              <a:gdLst/>
              <a:ahLst/>
              <a:cxnLst/>
              <a:rect l="l" t="t" r="r" b="b"/>
              <a:pathLst>
                <a:path w="368300" h="398144">
                  <a:moveTo>
                    <a:pt x="368300" y="0"/>
                  </a:moveTo>
                  <a:lnTo>
                    <a:pt x="0" y="0"/>
                  </a:lnTo>
                  <a:lnTo>
                    <a:pt x="0" y="398145"/>
                  </a:lnTo>
                  <a:lnTo>
                    <a:pt x="368300" y="398145"/>
                  </a:lnTo>
                  <a:lnTo>
                    <a:pt x="368300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2844" y="1422400"/>
              <a:ext cx="369570" cy="405130"/>
            </a:xfrm>
            <a:custGeom>
              <a:avLst/>
              <a:gdLst/>
              <a:ahLst/>
              <a:cxnLst/>
              <a:rect l="l" t="t" r="r" b="b"/>
              <a:pathLst>
                <a:path w="369569" h="405130">
                  <a:moveTo>
                    <a:pt x="369569" y="0"/>
                  </a:moveTo>
                  <a:lnTo>
                    <a:pt x="0" y="0"/>
                  </a:lnTo>
                  <a:lnTo>
                    <a:pt x="0" y="405129"/>
                  </a:lnTo>
                  <a:lnTo>
                    <a:pt x="369569" y="405129"/>
                  </a:lnTo>
                  <a:lnTo>
                    <a:pt x="369569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5295" y="1821180"/>
              <a:ext cx="361950" cy="393700"/>
            </a:xfrm>
            <a:custGeom>
              <a:avLst/>
              <a:gdLst/>
              <a:ahLst/>
              <a:cxnLst/>
              <a:rect l="l" t="t" r="r" b="b"/>
              <a:pathLst>
                <a:path w="361950" h="393700">
                  <a:moveTo>
                    <a:pt x="36195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361950" y="39370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5840" y="1821179"/>
              <a:ext cx="367030" cy="398780"/>
            </a:xfrm>
            <a:custGeom>
              <a:avLst/>
              <a:gdLst/>
              <a:ahLst/>
              <a:cxnLst/>
              <a:rect l="l" t="t" r="r" b="b"/>
              <a:pathLst>
                <a:path w="367030" h="398780">
                  <a:moveTo>
                    <a:pt x="367030" y="0"/>
                  </a:moveTo>
                  <a:lnTo>
                    <a:pt x="0" y="0"/>
                  </a:lnTo>
                  <a:lnTo>
                    <a:pt x="0" y="393065"/>
                  </a:lnTo>
                  <a:lnTo>
                    <a:pt x="0" y="398780"/>
                  </a:lnTo>
                  <a:lnTo>
                    <a:pt x="367030" y="398780"/>
                  </a:lnTo>
                  <a:lnTo>
                    <a:pt x="367030" y="393065"/>
                  </a:lnTo>
                  <a:lnTo>
                    <a:pt x="367030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6609" y="1821180"/>
              <a:ext cx="361950" cy="399415"/>
            </a:xfrm>
            <a:custGeom>
              <a:avLst/>
              <a:gdLst/>
              <a:ahLst/>
              <a:cxnLst/>
              <a:rect l="l" t="t" r="r" b="b"/>
              <a:pathLst>
                <a:path w="361950" h="399414">
                  <a:moveTo>
                    <a:pt x="361950" y="0"/>
                  </a:moveTo>
                  <a:lnTo>
                    <a:pt x="0" y="0"/>
                  </a:lnTo>
                  <a:lnTo>
                    <a:pt x="0" y="399415"/>
                  </a:lnTo>
                  <a:lnTo>
                    <a:pt x="361950" y="399415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7154" y="2214245"/>
              <a:ext cx="358140" cy="406400"/>
            </a:xfrm>
            <a:custGeom>
              <a:avLst/>
              <a:gdLst/>
              <a:ahLst/>
              <a:cxnLst/>
              <a:rect l="l" t="t" r="r" b="b"/>
              <a:pathLst>
                <a:path w="358139" h="406400">
                  <a:moveTo>
                    <a:pt x="358139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358139" y="406400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5295" y="2214245"/>
              <a:ext cx="368300" cy="406400"/>
            </a:xfrm>
            <a:custGeom>
              <a:avLst/>
              <a:gdLst/>
              <a:ahLst/>
              <a:cxnLst/>
              <a:rect l="l" t="t" r="r" b="b"/>
              <a:pathLst>
                <a:path w="368300" h="406400">
                  <a:moveTo>
                    <a:pt x="3683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368300" y="406400"/>
                  </a:lnTo>
                  <a:lnTo>
                    <a:pt x="3683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684" y="571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49"/>
                  </a:moveTo>
                  <a:lnTo>
                    <a:pt x="6463029" y="5022849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4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39" y="5379720"/>
            <a:ext cx="172719" cy="33655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089025" y="5379720"/>
            <a:ext cx="5582920" cy="344805"/>
            <a:chOff x="1089025" y="5379720"/>
            <a:chExt cx="5582920" cy="34480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189" y="5464810"/>
              <a:ext cx="5405755" cy="17335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025" y="5379720"/>
              <a:ext cx="350520" cy="34480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14400" y="5181600"/>
            <a:ext cx="6468110" cy="5027930"/>
            <a:chOff x="652398" y="5026279"/>
            <a:chExt cx="6468110" cy="502793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7719" y="6370320"/>
              <a:ext cx="3106420" cy="30600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4684" y="502856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50"/>
                  </a:moveTo>
                  <a:lnTo>
                    <a:pt x="6463029" y="5022850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5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86610" y="1422400"/>
            <a:ext cx="4679315" cy="15963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850265" marR="1009650">
              <a:lnSpc>
                <a:spcPts val="2560"/>
              </a:lnSpc>
            </a:pP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150" spc="-3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50" spc="-4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150" spc="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r>
              <a:rPr sz="21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SEB</a:t>
            </a:r>
            <a:r>
              <a:rPr sz="2150" spc="-3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150" spc="1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AI  </a:t>
            </a:r>
            <a:r>
              <a:rPr sz="2150" spc="-10" dirty="0">
                <a:solidFill>
                  <a:srgbClr val="FFFFFF"/>
                </a:solidFill>
                <a:latin typeface="Arial MT"/>
                <a:cs typeface="Arial MT"/>
              </a:rPr>
              <a:t>ALAT</a:t>
            </a:r>
            <a:r>
              <a:rPr sz="21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Arial MT"/>
                <a:cs typeface="Arial MT"/>
              </a:rPr>
              <a:t>BANTU</a:t>
            </a:r>
            <a:endParaRPr sz="2150">
              <a:latin typeface="Arial MT"/>
              <a:cs typeface="Arial MT"/>
            </a:endParaRPr>
          </a:p>
          <a:p>
            <a:pPr marL="850265">
              <a:lnSpc>
                <a:spcPts val="2510"/>
              </a:lnSpc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21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SISTEM</a:t>
            </a:r>
            <a:r>
              <a:rPr sz="215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Arial MT"/>
                <a:cs typeface="Arial MT"/>
              </a:rPr>
              <a:t>INFORMASI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41745" y="9432538"/>
            <a:ext cx="89535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Arial Black"/>
                <a:cs typeface="Arial Black"/>
              </a:rPr>
              <a:t>2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148329" y="4292625"/>
            <a:ext cx="1478915" cy="272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2430" marR="5080" indent="-380365">
              <a:lnSpc>
                <a:spcPct val="108000"/>
              </a:lnSpc>
              <a:spcBef>
                <a:spcPts val="95"/>
              </a:spcBef>
            </a:pPr>
            <a:r>
              <a:rPr sz="750" spc="-5" dirty="0">
                <a:latin typeface="Arial MT"/>
                <a:cs typeface="Arial MT"/>
              </a:rPr>
              <a:t>Komputer </a:t>
            </a:r>
            <a:r>
              <a:rPr sz="750" dirty="0">
                <a:latin typeface="Arial MT"/>
                <a:cs typeface="Arial MT"/>
              </a:rPr>
              <a:t>sebagai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alat </a:t>
            </a:r>
            <a:r>
              <a:rPr sz="750" spc="-5" dirty="0">
                <a:latin typeface="Arial MT"/>
                <a:cs typeface="Arial MT"/>
              </a:rPr>
              <a:t>bantu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pada </a:t>
            </a:r>
            <a:r>
              <a:rPr sz="750" spc="-195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sistem</a:t>
            </a:r>
            <a:r>
              <a:rPr sz="750" spc="-50" dirty="0">
                <a:latin typeface="Arial MT"/>
                <a:cs typeface="Arial MT"/>
              </a:rPr>
              <a:t> </a:t>
            </a:r>
            <a:r>
              <a:rPr sz="750" spc="-5" dirty="0">
                <a:latin typeface="Arial MT"/>
                <a:cs typeface="Arial MT"/>
              </a:rPr>
              <a:t>informasi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6316" y="4419727"/>
            <a:ext cx="895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 Black"/>
                <a:cs typeface="Arial Black"/>
              </a:rPr>
              <a:t>1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2921" y="5487494"/>
            <a:ext cx="4114165" cy="240665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70"/>
              </a:spcBef>
            </a:pPr>
            <a:r>
              <a:rPr sz="2400" b="1" spc="-10" dirty="0">
                <a:latin typeface="Arial"/>
                <a:cs typeface="Arial"/>
              </a:rPr>
              <a:t>HARDWARE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700" b="1" spc="-5" dirty="0">
                <a:latin typeface="Arial"/>
                <a:cs typeface="Arial"/>
              </a:rPr>
              <a:t>Komponen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Pokok</a:t>
            </a:r>
            <a:r>
              <a:rPr sz="1700" b="1" spc="-5" dirty="0">
                <a:latin typeface="Arial"/>
                <a:cs typeface="Arial"/>
              </a:rPr>
              <a:t> Hardware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Komputer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Arial"/>
              <a:cs typeface="Arial"/>
            </a:endParaRPr>
          </a:p>
          <a:p>
            <a:pPr marL="391795" indent="-288290">
              <a:lnSpc>
                <a:spcPct val="100000"/>
              </a:lnSpc>
              <a:buAutoNum type="arabicPeriod"/>
              <a:tabLst>
                <a:tab pos="391795" algn="l"/>
                <a:tab pos="392430" algn="l"/>
              </a:tabLst>
            </a:pPr>
            <a:r>
              <a:rPr sz="1450" b="1" spc="-10" dirty="0">
                <a:latin typeface="Arial"/>
                <a:cs typeface="Arial"/>
              </a:rPr>
              <a:t>Input</a:t>
            </a:r>
            <a:endParaRPr sz="1450" dirty="0">
              <a:latin typeface="Arial"/>
              <a:cs typeface="Arial"/>
            </a:endParaRPr>
          </a:p>
          <a:p>
            <a:pPr marL="391795" indent="-28829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450" b="1" spc="-5" dirty="0">
                <a:latin typeface="Arial"/>
                <a:cs typeface="Arial"/>
              </a:rPr>
              <a:t>Pemrosesan</a:t>
            </a:r>
            <a:r>
              <a:rPr sz="1450" b="1" spc="-80" dirty="0">
                <a:latin typeface="Arial"/>
                <a:cs typeface="Arial"/>
              </a:rPr>
              <a:t> </a:t>
            </a:r>
            <a:r>
              <a:rPr sz="1450" b="1" dirty="0">
                <a:latin typeface="Arial"/>
                <a:cs typeface="Arial"/>
              </a:rPr>
              <a:t>(CPU)</a:t>
            </a:r>
            <a:endParaRPr sz="1450" dirty="0">
              <a:latin typeface="Arial"/>
              <a:cs typeface="Arial"/>
            </a:endParaRPr>
          </a:p>
          <a:p>
            <a:pPr marL="391795" indent="-28829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450" b="1" spc="-5" dirty="0">
                <a:latin typeface="Arial"/>
                <a:cs typeface="Arial"/>
              </a:rPr>
              <a:t>Penyimpanan</a:t>
            </a:r>
            <a:endParaRPr sz="1450" dirty="0">
              <a:latin typeface="Arial"/>
              <a:cs typeface="Arial"/>
            </a:endParaRPr>
          </a:p>
          <a:p>
            <a:pPr marL="391795" indent="-28829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450" b="1" spc="-10" dirty="0">
                <a:latin typeface="Arial"/>
                <a:cs typeface="Arial"/>
              </a:rPr>
              <a:t>Output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684" y="5028565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5022850"/>
                </a:moveTo>
                <a:lnTo>
                  <a:pt x="6463029" y="5022850"/>
                </a:lnTo>
                <a:lnTo>
                  <a:pt x="6463029" y="0"/>
                </a:lnTo>
                <a:lnTo>
                  <a:pt x="0" y="0"/>
                </a:lnTo>
                <a:lnTo>
                  <a:pt x="0" y="502285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36928" y="661085"/>
            <a:ext cx="5012690" cy="353885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425"/>
              </a:spcBef>
            </a:pPr>
            <a:r>
              <a:rPr sz="1500" dirty="0">
                <a:latin typeface="Arial MT"/>
                <a:cs typeface="Arial MT"/>
              </a:rPr>
              <a:t>ORGANISASI</a:t>
            </a:r>
            <a:r>
              <a:rPr sz="1500" spc="-5" dirty="0">
                <a:latin typeface="Arial MT"/>
                <a:cs typeface="Arial MT"/>
              </a:rPr>
              <a:t> FILE</a:t>
            </a:r>
            <a:endParaRPr sz="1500">
              <a:latin typeface="Arial MT"/>
              <a:cs typeface="Arial MT"/>
            </a:endParaRPr>
          </a:p>
          <a:p>
            <a:pPr marL="401320" indent="-388620">
              <a:lnSpc>
                <a:spcPct val="100000"/>
              </a:lnSpc>
              <a:spcBef>
                <a:spcPts val="325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500" b="1" spc="-5" dirty="0">
                <a:latin typeface="Arial"/>
                <a:cs typeface="Arial"/>
              </a:rPr>
              <a:t>Organisasi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file</a:t>
            </a:r>
            <a:r>
              <a:rPr sz="1500" b="1" spc="-10" dirty="0">
                <a:latin typeface="Arial"/>
                <a:cs typeface="Arial"/>
              </a:rPr>
              <a:t> secara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sequential</a:t>
            </a:r>
            <a:endParaRPr sz="1500">
              <a:latin typeface="Arial"/>
              <a:cs typeface="Arial"/>
            </a:endParaRPr>
          </a:p>
          <a:p>
            <a:pPr marL="639445" marR="832485">
              <a:lnSpc>
                <a:spcPct val="100000"/>
              </a:lnSpc>
              <a:spcBef>
                <a:spcPts val="430"/>
              </a:spcBef>
            </a:pPr>
            <a:r>
              <a:rPr sz="1500" i="1" spc="-5" dirty="0">
                <a:latin typeface="Arial"/>
                <a:cs typeface="Arial"/>
              </a:rPr>
              <a:t>Pengaksesan</a:t>
            </a:r>
            <a:r>
              <a:rPr sz="1500" i="1" spc="6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dilakukan</a:t>
            </a:r>
            <a:r>
              <a:rPr sz="1500" i="1" spc="6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secara</a:t>
            </a:r>
            <a:r>
              <a:rPr sz="1500" i="1" spc="7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berurutan </a:t>
            </a:r>
            <a:r>
              <a:rPr sz="1500" i="1" spc="-40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berdasarkan </a:t>
            </a:r>
            <a:r>
              <a:rPr sz="1500" i="1" dirty="0">
                <a:latin typeface="Arial"/>
                <a:cs typeface="Arial"/>
              </a:rPr>
              <a:t>suatu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kunci</a:t>
            </a:r>
            <a:r>
              <a:rPr sz="1500" i="1" dirty="0">
                <a:latin typeface="Arial"/>
                <a:cs typeface="Arial"/>
              </a:rPr>
              <a:t> tertentu</a:t>
            </a:r>
            <a:endParaRPr sz="1500">
              <a:latin typeface="Arial"/>
              <a:cs typeface="Arial"/>
            </a:endParaRPr>
          </a:p>
          <a:p>
            <a:pPr marL="401320" indent="-388620">
              <a:lnSpc>
                <a:spcPct val="100000"/>
              </a:lnSpc>
              <a:spcBef>
                <a:spcPts val="1155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500" b="1" spc="-5" dirty="0">
                <a:latin typeface="Arial"/>
                <a:cs typeface="Arial"/>
              </a:rPr>
              <a:t>Organisasi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file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secara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random</a:t>
            </a:r>
            <a:endParaRPr sz="1500">
              <a:latin typeface="Arial"/>
              <a:cs typeface="Arial"/>
            </a:endParaRPr>
          </a:p>
          <a:p>
            <a:pPr marL="639445" marR="13335">
              <a:lnSpc>
                <a:spcPct val="100499"/>
              </a:lnSpc>
              <a:spcBef>
                <a:spcPts val="390"/>
              </a:spcBef>
            </a:pPr>
            <a:r>
              <a:rPr sz="1500" i="1" spc="-5" dirty="0">
                <a:latin typeface="Arial"/>
                <a:cs typeface="Arial"/>
              </a:rPr>
              <a:t>Pengaksesan</a:t>
            </a:r>
            <a:r>
              <a:rPr sz="1500" i="1" spc="3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dilakukan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berdasarkan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posisinya 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(alamat)</a:t>
            </a:r>
            <a:r>
              <a:rPr sz="1500" i="1" spc="5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tiap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lokasi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dapat</a:t>
            </a:r>
            <a:r>
              <a:rPr sz="1500" i="1" spc="7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dibaca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tanpa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pembacaan </a:t>
            </a:r>
            <a:r>
              <a:rPr sz="1500" i="1" spc="-40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lokasi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5" dirty="0">
                <a:latin typeface="Arial"/>
                <a:cs typeface="Arial"/>
              </a:rPr>
              <a:t>yg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mendahuluinya.</a:t>
            </a:r>
            <a:r>
              <a:rPr sz="1500" i="1" spc="6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Ini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berarti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bahwa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data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i="1" spc="5" dirty="0">
                <a:latin typeface="Arial"/>
                <a:cs typeface="Arial"/>
              </a:rPr>
              <a:t>yg 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disimpan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dalam</a:t>
            </a:r>
            <a:r>
              <a:rPr sz="1500" i="1" spc="5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file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dapat</a:t>
            </a:r>
            <a:r>
              <a:rPr sz="1500" i="1" spc="7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diperoleh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langsung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jika 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alamat</a:t>
            </a:r>
            <a:r>
              <a:rPr sz="1500" i="1" spc="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dari</a:t>
            </a:r>
            <a:r>
              <a:rPr sz="1500" i="1" dirty="0">
                <a:latin typeface="Arial"/>
                <a:cs typeface="Arial"/>
              </a:rPr>
              <a:t> rekaman</a:t>
            </a:r>
            <a:r>
              <a:rPr sz="1500" i="1" spc="-5" dirty="0">
                <a:latin typeface="Arial"/>
                <a:cs typeface="Arial"/>
              </a:rPr>
              <a:t> telah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diketahui</a:t>
            </a:r>
            <a:endParaRPr sz="1500">
              <a:latin typeface="Arial"/>
              <a:cs typeface="Arial"/>
            </a:endParaRPr>
          </a:p>
          <a:p>
            <a:pPr marL="401320" indent="-388620">
              <a:lnSpc>
                <a:spcPct val="100000"/>
              </a:lnSpc>
              <a:spcBef>
                <a:spcPts val="1190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500" b="1" spc="-5" dirty="0">
                <a:latin typeface="Arial"/>
                <a:cs typeface="Arial"/>
              </a:rPr>
              <a:t>Organisasi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file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indeks</a:t>
            </a:r>
            <a:endParaRPr sz="1500">
              <a:latin typeface="Arial"/>
              <a:cs typeface="Arial"/>
            </a:endParaRPr>
          </a:p>
          <a:p>
            <a:pPr marL="639445" marR="5080">
              <a:lnSpc>
                <a:spcPct val="100000"/>
              </a:lnSpc>
              <a:spcBef>
                <a:spcPts val="395"/>
              </a:spcBef>
            </a:pPr>
            <a:r>
              <a:rPr sz="1500" i="1" spc="-5" dirty="0">
                <a:latin typeface="Arial"/>
                <a:cs typeface="Arial"/>
              </a:rPr>
              <a:t>Pengaksesan</a:t>
            </a:r>
            <a:r>
              <a:rPr sz="1500" i="1" spc="7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dilakukan</a:t>
            </a:r>
            <a:r>
              <a:rPr sz="1500" i="1" spc="7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berdasarkan</a:t>
            </a:r>
            <a:r>
              <a:rPr sz="1500" i="1" spc="7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indeksnya.file </a:t>
            </a:r>
            <a:r>
              <a:rPr sz="1500" i="1" spc="-40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indeks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dibuat</a:t>
            </a:r>
            <a:r>
              <a:rPr sz="1500" i="1" spc="2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dari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suatu </a:t>
            </a:r>
            <a:r>
              <a:rPr sz="1500" i="1" spc="-5" dirty="0">
                <a:latin typeface="Arial"/>
                <a:cs typeface="Arial"/>
              </a:rPr>
              <a:t>field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tertentu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7483" y="9437110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18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17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500" y="5673090"/>
            <a:ext cx="5054600" cy="3508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10" dirty="0">
                <a:latin typeface="Arial"/>
                <a:cs typeface="Arial"/>
              </a:rPr>
              <a:t>KOMUNIKASI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2090"/>
              </a:spcBef>
            </a:pPr>
            <a:r>
              <a:rPr sz="1500" spc="-5" dirty="0">
                <a:latin typeface="Arial MT"/>
                <a:cs typeface="Arial MT"/>
              </a:rPr>
              <a:t>Komunikasi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  <a:p>
            <a:pPr marL="634365" marR="5080">
              <a:lnSpc>
                <a:spcPct val="100000"/>
              </a:lnSpc>
              <a:spcBef>
                <a:spcPts val="395"/>
              </a:spcBef>
            </a:pPr>
            <a:r>
              <a:rPr sz="1500" spc="-5" dirty="0">
                <a:latin typeface="Arial MT"/>
                <a:cs typeface="Arial MT"/>
              </a:rPr>
              <a:t>Pergerakan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&amp;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informasi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yg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dikodekan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dari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satu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titik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ke</a:t>
            </a:r>
            <a:r>
              <a:rPr sz="1500" dirty="0">
                <a:latin typeface="Arial MT"/>
                <a:cs typeface="Arial MT"/>
              </a:rPr>
              <a:t> titik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lainmelalui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perlatan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listrik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atau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elektromagnetik,</a:t>
            </a:r>
            <a:r>
              <a:rPr sz="1500" spc="-5" dirty="0">
                <a:latin typeface="Arial MT"/>
                <a:cs typeface="Arial MT"/>
              </a:rPr>
              <a:t> kabel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serta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optik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atau</a:t>
            </a:r>
            <a:r>
              <a:rPr sz="1500" spc="-5" dirty="0">
                <a:latin typeface="Arial MT"/>
                <a:cs typeface="Arial MT"/>
              </a:rPr>
              <a:t> sinyal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gelombang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mikro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Arial MT"/>
              <a:cs typeface="Arial MT"/>
            </a:endParaRP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Istilah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10" dirty="0">
                <a:latin typeface="Arial MT"/>
                <a:cs typeface="Arial MT"/>
              </a:rPr>
              <a:t>lain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komunikasi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:</a:t>
            </a:r>
            <a:endParaRPr sz="1500">
              <a:latin typeface="Arial MT"/>
              <a:cs typeface="Arial MT"/>
            </a:endParaRPr>
          </a:p>
          <a:p>
            <a:pPr marL="634365" indent="-334645">
              <a:lnSpc>
                <a:spcPct val="100000"/>
              </a:lnSpc>
              <a:spcBef>
                <a:spcPts val="360"/>
              </a:spcBef>
              <a:buClr>
                <a:srgbClr val="9A9ACC"/>
              </a:buClr>
              <a:buSzPct val="76666"/>
              <a:buFont typeface="Wingdings"/>
              <a:buChar char=""/>
              <a:tabLst>
                <a:tab pos="634365" algn="l"/>
                <a:tab pos="635000" algn="l"/>
              </a:tabLst>
            </a:pPr>
            <a:r>
              <a:rPr sz="1500" spc="-5" dirty="0">
                <a:latin typeface="Arial MT"/>
                <a:cs typeface="Arial MT"/>
              </a:rPr>
              <a:t>Teleprocessing</a:t>
            </a:r>
            <a:endParaRPr sz="1500">
              <a:latin typeface="Arial MT"/>
              <a:cs typeface="Arial MT"/>
            </a:endParaRPr>
          </a:p>
          <a:p>
            <a:pPr marL="634365" indent="-334645">
              <a:lnSpc>
                <a:spcPct val="100000"/>
              </a:lnSpc>
              <a:spcBef>
                <a:spcPts val="360"/>
              </a:spcBef>
              <a:buClr>
                <a:srgbClr val="9A9ACC"/>
              </a:buClr>
              <a:buSzPct val="76666"/>
              <a:buFont typeface="Wingdings"/>
              <a:buChar char=""/>
              <a:tabLst>
                <a:tab pos="634365" algn="l"/>
                <a:tab pos="635000" algn="l"/>
              </a:tabLst>
            </a:pPr>
            <a:r>
              <a:rPr sz="1500" spc="-5" dirty="0">
                <a:latin typeface="Arial MT"/>
                <a:cs typeface="Arial MT"/>
              </a:rPr>
              <a:t>Telekomunikasi</a:t>
            </a:r>
            <a:endParaRPr sz="1500">
              <a:latin typeface="Arial MT"/>
              <a:cs typeface="Arial MT"/>
            </a:endParaRPr>
          </a:p>
          <a:p>
            <a:pPr marL="634365" indent="-334645">
              <a:lnSpc>
                <a:spcPct val="100000"/>
              </a:lnSpc>
              <a:spcBef>
                <a:spcPts val="400"/>
              </a:spcBef>
              <a:buClr>
                <a:srgbClr val="9A9ACC"/>
              </a:buClr>
              <a:buSzPct val="76666"/>
              <a:buFont typeface="Wingdings"/>
              <a:buChar char=""/>
              <a:tabLst>
                <a:tab pos="634365" algn="l"/>
                <a:tab pos="635000" algn="l"/>
              </a:tabLst>
            </a:pPr>
            <a:r>
              <a:rPr sz="1500" spc="-5" dirty="0">
                <a:latin typeface="Arial MT"/>
                <a:cs typeface="Arial MT"/>
              </a:rPr>
              <a:t>Telecom</a:t>
            </a:r>
            <a:endParaRPr sz="1500">
              <a:latin typeface="Arial MT"/>
              <a:cs typeface="Arial MT"/>
            </a:endParaRPr>
          </a:p>
          <a:p>
            <a:pPr marL="634365" indent="-334645">
              <a:lnSpc>
                <a:spcPct val="100000"/>
              </a:lnSpc>
              <a:spcBef>
                <a:spcPts val="359"/>
              </a:spcBef>
              <a:buClr>
                <a:srgbClr val="9A9ACC"/>
              </a:buClr>
              <a:buSzPct val="76666"/>
              <a:buFont typeface="Wingdings"/>
              <a:buChar char=""/>
              <a:tabLst>
                <a:tab pos="634365" algn="l"/>
                <a:tab pos="635000" algn="l"/>
              </a:tabLst>
            </a:pPr>
            <a:r>
              <a:rPr sz="1500" spc="-5" dirty="0">
                <a:latin typeface="Arial MT"/>
                <a:cs typeface="Arial MT"/>
              </a:rPr>
              <a:t>Datacom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356870"/>
            <a:ext cx="172719" cy="3365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9025" y="356870"/>
            <a:ext cx="5582920" cy="344805"/>
            <a:chOff x="1089025" y="356870"/>
            <a:chExt cx="5582920" cy="3448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189" y="441960"/>
              <a:ext cx="5405755" cy="173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025" y="356870"/>
              <a:ext cx="350520" cy="3448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637599" y="2195004"/>
            <a:ext cx="1553210" cy="755015"/>
            <a:chOff x="2637599" y="2195004"/>
            <a:chExt cx="1553210" cy="755015"/>
          </a:xfrm>
        </p:grpSpPr>
        <p:sp>
          <p:nvSpPr>
            <p:cNvPr id="7" name="object 7"/>
            <p:cNvSpPr/>
            <p:nvPr/>
          </p:nvSpPr>
          <p:spPr>
            <a:xfrm>
              <a:off x="2641599" y="2199005"/>
              <a:ext cx="711835" cy="746760"/>
            </a:xfrm>
            <a:custGeom>
              <a:avLst/>
              <a:gdLst/>
              <a:ahLst/>
              <a:cxnLst/>
              <a:rect l="l" t="t" r="r" b="b"/>
              <a:pathLst>
                <a:path w="711835" h="746760">
                  <a:moveTo>
                    <a:pt x="356235" y="0"/>
                  </a:moveTo>
                  <a:lnTo>
                    <a:pt x="307339" y="3810"/>
                  </a:lnTo>
                  <a:lnTo>
                    <a:pt x="260985" y="13335"/>
                  </a:lnTo>
                  <a:lnTo>
                    <a:pt x="217169" y="29210"/>
                  </a:lnTo>
                  <a:lnTo>
                    <a:pt x="175894" y="50800"/>
                  </a:lnTo>
                  <a:lnTo>
                    <a:pt x="138430" y="78104"/>
                  </a:lnTo>
                  <a:lnTo>
                    <a:pt x="104139" y="109220"/>
                  </a:lnTo>
                  <a:lnTo>
                    <a:pt x="74294" y="145415"/>
                  </a:lnTo>
                  <a:lnTo>
                    <a:pt x="48260" y="184785"/>
                  </a:lnTo>
                  <a:lnTo>
                    <a:pt x="27939" y="227965"/>
                  </a:lnTo>
                  <a:lnTo>
                    <a:pt x="12700" y="274320"/>
                  </a:lnTo>
                  <a:lnTo>
                    <a:pt x="3175" y="322579"/>
                  </a:lnTo>
                  <a:lnTo>
                    <a:pt x="0" y="373379"/>
                  </a:lnTo>
                  <a:lnTo>
                    <a:pt x="3175" y="424179"/>
                  </a:lnTo>
                  <a:lnTo>
                    <a:pt x="12700" y="472440"/>
                  </a:lnTo>
                  <a:lnTo>
                    <a:pt x="27939" y="518795"/>
                  </a:lnTo>
                  <a:lnTo>
                    <a:pt x="48260" y="561975"/>
                  </a:lnTo>
                  <a:lnTo>
                    <a:pt x="74294" y="601345"/>
                  </a:lnTo>
                  <a:lnTo>
                    <a:pt x="104139" y="637540"/>
                  </a:lnTo>
                  <a:lnTo>
                    <a:pt x="138430" y="668654"/>
                  </a:lnTo>
                  <a:lnTo>
                    <a:pt x="175894" y="695325"/>
                  </a:lnTo>
                  <a:lnTo>
                    <a:pt x="217169" y="716915"/>
                  </a:lnTo>
                  <a:lnTo>
                    <a:pt x="260985" y="733425"/>
                  </a:lnTo>
                  <a:lnTo>
                    <a:pt x="307339" y="742950"/>
                  </a:lnTo>
                  <a:lnTo>
                    <a:pt x="356235" y="746760"/>
                  </a:lnTo>
                  <a:lnTo>
                    <a:pt x="404494" y="742950"/>
                  </a:lnTo>
                  <a:lnTo>
                    <a:pt x="450850" y="733425"/>
                  </a:lnTo>
                  <a:lnTo>
                    <a:pt x="494664" y="716915"/>
                  </a:lnTo>
                  <a:lnTo>
                    <a:pt x="535939" y="695325"/>
                  </a:lnTo>
                  <a:lnTo>
                    <a:pt x="573405" y="668654"/>
                  </a:lnTo>
                  <a:lnTo>
                    <a:pt x="607694" y="637540"/>
                  </a:lnTo>
                  <a:lnTo>
                    <a:pt x="638175" y="601345"/>
                  </a:lnTo>
                  <a:lnTo>
                    <a:pt x="663575" y="561975"/>
                  </a:lnTo>
                  <a:lnTo>
                    <a:pt x="683895" y="518795"/>
                  </a:lnTo>
                  <a:lnTo>
                    <a:pt x="699135" y="472440"/>
                  </a:lnTo>
                  <a:lnTo>
                    <a:pt x="708660" y="424179"/>
                  </a:lnTo>
                  <a:lnTo>
                    <a:pt x="711835" y="373379"/>
                  </a:lnTo>
                  <a:lnTo>
                    <a:pt x="708660" y="322579"/>
                  </a:lnTo>
                  <a:lnTo>
                    <a:pt x="699135" y="274320"/>
                  </a:lnTo>
                  <a:lnTo>
                    <a:pt x="683895" y="227965"/>
                  </a:lnTo>
                  <a:lnTo>
                    <a:pt x="663575" y="184785"/>
                  </a:lnTo>
                  <a:lnTo>
                    <a:pt x="638175" y="145415"/>
                  </a:lnTo>
                  <a:lnTo>
                    <a:pt x="607694" y="109220"/>
                  </a:lnTo>
                  <a:lnTo>
                    <a:pt x="573405" y="78104"/>
                  </a:lnTo>
                  <a:lnTo>
                    <a:pt x="535939" y="50800"/>
                  </a:lnTo>
                  <a:lnTo>
                    <a:pt x="494664" y="29210"/>
                  </a:lnTo>
                  <a:lnTo>
                    <a:pt x="450850" y="13335"/>
                  </a:lnTo>
                  <a:lnTo>
                    <a:pt x="404494" y="3810"/>
                  </a:lnTo>
                  <a:lnTo>
                    <a:pt x="356235" y="0"/>
                  </a:lnTo>
                  <a:close/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7879" y="2325370"/>
              <a:ext cx="828675" cy="431800"/>
            </a:xfrm>
            <a:custGeom>
              <a:avLst/>
              <a:gdLst/>
              <a:ahLst/>
              <a:cxnLst/>
              <a:rect l="l" t="t" r="r" b="b"/>
              <a:pathLst>
                <a:path w="828675" h="431800">
                  <a:moveTo>
                    <a:pt x="0" y="217804"/>
                  </a:moveTo>
                  <a:lnTo>
                    <a:pt x="108585" y="0"/>
                  </a:lnTo>
                </a:path>
                <a:path w="828675" h="431800">
                  <a:moveTo>
                    <a:pt x="0" y="217804"/>
                  </a:moveTo>
                  <a:lnTo>
                    <a:pt x="108585" y="431800"/>
                  </a:lnTo>
                </a:path>
                <a:path w="828675" h="431800">
                  <a:moveTo>
                    <a:pt x="108585" y="0"/>
                  </a:moveTo>
                  <a:lnTo>
                    <a:pt x="108585" y="71754"/>
                  </a:lnTo>
                  <a:lnTo>
                    <a:pt x="828675" y="71754"/>
                  </a:lnTo>
                </a:path>
                <a:path w="828675" h="431800">
                  <a:moveTo>
                    <a:pt x="108585" y="431800"/>
                  </a:moveTo>
                  <a:lnTo>
                    <a:pt x="108585" y="360679"/>
                  </a:lnTo>
                  <a:lnTo>
                    <a:pt x="828675" y="360679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4219" y="2195004"/>
            <a:ext cx="1551940" cy="755015"/>
            <a:chOff x="3534219" y="2195004"/>
            <a:chExt cx="1551940" cy="755015"/>
          </a:xfrm>
        </p:grpSpPr>
        <p:sp>
          <p:nvSpPr>
            <p:cNvPr id="10" name="object 10"/>
            <p:cNvSpPr/>
            <p:nvPr/>
          </p:nvSpPr>
          <p:spPr>
            <a:xfrm>
              <a:off x="3538220" y="2325370"/>
              <a:ext cx="827405" cy="431800"/>
            </a:xfrm>
            <a:custGeom>
              <a:avLst/>
              <a:gdLst/>
              <a:ahLst/>
              <a:cxnLst/>
              <a:rect l="l" t="t" r="r" b="b"/>
              <a:pathLst>
                <a:path w="827404" h="431800">
                  <a:moveTo>
                    <a:pt x="827404" y="217804"/>
                  </a:moveTo>
                  <a:lnTo>
                    <a:pt x="718184" y="431800"/>
                  </a:lnTo>
                </a:path>
                <a:path w="827404" h="431800">
                  <a:moveTo>
                    <a:pt x="827404" y="217804"/>
                  </a:moveTo>
                  <a:lnTo>
                    <a:pt x="718184" y="0"/>
                  </a:lnTo>
                </a:path>
                <a:path w="827404" h="431800">
                  <a:moveTo>
                    <a:pt x="718184" y="431800"/>
                  </a:moveTo>
                  <a:lnTo>
                    <a:pt x="718184" y="360679"/>
                  </a:lnTo>
                  <a:lnTo>
                    <a:pt x="0" y="360679"/>
                  </a:lnTo>
                </a:path>
                <a:path w="827404" h="431800">
                  <a:moveTo>
                    <a:pt x="718184" y="0"/>
                  </a:moveTo>
                  <a:lnTo>
                    <a:pt x="718184" y="71754"/>
                  </a:lnTo>
                  <a:lnTo>
                    <a:pt x="0" y="71754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9435" y="2199005"/>
              <a:ext cx="712470" cy="746760"/>
            </a:xfrm>
            <a:custGeom>
              <a:avLst/>
              <a:gdLst/>
              <a:ahLst/>
              <a:cxnLst/>
              <a:rect l="l" t="t" r="r" b="b"/>
              <a:pathLst>
                <a:path w="712470" h="746760">
                  <a:moveTo>
                    <a:pt x="356235" y="0"/>
                  </a:moveTo>
                  <a:lnTo>
                    <a:pt x="307975" y="3810"/>
                  </a:lnTo>
                  <a:lnTo>
                    <a:pt x="261619" y="13335"/>
                  </a:lnTo>
                  <a:lnTo>
                    <a:pt x="217169" y="29210"/>
                  </a:lnTo>
                  <a:lnTo>
                    <a:pt x="176529" y="50800"/>
                  </a:lnTo>
                  <a:lnTo>
                    <a:pt x="138429" y="78104"/>
                  </a:lnTo>
                  <a:lnTo>
                    <a:pt x="104139" y="109220"/>
                  </a:lnTo>
                  <a:lnTo>
                    <a:pt x="74294" y="145415"/>
                  </a:lnTo>
                  <a:lnTo>
                    <a:pt x="48260" y="184785"/>
                  </a:lnTo>
                  <a:lnTo>
                    <a:pt x="27939" y="227965"/>
                  </a:lnTo>
                  <a:lnTo>
                    <a:pt x="12700" y="274320"/>
                  </a:lnTo>
                  <a:lnTo>
                    <a:pt x="3175" y="322579"/>
                  </a:lnTo>
                  <a:lnTo>
                    <a:pt x="0" y="373379"/>
                  </a:lnTo>
                  <a:lnTo>
                    <a:pt x="3175" y="424179"/>
                  </a:lnTo>
                  <a:lnTo>
                    <a:pt x="12700" y="472440"/>
                  </a:lnTo>
                  <a:lnTo>
                    <a:pt x="27939" y="518795"/>
                  </a:lnTo>
                  <a:lnTo>
                    <a:pt x="48260" y="561975"/>
                  </a:lnTo>
                  <a:lnTo>
                    <a:pt x="74294" y="601345"/>
                  </a:lnTo>
                  <a:lnTo>
                    <a:pt x="104139" y="637540"/>
                  </a:lnTo>
                  <a:lnTo>
                    <a:pt x="138429" y="668654"/>
                  </a:lnTo>
                  <a:lnTo>
                    <a:pt x="176529" y="695325"/>
                  </a:lnTo>
                  <a:lnTo>
                    <a:pt x="217169" y="716915"/>
                  </a:lnTo>
                  <a:lnTo>
                    <a:pt x="261619" y="733425"/>
                  </a:lnTo>
                  <a:lnTo>
                    <a:pt x="307975" y="742950"/>
                  </a:lnTo>
                  <a:lnTo>
                    <a:pt x="356235" y="746760"/>
                  </a:lnTo>
                  <a:lnTo>
                    <a:pt x="404494" y="742950"/>
                  </a:lnTo>
                  <a:lnTo>
                    <a:pt x="450850" y="733425"/>
                  </a:lnTo>
                  <a:lnTo>
                    <a:pt x="494664" y="716915"/>
                  </a:lnTo>
                  <a:lnTo>
                    <a:pt x="535939" y="695325"/>
                  </a:lnTo>
                  <a:lnTo>
                    <a:pt x="574039" y="668654"/>
                  </a:lnTo>
                  <a:lnTo>
                    <a:pt x="607694" y="637540"/>
                  </a:lnTo>
                  <a:lnTo>
                    <a:pt x="638175" y="601345"/>
                  </a:lnTo>
                  <a:lnTo>
                    <a:pt x="663575" y="561975"/>
                  </a:lnTo>
                  <a:lnTo>
                    <a:pt x="684529" y="518795"/>
                  </a:lnTo>
                  <a:lnTo>
                    <a:pt x="699769" y="472440"/>
                  </a:lnTo>
                  <a:lnTo>
                    <a:pt x="709294" y="424179"/>
                  </a:lnTo>
                  <a:lnTo>
                    <a:pt x="712469" y="373379"/>
                  </a:lnTo>
                  <a:lnTo>
                    <a:pt x="709294" y="322579"/>
                  </a:lnTo>
                  <a:lnTo>
                    <a:pt x="699769" y="274320"/>
                  </a:lnTo>
                  <a:lnTo>
                    <a:pt x="684529" y="227965"/>
                  </a:lnTo>
                  <a:lnTo>
                    <a:pt x="663575" y="184785"/>
                  </a:lnTo>
                  <a:lnTo>
                    <a:pt x="638175" y="145415"/>
                  </a:lnTo>
                  <a:lnTo>
                    <a:pt x="607694" y="109220"/>
                  </a:lnTo>
                  <a:lnTo>
                    <a:pt x="574039" y="78104"/>
                  </a:lnTo>
                  <a:lnTo>
                    <a:pt x="535939" y="50800"/>
                  </a:lnTo>
                  <a:lnTo>
                    <a:pt x="494664" y="29210"/>
                  </a:lnTo>
                  <a:lnTo>
                    <a:pt x="450850" y="13335"/>
                  </a:lnTo>
                  <a:lnTo>
                    <a:pt x="404494" y="3810"/>
                  </a:lnTo>
                  <a:lnTo>
                    <a:pt x="356235" y="0"/>
                  </a:lnTo>
                  <a:close/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68844" y="2128964"/>
            <a:ext cx="1433830" cy="775970"/>
            <a:chOff x="1168844" y="2128964"/>
            <a:chExt cx="1433830" cy="775970"/>
          </a:xfrm>
        </p:grpSpPr>
        <p:sp>
          <p:nvSpPr>
            <p:cNvPr id="13" name="object 13"/>
            <p:cNvSpPr/>
            <p:nvPr/>
          </p:nvSpPr>
          <p:spPr>
            <a:xfrm>
              <a:off x="1172845" y="2132964"/>
              <a:ext cx="1153795" cy="767715"/>
            </a:xfrm>
            <a:custGeom>
              <a:avLst/>
              <a:gdLst/>
              <a:ahLst/>
              <a:cxnLst/>
              <a:rect l="l" t="t" r="r" b="b"/>
              <a:pathLst>
                <a:path w="1153795" h="767714">
                  <a:moveTo>
                    <a:pt x="1153795" y="0"/>
                  </a:moveTo>
                  <a:lnTo>
                    <a:pt x="0" y="306704"/>
                  </a:lnTo>
                  <a:lnTo>
                    <a:pt x="0" y="767714"/>
                  </a:lnTo>
                  <a:lnTo>
                    <a:pt x="1153795" y="767714"/>
                  </a:lnTo>
                </a:path>
                <a:path w="1153795" h="767714">
                  <a:moveTo>
                    <a:pt x="1153795" y="0"/>
                  </a:moveTo>
                  <a:lnTo>
                    <a:pt x="1153795" y="767714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5850" y="2466339"/>
              <a:ext cx="246380" cy="24637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52398" y="3429"/>
            <a:ext cx="6468110" cy="5027930"/>
            <a:chOff x="652398" y="3429"/>
            <a:chExt cx="6468110" cy="50279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2384" y="2466339"/>
              <a:ext cx="246379" cy="2463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4684" y="571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49"/>
                  </a:moveTo>
                  <a:lnTo>
                    <a:pt x="6463029" y="5022849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4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5379720"/>
            <a:ext cx="172719" cy="33655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52398" y="5026279"/>
            <a:ext cx="6468110" cy="5027930"/>
            <a:chOff x="652398" y="5026279"/>
            <a:chExt cx="6468110" cy="502793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190" y="5464810"/>
              <a:ext cx="5405755" cy="17335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025" y="5379720"/>
              <a:ext cx="350520" cy="3448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90165" y="5716270"/>
              <a:ext cx="0" cy="2447925"/>
            </a:xfrm>
            <a:custGeom>
              <a:avLst/>
              <a:gdLst/>
              <a:ahLst/>
              <a:cxnLst/>
              <a:rect l="l" t="t" r="r" b="b"/>
              <a:pathLst>
                <a:path h="2447925">
                  <a:moveTo>
                    <a:pt x="0" y="0"/>
                  </a:moveTo>
                  <a:lnTo>
                    <a:pt x="0" y="2447924"/>
                  </a:lnTo>
                </a:path>
              </a:pathLst>
            </a:custGeom>
            <a:ln w="24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2225" y="6813550"/>
              <a:ext cx="895350" cy="68580"/>
            </a:xfrm>
            <a:custGeom>
              <a:avLst/>
              <a:gdLst/>
              <a:ahLst/>
              <a:cxnLst/>
              <a:rect l="l" t="t" r="r" b="b"/>
              <a:pathLst>
                <a:path w="895350" h="68579">
                  <a:moveTo>
                    <a:pt x="89535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21590"/>
                  </a:lnTo>
                  <a:lnTo>
                    <a:pt x="43815" y="21590"/>
                  </a:lnTo>
                  <a:lnTo>
                    <a:pt x="43815" y="68580"/>
                  </a:lnTo>
                  <a:lnTo>
                    <a:pt x="850265" y="68580"/>
                  </a:lnTo>
                  <a:lnTo>
                    <a:pt x="850265" y="21590"/>
                  </a:lnTo>
                  <a:lnTo>
                    <a:pt x="895350" y="21590"/>
                  </a:lnTo>
                  <a:lnTo>
                    <a:pt x="895350" y="20320"/>
                  </a:lnTo>
                  <a:lnTo>
                    <a:pt x="89535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2225" y="6813550"/>
              <a:ext cx="895985" cy="68580"/>
            </a:xfrm>
            <a:custGeom>
              <a:avLst/>
              <a:gdLst/>
              <a:ahLst/>
              <a:cxnLst/>
              <a:rect l="l" t="t" r="r" b="b"/>
              <a:pathLst>
                <a:path w="895985" h="68579">
                  <a:moveTo>
                    <a:pt x="0" y="68580"/>
                  </a:moveTo>
                  <a:lnTo>
                    <a:pt x="895985" y="68580"/>
                  </a:lnTo>
                  <a:lnTo>
                    <a:pt x="895985" y="0"/>
                  </a:lnTo>
                  <a:lnTo>
                    <a:pt x="0" y="0"/>
                  </a:lnTo>
                  <a:lnTo>
                    <a:pt x="0" y="6858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8254" y="6833870"/>
              <a:ext cx="57785" cy="60325"/>
            </a:xfrm>
            <a:custGeom>
              <a:avLst/>
              <a:gdLst/>
              <a:ahLst/>
              <a:cxnLst/>
              <a:rect l="l" t="t" r="r" b="b"/>
              <a:pathLst>
                <a:path w="57784" h="60325">
                  <a:moveTo>
                    <a:pt x="52704" y="0"/>
                  </a:moveTo>
                  <a:lnTo>
                    <a:pt x="5079" y="0"/>
                  </a:lnTo>
                  <a:lnTo>
                    <a:pt x="0" y="4444"/>
                  </a:lnTo>
                  <a:lnTo>
                    <a:pt x="0" y="55244"/>
                  </a:lnTo>
                  <a:lnTo>
                    <a:pt x="5079" y="60324"/>
                  </a:lnTo>
                  <a:lnTo>
                    <a:pt x="52704" y="60324"/>
                  </a:lnTo>
                  <a:lnTo>
                    <a:pt x="57784" y="55244"/>
                  </a:lnTo>
                  <a:lnTo>
                    <a:pt x="57784" y="4444"/>
                  </a:lnTo>
                  <a:lnTo>
                    <a:pt x="5270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8254" y="6833870"/>
              <a:ext cx="57785" cy="60325"/>
            </a:xfrm>
            <a:custGeom>
              <a:avLst/>
              <a:gdLst/>
              <a:ahLst/>
              <a:cxnLst/>
              <a:rect l="l" t="t" r="r" b="b"/>
              <a:pathLst>
                <a:path w="57784" h="60325">
                  <a:moveTo>
                    <a:pt x="57784" y="10159"/>
                  </a:moveTo>
                  <a:lnTo>
                    <a:pt x="57784" y="4444"/>
                  </a:lnTo>
                  <a:lnTo>
                    <a:pt x="52704" y="0"/>
                  </a:lnTo>
                  <a:lnTo>
                    <a:pt x="46989" y="0"/>
                  </a:lnTo>
                  <a:lnTo>
                    <a:pt x="10794" y="0"/>
                  </a:lnTo>
                  <a:lnTo>
                    <a:pt x="5079" y="0"/>
                  </a:lnTo>
                  <a:lnTo>
                    <a:pt x="0" y="4444"/>
                  </a:lnTo>
                  <a:lnTo>
                    <a:pt x="0" y="10159"/>
                  </a:lnTo>
                  <a:lnTo>
                    <a:pt x="0" y="49529"/>
                  </a:lnTo>
                  <a:lnTo>
                    <a:pt x="0" y="55244"/>
                  </a:lnTo>
                  <a:lnTo>
                    <a:pt x="5079" y="60324"/>
                  </a:lnTo>
                  <a:lnTo>
                    <a:pt x="10794" y="60324"/>
                  </a:lnTo>
                  <a:lnTo>
                    <a:pt x="46989" y="60324"/>
                  </a:lnTo>
                  <a:lnTo>
                    <a:pt x="52704" y="60324"/>
                  </a:lnTo>
                  <a:lnTo>
                    <a:pt x="57784" y="55244"/>
                  </a:lnTo>
                  <a:lnTo>
                    <a:pt x="57784" y="49529"/>
                  </a:lnTo>
                  <a:lnTo>
                    <a:pt x="57784" y="1015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1220" y="6831965"/>
              <a:ext cx="93980" cy="9969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190749" y="6893559"/>
              <a:ext cx="37465" cy="1270"/>
            </a:xfrm>
            <a:custGeom>
              <a:avLst/>
              <a:gdLst/>
              <a:ahLst/>
              <a:cxnLst/>
              <a:rect l="l" t="t" r="r" b="b"/>
              <a:pathLst>
                <a:path w="37464" h="1270">
                  <a:moveTo>
                    <a:pt x="3746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7464" y="1270"/>
                  </a:lnTo>
                  <a:lnTo>
                    <a:pt x="3746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8725" y="6758305"/>
              <a:ext cx="1021080" cy="441325"/>
            </a:xfrm>
            <a:custGeom>
              <a:avLst/>
              <a:gdLst/>
              <a:ahLst/>
              <a:cxnLst/>
              <a:rect l="l" t="t" r="r" b="b"/>
              <a:pathLst>
                <a:path w="1021080" h="441325">
                  <a:moveTo>
                    <a:pt x="947419" y="0"/>
                  </a:moveTo>
                  <a:lnTo>
                    <a:pt x="74294" y="0"/>
                  </a:lnTo>
                  <a:lnTo>
                    <a:pt x="62865" y="56515"/>
                  </a:lnTo>
                  <a:lnTo>
                    <a:pt x="104140" y="56515"/>
                  </a:lnTo>
                  <a:lnTo>
                    <a:pt x="98425" y="123190"/>
                  </a:lnTo>
                  <a:lnTo>
                    <a:pt x="55244" y="123190"/>
                  </a:lnTo>
                  <a:lnTo>
                    <a:pt x="0" y="441325"/>
                  </a:lnTo>
                  <a:lnTo>
                    <a:pt x="1021080" y="441325"/>
                  </a:lnTo>
                  <a:lnTo>
                    <a:pt x="966469" y="118110"/>
                  </a:lnTo>
                  <a:lnTo>
                    <a:pt x="923289" y="118110"/>
                  </a:lnTo>
                  <a:lnTo>
                    <a:pt x="914400" y="55245"/>
                  </a:lnTo>
                  <a:lnTo>
                    <a:pt x="959485" y="55245"/>
                  </a:lnTo>
                  <a:lnTo>
                    <a:pt x="9474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8725" y="6758305"/>
              <a:ext cx="1021080" cy="441325"/>
            </a:xfrm>
            <a:custGeom>
              <a:avLst/>
              <a:gdLst/>
              <a:ahLst/>
              <a:cxnLst/>
              <a:rect l="l" t="t" r="r" b="b"/>
              <a:pathLst>
                <a:path w="1021080" h="441325">
                  <a:moveTo>
                    <a:pt x="74294" y="0"/>
                  </a:moveTo>
                  <a:lnTo>
                    <a:pt x="62865" y="56515"/>
                  </a:lnTo>
                  <a:lnTo>
                    <a:pt x="104140" y="56515"/>
                  </a:lnTo>
                  <a:lnTo>
                    <a:pt x="98425" y="123190"/>
                  </a:lnTo>
                  <a:lnTo>
                    <a:pt x="55244" y="123190"/>
                  </a:lnTo>
                  <a:lnTo>
                    <a:pt x="0" y="441325"/>
                  </a:lnTo>
                  <a:lnTo>
                    <a:pt x="1021080" y="441325"/>
                  </a:lnTo>
                  <a:lnTo>
                    <a:pt x="966469" y="118110"/>
                  </a:lnTo>
                  <a:lnTo>
                    <a:pt x="923289" y="118110"/>
                  </a:lnTo>
                  <a:lnTo>
                    <a:pt x="914400" y="55245"/>
                  </a:lnTo>
                  <a:lnTo>
                    <a:pt x="959485" y="55245"/>
                  </a:lnTo>
                  <a:lnTo>
                    <a:pt x="947419" y="0"/>
                  </a:lnTo>
                  <a:lnTo>
                    <a:pt x="74294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0794" y="7135495"/>
              <a:ext cx="925194" cy="33020"/>
            </a:xfrm>
            <a:custGeom>
              <a:avLst/>
              <a:gdLst/>
              <a:ahLst/>
              <a:cxnLst/>
              <a:rect l="l" t="t" r="r" b="b"/>
              <a:pathLst>
                <a:path w="925194" h="33020">
                  <a:moveTo>
                    <a:pt x="8255" y="0"/>
                  </a:moveTo>
                  <a:lnTo>
                    <a:pt x="917575" y="0"/>
                  </a:lnTo>
                </a:path>
                <a:path w="925194" h="33020">
                  <a:moveTo>
                    <a:pt x="0" y="30479"/>
                  </a:moveTo>
                  <a:lnTo>
                    <a:pt x="925194" y="33019"/>
                  </a:lnTo>
                </a:path>
              </a:pathLst>
            </a:custGeom>
            <a:ln w="457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8725" y="7199630"/>
              <a:ext cx="1021080" cy="58419"/>
            </a:xfrm>
            <a:custGeom>
              <a:avLst/>
              <a:gdLst/>
              <a:ahLst/>
              <a:cxnLst/>
              <a:rect l="l" t="t" r="r" b="b"/>
              <a:pathLst>
                <a:path w="1021080" h="58420">
                  <a:moveTo>
                    <a:pt x="1021080" y="0"/>
                  </a:moveTo>
                  <a:lnTo>
                    <a:pt x="0" y="0"/>
                  </a:lnTo>
                  <a:lnTo>
                    <a:pt x="9525" y="58420"/>
                  </a:lnTo>
                  <a:lnTo>
                    <a:pt x="1012189" y="58420"/>
                  </a:lnTo>
                  <a:lnTo>
                    <a:pt x="10210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8725" y="7199630"/>
              <a:ext cx="1021080" cy="58419"/>
            </a:xfrm>
            <a:custGeom>
              <a:avLst/>
              <a:gdLst/>
              <a:ahLst/>
              <a:cxnLst/>
              <a:rect l="l" t="t" r="r" b="b"/>
              <a:pathLst>
                <a:path w="1021080" h="58420">
                  <a:moveTo>
                    <a:pt x="0" y="0"/>
                  </a:moveTo>
                  <a:lnTo>
                    <a:pt x="9525" y="58420"/>
                  </a:lnTo>
                  <a:lnTo>
                    <a:pt x="1012189" y="58420"/>
                  </a:lnTo>
                  <a:lnTo>
                    <a:pt x="1021080" y="0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08100" y="6758305"/>
              <a:ext cx="871855" cy="243204"/>
            </a:xfrm>
            <a:custGeom>
              <a:avLst/>
              <a:gdLst/>
              <a:ahLst/>
              <a:cxnLst/>
              <a:rect l="l" t="t" r="r" b="b"/>
              <a:pathLst>
                <a:path w="871855" h="243204">
                  <a:moveTo>
                    <a:pt x="865505" y="0"/>
                  </a:moveTo>
                  <a:lnTo>
                    <a:pt x="74294" y="0"/>
                  </a:lnTo>
                  <a:lnTo>
                    <a:pt x="32384" y="39370"/>
                  </a:lnTo>
                  <a:lnTo>
                    <a:pt x="0" y="242570"/>
                  </a:lnTo>
                  <a:lnTo>
                    <a:pt x="861694" y="243205"/>
                  </a:lnTo>
                  <a:lnTo>
                    <a:pt x="859789" y="231775"/>
                  </a:lnTo>
                  <a:lnTo>
                    <a:pt x="871855" y="118745"/>
                  </a:lnTo>
                  <a:lnTo>
                    <a:pt x="840739" y="118745"/>
                  </a:lnTo>
                  <a:lnTo>
                    <a:pt x="840105" y="115570"/>
                  </a:lnTo>
                  <a:lnTo>
                    <a:pt x="868044" y="115570"/>
                  </a:lnTo>
                  <a:lnTo>
                    <a:pt x="847089" y="77470"/>
                  </a:lnTo>
                  <a:lnTo>
                    <a:pt x="833755" y="77470"/>
                  </a:lnTo>
                  <a:lnTo>
                    <a:pt x="828675" y="47625"/>
                  </a:lnTo>
                  <a:lnTo>
                    <a:pt x="86550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10004" y="6787515"/>
              <a:ext cx="862330" cy="207645"/>
            </a:xfrm>
            <a:custGeom>
              <a:avLst/>
              <a:gdLst/>
              <a:ahLst/>
              <a:cxnLst/>
              <a:rect l="l" t="t" r="r" b="b"/>
              <a:pathLst>
                <a:path w="862330" h="207645">
                  <a:moveTo>
                    <a:pt x="826134" y="0"/>
                  </a:moveTo>
                  <a:lnTo>
                    <a:pt x="27304" y="0"/>
                  </a:lnTo>
                  <a:lnTo>
                    <a:pt x="0" y="207009"/>
                  </a:lnTo>
                  <a:lnTo>
                    <a:pt x="862330" y="207644"/>
                  </a:lnTo>
                  <a:lnTo>
                    <a:pt x="82613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10004" y="6787515"/>
              <a:ext cx="862330" cy="207645"/>
            </a:xfrm>
            <a:custGeom>
              <a:avLst/>
              <a:gdLst/>
              <a:ahLst/>
              <a:cxnLst/>
              <a:rect l="l" t="t" r="r" b="b"/>
              <a:pathLst>
                <a:path w="862330" h="207645">
                  <a:moveTo>
                    <a:pt x="27304" y="0"/>
                  </a:moveTo>
                  <a:lnTo>
                    <a:pt x="0" y="207009"/>
                  </a:lnTo>
                  <a:lnTo>
                    <a:pt x="862330" y="207644"/>
                  </a:lnTo>
                  <a:lnTo>
                    <a:pt x="826134" y="0"/>
                  </a:lnTo>
                  <a:lnTo>
                    <a:pt x="27304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0490" y="6787515"/>
              <a:ext cx="719455" cy="93345"/>
            </a:xfrm>
            <a:custGeom>
              <a:avLst/>
              <a:gdLst/>
              <a:ahLst/>
              <a:cxnLst/>
              <a:rect l="l" t="t" r="r" b="b"/>
              <a:pathLst>
                <a:path w="719455" h="93345">
                  <a:moveTo>
                    <a:pt x="705485" y="0"/>
                  </a:moveTo>
                  <a:lnTo>
                    <a:pt x="10794" y="0"/>
                  </a:lnTo>
                  <a:lnTo>
                    <a:pt x="0" y="93344"/>
                  </a:lnTo>
                  <a:lnTo>
                    <a:pt x="719454" y="93344"/>
                  </a:lnTo>
                  <a:lnTo>
                    <a:pt x="705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80490" y="6787515"/>
              <a:ext cx="719455" cy="93345"/>
            </a:xfrm>
            <a:custGeom>
              <a:avLst/>
              <a:gdLst/>
              <a:ahLst/>
              <a:cxnLst/>
              <a:rect l="l" t="t" r="r" b="b"/>
              <a:pathLst>
                <a:path w="719455" h="93345">
                  <a:moveTo>
                    <a:pt x="10794" y="0"/>
                  </a:moveTo>
                  <a:lnTo>
                    <a:pt x="0" y="93344"/>
                  </a:lnTo>
                  <a:lnTo>
                    <a:pt x="719454" y="93344"/>
                  </a:lnTo>
                  <a:lnTo>
                    <a:pt x="705485" y="0"/>
                  </a:lnTo>
                  <a:lnTo>
                    <a:pt x="10794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1125" y="6820535"/>
              <a:ext cx="718820" cy="60325"/>
            </a:xfrm>
            <a:custGeom>
              <a:avLst/>
              <a:gdLst/>
              <a:ahLst/>
              <a:cxnLst/>
              <a:rect l="l" t="t" r="r" b="b"/>
              <a:pathLst>
                <a:path w="718819" h="60325">
                  <a:moveTo>
                    <a:pt x="706755" y="0"/>
                  </a:moveTo>
                  <a:lnTo>
                    <a:pt x="6984" y="0"/>
                  </a:lnTo>
                  <a:lnTo>
                    <a:pt x="0" y="60325"/>
                  </a:lnTo>
                  <a:lnTo>
                    <a:pt x="718819" y="60325"/>
                  </a:lnTo>
                  <a:lnTo>
                    <a:pt x="70675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1125" y="6820535"/>
              <a:ext cx="718820" cy="60325"/>
            </a:xfrm>
            <a:custGeom>
              <a:avLst/>
              <a:gdLst/>
              <a:ahLst/>
              <a:cxnLst/>
              <a:rect l="l" t="t" r="r" b="b"/>
              <a:pathLst>
                <a:path w="718819" h="60325">
                  <a:moveTo>
                    <a:pt x="6984" y="0"/>
                  </a:moveTo>
                  <a:lnTo>
                    <a:pt x="0" y="60325"/>
                  </a:lnTo>
                  <a:lnTo>
                    <a:pt x="718819" y="60325"/>
                  </a:lnTo>
                  <a:lnTo>
                    <a:pt x="706755" y="0"/>
                  </a:lnTo>
                  <a:lnTo>
                    <a:pt x="6984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7715" y="7031357"/>
              <a:ext cx="118744" cy="8889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86840" y="6837045"/>
              <a:ext cx="704215" cy="8890"/>
            </a:xfrm>
            <a:custGeom>
              <a:avLst/>
              <a:gdLst/>
              <a:ahLst/>
              <a:cxnLst/>
              <a:rect l="l" t="t" r="r" b="b"/>
              <a:pathLst>
                <a:path w="704214" h="8890">
                  <a:moveTo>
                    <a:pt x="70421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704215" y="8889"/>
                  </a:lnTo>
                  <a:lnTo>
                    <a:pt x="704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6840" y="6837045"/>
              <a:ext cx="704215" cy="8890"/>
            </a:xfrm>
            <a:custGeom>
              <a:avLst/>
              <a:gdLst/>
              <a:ahLst/>
              <a:cxnLst/>
              <a:rect l="l" t="t" r="r" b="b"/>
              <a:pathLst>
                <a:path w="704214" h="8890">
                  <a:moveTo>
                    <a:pt x="0" y="8889"/>
                  </a:moveTo>
                  <a:lnTo>
                    <a:pt x="704215" y="8889"/>
                  </a:lnTo>
                  <a:lnTo>
                    <a:pt x="704215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56994" y="6806565"/>
              <a:ext cx="27940" cy="5715"/>
            </a:xfrm>
            <a:custGeom>
              <a:avLst/>
              <a:gdLst/>
              <a:ahLst/>
              <a:cxnLst/>
              <a:rect l="l" t="t" r="r" b="b"/>
              <a:pathLst>
                <a:path w="27940" h="5715">
                  <a:moveTo>
                    <a:pt x="27940" y="0"/>
                  </a:moveTo>
                  <a:lnTo>
                    <a:pt x="0" y="0"/>
                  </a:lnTo>
                  <a:lnTo>
                    <a:pt x="5080" y="5714"/>
                  </a:lnTo>
                  <a:lnTo>
                    <a:pt x="25400" y="5714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49375" y="6806565"/>
              <a:ext cx="12065" cy="48895"/>
            </a:xfrm>
            <a:custGeom>
              <a:avLst/>
              <a:gdLst/>
              <a:ahLst/>
              <a:cxnLst/>
              <a:rect l="l" t="t" r="r" b="b"/>
              <a:pathLst>
                <a:path w="12065" h="48895">
                  <a:moveTo>
                    <a:pt x="6984" y="0"/>
                  </a:moveTo>
                  <a:lnTo>
                    <a:pt x="0" y="48894"/>
                  </a:lnTo>
                  <a:lnTo>
                    <a:pt x="6350" y="41274"/>
                  </a:lnTo>
                  <a:lnTo>
                    <a:pt x="12065" y="5714"/>
                  </a:lnTo>
                  <a:lnTo>
                    <a:pt x="698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55725" y="6811645"/>
              <a:ext cx="26034" cy="35560"/>
            </a:xfrm>
            <a:custGeom>
              <a:avLst/>
              <a:gdLst/>
              <a:ahLst/>
              <a:cxnLst/>
              <a:rect l="l" t="t" r="r" b="b"/>
              <a:pathLst>
                <a:path w="26034" h="35559">
                  <a:moveTo>
                    <a:pt x="26034" y="0"/>
                  </a:moveTo>
                  <a:lnTo>
                    <a:pt x="5715" y="0"/>
                  </a:lnTo>
                  <a:lnTo>
                    <a:pt x="0" y="35559"/>
                  </a:lnTo>
                  <a:lnTo>
                    <a:pt x="22225" y="35559"/>
                  </a:lnTo>
                  <a:lnTo>
                    <a:pt x="2603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62075" y="6809105"/>
              <a:ext cx="13970" cy="32384"/>
            </a:xfrm>
            <a:custGeom>
              <a:avLst/>
              <a:gdLst/>
              <a:ahLst/>
              <a:cxnLst/>
              <a:rect l="l" t="t" r="r" b="b"/>
              <a:pathLst>
                <a:path w="13969" h="32384">
                  <a:moveTo>
                    <a:pt x="13334" y="0"/>
                  </a:moveTo>
                  <a:lnTo>
                    <a:pt x="2540" y="0"/>
                  </a:lnTo>
                  <a:lnTo>
                    <a:pt x="0" y="20955"/>
                  </a:lnTo>
                  <a:lnTo>
                    <a:pt x="13969" y="32385"/>
                  </a:lnTo>
                  <a:lnTo>
                    <a:pt x="13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62709" y="6809105"/>
              <a:ext cx="14604" cy="32384"/>
            </a:xfrm>
            <a:custGeom>
              <a:avLst/>
              <a:gdLst/>
              <a:ahLst/>
              <a:cxnLst/>
              <a:rect l="l" t="t" r="r" b="b"/>
              <a:pathLst>
                <a:path w="14605" h="32384">
                  <a:moveTo>
                    <a:pt x="13334" y="0"/>
                  </a:moveTo>
                  <a:lnTo>
                    <a:pt x="3175" y="0"/>
                  </a:lnTo>
                  <a:lnTo>
                    <a:pt x="0" y="20320"/>
                  </a:lnTo>
                  <a:lnTo>
                    <a:pt x="14605" y="32385"/>
                  </a:lnTo>
                  <a:lnTo>
                    <a:pt x="1333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90650" y="6597015"/>
              <a:ext cx="696595" cy="200025"/>
            </a:xfrm>
            <a:custGeom>
              <a:avLst/>
              <a:gdLst/>
              <a:ahLst/>
              <a:cxnLst/>
              <a:rect l="l" t="t" r="r" b="b"/>
              <a:pathLst>
                <a:path w="696594" h="200025">
                  <a:moveTo>
                    <a:pt x="671830" y="0"/>
                  </a:moveTo>
                  <a:lnTo>
                    <a:pt x="24765" y="0"/>
                  </a:lnTo>
                  <a:lnTo>
                    <a:pt x="15240" y="1904"/>
                  </a:lnTo>
                  <a:lnTo>
                    <a:pt x="6984" y="6984"/>
                  </a:lnTo>
                  <a:lnTo>
                    <a:pt x="1905" y="15239"/>
                  </a:lnTo>
                  <a:lnTo>
                    <a:pt x="0" y="24764"/>
                  </a:lnTo>
                  <a:lnTo>
                    <a:pt x="0" y="175259"/>
                  </a:lnTo>
                  <a:lnTo>
                    <a:pt x="1905" y="184784"/>
                  </a:lnTo>
                  <a:lnTo>
                    <a:pt x="6984" y="192404"/>
                  </a:lnTo>
                  <a:lnTo>
                    <a:pt x="15240" y="197484"/>
                  </a:lnTo>
                  <a:lnTo>
                    <a:pt x="24765" y="200024"/>
                  </a:lnTo>
                  <a:lnTo>
                    <a:pt x="671830" y="200024"/>
                  </a:lnTo>
                  <a:lnTo>
                    <a:pt x="681355" y="197484"/>
                  </a:lnTo>
                  <a:lnTo>
                    <a:pt x="688975" y="192404"/>
                  </a:lnTo>
                  <a:lnTo>
                    <a:pt x="694689" y="184784"/>
                  </a:lnTo>
                  <a:lnTo>
                    <a:pt x="696594" y="175259"/>
                  </a:lnTo>
                  <a:lnTo>
                    <a:pt x="696594" y="24764"/>
                  </a:lnTo>
                  <a:lnTo>
                    <a:pt x="694689" y="15239"/>
                  </a:lnTo>
                  <a:lnTo>
                    <a:pt x="688975" y="6984"/>
                  </a:lnTo>
                  <a:lnTo>
                    <a:pt x="681355" y="1904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0650" y="6597015"/>
              <a:ext cx="696595" cy="200025"/>
            </a:xfrm>
            <a:custGeom>
              <a:avLst/>
              <a:gdLst/>
              <a:ahLst/>
              <a:cxnLst/>
              <a:rect l="l" t="t" r="r" b="b"/>
              <a:pathLst>
                <a:path w="696594" h="200025">
                  <a:moveTo>
                    <a:pt x="696594" y="24764"/>
                  </a:moveTo>
                  <a:lnTo>
                    <a:pt x="694689" y="15239"/>
                  </a:lnTo>
                  <a:lnTo>
                    <a:pt x="688975" y="6984"/>
                  </a:lnTo>
                  <a:lnTo>
                    <a:pt x="681355" y="1904"/>
                  </a:lnTo>
                  <a:lnTo>
                    <a:pt x="671830" y="0"/>
                  </a:lnTo>
                  <a:lnTo>
                    <a:pt x="24765" y="0"/>
                  </a:lnTo>
                  <a:lnTo>
                    <a:pt x="15240" y="1904"/>
                  </a:lnTo>
                  <a:lnTo>
                    <a:pt x="6984" y="6984"/>
                  </a:lnTo>
                  <a:lnTo>
                    <a:pt x="1905" y="15239"/>
                  </a:lnTo>
                  <a:lnTo>
                    <a:pt x="0" y="24764"/>
                  </a:lnTo>
                  <a:lnTo>
                    <a:pt x="0" y="175259"/>
                  </a:lnTo>
                  <a:lnTo>
                    <a:pt x="1905" y="184784"/>
                  </a:lnTo>
                  <a:lnTo>
                    <a:pt x="6984" y="192404"/>
                  </a:lnTo>
                  <a:lnTo>
                    <a:pt x="15240" y="197484"/>
                  </a:lnTo>
                  <a:lnTo>
                    <a:pt x="24765" y="200024"/>
                  </a:lnTo>
                  <a:lnTo>
                    <a:pt x="671830" y="200024"/>
                  </a:lnTo>
                  <a:lnTo>
                    <a:pt x="681355" y="197484"/>
                  </a:lnTo>
                  <a:lnTo>
                    <a:pt x="688975" y="192404"/>
                  </a:lnTo>
                  <a:lnTo>
                    <a:pt x="694689" y="184784"/>
                  </a:lnTo>
                  <a:lnTo>
                    <a:pt x="696594" y="175259"/>
                  </a:lnTo>
                  <a:lnTo>
                    <a:pt x="696594" y="24764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90650" y="6616700"/>
              <a:ext cx="696595" cy="179705"/>
            </a:xfrm>
            <a:custGeom>
              <a:avLst/>
              <a:gdLst/>
              <a:ahLst/>
              <a:cxnLst/>
              <a:rect l="l" t="t" r="r" b="b"/>
              <a:pathLst>
                <a:path w="696594" h="179704">
                  <a:moveTo>
                    <a:pt x="696594" y="0"/>
                  </a:moveTo>
                  <a:lnTo>
                    <a:pt x="0" y="0"/>
                  </a:lnTo>
                  <a:lnTo>
                    <a:pt x="0" y="179704"/>
                  </a:lnTo>
                  <a:lnTo>
                    <a:pt x="696594" y="179704"/>
                  </a:lnTo>
                  <a:lnTo>
                    <a:pt x="69659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90650" y="6616700"/>
              <a:ext cx="696595" cy="179705"/>
            </a:xfrm>
            <a:custGeom>
              <a:avLst/>
              <a:gdLst/>
              <a:ahLst/>
              <a:cxnLst/>
              <a:rect l="l" t="t" r="r" b="b"/>
              <a:pathLst>
                <a:path w="696594" h="179704">
                  <a:moveTo>
                    <a:pt x="0" y="179704"/>
                  </a:moveTo>
                  <a:lnTo>
                    <a:pt x="696594" y="179704"/>
                  </a:lnTo>
                  <a:lnTo>
                    <a:pt x="696594" y="0"/>
                  </a:lnTo>
                  <a:lnTo>
                    <a:pt x="0" y="0"/>
                  </a:lnTo>
                  <a:lnTo>
                    <a:pt x="0" y="179704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50975" y="6620510"/>
              <a:ext cx="577215" cy="192405"/>
            </a:xfrm>
            <a:custGeom>
              <a:avLst/>
              <a:gdLst/>
              <a:ahLst/>
              <a:cxnLst/>
              <a:rect l="l" t="t" r="r" b="b"/>
              <a:pathLst>
                <a:path w="577214" h="192404">
                  <a:moveTo>
                    <a:pt x="0" y="16510"/>
                  </a:moveTo>
                  <a:lnTo>
                    <a:pt x="0" y="192405"/>
                  </a:lnTo>
                </a:path>
                <a:path w="577214" h="192404">
                  <a:moveTo>
                    <a:pt x="33655" y="0"/>
                  </a:moveTo>
                  <a:lnTo>
                    <a:pt x="33655" y="175895"/>
                  </a:lnTo>
                </a:path>
                <a:path w="577214" h="192404">
                  <a:moveTo>
                    <a:pt x="132080" y="2540"/>
                  </a:moveTo>
                  <a:lnTo>
                    <a:pt x="132080" y="178435"/>
                  </a:lnTo>
                </a:path>
                <a:path w="577214" h="192404">
                  <a:moveTo>
                    <a:pt x="285750" y="0"/>
                  </a:moveTo>
                  <a:lnTo>
                    <a:pt x="285750" y="175895"/>
                  </a:lnTo>
                </a:path>
                <a:path w="577214" h="192404">
                  <a:moveTo>
                    <a:pt x="577214" y="16510"/>
                  </a:moveTo>
                  <a:lnTo>
                    <a:pt x="577214" y="192405"/>
                  </a:lnTo>
                </a:path>
                <a:path w="577214" h="192404">
                  <a:moveTo>
                    <a:pt x="543560" y="0"/>
                  </a:moveTo>
                  <a:lnTo>
                    <a:pt x="543560" y="175895"/>
                  </a:lnTo>
                </a:path>
                <a:path w="577214" h="192404">
                  <a:moveTo>
                    <a:pt x="444500" y="2540"/>
                  </a:moveTo>
                  <a:lnTo>
                    <a:pt x="444500" y="178435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86204" y="6795770"/>
              <a:ext cx="27305" cy="13335"/>
            </a:xfrm>
            <a:custGeom>
              <a:avLst/>
              <a:gdLst/>
              <a:ahLst/>
              <a:cxnLst/>
              <a:rect l="l" t="t" r="r" b="b"/>
              <a:pathLst>
                <a:path w="27305" h="13334">
                  <a:moveTo>
                    <a:pt x="27304" y="0"/>
                  </a:moveTo>
                  <a:lnTo>
                    <a:pt x="0" y="0"/>
                  </a:lnTo>
                  <a:lnTo>
                    <a:pt x="0" y="13334"/>
                  </a:lnTo>
                  <a:lnTo>
                    <a:pt x="26034" y="13334"/>
                  </a:lnTo>
                  <a:lnTo>
                    <a:pt x="2730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77315" y="6791325"/>
              <a:ext cx="34925" cy="14604"/>
            </a:xfrm>
            <a:custGeom>
              <a:avLst/>
              <a:gdLst/>
              <a:ahLst/>
              <a:cxnLst/>
              <a:rect l="l" t="t" r="r" b="b"/>
              <a:pathLst>
                <a:path w="34925" h="14604">
                  <a:moveTo>
                    <a:pt x="34925" y="0"/>
                  </a:moveTo>
                  <a:lnTo>
                    <a:pt x="1269" y="0"/>
                  </a:lnTo>
                  <a:lnTo>
                    <a:pt x="0" y="14604"/>
                  </a:lnTo>
                  <a:lnTo>
                    <a:pt x="34290" y="14604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86204" y="6805294"/>
              <a:ext cx="24765" cy="3810"/>
            </a:xfrm>
            <a:custGeom>
              <a:avLst/>
              <a:gdLst/>
              <a:ahLst/>
              <a:cxnLst/>
              <a:rect l="l" t="t" r="r" b="b"/>
              <a:pathLst>
                <a:path w="24765" h="3809">
                  <a:moveTo>
                    <a:pt x="2476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24765" y="381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63115" y="6798310"/>
              <a:ext cx="26034" cy="13335"/>
            </a:xfrm>
            <a:custGeom>
              <a:avLst/>
              <a:gdLst/>
              <a:ahLst/>
              <a:cxnLst/>
              <a:rect l="l" t="t" r="r" b="b"/>
              <a:pathLst>
                <a:path w="26035" h="13334">
                  <a:moveTo>
                    <a:pt x="26035" y="0"/>
                  </a:moveTo>
                  <a:lnTo>
                    <a:pt x="0" y="0"/>
                  </a:lnTo>
                  <a:lnTo>
                    <a:pt x="635" y="13335"/>
                  </a:lnTo>
                  <a:lnTo>
                    <a:pt x="26035" y="13335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64384" y="6793865"/>
              <a:ext cx="34925" cy="13970"/>
            </a:xfrm>
            <a:custGeom>
              <a:avLst/>
              <a:gdLst/>
              <a:ahLst/>
              <a:cxnLst/>
              <a:rect l="l" t="t" r="r" b="b"/>
              <a:pathLst>
                <a:path w="34925" h="13970">
                  <a:moveTo>
                    <a:pt x="33654" y="0"/>
                  </a:moveTo>
                  <a:lnTo>
                    <a:pt x="0" y="0"/>
                  </a:lnTo>
                  <a:lnTo>
                    <a:pt x="1269" y="13969"/>
                  </a:lnTo>
                  <a:lnTo>
                    <a:pt x="34925" y="13969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65020" y="6807835"/>
              <a:ext cx="24130" cy="4445"/>
            </a:xfrm>
            <a:custGeom>
              <a:avLst/>
              <a:gdLst/>
              <a:ahLst/>
              <a:cxnLst/>
              <a:rect l="l" t="t" r="r" b="b"/>
              <a:pathLst>
                <a:path w="24130" h="4445">
                  <a:moveTo>
                    <a:pt x="24130" y="0"/>
                  </a:moveTo>
                  <a:lnTo>
                    <a:pt x="0" y="0"/>
                  </a:lnTo>
                  <a:lnTo>
                    <a:pt x="0" y="4444"/>
                  </a:lnTo>
                  <a:lnTo>
                    <a:pt x="24130" y="4444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7784" y="6944614"/>
              <a:ext cx="817879" cy="22428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337944" y="5963920"/>
              <a:ext cx="644525" cy="193675"/>
            </a:xfrm>
            <a:custGeom>
              <a:avLst/>
              <a:gdLst/>
              <a:ahLst/>
              <a:cxnLst/>
              <a:rect l="l" t="t" r="r" b="b"/>
              <a:pathLst>
                <a:path w="644525" h="193675">
                  <a:moveTo>
                    <a:pt x="644525" y="0"/>
                  </a:moveTo>
                  <a:lnTo>
                    <a:pt x="0" y="0"/>
                  </a:lnTo>
                  <a:lnTo>
                    <a:pt x="0" y="193675"/>
                  </a:lnTo>
                  <a:lnTo>
                    <a:pt x="644525" y="193675"/>
                  </a:lnTo>
                  <a:lnTo>
                    <a:pt x="64452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37944" y="5963920"/>
              <a:ext cx="644525" cy="193675"/>
            </a:xfrm>
            <a:custGeom>
              <a:avLst/>
              <a:gdLst/>
              <a:ahLst/>
              <a:cxnLst/>
              <a:rect l="l" t="t" r="r" b="b"/>
              <a:pathLst>
                <a:path w="644525" h="193675">
                  <a:moveTo>
                    <a:pt x="0" y="193675"/>
                  </a:moveTo>
                  <a:lnTo>
                    <a:pt x="644525" y="193675"/>
                  </a:lnTo>
                  <a:lnTo>
                    <a:pt x="644525" y="0"/>
                  </a:lnTo>
                  <a:lnTo>
                    <a:pt x="0" y="0"/>
                  </a:lnTo>
                  <a:lnTo>
                    <a:pt x="0" y="193675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39215" y="5903595"/>
              <a:ext cx="642620" cy="58419"/>
            </a:xfrm>
            <a:custGeom>
              <a:avLst/>
              <a:gdLst/>
              <a:ahLst/>
              <a:cxnLst/>
              <a:rect l="l" t="t" r="r" b="b"/>
              <a:pathLst>
                <a:path w="642619" h="58420">
                  <a:moveTo>
                    <a:pt x="581660" y="0"/>
                  </a:moveTo>
                  <a:lnTo>
                    <a:pt x="68579" y="0"/>
                  </a:lnTo>
                  <a:lnTo>
                    <a:pt x="0" y="58419"/>
                  </a:lnTo>
                  <a:lnTo>
                    <a:pt x="642620" y="58419"/>
                  </a:lnTo>
                  <a:lnTo>
                    <a:pt x="58166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39215" y="5903595"/>
              <a:ext cx="642620" cy="58419"/>
            </a:xfrm>
            <a:custGeom>
              <a:avLst/>
              <a:gdLst/>
              <a:ahLst/>
              <a:cxnLst/>
              <a:rect l="l" t="t" r="r" b="b"/>
              <a:pathLst>
                <a:path w="642619" h="58420">
                  <a:moveTo>
                    <a:pt x="0" y="58419"/>
                  </a:moveTo>
                  <a:lnTo>
                    <a:pt x="642620" y="58419"/>
                  </a:lnTo>
                  <a:lnTo>
                    <a:pt x="581660" y="0"/>
                  </a:lnTo>
                  <a:lnTo>
                    <a:pt x="68579" y="0"/>
                  </a:lnTo>
                  <a:lnTo>
                    <a:pt x="0" y="58419"/>
                  </a:lnTo>
                  <a:close/>
                </a:path>
                <a:path w="642619" h="58420">
                  <a:moveTo>
                    <a:pt x="11429" y="48894"/>
                  </a:moveTo>
                  <a:lnTo>
                    <a:pt x="634365" y="4889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64615" y="6128385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520" y="0"/>
                  </a:lnTo>
                </a:path>
              </a:pathLst>
            </a:custGeom>
            <a:ln w="417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55090" y="5978525"/>
              <a:ext cx="610870" cy="97790"/>
            </a:xfrm>
            <a:custGeom>
              <a:avLst/>
              <a:gdLst/>
              <a:ahLst/>
              <a:cxnLst/>
              <a:rect l="l" t="t" r="r" b="b"/>
              <a:pathLst>
                <a:path w="610869" h="97789">
                  <a:moveTo>
                    <a:pt x="133350" y="0"/>
                  </a:moveTo>
                  <a:lnTo>
                    <a:pt x="0" y="0"/>
                  </a:lnTo>
                  <a:lnTo>
                    <a:pt x="0" y="97789"/>
                  </a:lnTo>
                  <a:lnTo>
                    <a:pt x="133350" y="97789"/>
                  </a:lnTo>
                  <a:lnTo>
                    <a:pt x="133350" y="0"/>
                  </a:lnTo>
                  <a:close/>
                </a:path>
                <a:path w="610869" h="97789">
                  <a:moveTo>
                    <a:pt x="320040" y="0"/>
                  </a:moveTo>
                  <a:lnTo>
                    <a:pt x="133350" y="0"/>
                  </a:lnTo>
                  <a:lnTo>
                    <a:pt x="133350" y="97789"/>
                  </a:lnTo>
                  <a:lnTo>
                    <a:pt x="320040" y="97789"/>
                  </a:lnTo>
                  <a:lnTo>
                    <a:pt x="320040" y="0"/>
                  </a:lnTo>
                  <a:close/>
                </a:path>
                <a:path w="610869" h="97789">
                  <a:moveTo>
                    <a:pt x="522604" y="0"/>
                  </a:moveTo>
                  <a:lnTo>
                    <a:pt x="320040" y="0"/>
                  </a:lnTo>
                  <a:lnTo>
                    <a:pt x="320040" y="97789"/>
                  </a:lnTo>
                  <a:lnTo>
                    <a:pt x="522604" y="97789"/>
                  </a:lnTo>
                  <a:lnTo>
                    <a:pt x="522604" y="0"/>
                  </a:lnTo>
                  <a:close/>
                </a:path>
                <a:path w="610869" h="97789">
                  <a:moveTo>
                    <a:pt x="610870" y="0"/>
                  </a:moveTo>
                  <a:lnTo>
                    <a:pt x="523240" y="0"/>
                  </a:lnTo>
                  <a:lnTo>
                    <a:pt x="523240" y="97789"/>
                  </a:lnTo>
                  <a:lnTo>
                    <a:pt x="610870" y="97789"/>
                  </a:lnTo>
                  <a:lnTo>
                    <a:pt x="61087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13890" y="5989320"/>
              <a:ext cx="33655" cy="48260"/>
            </a:xfrm>
            <a:custGeom>
              <a:avLst/>
              <a:gdLst/>
              <a:ahLst/>
              <a:cxnLst/>
              <a:rect l="l" t="t" r="r" b="b"/>
              <a:pathLst>
                <a:path w="33655" h="48260">
                  <a:moveTo>
                    <a:pt x="33655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33655" y="48260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18334" y="6004559"/>
              <a:ext cx="26034" cy="8255"/>
            </a:xfrm>
            <a:custGeom>
              <a:avLst/>
              <a:gdLst/>
              <a:ahLst/>
              <a:cxnLst/>
              <a:rect l="l" t="t" r="r" b="b"/>
              <a:pathLst>
                <a:path w="26035" h="8254">
                  <a:moveTo>
                    <a:pt x="26035" y="0"/>
                  </a:moveTo>
                  <a:lnTo>
                    <a:pt x="0" y="0"/>
                  </a:lnTo>
                  <a:lnTo>
                    <a:pt x="0" y="8255"/>
                  </a:lnTo>
                  <a:lnTo>
                    <a:pt x="26035" y="8255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18334" y="6004559"/>
              <a:ext cx="26034" cy="8255"/>
            </a:xfrm>
            <a:custGeom>
              <a:avLst/>
              <a:gdLst/>
              <a:ahLst/>
              <a:cxnLst/>
              <a:rect l="l" t="t" r="r" b="b"/>
              <a:pathLst>
                <a:path w="26035" h="8254">
                  <a:moveTo>
                    <a:pt x="0" y="8255"/>
                  </a:moveTo>
                  <a:lnTo>
                    <a:pt x="26035" y="8255"/>
                  </a:lnTo>
                  <a:lnTo>
                    <a:pt x="26035" y="0"/>
                  </a:lnTo>
                  <a:lnTo>
                    <a:pt x="0" y="0"/>
                  </a:lnTo>
                  <a:lnTo>
                    <a:pt x="0" y="8255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87220" y="5995034"/>
              <a:ext cx="13335" cy="3810"/>
            </a:xfrm>
            <a:custGeom>
              <a:avLst/>
              <a:gdLst/>
              <a:ahLst/>
              <a:cxnLst/>
              <a:rect l="l" t="t" r="r" b="b"/>
              <a:pathLst>
                <a:path w="13335" h="3810">
                  <a:moveTo>
                    <a:pt x="1333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3335" y="3810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87220" y="5995034"/>
              <a:ext cx="13335" cy="3810"/>
            </a:xfrm>
            <a:custGeom>
              <a:avLst/>
              <a:gdLst/>
              <a:ahLst/>
              <a:cxnLst/>
              <a:rect l="l" t="t" r="r" b="b"/>
              <a:pathLst>
                <a:path w="13335" h="3810">
                  <a:moveTo>
                    <a:pt x="0" y="3810"/>
                  </a:moveTo>
                  <a:lnTo>
                    <a:pt x="13335" y="3810"/>
                  </a:lnTo>
                  <a:lnTo>
                    <a:pt x="13335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87220" y="6021070"/>
              <a:ext cx="13335" cy="4445"/>
            </a:xfrm>
            <a:custGeom>
              <a:avLst/>
              <a:gdLst/>
              <a:ahLst/>
              <a:cxnLst/>
              <a:rect l="l" t="t" r="r" b="b"/>
              <a:pathLst>
                <a:path w="13335" h="4445">
                  <a:moveTo>
                    <a:pt x="13335" y="0"/>
                  </a:moveTo>
                  <a:lnTo>
                    <a:pt x="0" y="0"/>
                  </a:lnTo>
                  <a:lnTo>
                    <a:pt x="0" y="4444"/>
                  </a:lnTo>
                  <a:lnTo>
                    <a:pt x="13335" y="4444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87220" y="6021070"/>
              <a:ext cx="13335" cy="4445"/>
            </a:xfrm>
            <a:custGeom>
              <a:avLst/>
              <a:gdLst/>
              <a:ahLst/>
              <a:cxnLst/>
              <a:rect l="l" t="t" r="r" b="b"/>
              <a:pathLst>
                <a:path w="13335" h="4445">
                  <a:moveTo>
                    <a:pt x="0" y="4444"/>
                  </a:moveTo>
                  <a:lnTo>
                    <a:pt x="13335" y="4444"/>
                  </a:lnTo>
                  <a:lnTo>
                    <a:pt x="13335" y="0"/>
                  </a:lnTo>
                  <a:lnTo>
                    <a:pt x="0" y="0"/>
                  </a:lnTo>
                  <a:lnTo>
                    <a:pt x="0" y="4444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50034" y="5991860"/>
              <a:ext cx="65405" cy="36195"/>
            </a:xfrm>
            <a:custGeom>
              <a:avLst/>
              <a:gdLst/>
              <a:ahLst/>
              <a:cxnLst/>
              <a:rect l="l" t="t" r="r" b="b"/>
              <a:pathLst>
                <a:path w="65405" h="36195">
                  <a:moveTo>
                    <a:pt x="65405" y="0"/>
                  </a:moveTo>
                  <a:lnTo>
                    <a:pt x="0" y="0"/>
                  </a:lnTo>
                  <a:lnTo>
                    <a:pt x="0" y="36195"/>
                  </a:lnTo>
                  <a:lnTo>
                    <a:pt x="65405" y="36195"/>
                  </a:lnTo>
                  <a:lnTo>
                    <a:pt x="6540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50034" y="5991860"/>
              <a:ext cx="65405" cy="36195"/>
            </a:xfrm>
            <a:custGeom>
              <a:avLst/>
              <a:gdLst/>
              <a:ahLst/>
              <a:cxnLst/>
              <a:rect l="l" t="t" r="r" b="b"/>
              <a:pathLst>
                <a:path w="65405" h="36195">
                  <a:moveTo>
                    <a:pt x="0" y="36195"/>
                  </a:moveTo>
                  <a:lnTo>
                    <a:pt x="65405" y="36195"/>
                  </a:lnTo>
                  <a:lnTo>
                    <a:pt x="65405" y="0"/>
                  </a:lnTo>
                  <a:lnTo>
                    <a:pt x="0" y="0"/>
                  </a:lnTo>
                  <a:lnTo>
                    <a:pt x="0" y="36195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99870" y="6008369"/>
              <a:ext cx="165100" cy="20320"/>
            </a:xfrm>
            <a:custGeom>
              <a:avLst/>
              <a:gdLst/>
              <a:ahLst/>
              <a:cxnLst/>
              <a:rect l="l" t="t" r="r" b="b"/>
              <a:pathLst>
                <a:path w="165100" h="20320">
                  <a:moveTo>
                    <a:pt x="16510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49530" y="11430"/>
                  </a:lnTo>
                  <a:lnTo>
                    <a:pt x="49530" y="20320"/>
                  </a:lnTo>
                  <a:lnTo>
                    <a:pt x="114300" y="20320"/>
                  </a:lnTo>
                  <a:lnTo>
                    <a:pt x="114300" y="11430"/>
                  </a:lnTo>
                  <a:lnTo>
                    <a:pt x="165100" y="1143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94790" y="5993765"/>
              <a:ext cx="15875" cy="4445"/>
            </a:xfrm>
            <a:custGeom>
              <a:avLst/>
              <a:gdLst/>
              <a:ahLst/>
              <a:cxnLst/>
              <a:rect l="l" t="t" r="r" b="b"/>
              <a:pathLst>
                <a:path w="15875" h="4445">
                  <a:moveTo>
                    <a:pt x="15875" y="0"/>
                  </a:moveTo>
                  <a:lnTo>
                    <a:pt x="0" y="0"/>
                  </a:lnTo>
                  <a:lnTo>
                    <a:pt x="0" y="4444"/>
                  </a:lnTo>
                  <a:lnTo>
                    <a:pt x="15875" y="4444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494790" y="5993765"/>
              <a:ext cx="15875" cy="4445"/>
            </a:xfrm>
            <a:custGeom>
              <a:avLst/>
              <a:gdLst/>
              <a:ahLst/>
              <a:cxnLst/>
              <a:rect l="l" t="t" r="r" b="b"/>
              <a:pathLst>
                <a:path w="15875" h="4445">
                  <a:moveTo>
                    <a:pt x="0" y="4444"/>
                  </a:moveTo>
                  <a:lnTo>
                    <a:pt x="15875" y="4444"/>
                  </a:lnTo>
                  <a:lnTo>
                    <a:pt x="15875" y="0"/>
                  </a:lnTo>
                  <a:lnTo>
                    <a:pt x="0" y="0"/>
                  </a:lnTo>
                  <a:lnTo>
                    <a:pt x="0" y="4444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65885" y="6040119"/>
              <a:ext cx="287020" cy="33020"/>
            </a:xfrm>
            <a:custGeom>
              <a:avLst/>
              <a:gdLst/>
              <a:ahLst/>
              <a:cxnLst/>
              <a:rect l="l" t="t" r="r" b="b"/>
              <a:pathLst>
                <a:path w="287019" h="33020">
                  <a:moveTo>
                    <a:pt x="3810" y="10795"/>
                  </a:moveTo>
                  <a:lnTo>
                    <a:pt x="0" y="10795"/>
                  </a:lnTo>
                  <a:lnTo>
                    <a:pt x="0" y="33020"/>
                  </a:lnTo>
                  <a:lnTo>
                    <a:pt x="3810" y="33020"/>
                  </a:lnTo>
                  <a:lnTo>
                    <a:pt x="3810" y="10795"/>
                  </a:lnTo>
                  <a:close/>
                </a:path>
                <a:path w="287019" h="33020">
                  <a:moveTo>
                    <a:pt x="10160" y="10795"/>
                  </a:moveTo>
                  <a:lnTo>
                    <a:pt x="6985" y="10795"/>
                  </a:lnTo>
                  <a:lnTo>
                    <a:pt x="6985" y="33020"/>
                  </a:lnTo>
                  <a:lnTo>
                    <a:pt x="10160" y="33020"/>
                  </a:lnTo>
                  <a:lnTo>
                    <a:pt x="10160" y="10795"/>
                  </a:lnTo>
                  <a:close/>
                </a:path>
                <a:path w="287019" h="33020">
                  <a:moveTo>
                    <a:pt x="17780" y="10795"/>
                  </a:moveTo>
                  <a:lnTo>
                    <a:pt x="13970" y="10795"/>
                  </a:lnTo>
                  <a:lnTo>
                    <a:pt x="13970" y="33020"/>
                  </a:lnTo>
                  <a:lnTo>
                    <a:pt x="17780" y="33020"/>
                  </a:lnTo>
                  <a:lnTo>
                    <a:pt x="17780" y="10795"/>
                  </a:lnTo>
                  <a:close/>
                </a:path>
                <a:path w="287019" h="33020">
                  <a:moveTo>
                    <a:pt x="24765" y="10795"/>
                  </a:moveTo>
                  <a:lnTo>
                    <a:pt x="21590" y="10795"/>
                  </a:lnTo>
                  <a:lnTo>
                    <a:pt x="21590" y="33020"/>
                  </a:lnTo>
                  <a:lnTo>
                    <a:pt x="24765" y="33020"/>
                  </a:lnTo>
                  <a:lnTo>
                    <a:pt x="24765" y="10795"/>
                  </a:lnTo>
                  <a:close/>
                </a:path>
                <a:path w="287019" h="33020">
                  <a:moveTo>
                    <a:pt x="32385" y="10795"/>
                  </a:moveTo>
                  <a:lnTo>
                    <a:pt x="29210" y="10795"/>
                  </a:lnTo>
                  <a:lnTo>
                    <a:pt x="29210" y="33020"/>
                  </a:lnTo>
                  <a:lnTo>
                    <a:pt x="32385" y="33020"/>
                  </a:lnTo>
                  <a:lnTo>
                    <a:pt x="32385" y="10795"/>
                  </a:lnTo>
                  <a:close/>
                </a:path>
                <a:path w="287019" h="33020">
                  <a:moveTo>
                    <a:pt x="39370" y="10795"/>
                  </a:moveTo>
                  <a:lnTo>
                    <a:pt x="36195" y="10795"/>
                  </a:lnTo>
                  <a:lnTo>
                    <a:pt x="36195" y="33020"/>
                  </a:lnTo>
                  <a:lnTo>
                    <a:pt x="39370" y="33020"/>
                  </a:lnTo>
                  <a:lnTo>
                    <a:pt x="39370" y="10795"/>
                  </a:lnTo>
                  <a:close/>
                </a:path>
                <a:path w="287019" h="33020">
                  <a:moveTo>
                    <a:pt x="46990" y="10795"/>
                  </a:moveTo>
                  <a:lnTo>
                    <a:pt x="43180" y="10795"/>
                  </a:lnTo>
                  <a:lnTo>
                    <a:pt x="43180" y="33020"/>
                  </a:lnTo>
                  <a:lnTo>
                    <a:pt x="46990" y="33020"/>
                  </a:lnTo>
                  <a:lnTo>
                    <a:pt x="46990" y="10795"/>
                  </a:lnTo>
                  <a:close/>
                </a:path>
                <a:path w="287019" h="33020">
                  <a:moveTo>
                    <a:pt x="53975" y="10795"/>
                  </a:moveTo>
                  <a:lnTo>
                    <a:pt x="50800" y="10795"/>
                  </a:lnTo>
                  <a:lnTo>
                    <a:pt x="50800" y="33020"/>
                  </a:lnTo>
                  <a:lnTo>
                    <a:pt x="53975" y="33020"/>
                  </a:lnTo>
                  <a:lnTo>
                    <a:pt x="53975" y="10795"/>
                  </a:lnTo>
                  <a:close/>
                </a:path>
                <a:path w="287019" h="33020">
                  <a:moveTo>
                    <a:pt x="60960" y="10795"/>
                  </a:moveTo>
                  <a:lnTo>
                    <a:pt x="57785" y="10795"/>
                  </a:lnTo>
                  <a:lnTo>
                    <a:pt x="57785" y="33020"/>
                  </a:lnTo>
                  <a:lnTo>
                    <a:pt x="60960" y="33020"/>
                  </a:lnTo>
                  <a:lnTo>
                    <a:pt x="60960" y="10795"/>
                  </a:lnTo>
                  <a:close/>
                </a:path>
                <a:path w="287019" h="33020">
                  <a:moveTo>
                    <a:pt x="67945" y="10795"/>
                  </a:moveTo>
                  <a:lnTo>
                    <a:pt x="64770" y="10795"/>
                  </a:lnTo>
                  <a:lnTo>
                    <a:pt x="64770" y="33020"/>
                  </a:lnTo>
                  <a:lnTo>
                    <a:pt x="67945" y="33020"/>
                  </a:lnTo>
                  <a:lnTo>
                    <a:pt x="67945" y="10795"/>
                  </a:lnTo>
                  <a:close/>
                </a:path>
                <a:path w="287019" h="33020">
                  <a:moveTo>
                    <a:pt x="75565" y="10795"/>
                  </a:moveTo>
                  <a:lnTo>
                    <a:pt x="72390" y="10795"/>
                  </a:lnTo>
                  <a:lnTo>
                    <a:pt x="72390" y="33020"/>
                  </a:lnTo>
                  <a:lnTo>
                    <a:pt x="75565" y="33020"/>
                  </a:lnTo>
                  <a:lnTo>
                    <a:pt x="75565" y="10795"/>
                  </a:lnTo>
                  <a:close/>
                </a:path>
                <a:path w="287019" h="33020">
                  <a:moveTo>
                    <a:pt x="82550" y="10795"/>
                  </a:moveTo>
                  <a:lnTo>
                    <a:pt x="79375" y="10795"/>
                  </a:lnTo>
                  <a:lnTo>
                    <a:pt x="79375" y="33020"/>
                  </a:lnTo>
                  <a:lnTo>
                    <a:pt x="82550" y="33020"/>
                  </a:lnTo>
                  <a:lnTo>
                    <a:pt x="82550" y="10795"/>
                  </a:lnTo>
                  <a:close/>
                </a:path>
                <a:path w="287019" h="33020">
                  <a:moveTo>
                    <a:pt x="90170" y="10795"/>
                  </a:moveTo>
                  <a:lnTo>
                    <a:pt x="86360" y="10795"/>
                  </a:lnTo>
                  <a:lnTo>
                    <a:pt x="86360" y="33020"/>
                  </a:lnTo>
                  <a:lnTo>
                    <a:pt x="90170" y="33020"/>
                  </a:lnTo>
                  <a:lnTo>
                    <a:pt x="90170" y="10795"/>
                  </a:lnTo>
                  <a:close/>
                </a:path>
                <a:path w="287019" h="33020">
                  <a:moveTo>
                    <a:pt x="97155" y="10795"/>
                  </a:moveTo>
                  <a:lnTo>
                    <a:pt x="93980" y="10795"/>
                  </a:lnTo>
                  <a:lnTo>
                    <a:pt x="93980" y="33020"/>
                  </a:lnTo>
                  <a:lnTo>
                    <a:pt x="97155" y="33020"/>
                  </a:lnTo>
                  <a:lnTo>
                    <a:pt x="97155" y="10795"/>
                  </a:lnTo>
                  <a:close/>
                </a:path>
                <a:path w="287019" h="33020">
                  <a:moveTo>
                    <a:pt x="104140" y="10795"/>
                  </a:moveTo>
                  <a:lnTo>
                    <a:pt x="100965" y="10795"/>
                  </a:lnTo>
                  <a:lnTo>
                    <a:pt x="100965" y="33020"/>
                  </a:lnTo>
                  <a:lnTo>
                    <a:pt x="104140" y="33020"/>
                  </a:lnTo>
                  <a:lnTo>
                    <a:pt x="104140" y="10795"/>
                  </a:lnTo>
                  <a:close/>
                </a:path>
                <a:path w="287019" h="33020">
                  <a:moveTo>
                    <a:pt x="111760" y="10795"/>
                  </a:moveTo>
                  <a:lnTo>
                    <a:pt x="107950" y="10795"/>
                  </a:lnTo>
                  <a:lnTo>
                    <a:pt x="107950" y="33020"/>
                  </a:lnTo>
                  <a:lnTo>
                    <a:pt x="111760" y="33020"/>
                  </a:lnTo>
                  <a:lnTo>
                    <a:pt x="111760" y="10795"/>
                  </a:lnTo>
                  <a:close/>
                </a:path>
                <a:path w="287019" h="33020">
                  <a:moveTo>
                    <a:pt x="287020" y="0"/>
                  </a:moveTo>
                  <a:lnTo>
                    <a:pt x="267335" y="0"/>
                  </a:lnTo>
                  <a:lnTo>
                    <a:pt x="267335" y="17145"/>
                  </a:lnTo>
                  <a:lnTo>
                    <a:pt x="287020" y="17145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55725" y="6033770"/>
              <a:ext cx="610235" cy="15875"/>
            </a:xfrm>
            <a:custGeom>
              <a:avLst/>
              <a:gdLst/>
              <a:ahLst/>
              <a:cxnLst/>
              <a:rect l="l" t="t" r="r" b="b"/>
              <a:pathLst>
                <a:path w="610235" h="15875">
                  <a:moveTo>
                    <a:pt x="0" y="12064"/>
                  </a:moveTo>
                  <a:lnTo>
                    <a:pt x="267969" y="12064"/>
                  </a:lnTo>
                  <a:lnTo>
                    <a:pt x="267969" y="0"/>
                  </a:lnTo>
                  <a:lnTo>
                    <a:pt x="309880" y="0"/>
                  </a:lnTo>
                  <a:lnTo>
                    <a:pt x="309880" y="15875"/>
                  </a:lnTo>
                  <a:lnTo>
                    <a:pt x="610235" y="15875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43634" y="6254750"/>
              <a:ext cx="1010919" cy="26670"/>
            </a:xfrm>
            <a:custGeom>
              <a:avLst/>
              <a:gdLst/>
              <a:ahLst/>
              <a:cxnLst/>
              <a:rect l="l" t="t" r="r" b="b"/>
              <a:pathLst>
                <a:path w="1010919" h="26670">
                  <a:moveTo>
                    <a:pt x="101091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1010919" y="26670"/>
                  </a:lnTo>
                  <a:lnTo>
                    <a:pt x="10109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3634" y="6254750"/>
              <a:ext cx="1010919" cy="26670"/>
            </a:xfrm>
            <a:custGeom>
              <a:avLst/>
              <a:gdLst/>
              <a:ahLst/>
              <a:cxnLst/>
              <a:rect l="l" t="t" r="r" b="b"/>
              <a:pathLst>
                <a:path w="1010919" h="26670">
                  <a:moveTo>
                    <a:pt x="0" y="26670"/>
                  </a:moveTo>
                  <a:lnTo>
                    <a:pt x="1010919" y="26670"/>
                  </a:lnTo>
                  <a:lnTo>
                    <a:pt x="1010919" y="0"/>
                  </a:lnTo>
                  <a:lnTo>
                    <a:pt x="0" y="0"/>
                  </a:lnTo>
                  <a:lnTo>
                    <a:pt x="0" y="2667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2365" y="6142355"/>
              <a:ext cx="1012190" cy="113030"/>
            </a:xfrm>
            <a:custGeom>
              <a:avLst/>
              <a:gdLst/>
              <a:ahLst/>
              <a:cxnLst/>
              <a:rect l="l" t="t" r="r" b="b"/>
              <a:pathLst>
                <a:path w="1012189" h="113029">
                  <a:moveTo>
                    <a:pt x="73659" y="0"/>
                  </a:moveTo>
                  <a:lnTo>
                    <a:pt x="0" y="113030"/>
                  </a:lnTo>
                  <a:lnTo>
                    <a:pt x="1012190" y="113030"/>
                  </a:lnTo>
                  <a:lnTo>
                    <a:pt x="953135" y="127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42365" y="6142355"/>
              <a:ext cx="1012190" cy="113030"/>
            </a:xfrm>
            <a:custGeom>
              <a:avLst/>
              <a:gdLst/>
              <a:ahLst/>
              <a:cxnLst/>
              <a:rect l="l" t="t" r="r" b="b"/>
              <a:pathLst>
                <a:path w="1012189" h="113029">
                  <a:moveTo>
                    <a:pt x="0" y="113030"/>
                  </a:moveTo>
                  <a:lnTo>
                    <a:pt x="1012190" y="113030"/>
                  </a:lnTo>
                  <a:lnTo>
                    <a:pt x="953135" y="1270"/>
                  </a:lnTo>
                  <a:lnTo>
                    <a:pt x="73659" y="0"/>
                  </a:lnTo>
                  <a:lnTo>
                    <a:pt x="0" y="113030"/>
                  </a:lnTo>
                  <a:close/>
                </a:path>
                <a:path w="1012189" h="113029">
                  <a:moveTo>
                    <a:pt x="84454" y="13335"/>
                  </a:moveTo>
                  <a:lnTo>
                    <a:pt x="29844" y="99695"/>
                  </a:lnTo>
                  <a:lnTo>
                    <a:pt x="977899" y="99695"/>
                  </a:lnTo>
                  <a:lnTo>
                    <a:pt x="934720" y="13335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54125" y="6153150"/>
              <a:ext cx="31750" cy="15875"/>
            </a:xfrm>
            <a:custGeom>
              <a:avLst/>
              <a:gdLst/>
              <a:ahLst/>
              <a:cxnLst/>
              <a:rect l="l" t="t" r="r" b="b"/>
              <a:pathLst>
                <a:path w="31750" h="15875">
                  <a:moveTo>
                    <a:pt x="31750" y="0"/>
                  </a:moveTo>
                  <a:lnTo>
                    <a:pt x="8890" y="0"/>
                  </a:lnTo>
                  <a:lnTo>
                    <a:pt x="0" y="15875"/>
                  </a:lnTo>
                  <a:lnTo>
                    <a:pt x="24130" y="15875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54125" y="6153150"/>
              <a:ext cx="31750" cy="15875"/>
            </a:xfrm>
            <a:custGeom>
              <a:avLst/>
              <a:gdLst/>
              <a:ahLst/>
              <a:cxnLst/>
              <a:rect l="l" t="t" r="r" b="b"/>
              <a:pathLst>
                <a:path w="31750" h="15875">
                  <a:moveTo>
                    <a:pt x="8890" y="0"/>
                  </a:moveTo>
                  <a:lnTo>
                    <a:pt x="31750" y="0"/>
                  </a:lnTo>
                  <a:lnTo>
                    <a:pt x="24130" y="15875"/>
                  </a:lnTo>
                  <a:lnTo>
                    <a:pt x="0" y="15875"/>
                  </a:lnTo>
                  <a:lnTo>
                    <a:pt x="889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31594" y="6153150"/>
              <a:ext cx="125730" cy="14604"/>
            </a:xfrm>
            <a:custGeom>
              <a:avLst/>
              <a:gdLst/>
              <a:ahLst/>
              <a:cxnLst/>
              <a:rect l="l" t="t" r="r" b="b"/>
              <a:pathLst>
                <a:path w="125730" h="14604">
                  <a:moveTo>
                    <a:pt x="125730" y="0"/>
                  </a:moveTo>
                  <a:lnTo>
                    <a:pt x="5080" y="0"/>
                  </a:lnTo>
                  <a:lnTo>
                    <a:pt x="0" y="14604"/>
                  </a:lnTo>
                  <a:lnTo>
                    <a:pt x="121285" y="14604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31594" y="6153150"/>
              <a:ext cx="125730" cy="14604"/>
            </a:xfrm>
            <a:custGeom>
              <a:avLst/>
              <a:gdLst/>
              <a:ahLst/>
              <a:cxnLst/>
              <a:rect l="l" t="t" r="r" b="b"/>
              <a:pathLst>
                <a:path w="125730" h="14604">
                  <a:moveTo>
                    <a:pt x="5080" y="0"/>
                  </a:moveTo>
                  <a:lnTo>
                    <a:pt x="125730" y="0"/>
                  </a:lnTo>
                  <a:lnTo>
                    <a:pt x="121285" y="14604"/>
                  </a:lnTo>
                  <a:lnTo>
                    <a:pt x="0" y="14604"/>
                  </a:lnTo>
                  <a:lnTo>
                    <a:pt x="508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92884" y="6153150"/>
              <a:ext cx="119380" cy="15875"/>
            </a:xfrm>
            <a:custGeom>
              <a:avLst/>
              <a:gdLst/>
              <a:ahLst/>
              <a:cxnLst/>
              <a:rect l="l" t="t" r="r" b="b"/>
              <a:pathLst>
                <a:path w="119380" h="15875">
                  <a:moveTo>
                    <a:pt x="119380" y="0"/>
                  </a:moveTo>
                  <a:lnTo>
                    <a:pt x="4445" y="0"/>
                  </a:lnTo>
                  <a:lnTo>
                    <a:pt x="0" y="15875"/>
                  </a:lnTo>
                  <a:lnTo>
                    <a:pt x="118745" y="15875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92884" y="6153150"/>
              <a:ext cx="119380" cy="15875"/>
            </a:xfrm>
            <a:custGeom>
              <a:avLst/>
              <a:gdLst/>
              <a:ahLst/>
              <a:cxnLst/>
              <a:rect l="l" t="t" r="r" b="b"/>
              <a:pathLst>
                <a:path w="119380" h="15875">
                  <a:moveTo>
                    <a:pt x="4445" y="0"/>
                  </a:moveTo>
                  <a:lnTo>
                    <a:pt x="119380" y="0"/>
                  </a:lnTo>
                  <a:lnTo>
                    <a:pt x="118745" y="15875"/>
                  </a:lnTo>
                  <a:lnTo>
                    <a:pt x="0" y="15875"/>
                  </a:lnTo>
                  <a:lnTo>
                    <a:pt x="4445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36395" y="6153150"/>
              <a:ext cx="121920" cy="15875"/>
            </a:xfrm>
            <a:custGeom>
              <a:avLst/>
              <a:gdLst/>
              <a:ahLst/>
              <a:cxnLst/>
              <a:rect l="l" t="t" r="r" b="b"/>
              <a:pathLst>
                <a:path w="121919" h="15875">
                  <a:moveTo>
                    <a:pt x="121919" y="0"/>
                  </a:moveTo>
                  <a:lnTo>
                    <a:pt x="635" y="0"/>
                  </a:lnTo>
                  <a:lnTo>
                    <a:pt x="0" y="15875"/>
                  </a:lnTo>
                  <a:lnTo>
                    <a:pt x="121919" y="15875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36395" y="6153150"/>
              <a:ext cx="121920" cy="15875"/>
            </a:xfrm>
            <a:custGeom>
              <a:avLst/>
              <a:gdLst/>
              <a:ahLst/>
              <a:cxnLst/>
              <a:rect l="l" t="t" r="r" b="b"/>
              <a:pathLst>
                <a:path w="121919" h="15875">
                  <a:moveTo>
                    <a:pt x="635" y="0"/>
                  </a:moveTo>
                  <a:lnTo>
                    <a:pt x="121919" y="0"/>
                  </a:lnTo>
                  <a:lnTo>
                    <a:pt x="121919" y="15875"/>
                  </a:lnTo>
                  <a:lnTo>
                    <a:pt x="0" y="15875"/>
                  </a:lnTo>
                  <a:lnTo>
                    <a:pt x="635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84984" y="6153150"/>
              <a:ext cx="107314" cy="17145"/>
            </a:xfrm>
            <a:custGeom>
              <a:avLst/>
              <a:gdLst/>
              <a:ahLst/>
              <a:cxnLst/>
              <a:rect l="l" t="t" r="r" b="b"/>
              <a:pathLst>
                <a:path w="107314" h="17145">
                  <a:moveTo>
                    <a:pt x="104775" y="0"/>
                  </a:moveTo>
                  <a:lnTo>
                    <a:pt x="0" y="0"/>
                  </a:lnTo>
                  <a:lnTo>
                    <a:pt x="0" y="17145"/>
                  </a:lnTo>
                  <a:lnTo>
                    <a:pt x="107314" y="1714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84984" y="6153150"/>
              <a:ext cx="107314" cy="17145"/>
            </a:xfrm>
            <a:custGeom>
              <a:avLst/>
              <a:gdLst/>
              <a:ahLst/>
              <a:cxnLst/>
              <a:rect l="l" t="t" r="r" b="b"/>
              <a:pathLst>
                <a:path w="107314" h="17145">
                  <a:moveTo>
                    <a:pt x="0" y="0"/>
                  </a:moveTo>
                  <a:lnTo>
                    <a:pt x="104775" y="0"/>
                  </a:lnTo>
                  <a:lnTo>
                    <a:pt x="10731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917699" y="6162675"/>
              <a:ext cx="132715" cy="14604"/>
            </a:xfrm>
            <a:custGeom>
              <a:avLst/>
              <a:gdLst/>
              <a:ahLst/>
              <a:cxnLst/>
              <a:rect l="l" t="t" r="r" b="b"/>
              <a:pathLst>
                <a:path w="132714" h="14604">
                  <a:moveTo>
                    <a:pt x="120650" y="0"/>
                  </a:moveTo>
                  <a:lnTo>
                    <a:pt x="0" y="0"/>
                  </a:lnTo>
                  <a:lnTo>
                    <a:pt x="5714" y="14604"/>
                  </a:lnTo>
                  <a:lnTo>
                    <a:pt x="132714" y="14604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23644" y="6162675"/>
              <a:ext cx="838200" cy="65405"/>
            </a:xfrm>
            <a:custGeom>
              <a:avLst/>
              <a:gdLst/>
              <a:ahLst/>
              <a:cxnLst/>
              <a:rect l="l" t="t" r="r" b="b"/>
              <a:pathLst>
                <a:path w="838200" h="65404">
                  <a:moveTo>
                    <a:pt x="694690" y="0"/>
                  </a:moveTo>
                  <a:lnTo>
                    <a:pt x="815340" y="0"/>
                  </a:lnTo>
                  <a:lnTo>
                    <a:pt x="827405" y="14604"/>
                  </a:lnTo>
                  <a:lnTo>
                    <a:pt x="700405" y="14604"/>
                  </a:lnTo>
                  <a:lnTo>
                    <a:pt x="694690" y="0"/>
                  </a:lnTo>
                  <a:close/>
                </a:path>
                <a:path w="838200" h="65404">
                  <a:moveTo>
                    <a:pt x="71755" y="21589"/>
                  </a:moveTo>
                  <a:lnTo>
                    <a:pt x="464819" y="21589"/>
                  </a:lnTo>
                </a:path>
                <a:path w="838200" h="65404">
                  <a:moveTo>
                    <a:pt x="88265" y="34925"/>
                  </a:moveTo>
                  <a:lnTo>
                    <a:pt x="486410" y="34925"/>
                  </a:lnTo>
                </a:path>
                <a:path w="838200" h="65404">
                  <a:moveTo>
                    <a:pt x="92710" y="46989"/>
                  </a:moveTo>
                  <a:lnTo>
                    <a:pt x="440690" y="46989"/>
                  </a:lnTo>
                </a:path>
                <a:path w="838200" h="65404">
                  <a:moveTo>
                    <a:pt x="101600" y="61595"/>
                  </a:moveTo>
                  <a:lnTo>
                    <a:pt x="147955" y="61595"/>
                  </a:lnTo>
                </a:path>
                <a:path w="838200" h="65404">
                  <a:moveTo>
                    <a:pt x="17145" y="27304"/>
                  </a:moveTo>
                  <a:lnTo>
                    <a:pt x="56515" y="27304"/>
                  </a:lnTo>
                </a:path>
                <a:path w="838200" h="65404">
                  <a:moveTo>
                    <a:pt x="10795" y="40639"/>
                  </a:moveTo>
                  <a:lnTo>
                    <a:pt x="48260" y="40639"/>
                  </a:lnTo>
                </a:path>
                <a:path w="838200" h="65404">
                  <a:moveTo>
                    <a:pt x="0" y="52704"/>
                  </a:moveTo>
                  <a:lnTo>
                    <a:pt x="69215" y="52704"/>
                  </a:lnTo>
                </a:path>
                <a:path w="838200" h="65404">
                  <a:moveTo>
                    <a:pt x="161290" y="61595"/>
                  </a:moveTo>
                  <a:lnTo>
                    <a:pt x="397510" y="61595"/>
                  </a:lnTo>
                </a:path>
                <a:path w="838200" h="65404">
                  <a:moveTo>
                    <a:pt x="483235" y="19685"/>
                  </a:moveTo>
                  <a:lnTo>
                    <a:pt x="537844" y="19685"/>
                  </a:lnTo>
                </a:path>
                <a:path w="838200" h="65404">
                  <a:moveTo>
                    <a:pt x="497840" y="34925"/>
                  </a:moveTo>
                  <a:lnTo>
                    <a:pt x="541019" y="34925"/>
                  </a:lnTo>
                </a:path>
                <a:path w="838200" h="65404">
                  <a:moveTo>
                    <a:pt x="467360" y="47625"/>
                  </a:moveTo>
                  <a:lnTo>
                    <a:pt x="541019" y="47625"/>
                  </a:lnTo>
                </a:path>
                <a:path w="838200" h="65404">
                  <a:moveTo>
                    <a:pt x="407669" y="61595"/>
                  </a:moveTo>
                  <a:lnTo>
                    <a:pt x="445135" y="61595"/>
                  </a:lnTo>
                </a:path>
                <a:path w="838200" h="65404">
                  <a:moveTo>
                    <a:pt x="455930" y="62229"/>
                  </a:moveTo>
                  <a:lnTo>
                    <a:pt x="537210" y="62229"/>
                  </a:lnTo>
                </a:path>
                <a:path w="838200" h="65404">
                  <a:moveTo>
                    <a:pt x="560069" y="27304"/>
                  </a:moveTo>
                  <a:lnTo>
                    <a:pt x="671194" y="27304"/>
                  </a:lnTo>
                </a:path>
                <a:path w="838200" h="65404">
                  <a:moveTo>
                    <a:pt x="575310" y="43814"/>
                  </a:moveTo>
                  <a:lnTo>
                    <a:pt x="673100" y="43814"/>
                  </a:lnTo>
                </a:path>
                <a:path w="838200" h="65404">
                  <a:moveTo>
                    <a:pt x="577215" y="63500"/>
                  </a:moveTo>
                  <a:lnTo>
                    <a:pt x="677544" y="63500"/>
                  </a:lnTo>
                </a:path>
                <a:path w="838200" h="65404">
                  <a:moveTo>
                    <a:pt x="708025" y="27304"/>
                  </a:moveTo>
                  <a:lnTo>
                    <a:pt x="814705" y="27304"/>
                  </a:lnTo>
                </a:path>
                <a:path w="838200" h="65404">
                  <a:moveTo>
                    <a:pt x="697865" y="41910"/>
                  </a:moveTo>
                  <a:lnTo>
                    <a:pt x="784225" y="41910"/>
                  </a:lnTo>
                </a:path>
                <a:path w="838200" h="65404">
                  <a:moveTo>
                    <a:pt x="708025" y="52704"/>
                  </a:moveTo>
                  <a:lnTo>
                    <a:pt x="788669" y="52704"/>
                  </a:lnTo>
                </a:path>
                <a:path w="838200" h="65404">
                  <a:moveTo>
                    <a:pt x="705485" y="65404"/>
                  </a:moveTo>
                  <a:lnTo>
                    <a:pt x="805180" y="65404"/>
                  </a:lnTo>
                </a:path>
                <a:path w="838200" h="65404">
                  <a:moveTo>
                    <a:pt x="802005" y="41910"/>
                  </a:moveTo>
                  <a:lnTo>
                    <a:pt x="830580" y="41910"/>
                  </a:lnTo>
                </a:path>
                <a:path w="838200" h="65404">
                  <a:moveTo>
                    <a:pt x="811530" y="59689"/>
                  </a:moveTo>
                  <a:lnTo>
                    <a:pt x="838200" y="59689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440815" y="5885815"/>
              <a:ext cx="438784" cy="31750"/>
            </a:xfrm>
            <a:custGeom>
              <a:avLst/>
              <a:gdLst/>
              <a:ahLst/>
              <a:cxnLst/>
              <a:rect l="l" t="t" r="r" b="b"/>
              <a:pathLst>
                <a:path w="438785" h="31750">
                  <a:moveTo>
                    <a:pt x="413384" y="0"/>
                  </a:moveTo>
                  <a:lnTo>
                    <a:pt x="26034" y="0"/>
                  </a:lnTo>
                  <a:lnTo>
                    <a:pt x="0" y="31750"/>
                  </a:lnTo>
                  <a:lnTo>
                    <a:pt x="438784" y="31750"/>
                  </a:lnTo>
                  <a:lnTo>
                    <a:pt x="4133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40815" y="5885815"/>
              <a:ext cx="438784" cy="31750"/>
            </a:xfrm>
            <a:custGeom>
              <a:avLst/>
              <a:gdLst/>
              <a:ahLst/>
              <a:cxnLst/>
              <a:rect l="l" t="t" r="r" b="b"/>
              <a:pathLst>
                <a:path w="438785" h="31750">
                  <a:moveTo>
                    <a:pt x="0" y="31750"/>
                  </a:moveTo>
                  <a:lnTo>
                    <a:pt x="438784" y="31750"/>
                  </a:lnTo>
                  <a:lnTo>
                    <a:pt x="413384" y="0"/>
                  </a:lnTo>
                  <a:lnTo>
                    <a:pt x="26034" y="0"/>
                  </a:lnTo>
                  <a:lnTo>
                    <a:pt x="0" y="3175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440815" y="5917565"/>
              <a:ext cx="438784" cy="29845"/>
            </a:xfrm>
            <a:custGeom>
              <a:avLst/>
              <a:gdLst/>
              <a:ahLst/>
              <a:cxnLst/>
              <a:rect l="l" t="t" r="r" b="b"/>
              <a:pathLst>
                <a:path w="438785" h="29845">
                  <a:moveTo>
                    <a:pt x="438784" y="0"/>
                  </a:moveTo>
                  <a:lnTo>
                    <a:pt x="0" y="0"/>
                  </a:lnTo>
                  <a:lnTo>
                    <a:pt x="0" y="29845"/>
                  </a:lnTo>
                  <a:lnTo>
                    <a:pt x="438784" y="29845"/>
                  </a:lnTo>
                  <a:lnTo>
                    <a:pt x="4387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440815" y="5917565"/>
              <a:ext cx="438784" cy="29845"/>
            </a:xfrm>
            <a:custGeom>
              <a:avLst/>
              <a:gdLst/>
              <a:ahLst/>
              <a:cxnLst/>
              <a:rect l="l" t="t" r="r" b="b"/>
              <a:pathLst>
                <a:path w="438785" h="29845">
                  <a:moveTo>
                    <a:pt x="0" y="29845"/>
                  </a:moveTo>
                  <a:lnTo>
                    <a:pt x="438784" y="29845"/>
                  </a:lnTo>
                  <a:lnTo>
                    <a:pt x="438784" y="0"/>
                  </a:lnTo>
                  <a:lnTo>
                    <a:pt x="0" y="0"/>
                  </a:lnTo>
                  <a:lnTo>
                    <a:pt x="0" y="29845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542415" y="5858510"/>
              <a:ext cx="234315" cy="58419"/>
            </a:xfrm>
            <a:custGeom>
              <a:avLst/>
              <a:gdLst/>
              <a:ahLst/>
              <a:cxnLst/>
              <a:rect l="l" t="t" r="r" b="b"/>
              <a:pathLst>
                <a:path w="234314" h="58420">
                  <a:moveTo>
                    <a:pt x="234315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8100" y="51435"/>
                  </a:lnTo>
                  <a:lnTo>
                    <a:pt x="81915" y="57150"/>
                  </a:lnTo>
                  <a:lnTo>
                    <a:pt x="111124" y="58419"/>
                  </a:lnTo>
                  <a:lnTo>
                    <a:pt x="127634" y="58419"/>
                  </a:lnTo>
                  <a:lnTo>
                    <a:pt x="151765" y="57150"/>
                  </a:lnTo>
                  <a:lnTo>
                    <a:pt x="162559" y="55879"/>
                  </a:lnTo>
                  <a:lnTo>
                    <a:pt x="172084" y="55244"/>
                  </a:lnTo>
                  <a:lnTo>
                    <a:pt x="214629" y="46989"/>
                  </a:lnTo>
                  <a:lnTo>
                    <a:pt x="234315" y="33019"/>
                  </a:lnTo>
                  <a:lnTo>
                    <a:pt x="23431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42415" y="5858510"/>
              <a:ext cx="234315" cy="58419"/>
            </a:xfrm>
            <a:custGeom>
              <a:avLst/>
              <a:gdLst/>
              <a:ahLst/>
              <a:cxnLst/>
              <a:rect l="l" t="t" r="r" b="b"/>
              <a:pathLst>
                <a:path w="234314" h="58420">
                  <a:moveTo>
                    <a:pt x="0" y="33019"/>
                  </a:moveTo>
                  <a:lnTo>
                    <a:pt x="0" y="0"/>
                  </a:lnTo>
                  <a:lnTo>
                    <a:pt x="234315" y="0"/>
                  </a:lnTo>
                  <a:lnTo>
                    <a:pt x="234315" y="33019"/>
                  </a:lnTo>
                  <a:lnTo>
                    <a:pt x="233045" y="36829"/>
                  </a:lnTo>
                  <a:lnTo>
                    <a:pt x="191770" y="52069"/>
                  </a:lnTo>
                  <a:lnTo>
                    <a:pt x="184149" y="53339"/>
                  </a:lnTo>
                  <a:lnTo>
                    <a:pt x="172084" y="55244"/>
                  </a:lnTo>
                  <a:lnTo>
                    <a:pt x="162559" y="55879"/>
                  </a:lnTo>
                  <a:lnTo>
                    <a:pt x="151765" y="57150"/>
                  </a:lnTo>
                  <a:lnTo>
                    <a:pt x="140334" y="57785"/>
                  </a:lnTo>
                  <a:lnTo>
                    <a:pt x="127634" y="58419"/>
                  </a:lnTo>
                  <a:lnTo>
                    <a:pt x="111124" y="58419"/>
                  </a:lnTo>
                  <a:lnTo>
                    <a:pt x="68579" y="55879"/>
                  </a:lnTo>
                  <a:lnTo>
                    <a:pt x="14604" y="45085"/>
                  </a:lnTo>
                  <a:lnTo>
                    <a:pt x="1269" y="35560"/>
                  </a:lnTo>
                  <a:lnTo>
                    <a:pt x="0" y="3301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386840" y="5476240"/>
              <a:ext cx="546100" cy="393700"/>
            </a:xfrm>
            <a:custGeom>
              <a:avLst/>
              <a:gdLst/>
              <a:ahLst/>
              <a:cxnLst/>
              <a:rect l="l" t="t" r="r" b="b"/>
              <a:pathLst>
                <a:path w="546100" h="393700">
                  <a:moveTo>
                    <a:pt x="495934" y="0"/>
                  </a:moveTo>
                  <a:lnTo>
                    <a:pt x="50800" y="0"/>
                  </a:lnTo>
                  <a:lnTo>
                    <a:pt x="31115" y="3810"/>
                  </a:lnTo>
                  <a:lnTo>
                    <a:pt x="14604" y="13970"/>
                  </a:lnTo>
                  <a:lnTo>
                    <a:pt x="3809" y="29210"/>
                  </a:lnTo>
                  <a:lnTo>
                    <a:pt x="0" y="48260"/>
                  </a:lnTo>
                  <a:lnTo>
                    <a:pt x="0" y="345439"/>
                  </a:lnTo>
                  <a:lnTo>
                    <a:pt x="3809" y="364489"/>
                  </a:lnTo>
                  <a:lnTo>
                    <a:pt x="14604" y="379730"/>
                  </a:lnTo>
                  <a:lnTo>
                    <a:pt x="31115" y="389889"/>
                  </a:lnTo>
                  <a:lnTo>
                    <a:pt x="50800" y="393700"/>
                  </a:lnTo>
                  <a:lnTo>
                    <a:pt x="495934" y="393700"/>
                  </a:lnTo>
                  <a:lnTo>
                    <a:pt x="515620" y="389889"/>
                  </a:lnTo>
                  <a:lnTo>
                    <a:pt x="531495" y="379730"/>
                  </a:lnTo>
                  <a:lnTo>
                    <a:pt x="542290" y="364489"/>
                  </a:lnTo>
                  <a:lnTo>
                    <a:pt x="546099" y="345439"/>
                  </a:lnTo>
                  <a:lnTo>
                    <a:pt x="546099" y="48260"/>
                  </a:lnTo>
                  <a:lnTo>
                    <a:pt x="542290" y="29210"/>
                  </a:lnTo>
                  <a:lnTo>
                    <a:pt x="531495" y="13970"/>
                  </a:lnTo>
                  <a:lnTo>
                    <a:pt x="515620" y="3810"/>
                  </a:lnTo>
                  <a:lnTo>
                    <a:pt x="49593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386840" y="5476240"/>
              <a:ext cx="546100" cy="393700"/>
            </a:xfrm>
            <a:custGeom>
              <a:avLst/>
              <a:gdLst/>
              <a:ahLst/>
              <a:cxnLst/>
              <a:rect l="l" t="t" r="r" b="b"/>
              <a:pathLst>
                <a:path w="546100" h="393700">
                  <a:moveTo>
                    <a:pt x="546099" y="48260"/>
                  </a:moveTo>
                  <a:lnTo>
                    <a:pt x="542290" y="29210"/>
                  </a:lnTo>
                  <a:lnTo>
                    <a:pt x="531495" y="13970"/>
                  </a:lnTo>
                  <a:lnTo>
                    <a:pt x="515620" y="3810"/>
                  </a:lnTo>
                  <a:lnTo>
                    <a:pt x="495934" y="0"/>
                  </a:lnTo>
                  <a:lnTo>
                    <a:pt x="50800" y="0"/>
                  </a:lnTo>
                  <a:lnTo>
                    <a:pt x="31115" y="3810"/>
                  </a:lnTo>
                  <a:lnTo>
                    <a:pt x="14604" y="13970"/>
                  </a:lnTo>
                  <a:lnTo>
                    <a:pt x="3809" y="29210"/>
                  </a:lnTo>
                  <a:lnTo>
                    <a:pt x="0" y="48260"/>
                  </a:lnTo>
                  <a:lnTo>
                    <a:pt x="0" y="345439"/>
                  </a:lnTo>
                  <a:lnTo>
                    <a:pt x="3809" y="364489"/>
                  </a:lnTo>
                  <a:lnTo>
                    <a:pt x="14604" y="379730"/>
                  </a:lnTo>
                  <a:lnTo>
                    <a:pt x="31115" y="389889"/>
                  </a:lnTo>
                  <a:lnTo>
                    <a:pt x="50800" y="393700"/>
                  </a:lnTo>
                  <a:lnTo>
                    <a:pt x="495934" y="393700"/>
                  </a:lnTo>
                  <a:lnTo>
                    <a:pt x="515620" y="389889"/>
                  </a:lnTo>
                  <a:lnTo>
                    <a:pt x="531495" y="379730"/>
                  </a:lnTo>
                  <a:lnTo>
                    <a:pt x="542290" y="364489"/>
                  </a:lnTo>
                  <a:lnTo>
                    <a:pt x="546099" y="345439"/>
                  </a:lnTo>
                  <a:lnTo>
                    <a:pt x="546099" y="4826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47800" y="5519420"/>
              <a:ext cx="423545" cy="307340"/>
            </a:xfrm>
            <a:custGeom>
              <a:avLst/>
              <a:gdLst/>
              <a:ahLst/>
              <a:cxnLst/>
              <a:rect l="l" t="t" r="r" b="b"/>
              <a:pathLst>
                <a:path w="423544" h="307339">
                  <a:moveTo>
                    <a:pt x="384810" y="0"/>
                  </a:moveTo>
                  <a:lnTo>
                    <a:pt x="38734" y="0"/>
                  </a:lnTo>
                  <a:lnTo>
                    <a:pt x="23494" y="3175"/>
                  </a:lnTo>
                  <a:lnTo>
                    <a:pt x="11430" y="10794"/>
                  </a:lnTo>
                  <a:lnTo>
                    <a:pt x="3175" y="22859"/>
                  </a:lnTo>
                  <a:lnTo>
                    <a:pt x="0" y="37464"/>
                  </a:lnTo>
                  <a:lnTo>
                    <a:pt x="0" y="269875"/>
                  </a:lnTo>
                  <a:lnTo>
                    <a:pt x="3175" y="284479"/>
                  </a:lnTo>
                  <a:lnTo>
                    <a:pt x="11430" y="295909"/>
                  </a:lnTo>
                  <a:lnTo>
                    <a:pt x="23494" y="304164"/>
                  </a:lnTo>
                  <a:lnTo>
                    <a:pt x="38734" y="307339"/>
                  </a:lnTo>
                  <a:lnTo>
                    <a:pt x="384810" y="307339"/>
                  </a:lnTo>
                  <a:lnTo>
                    <a:pt x="400050" y="304164"/>
                  </a:lnTo>
                  <a:lnTo>
                    <a:pt x="412114" y="295909"/>
                  </a:lnTo>
                  <a:lnTo>
                    <a:pt x="421005" y="284479"/>
                  </a:lnTo>
                  <a:lnTo>
                    <a:pt x="423544" y="269875"/>
                  </a:lnTo>
                  <a:lnTo>
                    <a:pt x="423544" y="37464"/>
                  </a:lnTo>
                  <a:lnTo>
                    <a:pt x="421005" y="22859"/>
                  </a:lnTo>
                  <a:lnTo>
                    <a:pt x="412114" y="10794"/>
                  </a:lnTo>
                  <a:lnTo>
                    <a:pt x="400050" y="3175"/>
                  </a:lnTo>
                  <a:lnTo>
                    <a:pt x="38481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47800" y="5519420"/>
              <a:ext cx="423545" cy="307340"/>
            </a:xfrm>
            <a:custGeom>
              <a:avLst/>
              <a:gdLst/>
              <a:ahLst/>
              <a:cxnLst/>
              <a:rect l="l" t="t" r="r" b="b"/>
              <a:pathLst>
                <a:path w="423544" h="307339">
                  <a:moveTo>
                    <a:pt x="423544" y="37464"/>
                  </a:moveTo>
                  <a:lnTo>
                    <a:pt x="421005" y="22859"/>
                  </a:lnTo>
                  <a:lnTo>
                    <a:pt x="412114" y="10794"/>
                  </a:lnTo>
                  <a:lnTo>
                    <a:pt x="400050" y="3175"/>
                  </a:lnTo>
                  <a:lnTo>
                    <a:pt x="384810" y="0"/>
                  </a:lnTo>
                  <a:lnTo>
                    <a:pt x="38734" y="0"/>
                  </a:lnTo>
                  <a:lnTo>
                    <a:pt x="23494" y="3175"/>
                  </a:lnTo>
                  <a:lnTo>
                    <a:pt x="11430" y="10794"/>
                  </a:lnTo>
                  <a:lnTo>
                    <a:pt x="3175" y="22859"/>
                  </a:lnTo>
                  <a:lnTo>
                    <a:pt x="0" y="37464"/>
                  </a:lnTo>
                  <a:lnTo>
                    <a:pt x="0" y="269875"/>
                  </a:lnTo>
                  <a:lnTo>
                    <a:pt x="3175" y="284479"/>
                  </a:lnTo>
                  <a:lnTo>
                    <a:pt x="11430" y="295909"/>
                  </a:lnTo>
                  <a:lnTo>
                    <a:pt x="23494" y="304164"/>
                  </a:lnTo>
                  <a:lnTo>
                    <a:pt x="38734" y="307339"/>
                  </a:lnTo>
                  <a:lnTo>
                    <a:pt x="384810" y="307339"/>
                  </a:lnTo>
                  <a:lnTo>
                    <a:pt x="400050" y="304164"/>
                  </a:lnTo>
                  <a:lnTo>
                    <a:pt x="412114" y="295909"/>
                  </a:lnTo>
                  <a:lnTo>
                    <a:pt x="421005" y="284479"/>
                  </a:lnTo>
                  <a:lnTo>
                    <a:pt x="423544" y="269875"/>
                  </a:lnTo>
                  <a:lnTo>
                    <a:pt x="423544" y="37464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471295" y="5536565"/>
              <a:ext cx="376555" cy="273685"/>
            </a:xfrm>
            <a:custGeom>
              <a:avLst/>
              <a:gdLst/>
              <a:ahLst/>
              <a:cxnLst/>
              <a:rect l="l" t="t" r="r" b="b"/>
              <a:pathLst>
                <a:path w="376555" h="273685">
                  <a:moveTo>
                    <a:pt x="341630" y="0"/>
                  </a:moveTo>
                  <a:lnTo>
                    <a:pt x="34290" y="0"/>
                  </a:lnTo>
                  <a:lnTo>
                    <a:pt x="20955" y="2539"/>
                  </a:lnTo>
                  <a:lnTo>
                    <a:pt x="10160" y="10160"/>
                  </a:lnTo>
                  <a:lnTo>
                    <a:pt x="2540" y="20955"/>
                  </a:lnTo>
                  <a:lnTo>
                    <a:pt x="0" y="33655"/>
                  </a:lnTo>
                  <a:lnTo>
                    <a:pt x="0" y="240664"/>
                  </a:lnTo>
                  <a:lnTo>
                    <a:pt x="2540" y="253364"/>
                  </a:lnTo>
                  <a:lnTo>
                    <a:pt x="10160" y="264160"/>
                  </a:lnTo>
                  <a:lnTo>
                    <a:pt x="20955" y="271145"/>
                  </a:lnTo>
                  <a:lnTo>
                    <a:pt x="34290" y="273685"/>
                  </a:lnTo>
                  <a:lnTo>
                    <a:pt x="341630" y="273685"/>
                  </a:lnTo>
                  <a:lnTo>
                    <a:pt x="354965" y="271145"/>
                  </a:lnTo>
                  <a:lnTo>
                    <a:pt x="366394" y="264160"/>
                  </a:lnTo>
                  <a:lnTo>
                    <a:pt x="373380" y="253364"/>
                  </a:lnTo>
                  <a:lnTo>
                    <a:pt x="376555" y="240664"/>
                  </a:lnTo>
                  <a:lnTo>
                    <a:pt x="376555" y="33655"/>
                  </a:lnTo>
                  <a:lnTo>
                    <a:pt x="373380" y="20955"/>
                  </a:lnTo>
                  <a:lnTo>
                    <a:pt x="366394" y="10160"/>
                  </a:lnTo>
                  <a:lnTo>
                    <a:pt x="354965" y="2539"/>
                  </a:lnTo>
                  <a:lnTo>
                    <a:pt x="34163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71295" y="5536565"/>
              <a:ext cx="376555" cy="273685"/>
            </a:xfrm>
            <a:custGeom>
              <a:avLst/>
              <a:gdLst/>
              <a:ahLst/>
              <a:cxnLst/>
              <a:rect l="l" t="t" r="r" b="b"/>
              <a:pathLst>
                <a:path w="376555" h="273685">
                  <a:moveTo>
                    <a:pt x="376555" y="33655"/>
                  </a:moveTo>
                  <a:lnTo>
                    <a:pt x="373380" y="20955"/>
                  </a:lnTo>
                  <a:lnTo>
                    <a:pt x="366394" y="10160"/>
                  </a:lnTo>
                  <a:lnTo>
                    <a:pt x="354965" y="2539"/>
                  </a:lnTo>
                  <a:lnTo>
                    <a:pt x="341630" y="0"/>
                  </a:lnTo>
                  <a:lnTo>
                    <a:pt x="34290" y="0"/>
                  </a:lnTo>
                  <a:lnTo>
                    <a:pt x="20955" y="2539"/>
                  </a:lnTo>
                  <a:lnTo>
                    <a:pt x="10160" y="10160"/>
                  </a:lnTo>
                  <a:lnTo>
                    <a:pt x="2540" y="20955"/>
                  </a:lnTo>
                  <a:lnTo>
                    <a:pt x="0" y="33655"/>
                  </a:lnTo>
                  <a:lnTo>
                    <a:pt x="0" y="240664"/>
                  </a:lnTo>
                  <a:lnTo>
                    <a:pt x="2540" y="253364"/>
                  </a:lnTo>
                  <a:lnTo>
                    <a:pt x="10160" y="264160"/>
                  </a:lnTo>
                  <a:lnTo>
                    <a:pt x="20955" y="271145"/>
                  </a:lnTo>
                  <a:lnTo>
                    <a:pt x="34290" y="273685"/>
                  </a:lnTo>
                  <a:lnTo>
                    <a:pt x="341630" y="273685"/>
                  </a:lnTo>
                  <a:lnTo>
                    <a:pt x="354965" y="271145"/>
                  </a:lnTo>
                  <a:lnTo>
                    <a:pt x="366394" y="264160"/>
                  </a:lnTo>
                  <a:lnTo>
                    <a:pt x="373380" y="253364"/>
                  </a:lnTo>
                  <a:lnTo>
                    <a:pt x="376555" y="240664"/>
                  </a:lnTo>
                  <a:lnTo>
                    <a:pt x="376555" y="33655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42770" y="5847714"/>
              <a:ext cx="15875" cy="3810"/>
            </a:xfrm>
            <a:custGeom>
              <a:avLst/>
              <a:gdLst/>
              <a:ahLst/>
              <a:cxnLst/>
              <a:rect l="l" t="t" r="r" b="b"/>
              <a:pathLst>
                <a:path w="15875" h="3810">
                  <a:moveTo>
                    <a:pt x="1587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5875" y="3810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42770" y="5847714"/>
              <a:ext cx="15875" cy="3810"/>
            </a:xfrm>
            <a:custGeom>
              <a:avLst/>
              <a:gdLst/>
              <a:ahLst/>
              <a:cxnLst/>
              <a:rect l="l" t="t" r="r" b="b"/>
              <a:pathLst>
                <a:path w="15875" h="3810">
                  <a:moveTo>
                    <a:pt x="0" y="3810"/>
                  </a:moveTo>
                  <a:lnTo>
                    <a:pt x="15875" y="3810"/>
                  </a:lnTo>
                  <a:lnTo>
                    <a:pt x="15875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326254" y="6684010"/>
              <a:ext cx="1999614" cy="751205"/>
            </a:xfrm>
            <a:custGeom>
              <a:avLst/>
              <a:gdLst/>
              <a:ahLst/>
              <a:cxnLst/>
              <a:rect l="l" t="t" r="r" b="b"/>
              <a:pathLst>
                <a:path w="1999614" h="751204">
                  <a:moveTo>
                    <a:pt x="655955" y="375920"/>
                  </a:moveTo>
                  <a:lnTo>
                    <a:pt x="0" y="0"/>
                  </a:lnTo>
                  <a:lnTo>
                    <a:pt x="0" y="751205"/>
                  </a:lnTo>
                  <a:lnTo>
                    <a:pt x="655955" y="375920"/>
                  </a:lnTo>
                  <a:close/>
                </a:path>
                <a:path w="1999614" h="751204">
                  <a:moveTo>
                    <a:pt x="1623695" y="0"/>
                  </a:moveTo>
                  <a:lnTo>
                    <a:pt x="1572895" y="3175"/>
                  </a:lnTo>
                  <a:lnTo>
                    <a:pt x="1524000" y="12065"/>
                  </a:lnTo>
                  <a:lnTo>
                    <a:pt x="1477645" y="27305"/>
                  </a:lnTo>
                  <a:lnTo>
                    <a:pt x="1433830" y="47625"/>
                  </a:lnTo>
                  <a:lnTo>
                    <a:pt x="1393825" y="73025"/>
                  </a:lnTo>
                  <a:lnTo>
                    <a:pt x="1358265" y="102870"/>
                  </a:lnTo>
                  <a:lnTo>
                    <a:pt x="1326515" y="136525"/>
                  </a:lnTo>
                  <a:lnTo>
                    <a:pt x="1299210" y="173990"/>
                  </a:lnTo>
                  <a:lnTo>
                    <a:pt x="1277620" y="214630"/>
                  </a:lnTo>
                  <a:lnTo>
                    <a:pt x="1261745" y="257810"/>
                  </a:lnTo>
                  <a:lnTo>
                    <a:pt x="1251585" y="304165"/>
                  </a:lnTo>
                  <a:lnTo>
                    <a:pt x="1247775" y="351790"/>
                  </a:lnTo>
                  <a:lnTo>
                    <a:pt x="1251585" y="399415"/>
                  </a:lnTo>
                  <a:lnTo>
                    <a:pt x="1261745" y="445135"/>
                  </a:lnTo>
                  <a:lnTo>
                    <a:pt x="1277620" y="488315"/>
                  </a:lnTo>
                  <a:lnTo>
                    <a:pt x="1299210" y="528955"/>
                  </a:lnTo>
                  <a:lnTo>
                    <a:pt x="1326515" y="566420"/>
                  </a:lnTo>
                  <a:lnTo>
                    <a:pt x="1358265" y="600710"/>
                  </a:lnTo>
                  <a:lnTo>
                    <a:pt x="1393825" y="629920"/>
                  </a:lnTo>
                  <a:lnTo>
                    <a:pt x="1433830" y="655320"/>
                  </a:lnTo>
                  <a:lnTo>
                    <a:pt x="1477645" y="675640"/>
                  </a:lnTo>
                  <a:lnTo>
                    <a:pt x="1524000" y="690880"/>
                  </a:lnTo>
                  <a:lnTo>
                    <a:pt x="1572895" y="700405"/>
                  </a:lnTo>
                  <a:lnTo>
                    <a:pt x="1623695" y="703580"/>
                  </a:lnTo>
                  <a:lnTo>
                    <a:pt x="1675130" y="700405"/>
                  </a:lnTo>
                  <a:lnTo>
                    <a:pt x="1724025" y="690880"/>
                  </a:lnTo>
                  <a:lnTo>
                    <a:pt x="1770380" y="675640"/>
                  </a:lnTo>
                  <a:lnTo>
                    <a:pt x="1813560" y="655320"/>
                  </a:lnTo>
                  <a:lnTo>
                    <a:pt x="1853565" y="629920"/>
                  </a:lnTo>
                  <a:lnTo>
                    <a:pt x="1889760" y="600710"/>
                  </a:lnTo>
                  <a:lnTo>
                    <a:pt x="1921510" y="566420"/>
                  </a:lnTo>
                  <a:lnTo>
                    <a:pt x="1948180" y="528955"/>
                  </a:lnTo>
                  <a:lnTo>
                    <a:pt x="1970405" y="488315"/>
                  </a:lnTo>
                  <a:lnTo>
                    <a:pt x="1986280" y="445135"/>
                  </a:lnTo>
                  <a:lnTo>
                    <a:pt x="1996440" y="399415"/>
                  </a:lnTo>
                  <a:lnTo>
                    <a:pt x="1999615" y="351790"/>
                  </a:lnTo>
                  <a:lnTo>
                    <a:pt x="1996440" y="304165"/>
                  </a:lnTo>
                  <a:lnTo>
                    <a:pt x="1986280" y="257810"/>
                  </a:lnTo>
                  <a:lnTo>
                    <a:pt x="1970405" y="214630"/>
                  </a:lnTo>
                  <a:lnTo>
                    <a:pt x="1948180" y="173990"/>
                  </a:lnTo>
                  <a:lnTo>
                    <a:pt x="1921510" y="136525"/>
                  </a:lnTo>
                  <a:lnTo>
                    <a:pt x="1889760" y="102870"/>
                  </a:lnTo>
                  <a:lnTo>
                    <a:pt x="1853565" y="73025"/>
                  </a:lnTo>
                  <a:lnTo>
                    <a:pt x="1813560" y="47625"/>
                  </a:lnTo>
                  <a:lnTo>
                    <a:pt x="1770380" y="27305"/>
                  </a:lnTo>
                  <a:lnTo>
                    <a:pt x="1724025" y="12065"/>
                  </a:lnTo>
                  <a:lnTo>
                    <a:pt x="1675130" y="3175"/>
                  </a:lnTo>
                  <a:lnTo>
                    <a:pt x="1623695" y="0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965959" y="5668010"/>
              <a:ext cx="4752340" cy="2544445"/>
            </a:xfrm>
            <a:custGeom>
              <a:avLst/>
              <a:gdLst/>
              <a:ahLst/>
              <a:cxnLst/>
              <a:rect l="l" t="t" r="r" b="b"/>
              <a:pathLst>
                <a:path w="4752340" h="2544445">
                  <a:moveTo>
                    <a:pt x="384175" y="2447925"/>
                  </a:moveTo>
                  <a:lnTo>
                    <a:pt x="288289" y="2496185"/>
                  </a:lnTo>
                  <a:lnTo>
                    <a:pt x="384175" y="2544445"/>
                  </a:lnTo>
                  <a:lnTo>
                    <a:pt x="384175" y="2512060"/>
                  </a:lnTo>
                  <a:lnTo>
                    <a:pt x="624204" y="2512060"/>
                  </a:lnTo>
                  <a:lnTo>
                    <a:pt x="624204" y="2480310"/>
                  </a:lnTo>
                  <a:lnTo>
                    <a:pt x="384175" y="2480310"/>
                  </a:lnTo>
                  <a:lnTo>
                    <a:pt x="384175" y="2447925"/>
                  </a:lnTo>
                  <a:close/>
                </a:path>
                <a:path w="4752340" h="2544445">
                  <a:moveTo>
                    <a:pt x="96519" y="0"/>
                  </a:moveTo>
                  <a:lnTo>
                    <a:pt x="0" y="48260"/>
                  </a:lnTo>
                  <a:lnTo>
                    <a:pt x="96519" y="96519"/>
                  </a:lnTo>
                  <a:lnTo>
                    <a:pt x="96519" y="64135"/>
                  </a:lnTo>
                  <a:lnTo>
                    <a:pt x="624204" y="64135"/>
                  </a:lnTo>
                  <a:lnTo>
                    <a:pt x="624204" y="32385"/>
                  </a:lnTo>
                  <a:lnTo>
                    <a:pt x="96519" y="32385"/>
                  </a:lnTo>
                  <a:lnTo>
                    <a:pt x="96519" y="0"/>
                  </a:lnTo>
                  <a:close/>
                </a:path>
                <a:path w="4752340" h="2544445">
                  <a:moveTo>
                    <a:pt x="312419" y="1308100"/>
                  </a:moveTo>
                  <a:lnTo>
                    <a:pt x="240029" y="1344295"/>
                  </a:lnTo>
                  <a:lnTo>
                    <a:pt x="312419" y="1380489"/>
                  </a:lnTo>
                  <a:lnTo>
                    <a:pt x="312419" y="1356359"/>
                  </a:lnTo>
                  <a:lnTo>
                    <a:pt x="1032509" y="1356359"/>
                  </a:lnTo>
                  <a:lnTo>
                    <a:pt x="1056004" y="1344295"/>
                  </a:lnTo>
                  <a:lnTo>
                    <a:pt x="1032509" y="1332229"/>
                  </a:lnTo>
                  <a:lnTo>
                    <a:pt x="312419" y="1332229"/>
                  </a:lnTo>
                  <a:lnTo>
                    <a:pt x="312419" y="1308100"/>
                  </a:lnTo>
                  <a:close/>
                </a:path>
                <a:path w="4752340" h="2544445">
                  <a:moveTo>
                    <a:pt x="1032509" y="1356359"/>
                  </a:moveTo>
                  <a:lnTo>
                    <a:pt x="984250" y="1356359"/>
                  </a:lnTo>
                  <a:lnTo>
                    <a:pt x="984250" y="1380489"/>
                  </a:lnTo>
                  <a:lnTo>
                    <a:pt x="1032509" y="1356359"/>
                  </a:lnTo>
                  <a:close/>
                </a:path>
                <a:path w="4752340" h="2544445">
                  <a:moveTo>
                    <a:pt x="984250" y="1308100"/>
                  </a:moveTo>
                  <a:lnTo>
                    <a:pt x="984250" y="1332229"/>
                  </a:lnTo>
                  <a:lnTo>
                    <a:pt x="1032509" y="1332229"/>
                  </a:lnTo>
                  <a:lnTo>
                    <a:pt x="984250" y="1308100"/>
                  </a:lnTo>
                  <a:close/>
                </a:path>
                <a:path w="4752340" h="2544445">
                  <a:moveTo>
                    <a:pt x="1800225" y="1356359"/>
                  </a:moveTo>
                  <a:lnTo>
                    <a:pt x="1728469" y="1392554"/>
                  </a:lnTo>
                  <a:lnTo>
                    <a:pt x="1800225" y="1428114"/>
                  </a:lnTo>
                  <a:lnTo>
                    <a:pt x="1800225" y="1403984"/>
                  </a:lnTo>
                  <a:lnTo>
                    <a:pt x="2328544" y="1403984"/>
                  </a:lnTo>
                  <a:lnTo>
                    <a:pt x="2352040" y="1392554"/>
                  </a:lnTo>
                  <a:lnTo>
                    <a:pt x="2328544" y="1380489"/>
                  </a:lnTo>
                  <a:lnTo>
                    <a:pt x="1800225" y="1380489"/>
                  </a:lnTo>
                  <a:lnTo>
                    <a:pt x="1800225" y="1356359"/>
                  </a:lnTo>
                  <a:close/>
                </a:path>
                <a:path w="4752340" h="2544445">
                  <a:moveTo>
                    <a:pt x="2328544" y="1403984"/>
                  </a:moveTo>
                  <a:lnTo>
                    <a:pt x="2280285" y="1403984"/>
                  </a:lnTo>
                  <a:lnTo>
                    <a:pt x="2280285" y="1428114"/>
                  </a:lnTo>
                  <a:lnTo>
                    <a:pt x="2328544" y="1403984"/>
                  </a:lnTo>
                  <a:close/>
                </a:path>
                <a:path w="4752340" h="2544445">
                  <a:moveTo>
                    <a:pt x="2280285" y="1356359"/>
                  </a:moveTo>
                  <a:lnTo>
                    <a:pt x="2280285" y="1380489"/>
                  </a:lnTo>
                  <a:lnTo>
                    <a:pt x="2328544" y="1380489"/>
                  </a:lnTo>
                  <a:lnTo>
                    <a:pt x="2280285" y="1356359"/>
                  </a:lnTo>
                  <a:close/>
                </a:path>
                <a:path w="4752340" h="2544445">
                  <a:moveTo>
                    <a:pt x="3096260" y="1356359"/>
                  </a:moveTo>
                  <a:lnTo>
                    <a:pt x="3024504" y="1392554"/>
                  </a:lnTo>
                  <a:lnTo>
                    <a:pt x="3096260" y="1428114"/>
                  </a:lnTo>
                  <a:lnTo>
                    <a:pt x="3096260" y="1403984"/>
                  </a:lnTo>
                  <a:lnTo>
                    <a:pt x="3576319" y="1403984"/>
                  </a:lnTo>
                  <a:lnTo>
                    <a:pt x="3600450" y="1392554"/>
                  </a:lnTo>
                  <a:lnTo>
                    <a:pt x="3576320" y="1380489"/>
                  </a:lnTo>
                  <a:lnTo>
                    <a:pt x="3096260" y="1380489"/>
                  </a:lnTo>
                  <a:lnTo>
                    <a:pt x="3096260" y="1356359"/>
                  </a:lnTo>
                  <a:close/>
                </a:path>
                <a:path w="4752340" h="2544445">
                  <a:moveTo>
                    <a:pt x="3576319" y="1403984"/>
                  </a:moveTo>
                  <a:lnTo>
                    <a:pt x="3528060" y="1403984"/>
                  </a:lnTo>
                  <a:lnTo>
                    <a:pt x="3528060" y="1428114"/>
                  </a:lnTo>
                  <a:lnTo>
                    <a:pt x="3576319" y="1403984"/>
                  </a:lnTo>
                  <a:close/>
                </a:path>
                <a:path w="4752340" h="2544445">
                  <a:moveTo>
                    <a:pt x="3528060" y="1356359"/>
                  </a:moveTo>
                  <a:lnTo>
                    <a:pt x="3528060" y="1380489"/>
                  </a:lnTo>
                  <a:lnTo>
                    <a:pt x="3576320" y="1380489"/>
                  </a:lnTo>
                  <a:lnTo>
                    <a:pt x="3528060" y="1356359"/>
                  </a:lnTo>
                  <a:close/>
                </a:path>
                <a:path w="4752340" h="2544445">
                  <a:moveTo>
                    <a:pt x="4439920" y="1356359"/>
                  </a:moveTo>
                  <a:lnTo>
                    <a:pt x="4368165" y="1392554"/>
                  </a:lnTo>
                  <a:lnTo>
                    <a:pt x="4439920" y="1428114"/>
                  </a:lnTo>
                  <a:lnTo>
                    <a:pt x="4439920" y="1403984"/>
                  </a:lnTo>
                  <a:lnTo>
                    <a:pt x="4752340" y="1403984"/>
                  </a:lnTo>
                  <a:lnTo>
                    <a:pt x="4752340" y="1380489"/>
                  </a:lnTo>
                  <a:lnTo>
                    <a:pt x="4439920" y="1380489"/>
                  </a:lnTo>
                  <a:lnTo>
                    <a:pt x="4439920" y="13563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18300" y="7060565"/>
              <a:ext cx="0" cy="1535430"/>
            </a:xfrm>
            <a:custGeom>
              <a:avLst/>
              <a:gdLst/>
              <a:ahLst/>
              <a:cxnLst/>
              <a:rect l="l" t="t" r="r" b="b"/>
              <a:pathLst>
                <a:path h="1535429">
                  <a:moveTo>
                    <a:pt x="0" y="0"/>
                  </a:moveTo>
                  <a:lnTo>
                    <a:pt x="0" y="1535429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02359" y="8595995"/>
              <a:ext cx="5615940" cy="0"/>
            </a:xfrm>
            <a:custGeom>
              <a:avLst/>
              <a:gdLst/>
              <a:ahLst/>
              <a:cxnLst/>
              <a:rect l="l" t="t" r="r" b="b"/>
              <a:pathLst>
                <a:path w="5615940">
                  <a:moveTo>
                    <a:pt x="5615940" y="0"/>
                  </a:moveTo>
                  <a:lnTo>
                    <a:pt x="0" y="0"/>
                  </a:lnTo>
                </a:path>
              </a:pathLst>
            </a:custGeom>
            <a:ln w="24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02359" y="8595995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59">
                  <a:moveTo>
                    <a:pt x="0" y="0"/>
                  </a:moveTo>
                  <a:lnTo>
                    <a:pt x="0" y="480059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542415" y="8796020"/>
              <a:ext cx="703580" cy="607060"/>
            </a:xfrm>
            <a:custGeom>
              <a:avLst/>
              <a:gdLst/>
              <a:ahLst/>
              <a:cxnLst/>
              <a:rect l="l" t="t" r="r" b="b"/>
              <a:pathLst>
                <a:path w="703580" h="607059">
                  <a:moveTo>
                    <a:pt x="351790" y="0"/>
                  </a:moveTo>
                  <a:lnTo>
                    <a:pt x="299720" y="3174"/>
                  </a:lnTo>
                  <a:lnTo>
                    <a:pt x="250190" y="12699"/>
                  </a:lnTo>
                  <a:lnTo>
                    <a:pt x="203199" y="27939"/>
                  </a:lnTo>
                  <a:lnTo>
                    <a:pt x="160020" y="48894"/>
                  </a:lnTo>
                  <a:lnTo>
                    <a:pt x="121284" y="74294"/>
                  </a:lnTo>
                  <a:lnTo>
                    <a:pt x="86359" y="104139"/>
                  </a:lnTo>
                  <a:lnTo>
                    <a:pt x="56515" y="137794"/>
                  </a:lnTo>
                  <a:lnTo>
                    <a:pt x="32384" y="175259"/>
                  </a:lnTo>
                  <a:lnTo>
                    <a:pt x="14604" y="215899"/>
                  </a:lnTo>
                  <a:lnTo>
                    <a:pt x="3809" y="258444"/>
                  </a:lnTo>
                  <a:lnTo>
                    <a:pt x="0" y="303529"/>
                  </a:lnTo>
                  <a:lnTo>
                    <a:pt x="3809" y="348614"/>
                  </a:lnTo>
                  <a:lnTo>
                    <a:pt x="14604" y="391159"/>
                  </a:lnTo>
                  <a:lnTo>
                    <a:pt x="32384" y="431799"/>
                  </a:lnTo>
                  <a:lnTo>
                    <a:pt x="56515" y="469264"/>
                  </a:lnTo>
                  <a:lnTo>
                    <a:pt x="86359" y="502919"/>
                  </a:lnTo>
                  <a:lnTo>
                    <a:pt x="121284" y="532764"/>
                  </a:lnTo>
                  <a:lnTo>
                    <a:pt x="160020" y="558164"/>
                  </a:lnTo>
                  <a:lnTo>
                    <a:pt x="203199" y="579119"/>
                  </a:lnTo>
                  <a:lnTo>
                    <a:pt x="250190" y="594359"/>
                  </a:lnTo>
                  <a:lnTo>
                    <a:pt x="299720" y="603884"/>
                  </a:lnTo>
                  <a:lnTo>
                    <a:pt x="351790" y="607059"/>
                  </a:lnTo>
                  <a:lnTo>
                    <a:pt x="403859" y="603884"/>
                  </a:lnTo>
                  <a:lnTo>
                    <a:pt x="453390" y="594359"/>
                  </a:lnTo>
                  <a:lnTo>
                    <a:pt x="500379" y="579119"/>
                  </a:lnTo>
                  <a:lnTo>
                    <a:pt x="543560" y="558164"/>
                  </a:lnTo>
                  <a:lnTo>
                    <a:pt x="582929" y="532764"/>
                  </a:lnTo>
                  <a:lnTo>
                    <a:pt x="617220" y="502919"/>
                  </a:lnTo>
                  <a:lnTo>
                    <a:pt x="647065" y="469264"/>
                  </a:lnTo>
                  <a:lnTo>
                    <a:pt x="671195" y="431799"/>
                  </a:lnTo>
                  <a:lnTo>
                    <a:pt x="688974" y="391159"/>
                  </a:lnTo>
                  <a:lnTo>
                    <a:pt x="699770" y="348614"/>
                  </a:lnTo>
                  <a:lnTo>
                    <a:pt x="703579" y="303529"/>
                  </a:lnTo>
                  <a:lnTo>
                    <a:pt x="699770" y="258444"/>
                  </a:lnTo>
                  <a:lnTo>
                    <a:pt x="688974" y="215899"/>
                  </a:lnTo>
                  <a:lnTo>
                    <a:pt x="671195" y="175259"/>
                  </a:lnTo>
                  <a:lnTo>
                    <a:pt x="647065" y="137794"/>
                  </a:lnTo>
                  <a:lnTo>
                    <a:pt x="617220" y="104139"/>
                  </a:lnTo>
                  <a:lnTo>
                    <a:pt x="582929" y="74294"/>
                  </a:lnTo>
                  <a:lnTo>
                    <a:pt x="543560" y="48894"/>
                  </a:lnTo>
                  <a:lnTo>
                    <a:pt x="500379" y="27939"/>
                  </a:lnTo>
                  <a:lnTo>
                    <a:pt x="453390" y="12699"/>
                  </a:lnTo>
                  <a:lnTo>
                    <a:pt x="403859" y="3174"/>
                  </a:lnTo>
                  <a:lnTo>
                    <a:pt x="351790" y="0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01725" y="9039860"/>
              <a:ext cx="431800" cy="71755"/>
            </a:xfrm>
            <a:custGeom>
              <a:avLst/>
              <a:gdLst/>
              <a:ahLst/>
              <a:cxnLst/>
              <a:rect l="l" t="t" r="r" b="b"/>
              <a:pathLst>
                <a:path w="431800" h="71754">
                  <a:moveTo>
                    <a:pt x="360044" y="0"/>
                  </a:moveTo>
                  <a:lnTo>
                    <a:pt x="360044" y="71755"/>
                  </a:lnTo>
                  <a:lnTo>
                    <a:pt x="407669" y="47625"/>
                  </a:lnTo>
                  <a:lnTo>
                    <a:pt x="372109" y="47625"/>
                  </a:lnTo>
                  <a:lnTo>
                    <a:pt x="372109" y="23495"/>
                  </a:lnTo>
                  <a:lnTo>
                    <a:pt x="407669" y="23495"/>
                  </a:lnTo>
                  <a:lnTo>
                    <a:pt x="360044" y="0"/>
                  </a:lnTo>
                  <a:close/>
                </a:path>
                <a:path w="431800" h="71754">
                  <a:moveTo>
                    <a:pt x="360044" y="23495"/>
                  </a:moveTo>
                  <a:lnTo>
                    <a:pt x="0" y="23495"/>
                  </a:lnTo>
                  <a:lnTo>
                    <a:pt x="0" y="47625"/>
                  </a:lnTo>
                  <a:lnTo>
                    <a:pt x="360044" y="47625"/>
                  </a:lnTo>
                  <a:lnTo>
                    <a:pt x="360044" y="23495"/>
                  </a:lnTo>
                  <a:close/>
                </a:path>
                <a:path w="431800" h="71754">
                  <a:moveTo>
                    <a:pt x="407669" y="23495"/>
                  </a:moveTo>
                  <a:lnTo>
                    <a:pt x="372109" y="23495"/>
                  </a:lnTo>
                  <a:lnTo>
                    <a:pt x="372109" y="47625"/>
                  </a:lnTo>
                  <a:lnTo>
                    <a:pt x="407669" y="47625"/>
                  </a:lnTo>
                  <a:lnTo>
                    <a:pt x="431800" y="35560"/>
                  </a:lnTo>
                  <a:lnTo>
                    <a:pt x="407669" y="23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934334" y="8700135"/>
              <a:ext cx="655955" cy="751840"/>
            </a:xfrm>
            <a:custGeom>
              <a:avLst/>
              <a:gdLst/>
              <a:ahLst/>
              <a:cxnLst/>
              <a:rect l="l" t="t" r="r" b="b"/>
              <a:pathLst>
                <a:path w="655954" h="751840">
                  <a:moveTo>
                    <a:pt x="0" y="375920"/>
                  </a:moveTo>
                  <a:lnTo>
                    <a:pt x="655954" y="751840"/>
                  </a:lnTo>
                  <a:lnTo>
                    <a:pt x="655954" y="0"/>
                  </a:lnTo>
                  <a:lnTo>
                    <a:pt x="0" y="375920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254249" y="9039860"/>
              <a:ext cx="3455670" cy="71755"/>
            </a:xfrm>
            <a:custGeom>
              <a:avLst/>
              <a:gdLst/>
              <a:ahLst/>
              <a:cxnLst/>
              <a:rect l="l" t="t" r="r" b="b"/>
              <a:pathLst>
                <a:path w="3455670" h="71754">
                  <a:moveTo>
                    <a:pt x="71755" y="0"/>
                  </a:moveTo>
                  <a:lnTo>
                    <a:pt x="0" y="35560"/>
                  </a:lnTo>
                  <a:lnTo>
                    <a:pt x="71755" y="71755"/>
                  </a:lnTo>
                  <a:lnTo>
                    <a:pt x="71755" y="47625"/>
                  </a:lnTo>
                  <a:lnTo>
                    <a:pt x="647700" y="47625"/>
                  </a:lnTo>
                  <a:lnTo>
                    <a:pt x="671830" y="35560"/>
                  </a:lnTo>
                  <a:lnTo>
                    <a:pt x="647700" y="23495"/>
                  </a:lnTo>
                  <a:lnTo>
                    <a:pt x="71755" y="23495"/>
                  </a:lnTo>
                  <a:lnTo>
                    <a:pt x="71755" y="0"/>
                  </a:lnTo>
                  <a:close/>
                </a:path>
                <a:path w="3455670" h="71754">
                  <a:moveTo>
                    <a:pt x="647700" y="47625"/>
                  </a:moveTo>
                  <a:lnTo>
                    <a:pt x="600075" y="47625"/>
                  </a:lnTo>
                  <a:lnTo>
                    <a:pt x="600075" y="71755"/>
                  </a:lnTo>
                  <a:lnTo>
                    <a:pt x="647700" y="47625"/>
                  </a:lnTo>
                  <a:close/>
                </a:path>
                <a:path w="3455670" h="71754">
                  <a:moveTo>
                    <a:pt x="600075" y="0"/>
                  </a:moveTo>
                  <a:lnTo>
                    <a:pt x="600075" y="23495"/>
                  </a:lnTo>
                  <a:lnTo>
                    <a:pt x="647700" y="23495"/>
                  </a:lnTo>
                  <a:lnTo>
                    <a:pt x="600075" y="0"/>
                  </a:lnTo>
                  <a:close/>
                </a:path>
                <a:path w="3455670" h="71754">
                  <a:moveTo>
                    <a:pt x="1416050" y="0"/>
                  </a:moveTo>
                  <a:lnTo>
                    <a:pt x="1343660" y="35560"/>
                  </a:lnTo>
                  <a:lnTo>
                    <a:pt x="1416050" y="71755"/>
                  </a:lnTo>
                  <a:lnTo>
                    <a:pt x="1416050" y="47625"/>
                  </a:lnTo>
                  <a:lnTo>
                    <a:pt x="1847850" y="47625"/>
                  </a:lnTo>
                  <a:lnTo>
                    <a:pt x="1871979" y="35560"/>
                  </a:lnTo>
                  <a:lnTo>
                    <a:pt x="1847850" y="23495"/>
                  </a:lnTo>
                  <a:lnTo>
                    <a:pt x="1416050" y="23495"/>
                  </a:lnTo>
                  <a:lnTo>
                    <a:pt x="1416050" y="0"/>
                  </a:lnTo>
                  <a:close/>
                </a:path>
                <a:path w="3455670" h="71754">
                  <a:moveTo>
                    <a:pt x="1847850" y="47625"/>
                  </a:moveTo>
                  <a:lnTo>
                    <a:pt x="1800225" y="47625"/>
                  </a:lnTo>
                  <a:lnTo>
                    <a:pt x="1800225" y="71755"/>
                  </a:lnTo>
                  <a:lnTo>
                    <a:pt x="1847850" y="47625"/>
                  </a:lnTo>
                  <a:close/>
                </a:path>
                <a:path w="3455670" h="71754">
                  <a:moveTo>
                    <a:pt x="1800225" y="0"/>
                  </a:moveTo>
                  <a:lnTo>
                    <a:pt x="1800225" y="23495"/>
                  </a:lnTo>
                  <a:lnTo>
                    <a:pt x="1847850" y="23495"/>
                  </a:lnTo>
                  <a:lnTo>
                    <a:pt x="1800225" y="0"/>
                  </a:lnTo>
                  <a:close/>
                </a:path>
                <a:path w="3455670" h="71754">
                  <a:moveTo>
                    <a:pt x="2952115" y="0"/>
                  </a:moveTo>
                  <a:lnTo>
                    <a:pt x="2879725" y="35560"/>
                  </a:lnTo>
                  <a:lnTo>
                    <a:pt x="2952115" y="71755"/>
                  </a:lnTo>
                  <a:lnTo>
                    <a:pt x="2952115" y="47625"/>
                  </a:lnTo>
                  <a:lnTo>
                    <a:pt x="3432175" y="47625"/>
                  </a:lnTo>
                  <a:lnTo>
                    <a:pt x="3455670" y="35560"/>
                  </a:lnTo>
                  <a:lnTo>
                    <a:pt x="3432175" y="23495"/>
                  </a:lnTo>
                  <a:lnTo>
                    <a:pt x="2952115" y="23495"/>
                  </a:lnTo>
                  <a:lnTo>
                    <a:pt x="2952115" y="0"/>
                  </a:lnTo>
                  <a:close/>
                </a:path>
                <a:path w="3455670" h="71754">
                  <a:moveTo>
                    <a:pt x="3432175" y="47625"/>
                  </a:moveTo>
                  <a:lnTo>
                    <a:pt x="3383915" y="47625"/>
                  </a:lnTo>
                  <a:lnTo>
                    <a:pt x="3383915" y="71755"/>
                  </a:lnTo>
                  <a:lnTo>
                    <a:pt x="3432175" y="47625"/>
                  </a:lnTo>
                  <a:close/>
                </a:path>
                <a:path w="3455670" h="71754">
                  <a:moveTo>
                    <a:pt x="3383915" y="0"/>
                  </a:moveTo>
                  <a:lnTo>
                    <a:pt x="3383915" y="23495"/>
                  </a:lnTo>
                  <a:lnTo>
                    <a:pt x="3432175" y="23495"/>
                  </a:lnTo>
                  <a:lnTo>
                    <a:pt x="3383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54684" y="502856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50"/>
                  </a:moveTo>
                  <a:lnTo>
                    <a:pt x="6463029" y="5022850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5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94917" y="765174"/>
            <a:ext cx="376809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5" dirty="0">
                <a:latin typeface="Arial"/>
                <a:cs typeface="Arial"/>
              </a:rPr>
              <a:t>Skema</a:t>
            </a:r>
            <a:r>
              <a:rPr sz="2000" b="1" dirty="0">
                <a:latin typeface="Arial"/>
                <a:cs typeface="Arial"/>
              </a:rPr>
              <a:t> Dasar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Komunikasi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277483" y="9437110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20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141" name="object 1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122" name="object 122"/>
          <p:cNvSpPr txBox="1"/>
          <p:nvPr/>
        </p:nvSpPr>
        <p:spPr>
          <a:xfrm>
            <a:off x="1474088" y="2471165"/>
            <a:ext cx="6877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5" dirty="0">
                <a:latin typeface="Arial"/>
                <a:cs typeface="Arial"/>
              </a:rPr>
              <a:t>Terminal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22879" y="2457449"/>
            <a:ext cx="57975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dirty="0">
                <a:latin typeface="Arial"/>
                <a:cs typeface="Arial"/>
              </a:rPr>
              <a:t>M</a:t>
            </a:r>
            <a:r>
              <a:rPr sz="1250" b="1" spc="-10" dirty="0">
                <a:latin typeface="Arial"/>
                <a:cs typeface="Arial"/>
              </a:rPr>
              <a:t>od</a:t>
            </a:r>
            <a:r>
              <a:rPr sz="1250" b="1" spc="-15" dirty="0">
                <a:latin typeface="Arial"/>
                <a:cs typeface="Arial"/>
              </a:rPr>
              <a:t>e</a:t>
            </a:r>
            <a:r>
              <a:rPr sz="1250" b="1" spc="5" dirty="0">
                <a:latin typeface="Arial"/>
                <a:cs typeface="Arial"/>
              </a:rPr>
              <a:t>m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564763" y="2430017"/>
            <a:ext cx="5899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15" dirty="0">
                <a:latin typeface="Arial"/>
                <a:cs typeface="Arial"/>
              </a:rPr>
              <a:t>sa</a:t>
            </a:r>
            <a:r>
              <a:rPr sz="1250" b="1" spc="10" dirty="0">
                <a:latin typeface="Arial"/>
                <a:cs typeface="Arial"/>
              </a:rPr>
              <a:t>l</a:t>
            </a:r>
            <a:r>
              <a:rPr sz="1250" b="1" spc="-45" dirty="0">
                <a:latin typeface="Arial"/>
                <a:cs typeface="Arial"/>
              </a:rPr>
              <a:t>u</a:t>
            </a:r>
            <a:r>
              <a:rPr sz="1250" b="1" spc="10" dirty="0">
                <a:latin typeface="Arial"/>
                <a:cs typeface="Arial"/>
              </a:rPr>
              <a:t>r</a:t>
            </a:r>
            <a:r>
              <a:rPr sz="1250" b="1" spc="20" dirty="0">
                <a:latin typeface="Arial"/>
                <a:cs typeface="Arial"/>
              </a:rPr>
              <a:t>a</a:t>
            </a:r>
            <a:r>
              <a:rPr sz="1250" b="1" spc="5" dirty="0"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452365" y="2457449"/>
            <a:ext cx="57975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5" dirty="0">
                <a:latin typeface="Arial"/>
                <a:cs typeface="Arial"/>
              </a:rPr>
              <a:t>M</a:t>
            </a:r>
            <a:r>
              <a:rPr sz="1250" b="1" spc="-10" dirty="0">
                <a:latin typeface="Arial"/>
                <a:cs typeface="Arial"/>
              </a:rPr>
              <a:t>ode</a:t>
            </a:r>
            <a:r>
              <a:rPr sz="1250" b="1" spc="5" dirty="0">
                <a:latin typeface="Arial"/>
                <a:cs typeface="Arial"/>
              </a:rPr>
              <a:t>m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19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400936" y="6244844"/>
            <a:ext cx="6591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10" dirty="0">
                <a:latin typeface="Times New Roman"/>
                <a:cs typeface="Times New Roman"/>
              </a:rPr>
              <a:t>T</a:t>
            </a:r>
            <a:r>
              <a:rPr sz="1250" b="1" spc="15" dirty="0">
                <a:latin typeface="Times New Roman"/>
                <a:cs typeface="Times New Roman"/>
              </a:rPr>
              <a:t>er</a:t>
            </a:r>
            <a:r>
              <a:rPr sz="1250" b="1" spc="-40" dirty="0">
                <a:latin typeface="Times New Roman"/>
                <a:cs typeface="Times New Roman"/>
              </a:rPr>
              <a:t>m</a:t>
            </a:r>
            <a:r>
              <a:rPr sz="1250" b="1" spc="-30" dirty="0">
                <a:latin typeface="Times New Roman"/>
                <a:cs typeface="Times New Roman"/>
              </a:rPr>
              <a:t>i</a:t>
            </a:r>
            <a:r>
              <a:rPr sz="1250" b="1" spc="-15" dirty="0">
                <a:latin typeface="Times New Roman"/>
                <a:cs typeface="Times New Roman"/>
              </a:rPr>
              <a:t>n</a:t>
            </a:r>
            <a:r>
              <a:rPr sz="1250" b="1" spc="20" dirty="0">
                <a:latin typeface="Times New Roman"/>
                <a:cs typeface="Times New Roman"/>
              </a:rPr>
              <a:t>a</a:t>
            </a:r>
            <a:r>
              <a:rPr sz="1250" b="1" dirty="0">
                <a:latin typeface="Times New Roman"/>
                <a:cs typeface="Times New Roman"/>
              </a:rPr>
              <a:t>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483233" y="7310373"/>
            <a:ext cx="521334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25" dirty="0">
                <a:latin typeface="Times New Roman"/>
                <a:cs typeface="Times New Roman"/>
              </a:rPr>
              <a:t>P</a:t>
            </a:r>
            <a:r>
              <a:rPr sz="1250" b="1" spc="15" dirty="0">
                <a:latin typeface="Times New Roman"/>
                <a:cs typeface="Times New Roman"/>
              </a:rPr>
              <a:t>r</a:t>
            </a:r>
            <a:r>
              <a:rPr sz="1250" b="1" spc="-30" dirty="0">
                <a:latin typeface="Times New Roman"/>
                <a:cs typeface="Times New Roman"/>
              </a:rPr>
              <a:t>i</a:t>
            </a:r>
            <a:r>
              <a:rPr sz="1250" b="1" spc="-15" dirty="0">
                <a:latin typeface="Times New Roman"/>
                <a:cs typeface="Times New Roman"/>
              </a:rPr>
              <a:t>n</a:t>
            </a:r>
            <a:r>
              <a:rPr sz="1250" b="1" spc="10" dirty="0">
                <a:latin typeface="Times New Roman"/>
                <a:cs typeface="Times New Roman"/>
              </a:rPr>
              <a:t>t</a:t>
            </a:r>
            <a:r>
              <a:rPr sz="1250" b="1" spc="-20" dirty="0">
                <a:latin typeface="Times New Roman"/>
                <a:cs typeface="Times New Roman"/>
              </a:rPr>
              <a:t>e</a:t>
            </a:r>
            <a:r>
              <a:rPr sz="1250" b="1" dirty="0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152901" y="5581650"/>
            <a:ext cx="3232785" cy="1061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3580" marR="5080" indent="-691515">
              <a:lnSpc>
                <a:spcPct val="100499"/>
              </a:lnSpc>
              <a:spcBef>
                <a:spcPts val="105"/>
              </a:spcBef>
            </a:pPr>
            <a:r>
              <a:rPr sz="2000" b="1" spc="5" dirty="0">
                <a:latin typeface="Arial"/>
                <a:cs typeface="Arial"/>
              </a:rPr>
              <a:t>Jaringan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Komunikasi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Yang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diperluas</a:t>
            </a:r>
            <a:endParaRPr sz="2000">
              <a:latin typeface="Arial"/>
              <a:cs typeface="Arial"/>
            </a:endParaRPr>
          </a:p>
          <a:p>
            <a:pPr marL="1023619">
              <a:lnSpc>
                <a:spcPct val="100000"/>
              </a:lnSpc>
              <a:spcBef>
                <a:spcPts val="1520"/>
              </a:spcBef>
            </a:pPr>
            <a:r>
              <a:rPr sz="1500" b="1" dirty="0">
                <a:latin typeface="Times New Roman"/>
                <a:cs typeface="Times New Roman"/>
              </a:rPr>
              <a:t>Multiplexer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655309" y="6912609"/>
            <a:ext cx="6515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20" dirty="0">
                <a:latin typeface="Times New Roman"/>
                <a:cs typeface="Times New Roman"/>
              </a:rPr>
              <a:t>M</a:t>
            </a:r>
            <a:r>
              <a:rPr sz="1500" b="1" spc="-35" dirty="0">
                <a:latin typeface="Times New Roman"/>
                <a:cs typeface="Times New Roman"/>
              </a:rPr>
              <a:t>o</a:t>
            </a:r>
            <a:r>
              <a:rPr sz="1500" b="1" spc="-10" dirty="0">
                <a:latin typeface="Times New Roman"/>
                <a:cs typeface="Times New Roman"/>
              </a:rPr>
              <a:t>d</a:t>
            </a:r>
            <a:r>
              <a:rPr sz="1500" b="1" spc="15" dirty="0">
                <a:latin typeface="Times New Roman"/>
                <a:cs typeface="Times New Roman"/>
              </a:rPr>
              <a:t>e</a:t>
            </a:r>
            <a:r>
              <a:rPr sz="1500" b="1" spc="10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570100" y="8975547"/>
            <a:ext cx="6515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20" dirty="0">
                <a:latin typeface="Times New Roman"/>
                <a:cs typeface="Times New Roman"/>
              </a:rPr>
              <a:t>M</a:t>
            </a:r>
            <a:r>
              <a:rPr sz="1500" b="1" spc="-35" dirty="0">
                <a:latin typeface="Times New Roman"/>
                <a:cs typeface="Times New Roman"/>
              </a:rPr>
              <a:t>o</a:t>
            </a:r>
            <a:r>
              <a:rPr sz="1500" b="1" spc="-10" dirty="0">
                <a:latin typeface="Times New Roman"/>
                <a:cs typeface="Times New Roman"/>
              </a:rPr>
              <a:t>d</a:t>
            </a:r>
            <a:r>
              <a:rPr sz="1500" b="1" spc="15" dirty="0">
                <a:latin typeface="Times New Roman"/>
                <a:cs typeface="Times New Roman"/>
              </a:rPr>
              <a:t>e</a:t>
            </a:r>
            <a:r>
              <a:rPr sz="1500" b="1" spc="10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338832" y="8641791"/>
            <a:ext cx="991869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20" dirty="0">
                <a:latin typeface="Times New Roman"/>
                <a:cs typeface="Times New Roman"/>
              </a:rPr>
              <a:t>M</a:t>
            </a:r>
            <a:r>
              <a:rPr sz="1500" b="1" spc="-45" dirty="0">
                <a:latin typeface="Times New Roman"/>
                <a:cs typeface="Times New Roman"/>
              </a:rPr>
              <a:t>u</a:t>
            </a:r>
            <a:r>
              <a:rPr sz="1500" b="1" spc="10" dirty="0">
                <a:latin typeface="Times New Roman"/>
                <a:cs typeface="Times New Roman"/>
              </a:rPr>
              <a:t>l</a:t>
            </a:r>
            <a:r>
              <a:rPr sz="1500" b="1" dirty="0">
                <a:latin typeface="Times New Roman"/>
                <a:cs typeface="Times New Roman"/>
              </a:rPr>
              <a:t>t</a:t>
            </a:r>
            <a:r>
              <a:rPr sz="1500" b="1" spc="10" dirty="0">
                <a:latin typeface="Times New Roman"/>
                <a:cs typeface="Times New Roman"/>
              </a:rPr>
              <a:t>i</a:t>
            </a:r>
            <a:r>
              <a:rPr sz="1500" b="1" spc="-10" dirty="0">
                <a:latin typeface="Times New Roman"/>
                <a:cs typeface="Times New Roman"/>
              </a:rPr>
              <a:t>p</a:t>
            </a:r>
            <a:r>
              <a:rPr sz="1500" b="1" spc="10" dirty="0">
                <a:latin typeface="Times New Roman"/>
                <a:cs typeface="Times New Roman"/>
              </a:rPr>
              <a:t>le</a:t>
            </a:r>
            <a:r>
              <a:rPr sz="1500" b="1" spc="-35" dirty="0">
                <a:latin typeface="Times New Roman"/>
                <a:cs typeface="Times New Roman"/>
              </a:rPr>
              <a:t>x</a:t>
            </a:r>
            <a:r>
              <a:rPr sz="1500" b="1" spc="15" dirty="0">
                <a:latin typeface="Times New Roman"/>
                <a:cs typeface="Times New Roman"/>
              </a:rPr>
              <a:t>e</a:t>
            </a:r>
            <a:r>
              <a:rPr sz="1500" b="1" spc="5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113657" y="8321420"/>
            <a:ext cx="13595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Times New Roman"/>
                <a:cs typeface="Times New Roman"/>
              </a:rPr>
              <a:t>Media</a:t>
            </a:r>
            <a:r>
              <a:rPr sz="1500" b="1" spc="1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transmisi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713729" y="8839834"/>
            <a:ext cx="952500" cy="568325"/>
          </a:xfrm>
          <a:prstGeom prst="rect">
            <a:avLst/>
          </a:prstGeom>
          <a:ln w="8001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73025" marR="69215" indent="210185">
              <a:lnSpc>
                <a:spcPct val="106000"/>
              </a:lnSpc>
              <a:spcBef>
                <a:spcPts val="65"/>
              </a:spcBef>
            </a:pPr>
            <a:r>
              <a:rPr sz="1500" b="1" spc="-10" dirty="0">
                <a:latin typeface="Times New Roman"/>
                <a:cs typeface="Times New Roman"/>
              </a:rPr>
              <a:t>Host 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b="1" spc="25" dirty="0">
                <a:latin typeface="Times New Roman"/>
                <a:cs typeface="Times New Roman"/>
              </a:rPr>
              <a:t>k</a:t>
            </a:r>
            <a:r>
              <a:rPr sz="1500" b="1" spc="-35" dirty="0">
                <a:latin typeface="Times New Roman"/>
                <a:cs typeface="Times New Roman"/>
              </a:rPr>
              <a:t>o</a:t>
            </a:r>
            <a:r>
              <a:rPr sz="1500" b="1" spc="-25" dirty="0">
                <a:latin typeface="Times New Roman"/>
                <a:cs typeface="Times New Roman"/>
              </a:rPr>
              <a:t>m</a:t>
            </a:r>
            <a:r>
              <a:rPr sz="1500" b="1" spc="25" dirty="0">
                <a:latin typeface="Times New Roman"/>
                <a:cs typeface="Times New Roman"/>
              </a:rPr>
              <a:t>p</a:t>
            </a:r>
            <a:r>
              <a:rPr sz="1500" b="1" spc="-45" dirty="0">
                <a:latin typeface="Times New Roman"/>
                <a:cs typeface="Times New Roman"/>
              </a:rPr>
              <a:t>u</a:t>
            </a:r>
            <a:r>
              <a:rPr sz="1500" b="1" dirty="0">
                <a:latin typeface="Times New Roman"/>
                <a:cs typeface="Times New Roman"/>
              </a:rPr>
              <a:t>t</a:t>
            </a:r>
            <a:r>
              <a:rPr sz="1500" b="1" spc="15" dirty="0">
                <a:latin typeface="Times New Roman"/>
                <a:cs typeface="Times New Roman"/>
              </a:rPr>
              <a:t>e</a:t>
            </a:r>
            <a:r>
              <a:rPr sz="1500" b="1" spc="5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134484" y="8844280"/>
            <a:ext cx="991869" cy="511809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19380" marR="62230" indent="-22860">
              <a:lnSpc>
                <a:spcPct val="106000"/>
              </a:lnSpc>
              <a:spcBef>
                <a:spcPts val="30"/>
              </a:spcBef>
            </a:pPr>
            <a:r>
              <a:rPr sz="1500" b="1" spc="-20" dirty="0">
                <a:latin typeface="Times New Roman"/>
                <a:cs typeface="Times New Roman"/>
              </a:rPr>
              <a:t>F</a:t>
            </a:r>
            <a:r>
              <a:rPr sz="1500" b="1" spc="15" dirty="0">
                <a:latin typeface="Times New Roman"/>
                <a:cs typeface="Times New Roman"/>
              </a:rPr>
              <a:t>r</a:t>
            </a:r>
            <a:r>
              <a:rPr sz="1500" b="1" spc="-35" dirty="0">
                <a:latin typeface="Times New Roman"/>
                <a:cs typeface="Times New Roman"/>
              </a:rPr>
              <a:t>o</a:t>
            </a:r>
            <a:r>
              <a:rPr sz="1500" b="1" spc="-10" dirty="0">
                <a:latin typeface="Times New Roman"/>
                <a:cs typeface="Times New Roman"/>
              </a:rPr>
              <a:t>n</a:t>
            </a:r>
            <a:r>
              <a:rPr sz="1500" b="1" spc="5" dirty="0">
                <a:latin typeface="Times New Roman"/>
                <a:cs typeface="Times New Roman"/>
              </a:rPr>
              <a:t>t</a:t>
            </a:r>
            <a:r>
              <a:rPr sz="1500" b="1" dirty="0">
                <a:latin typeface="Times New Roman"/>
                <a:cs typeface="Times New Roman"/>
              </a:rPr>
              <a:t>-</a:t>
            </a:r>
            <a:r>
              <a:rPr sz="1500" b="1" spc="15" dirty="0">
                <a:latin typeface="Times New Roman"/>
                <a:cs typeface="Times New Roman"/>
              </a:rPr>
              <a:t>e</a:t>
            </a:r>
            <a:r>
              <a:rPr sz="1500" b="1" spc="-10" dirty="0">
                <a:latin typeface="Times New Roman"/>
                <a:cs typeface="Times New Roman"/>
              </a:rPr>
              <a:t>n</a:t>
            </a:r>
            <a:r>
              <a:rPr sz="1500" b="1" dirty="0">
                <a:latin typeface="Times New Roman"/>
                <a:cs typeface="Times New Roman"/>
              </a:rPr>
              <a:t>d  </a:t>
            </a:r>
            <a:r>
              <a:rPr sz="1500" b="1" spc="-10" dirty="0">
                <a:latin typeface="Times New Roman"/>
                <a:cs typeface="Times New Roman"/>
              </a:rPr>
              <a:t>processor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149985" y="7731759"/>
            <a:ext cx="1040130" cy="752475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16839" marR="140970">
              <a:lnSpc>
                <a:spcPct val="104099"/>
              </a:lnSpc>
              <a:spcBef>
                <a:spcPts val="900"/>
              </a:spcBef>
            </a:pPr>
            <a:r>
              <a:rPr sz="1500" b="1" spc="5" dirty="0">
                <a:latin typeface="Times New Roman"/>
                <a:cs typeface="Times New Roman"/>
              </a:rPr>
              <a:t>T</a:t>
            </a:r>
            <a:r>
              <a:rPr sz="1500" b="1" spc="15" dirty="0">
                <a:latin typeface="Times New Roman"/>
                <a:cs typeface="Times New Roman"/>
              </a:rPr>
              <a:t>er</a:t>
            </a:r>
            <a:r>
              <a:rPr sz="1500" b="1" spc="-25" dirty="0">
                <a:latin typeface="Times New Roman"/>
                <a:cs typeface="Times New Roman"/>
              </a:rPr>
              <a:t>m</a:t>
            </a:r>
            <a:r>
              <a:rPr sz="1500" b="1" spc="10" dirty="0">
                <a:latin typeface="Times New Roman"/>
                <a:cs typeface="Times New Roman"/>
              </a:rPr>
              <a:t>i</a:t>
            </a:r>
            <a:r>
              <a:rPr sz="1500" b="1" spc="-10" dirty="0">
                <a:latin typeface="Times New Roman"/>
                <a:cs typeface="Times New Roman"/>
              </a:rPr>
              <a:t>n</a:t>
            </a:r>
            <a:r>
              <a:rPr sz="1500" b="1" dirty="0">
                <a:latin typeface="Times New Roman"/>
                <a:cs typeface="Times New Roman"/>
              </a:rPr>
              <a:t>al  J</a:t>
            </a:r>
            <a:r>
              <a:rPr sz="1500" b="1" spc="15" dirty="0">
                <a:latin typeface="Times New Roman"/>
                <a:cs typeface="Times New Roman"/>
              </a:rPr>
              <a:t>e</a:t>
            </a:r>
            <a:r>
              <a:rPr sz="1500" b="1" spc="-10" dirty="0">
                <a:latin typeface="Times New Roman"/>
                <a:cs typeface="Times New Roman"/>
              </a:rPr>
              <a:t>n</a:t>
            </a:r>
            <a:r>
              <a:rPr sz="1500" b="1" spc="10" dirty="0">
                <a:latin typeface="Times New Roman"/>
                <a:cs typeface="Times New Roman"/>
              </a:rPr>
              <a:t>i</a:t>
            </a:r>
            <a:r>
              <a:rPr sz="1500" b="1" dirty="0">
                <a:latin typeface="Times New Roman"/>
                <a:cs typeface="Times New Roman"/>
              </a:rPr>
              <a:t>s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l</a:t>
            </a:r>
            <a:r>
              <a:rPr sz="1500" b="1" spc="5" dirty="0">
                <a:latin typeface="Times New Roman"/>
                <a:cs typeface="Times New Roman"/>
              </a:rPr>
              <a:t>a</a:t>
            </a:r>
            <a:r>
              <a:rPr sz="1500" b="1" spc="10" dirty="0">
                <a:latin typeface="Times New Roman"/>
                <a:cs typeface="Times New Roman"/>
              </a:rPr>
              <a:t>i</a:t>
            </a:r>
            <a:r>
              <a:rPr sz="1500" b="1" spc="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030220" y="6732269"/>
            <a:ext cx="655955" cy="704215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430" marR="34290" algn="ctr">
              <a:lnSpc>
                <a:spcPct val="101000"/>
              </a:lnSpc>
              <a:spcBef>
                <a:spcPts val="35"/>
              </a:spcBef>
            </a:pPr>
            <a:r>
              <a:rPr sz="1500" b="1" spc="-10" dirty="0">
                <a:latin typeface="Times New Roman"/>
                <a:cs typeface="Times New Roman"/>
              </a:rPr>
              <a:t>C</a:t>
            </a:r>
            <a:r>
              <a:rPr sz="1500" b="1" spc="10" dirty="0">
                <a:latin typeface="Times New Roman"/>
                <a:cs typeface="Times New Roman"/>
              </a:rPr>
              <a:t>l</a:t>
            </a:r>
            <a:r>
              <a:rPr sz="1500" b="1" spc="-45" dirty="0">
                <a:latin typeface="Times New Roman"/>
                <a:cs typeface="Times New Roman"/>
              </a:rPr>
              <a:t>u</a:t>
            </a:r>
            <a:r>
              <a:rPr sz="1500" b="1" spc="-15" dirty="0">
                <a:latin typeface="Times New Roman"/>
                <a:cs typeface="Times New Roman"/>
              </a:rPr>
              <a:t>s</a:t>
            </a:r>
            <a:r>
              <a:rPr sz="1500" b="1" dirty="0">
                <a:latin typeface="Times New Roman"/>
                <a:cs typeface="Times New Roman"/>
              </a:rPr>
              <a:t>t</a:t>
            </a:r>
            <a:r>
              <a:rPr sz="1500" b="1" spc="15" dirty="0">
                <a:latin typeface="Times New Roman"/>
                <a:cs typeface="Times New Roman"/>
              </a:rPr>
              <a:t>e</a:t>
            </a:r>
            <a:r>
              <a:rPr sz="1500" b="1" dirty="0">
                <a:latin typeface="Times New Roman"/>
                <a:cs typeface="Times New Roman"/>
              </a:rPr>
              <a:t>r  </a:t>
            </a:r>
            <a:r>
              <a:rPr sz="1500" b="1" spc="-10" dirty="0">
                <a:latin typeface="Times New Roman"/>
                <a:cs typeface="Times New Roman"/>
              </a:rPr>
              <a:t>control </a:t>
            </a:r>
            <a:r>
              <a:rPr sz="1500" b="1" spc="-36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unit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377815" y="2254250"/>
            <a:ext cx="904875" cy="691515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1250" b="1" spc="-5" dirty="0">
                <a:latin typeface="Arial"/>
                <a:cs typeface="Arial"/>
              </a:rPr>
              <a:t>Komputer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684" y="5028565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5022850"/>
                </a:moveTo>
                <a:lnTo>
                  <a:pt x="6463029" y="5022850"/>
                </a:lnTo>
                <a:lnTo>
                  <a:pt x="6463029" y="0"/>
                </a:lnTo>
                <a:lnTo>
                  <a:pt x="0" y="0"/>
                </a:lnTo>
                <a:lnTo>
                  <a:pt x="0" y="502285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1208" y="719454"/>
            <a:ext cx="5081270" cy="35198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Arial"/>
                <a:cs typeface="Arial"/>
              </a:rPr>
              <a:t>Perangkat </a:t>
            </a:r>
            <a:r>
              <a:rPr sz="2000" b="1" spc="-5" dirty="0">
                <a:latin typeface="Arial"/>
                <a:cs typeface="Arial"/>
              </a:rPr>
              <a:t>Keras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Komunikasi</a:t>
            </a:r>
            <a:endParaRPr sz="2000">
              <a:latin typeface="Arial"/>
              <a:cs typeface="Arial"/>
            </a:endParaRPr>
          </a:p>
          <a:p>
            <a:pPr marL="277495" indent="-220345">
              <a:lnSpc>
                <a:spcPct val="100000"/>
              </a:lnSpc>
              <a:spcBef>
                <a:spcPts val="1485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78130" algn="l"/>
              </a:tabLst>
            </a:pPr>
            <a:r>
              <a:rPr sz="1500" spc="-5" dirty="0">
                <a:latin typeface="Arial MT"/>
                <a:cs typeface="Arial MT"/>
              </a:rPr>
              <a:t>Cluster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control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unit</a:t>
            </a:r>
            <a:endParaRPr sz="1500">
              <a:latin typeface="Arial MT"/>
              <a:cs typeface="Arial MT"/>
            </a:endParaRPr>
          </a:p>
          <a:p>
            <a:pPr marL="529590" marR="5080">
              <a:lnSpc>
                <a:spcPts val="1370"/>
              </a:lnSpc>
              <a:spcBef>
                <a:spcPts val="260"/>
              </a:spcBef>
            </a:pPr>
            <a:r>
              <a:rPr sz="1250" spc="-5" dirty="0">
                <a:latin typeface="Arial MT"/>
                <a:cs typeface="Arial MT"/>
              </a:rPr>
              <a:t>membangun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hubungan</a:t>
            </a:r>
            <a:r>
              <a:rPr sz="1250" spc="4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antara</a:t>
            </a:r>
            <a:r>
              <a:rPr sz="1250" spc="-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terminal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yg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dikendalikan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dgn 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peralatan-peralatan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5" dirty="0">
                <a:latin typeface="Arial MT"/>
                <a:cs typeface="Arial MT"/>
              </a:rPr>
              <a:t>&amp;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saluran.</a:t>
            </a:r>
            <a:r>
              <a:rPr sz="1250" spc="6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Alat</a:t>
            </a:r>
            <a:r>
              <a:rPr sz="1250" spc="6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ini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memungkinkan</a:t>
            </a:r>
            <a:r>
              <a:rPr sz="1250" spc="4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beberapa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terminal </a:t>
            </a:r>
            <a:r>
              <a:rPr sz="1250" dirty="0">
                <a:latin typeface="Arial MT"/>
                <a:cs typeface="Arial MT"/>
              </a:rPr>
              <a:t>berbagi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printer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/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mengkases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beberapa</a:t>
            </a:r>
            <a:r>
              <a:rPr sz="1250" spc="-4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komputer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melalui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saluran-saluran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10" dirty="0">
                <a:latin typeface="Arial MT"/>
                <a:cs typeface="Arial MT"/>
              </a:rPr>
              <a:t>yg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berbeda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 MT"/>
              <a:cs typeface="Arial MT"/>
            </a:endParaRPr>
          </a:p>
          <a:p>
            <a:pPr marL="277495" indent="-220345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"/>
              <a:tabLst>
                <a:tab pos="278130" algn="l"/>
              </a:tabLst>
            </a:pPr>
            <a:r>
              <a:rPr sz="1500" spc="-5" dirty="0">
                <a:latin typeface="Arial MT"/>
                <a:cs typeface="Arial MT"/>
              </a:rPr>
              <a:t>Modem</a:t>
            </a:r>
            <a:endParaRPr sz="1500">
              <a:latin typeface="Arial MT"/>
              <a:cs typeface="Arial MT"/>
            </a:endParaRPr>
          </a:p>
          <a:p>
            <a:pPr marL="529590" marR="85090">
              <a:lnSpc>
                <a:spcPct val="90400"/>
              </a:lnSpc>
              <a:spcBef>
                <a:spcPts val="285"/>
              </a:spcBef>
            </a:pPr>
            <a:r>
              <a:rPr sz="1250" spc="-5" dirty="0">
                <a:latin typeface="Arial MT"/>
                <a:cs typeface="Arial MT"/>
              </a:rPr>
              <a:t>peratan</a:t>
            </a:r>
            <a:r>
              <a:rPr sz="1250" dirty="0">
                <a:latin typeface="Arial MT"/>
                <a:cs typeface="Arial MT"/>
              </a:rPr>
              <a:t> khusus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yg </a:t>
            </a:r>
            <a:r>
              <a:rPr sz="1250" spc="-10" dirty="0">
                <a:latin typeface="Arial MT"/>
                <a:cs typeface="Arial MT"/>
              </a:rPr>
              <a:t>digunakan</a:t>
            </a:r>
            <a:r>
              <a:rPr sz="1250" spc="4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agar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sirkuit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telepon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dapat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digunakan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sebagai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komunikasi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data.</a:t>
            </a:r>
            <a:r>
              <a:rPr sz="1250" spc="8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Modem</a:t>
            </a:r>
            <a:r>
              <a:rPr sz="1250" spc="5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mengubah</a:t>
            </a:r>
            <a:r>
              <a:rPr sz="1250" spc="5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sinyal-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sinyal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elektronik</a:t>
            </a:r>
            <a:r>
              <a:rPr sz="1250" spc="7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dari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peralatan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komputer</a:t>
            </a:r>
            <a:r>
              <a:rPr sz="1250" spc="7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menjadi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sinyal-sinyal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elektronik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dari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sirkuit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telepon</a:t>
            </a:r>
            <a:r>
              <a:rPr sz="1250" spc="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dan </a:t>
            </a:r>
            <a:r>
              <a:rPr sz="1250" spc="-5" dirty="0">
                <a:latin typeface="Arial MT"/>
                <a:cs typeface="Arial MT"/>
              </a:rPr>
              <a:t>sebaliknya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277495" indent="-220345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"/>
              <a:tabLst>
                <a:tab pos="278130" algn="l"/>
              </a:tabLst>
            </a:pPr>
            <a:r>
              <a:rPr sz="1500" spc="-5" dirty="0">
                <a:latin typeface="Arial MT"/>
                <a:cs typeface="Arial MT"/>
              </a:rPr>
              <a:t>Multiplexer</a:t>
            </a:r>
            <a:endParaRPr sz="1500">
              <a:latin typeface="Arial MT"/>
              <a:cs typeface="Arial MT"/>
            </a:endParaRPr>
          </a:p>
          <a:p>
            <a:pPr marL="529590" marR="443230">
              <a:lnSpc>
                <a:spcPts val="1370"/>
              </a:lnSpc>
              <a:spcBef>
                <a:spcPts val="295"/>
              </a:spcBef>
            </a:pPr>
            <a:r>
              <a:rPr sz="1250" spc="-15" dirty="0">
                <a:latin typeface="Arial MT"/>
                <a:cs typeface="Arial MT"/>
              </a:rPr>
              <a:t>alat</a:t>
            </a:r>
            <a:r>
              <a:rPr sz="1250" spc="6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yg</a:t>
            </a:r>
            <a:r>
              <a:rPr sz="1250" spc="4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memungkinkan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pengiriman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dan</a:t>
            </a:r>
            <a:r>
              <a:rPr sz="1250" spc="4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penerimaan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pesan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secara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serentak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7483" y="9437110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22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21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208" y="5741670"/>
            <a:ext cx="4956175" cy="286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Arial"/>
                <a:cs typeface="Arial"/>
              </a:rPr>
              <a:t>Perangkat </a:t>
            </a:r>
            <a:r>
              <a:rPr sz="2000" b="1" spc="-5" dirty="0">
                <a:latin typeface="Arial"/>
                <a:cs typeface="Arial"/>
              </a:rPr>
              <a:t>Keras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Komunikasi</a:t>
            </a:r>
            <a:endParaRPr sz="2000">
              <a:latin typeface="Arial"/>
              <a:cs typeface="Arial"/>
            </a:endParaRPr>
          </a:p>
          <a:p>
            <a:pPr marL="277495" indent="-220345">
              <a:lnSpc>
                <a:spcPct val="100000"/>
              </a:lnSpc>
              <a:spcBef>
                <a:spcPts val="1485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78130" algn="l"/>
              </a:tabLst>
            </a:pPr>
            <a:r>
              <a:rPr sz="1500" dirty="0">
                <a:latin typeface="Arial MT"/>
                <a:cs typeface="Arial MT"/>
              </a:rPr>
              <a:t>Media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Transmisi</a:t>
            </a:r>
            <a:endParaRPr sz="1500">
              <a:latin typeface="Arial MT"/>
              <a:cs typeface="Arial MT"/>
            </a:endParaRPr>
          </a:p>
          <a:p>
            <a:pPr marL="529590" marR="748030">
              <a:lnSpc>
                <a:spcPts val="1689"/>
              </a:lnSpc>
              <a:spcBef>
                <a:spcPts val="40"/>
              </a:spcBef>
            </a:pPr>
            <a:r>
              <a:rPr sz="1250" spc="-5" dirty="0">
                <a:latin typeface="Arial MT"/>
                <a:cs typeface="Arial MT"/>
              </a:rPr>
              <a:t>melaksanakan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fungsi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transmisi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dalam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berbagai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10" dirty="0">
                <a:latin typeface="Arial MT"/>
                <a:cs typeface="Arial MT"/>
              </a:rPr>
              <a:t>cara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contoh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: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kabel,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fiberoptik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 MT"/>
              <a:cs typeface="Arial MT"/>
            </a:endParaRPr>
          </a:p>
          <a:p>
            <a:pPr marL="277495" indent="-220345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"/>
              <a:tabLst>
                <a:tab pos="278130" algn="l"/>
              </a:tabLst>
            </a:pP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-End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Processor</a:t>
            </a:r>
            <a:endParaRPr sz="1500">
              <a:latin typeface="Arial MT"/>
              <a:cs typeface="Arial MT"/>
            </a:endParaRPr>
          </a:p>
          <a:p>
            <a:pPr marL="529590" marR="5080">
              <a:lnSpc>
                <a:spcPts val="1370"/>
              </a:lnSpc>
              <a:spcBef>
                <a:spcPts val="300"/>
              </a:spcBef>
            </a:pPr>
            <a:r>
              <a:rPr sz="1250" spc="-5" dirty="0">
                <a:latin typeface="Arial MT"/>
                <a:cs typeface="Arial MT"/>
              </a:rPr>
              <a:t>menangani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lalu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lintas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data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spc="10" dirty="0">
                <a:latin typeface="Arial MT"/>
                <a:cs typeface="Arial MT"/>
              </a:rPr>
              <a:t>yg</a:t>
            </a:r>
            <a:r>
              <a:rPr sz="1250" spc="-5" dirty="0">
                <a:latin typeface="Arial MT"/>
                <a:cs typeface="Arial MT"/>
              </a:rPr>
              <a:t> masuk</a:t>
            </a:r>
            <a:r>
              <a:rPr sz="1250" spc="40" dirty="0">
                <a:latin typeface="Arial MT"/>
                <a:cs typeface="Arial MT"/>
              </a:rPr>
              <a:t> </a:t>
            </a:r>
            <a:r>
              <a:rPr sz="1250" spc="5" dirty="0">
                <a:latin typeface="Arial MT"/>
                <a:cs typeface="Arial MT"/>
              </a:rPr>
              <a:t>&amp;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keluar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5" dirty="0">
                <a:latin typeface="Arial MT"/>
                <a:cs typeface="Arial MT"/>
              </a:rPr>
              <a:t>bagi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host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komputer.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Berfungsi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sebagai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unit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input/output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dari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host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dengan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menerima</a:t>
            </a:r>
            <a:r>
              <a:rPr sz="1250" spc="-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pesan-pesan </a:t>
            </a:r>
            <a:r>
              <a:rPr sz="1250" spc="-5" dirty="0">
                <a:latin typeface="Arial MT"/>
                <a:cs typeface="Arial MT"/>
              </a:rPr>
              <a:t>dari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terminal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 MT"/>
              <a:cs typeface="Arial MT"/>
            </a:endParaRPr>
          </a:p>
          <a:p>
            <a:pPr marL="277495" indent="-220345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"/>
              <a:tabLst>
                <a:tab pos="278130" algn="l"/>
              </a:tabLst>
            </a:pPr>
            <a:r>
              <a:rPr sz="1500" spc="-15" dirty="0">
                <a:latin typeface="Arial MT"/>
                <a:cs typeface="Arial MT"/>
              </a:rPr>
              <a:t>Host</a:t>
            </a:r>
            <a:endParaRPr sz="1500">
              <a:latin typeface="Arial MT"/>
              <a:cs typeface="Arial MT"/>
            </a:endParaRPr>
          </a:p>
          <a:p>
            <a:pPr marL="529590">
              <a:lnSpc>
                <a:spcPct val="100000"/>
              </a:lnSpc>
              <a:spcBef>
                <a:spcPts val="145"/>
              </a:spcBef>
            </a:pPr>
            <a:r>
              <a:rPr sz="1250" spc="-5" dirty="0">
                <a:latin typeface="Arial MT"/>
                <a:cs typeface="Arial MT"/>
              </a:rPr>
              <a:t>mengerjakan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pemrosesan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data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untuk</a:t>
            </a:r>
            <a:r>
              <a:rPr sz="1250" spc="6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jaringan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684" y="5028565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5022850"/>
                </a:moveTo>
                <a:lnTo>
                  <a:pt x="6463029" y="5022850"/>
                </a:lnTo>
                <a:lnTo>
                  <a:pt x="6463029" y="0"/>
                </a:lnTo>
                <a:lnTo>
                  <a:pt x="0" y="0"/>
                </a:lnTo>
                <a:lnTo>
                  <a:pt x="0" y="502285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36928" y="765174"/>
            <a:ext cx="4836160" cy="22802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Komunikasi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73380" marR="274955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Perangkat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lunak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memungkinkan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semua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unit </a:t>
            </a:r>
            <a:r>
              <a:rPr sz="1500" spc="-5" dirty="0">
                <a:latin typeface="Arial MT"/>
                <a:cs typeface="Arial MT"/>
              </a:rPr>
              <a:t> hardware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datacom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bekerja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sebagai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suatu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sistem.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Arial MT"/>
              <a:cs typeface="Arial MT"/>
            </a:endParaRPr>
          </a:p>
          <a:p>
            <a:pPr marL="37338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macam-macam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software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berdasarkan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lokasinya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:</a:t>
            </a:r>
            <a:endParaRPr sz="1500">
              <a:latin typeface="Arial MT"/>
              <a:cs typeface="Arial MT"/>
            </a:endParaRPr>
          </a:p>
          <a:p>
            <a:pPr marL="625475" indent="-179070">
              <a:lnSpc>
                <a:spcPct val="100000"/>
              </a:lnSpc>
              <a:spcBef>
                <a:spcPts val="290"/>
              </a:spcBef>
              <a:buClr>
                <a:srgbClr val="9A9ACC"/>
              </a:buClr>
              <a:buSzPct val="80000"/>
              <a:buFont typeface="Wingdings"/>
              <a:buChar char=""/>
              <a:tabLst>
                <a:tab pos="626110" algn="l"/>
              </a:tabLst>
            </a:pPr>
            <a:r>
              <a:rPr sz="1250" spc="-5" dirty="0">
                <a:latin typeface="Arial MT"/>
                <a:cs typeface="Arial MT"/>
              </a:rPr>
              <a:t>Software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dalam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Host</a:t>
            </a:r>
            <a:r>
              <a:rPr sz="1250" spc="7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(telecommunications</a:t>
            </a:r>
            <a:r>
              <a:rPr sz="1250" spc="9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monitor</a:t>
            </a:r>
            <a:r>
              <a:rPr sz="1250" spc="105" dirty="0">
                <a:latin typeface="Arial MT"/>
                <a:cs typeface="Arial MT"/>
              </a:rPr>
              <a:t> </a:t>
            </a:r>
            <a:r>
              <a:rPr sz="1250" spc="-25" dirty="0">
                <a:latin typeface="Arial MT"/>
                <a:cs typeface="Arial MT"/>
              </a:rPr>
              <a:t>or</a:t>
            </a:r>
            <a:r>
              <a:rPr sz="1250" spc="7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TCM)</a:t>
            </a:r>
            <a:endParaRPr sz="1250">
              <a:latin typeface="Arial MT"/>
              <a:cs typeface="Arial MT"/>
            </a:endParaRPr>
          </a:p>
          <a:p>
            <a:pPr marL="625475" marR="455930" indent="-178435">
              <a:lnSpc>
                <a:spcPct val="115300"/>
              </a:lnSpc>
              <a:spcBef>
                <a:spcPts val="105"/>
              </a:spcBef>
              <a:buClr>
                <a:srgbClr val="9A9ACC"/>
              </a:buClr>
              <a:buSzPct val="80000"/>
              <a:buFont typeface="Wingdings"/>
              <a:buChar char=""/>
              <a:tabLst>
                <a:tab pos="626110" algn="l"/>
              </a:tabLst>
            </a:pPr>
            <a:r>
              <a:rPr sz="1250" spc="-5" dirty="0">
                <a:latin typeface="Arial MT"/>
                <a:cs typeface="Arial MT"/>
              </a:rPr>
              <a:t>Software</a:t>
            </a:r>
            <a:r>
              <a:rPr sz="1250" spc="-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dalam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Front-end</a:t>
            </a:r>
            <a:r>
              <a:rPr sz="1250" spc="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processor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(network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control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program)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7483" y="9437110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24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23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928" y="5791961"/>
            <a:ext cx="188468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latin typeface="Arial"/>
                <a:cs typeface="Arial"/>
              </a:rPr>
              <a:t>Arah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Transmisi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117" y="6354571"/>
            <a:ext cx="4453890" cy="2440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 MT"/>
                <a:cs typeface="Arial MT"/>
              </a:rPr>
              <a:t>Arah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transmisi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menyatakan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arah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isyarat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dalam</a:t>
            </a:r>
            <a:r>
              <a:rPr sz="1250" spc="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media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transmisi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50" dirty="0">
                <a:latin typeface="Arial MT"/>
                <a:cs typeface="Arial MT"/>
              </a:rPr>
              <a:t>Mode</a:t>
            </a:r>
            <a:r>
              <a:rPr sz="1250" spc="-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Transmisi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dapat</a:t>
            </a:r>
            <a:r>
              <a:rPr sz="1250" spc="4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berupa</a:t>
            </a:r>
            <a:r>
              <a:rPr sz="1250" spc="-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:</a:t>
            </a:r>
            <a:endParaRPr sz="1250">
              <a:latin typeface="Arial MT"/>
              <a:cs typeface="Arial MT"/>
            </a:endParaRPr>
          </a:p>
          <a:p>
            <a:pPr marL="264160" indent="-179070">
              <a:lnSpc>
                <a:spcPct val="100000"/>
              </a:lnSpc>
              <a:spcBef>
                <a:spcPts val="300"/>
              </a:spcBef>
              <a:buClr>
                <a:srgbClr val="9A9ACC"/>
              </a:buClr>
              <a:buSzPct val="80000"/>
              <a:buFont typeface="Wingdings"/>
              <a:buChar char=""/>
              <a:tabLst>
                <a:tab pos="264795" algn="l"/>
              </a:tabLst>
            </a:pPr>
            <a:r>
              <a:rPr sz="1250" b="1" spc="-10" dirty="0">
                <a:latin typeface="Arial"/>
                <a:cs typeface="Arial"/>
              </a:rPr>
              <a:t>Simplex</a:t>
            </a:r>
            <a:endParaRPr sz="12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65"/>
              </a:spcBef>
            </a:pPr>
            <a:r>
              <a:rPr sz="1250" spc="-5" dirty="0">
                <a:latin typeface="Arial MT"/>
                <a:cs typeface="Arial MT"/>
              </a:rPr>
              <a:t>Isyarat</a:t>
            </a:r>
            <a:r>
              <a:rPr sz="1250" spc="1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berjalan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satu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arah</a:t>
            </a:r>
            <a:endParaRPr sz="1250">
              <a:latin typeface="Arial MT"/>
              <a:cs typeface="Arial MT"/>
            </a:endParaRPr>
          </a:p>
          <a:p>
            <a:pPr marL="264160" indent="-179070">
              <a:lnSpc>
                <a:spcPct val="100000"/>
              </a:lnSpc>
              <a:spcBef>
                <a:spcPts val="265"/>
              </a:spcBef>
              <a:buClr>
                <a:srgbClr val="9A9ACC"/>
              </a:buClr>
              <a:buSzPct val="80000"/>
              <a:buFont typeface="Wingdings"/>
              <a:buChar char=""/>
              <a:tabLst>
                <a:tab pos="264795" algn="l"/>
              </a:tabLst>
            </a:pPr>
            <a:r>
              <a:rPr sz="1250" b="1" spc="-15" dirty="0">
                <a:latin typeface="Arial"/>
                <a:cs typeface="Arial"/>
              </a:rPr>
              <a:t>Half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10" dirty="0">
                <a:latin typeface="Arial"/>
                <a:cs typeface="Arial"/>
              </a:rPr>
              <a:t>Duplex</a:t>
            </a:r>
            <a:endParaRPr sz="1250">
              <a:latin typeface="Arial"/>
              <a:cs typeface="Arial"/>
            </a:endParaRPr>
          </a:p>
          <a:p>
            <a:pPr marL="515620" marR="60960">
              <a:lnSpc>
                <a:spcPct val="100800"/>
              </a:lnSpc>
              <a:spcBef>
                <a:spcPts val="360"/>
              </a:spcBef>
            </a:pPr>
            <a:r>
              <a:rPr sz="1250" spc="-10" dirty="0">
                <a:latin typeface="Arial MT"/>
                <a:cs typeface="Arial MT"/>
              </a:rPr>
              <a:t>Mendukung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pengiriman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istarat</a:t>
            </a:r>
            <a:r>
              <a:rPr sz="1250" spc="7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dengan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dua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arah,</a:t>
            </a:r>
            <a:r>
              <a:rPr sz="1250" spc="6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tetapi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tidak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dalam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waktu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bersamaan</a:t>
            </a:r>
            <a:endParaRPr sz="1250">
              <a:latin typeface="Arial MT"/>
              <a:cs typeface="Arial MT"/>
            </a:endParaRPr>
          </a:p>
          <a:p>
            <a:pPr marL="264160" indent="-179070">
              <a:lnSpc>
                <a:spcPct val="100000"/>
              </a:lnSpc>
              <a:spcBef>
                <a:spcPts val="265"/>
              </a:spcBef>
              <a:buClr>
                <a:srgbClr val="9A9ACC"/>
              </a:buClr>
              <a:buSzPct val="80000"/>
              <a:buFont typeface="Wingdings"/>
              <a:buChar char=""/>
              <a:tabLst>
                <a:tab pos="264795" algn="l"/>
              </a:tabLst>
            </a:pPr>
            <a:r>
              <a:rPr sz="1250" b="1" spc="-5" dirty="0">
                <a:latin typeface="Arial"/>
                <a:cs typeface="Arial"/>
              </a:rPr>
              <a:t>Full</a:t>
            </a:r>
            <a:r>
              <a:rPr sz="1250" b="1" spc="-35" dirty="0">
                <a:latin typeface="Arial"/>
                <a:cs typeface="Arial"/>
              </a:rPr>
              <a:t> </a:t>
            </a:r>
            <a:r>
              <a:rPr sz="1250" b="1" spc="-10" dirty="0">
                <a:latin typeface="Arial"/>
                <a:cs typeface="Arial"/>
              </a:rPr>
              <a:t>Duplex</a:t>
            </a:r>
            <a:endParaRPr sz="1250">
              <a:latin typeface="Arial"/>
              <a:cs typeface="Arial"/>
            </a:endParaRPr>
          </a:p>
          <a:p>
            <a:pPr marL="515620" marR="283845">
              <a:lnSpc>
                <a:spcPct val="103200"/>
              </a:lnSpc>
              <a:spcBef>
                <a:spcPts val="290"/>
              </a:spcBef>
            </a:pPr>
            <a:r>
              <a:rPr sz="1250" spc="-10" dirty="0">
                <a:latin typeface="Arial MT"/>
                <a:cs typeface="Arial MT"/>
              </a:rPr>
              <a:t>Memungkinkan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isyarat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berjalan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dalam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5" dirty="0">
                <a:latin typeface="Arial MT"/>
                <a:cs typeface="Arial MT"/>
              </a:rPr>
              <a:t>2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arah</a:t>
            </a:r>
            <a:r>
              <a:rPr sz="1250" dirty="0">
                <a:latin typeface="Arial MT"/>
                <a:cs typeface="Arial MT"/>
              </a:rPr>
              <a:t> dalam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waktu yg bersamaan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684" y="5028565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5022850"/>
                </a:moveTo>
                <a:lnTo>
                  <a:pt x="6463029" y="5022850"/>
                </a:lnTo>
                <a:lnTo>
                  <a:pt x="6463029" y="0"/>
                </a:lnTo>
                <a:lnTo>
                  <a:pt x="0" y="0"/>
                </a:lnTo>
                <a:lnTo>
                  <a:pt x="0" y="502285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36928" y="719454"/>
            <a:ext cx="4909185" cy="3350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5" dirty="0">
                <a:latin typeface="Arial"/>
                <a:cs typeface="Arial"/>
              </a:rPr>
              <a:t>Jaringan</a:t>
            </a:r>
            <a:endParaRPr sz="2000">
              <a:latin typeface="Arial"/>
              <a:cs typeface="Arial"/>
            </a:endParaRPr>
          </a:p>
          <a:p>
            <a:pPr marL="373380" indent="-215265">
              <a:lnSpc>
                <a:spcPct val="100000"/>
              </a:lnSpc>
              <a:spcBef>
                <a:spcPts val="1839"/>
              </a:spcBef>
              <a:buClr>
                <a:srgbClr val="00007B"/>
              </a:buClr>
              <a:buSzPct val="72000"/>
              <a:buFont typeface="Wingdings"/>
              <a:buChar char=""/>
              <a:tabLst>
                <a:tab pos="373380" algn="l"/>
                <a:tab pos="374015" algn="l"/>
              </a:tabLst>
            </a:pPr>
            <a:r>
              <a:rPr sz="1250" b="1" spc="-15" dirty="0">
                <a:latin typeface="Arial"/>
                <a:cs typeface="Arial"/>
              </a:rPr>
              <a:t>LAN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(local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area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network)</a:t>
            </a:r>
            <a:endParaRPr sz="1250">
              <a:latin typeface="Arial"/>
              <a:cs typeface="Arial"/>
            </a:endParaRPr>
          </a:p>
          <a:p>
            <a:pPr marL="625475" marR="5080" lvl="1" indent="-178435">
              <a:lnSpc>
                <a:spcPts val="1370"/>
              </a:lnSpc>
              <a:spcBef>
                <a:spcPts val="315"/>
              </a:spcBef>
              <a:buSzPct val="72000"/>
              <a:buFont typeface="Wingdings"/>
              <a:buChar char=""/>
              <a:tabLst>
                <a:tab pos="626110" algn="l"/>
              </a:tabLst>
            </a:pPr>
            <a:r>
              <a:rPr sz="1250" spc="-10" dirty="0">
                <a:latin typeface="Arial MT"/>
                <a:cs typeface="Arial MT"/>
              </a:rPr>
              <a:t>Jaringan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komputer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yg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mencakup</a:t>
            </a:r>
            <a:r>
              <a:rPr sz="1250" spc="4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area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terbatas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seperti</a:t>
            </a:r>
            <a:r>
              <a:rPr sz="1250" spc="-10" dirty="0">
                <a:latin typeface="Arial MT"/>
                <a:cs typeface="Arial MT"/>
              </a:rPr>
              <a:t> dalam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satu </a:t>
            </a:r>
            <a:r>
              <a:rPr sz="1250" spc="-10" dirty="0">
                <a:latin typeface="Arial MT"/>
                <a:cs typeface="Arial MT"/>
              </a:rPr>
              <a:t>ruang,</a:t>
            </a:r>
            <a:r>
              <a:rPr sz="1250" spc="6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gedung,</a:t>
            </a:r>
            <a:r>
              <a:rPr sz="1250" spc="6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atau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beberapa</a:t>
            </a:r>
            <a:r>
              <a:rPr sz="1250" spc="-3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gedung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yg berdekatan</a:t>
            </a:r>
            <a:endParaRPr sz="1250">
              <a:latin typeface="Arial MT"/>
              <a:cs typeface="Arial MT"/>
            </a:endParaRPr>
          </a:p>
          <a:p>
            <a:pPr marL="625475" marR="238760" lvl="1" indent="-178435">
              <a:lnSpc>
                <a:spcPts val="1370"/>
              </a:lnSpc>
              <a:spcBef>
                <a:spcPts val="280"/>
              </a:spcBef>
              <a:buSzPct val="72000"/>
              <a:buFont typeface="Wingdings"/>
              <a:buChar char=""/>
              <a:tabLst>
                <a:tab pos="626110" algn="l"/>
              </a:tabLst>
            </a:pPr>
            <a:r>
              <a:rPr sz="1250" spc="-5" dirty="0">
                <a:latin typeface="Arial MT"/>
                <a:cs typeface="Arial MT"/>
              </a:rPr>
              <a:t>Umumnya menggunakan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media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transmisi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kabel,</a:t>
            </a:r>
            <a:r>
              <a:rPr sz="1250" spc="6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wireless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LAN</a:t>
            </a:r>
            <a:endParaRPr sz="1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"/>
            </a:pPr>
            <a:endParaRPr sz="1550">
              <a:latin typeface="Arial MT"/>
              <a:cs typeface="Arial MT"/>
            </a:endParaRPr>
          </a:p>
          <a:p>
            <a:pPr marL="373380" indent="-215265">
              <a:lnSpc>
                <a:spcPct val="100000"/>
              </a:lnSpc>
              <a:buClr>
                <a:srgbClr val="00007B"/>
              </a:buClr>
              <a:buSzPct val="72000"/>
              <a:buFont typeface="Wingdings"/>
              <a:buChar char=""/>
              <a:tabLst>
                <a:tab pos="373380" algn="l"/>
                <a:tab pos="374015" algn="l"/>
              </a:tabLst>
            </a:pPr>
            <a:r>
              <a:rPr sz="1250" b="1" spc="-15" dirty="0">
                <a:latin typeface="Arial"/>
                <a:cs typeface="Arial"/>
              </a:rPr>
              <a:t>MAN </a:t>
            </a:r>
            <a:r>
              <a:rPr sz="1250" b="1" spc="-5" dirty="0">
                <a:latin typeface="Arial"/>
                <a:cs typeface="Arial"/>
              </a:rPr>
              <a:t>(metropolitan</a:t>
            </a:r>
            <a:r>
              <a:rPr sz="1250" b="1" spc="-5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area</a:t>
            </a:r>
            <a:r>
              <a:rPr sz="1250" b="1" spc="-1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networks)</a:t>
            </a:r>
            <a:endParaRPr sz="1250">
              <a:latin typeface="Arial"/>
              <a:cs typeface="Arial"/>
            </a:endParaRPr>
          </a:p>
          <a:p>
            <a:pPr marL="625475" lvl="1" indent="-179070">
              <a:lnSpc>
                <a:spcPct val="100000"/>
              </a:lnSpc>
              <a:spcBef>
                <a:spcPts val="190"/>
              </a:spcBef>
              <a:buSzPct val="72000"/>
              <a:buFont typeface="Wingdings"/>
              <a:buChar char=""/>
              <a:tabLst>
                <a:tab pos="626110" algn="l"/>
              </a:tabLst>
            </a:pPr>
            <a:r>
              <a:rPr sz="1250" spc="-5" dirty="0">
                <a:latin typeface="Arial MT"/>
                <a:cs typeface="Arial MT"/>
              </a:rPr>
              <a:t>Areanya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mencakup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area</a:t>
            </a:r>
            <a:r>
              <a:rPr sz="1250" dirty="0">
                <a:latin typeface="Arial MT"/>
                <a:cs typeface="Arial MT"/>
              </a:rPr>
              <a:t> satu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kota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(10-45km)</a:t>
            </a:r>
            <a:endParaRPr sz="1250">
              <a:latin typeface="Arial MT"/>
              <a:cs typeface="Arial MT"/>
            </a:endParaRPr>
          </a:p>
          <a:p>
            <a:pPr marL="625475" marR="54610" lvl="1" indent="-178435">
              <a:lnSpc>
                <a:spcPts val="1370"/>
              </a:lnSpc>
              <a:spcBef>
                <a:spcPts val="315"/>
              </a:spcBef>
              <a:buSzPct val="72000"/>
              <a:buFont typeface="Wingdings"/>
              <a:buChar char=""/>
              <a:tabLst>
                <a:tab pos="626110" algn="l"/>
              </a:tabLst>
            </a:pPr>
            <a:r>
              <a:rPr sz="1250" spc="-5" dirty="0">
                <a:latin typeface="Arial MT"/>
                <a:cs typeface="Arial MT"/>
              </a:rPr>
              <a:t>Umumnya menggunakan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media transmisi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gelombang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radio,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leased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line</a:t>
            </a:r>
            <a:r>
              <a:rPr sz="1250" spc="-4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)jalur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sewa)</a:t>
            </a:r>
            <a:endParaRPr sz="1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"/>
            </a:pPr>
            <a:endParaRPr sz="1500">
              <a:latin typeface="Arial MT"/>
              <a:cs typeface="Arial MT"/>
            </a:endParaRPr>
          </a:p>
          <a:p>
            <a:pPr marL="373380" indent="-215265">
              <a:lnSpc>
                <a:spcPct val="100000"/>
              </a:lnSpc>
              <a:buClr>
                <a:srgbClr val="00007B"/>
              </a:buClr>
              <a:buSzPct val="72000"/>
              <a:buFont typeface="Wingdings"/>
              <a:buChar char=""/>
              <a:tabLst>
                <a:tab pos="373380" algn="l"/>
                <a:tab pos="374015" algn="l"/>
              </a:tabLst>
            </a:pPr>
            <a:r>
              <a:rPr sz="1250" b="1" spc="-15" dirty="0">
                <a:latin typeface="Arial"/>
                <a:cs typeface="Arial"/>
              </a:rPr>
              <a:t>WAN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(wide</a:t>
            </a:r>
            <a:r>
              <a:rPr sz="1250" b="1" spc="-1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area</a:t>
            </a:r>
            <a:r>
              <a:rPr sz="1250" b="1" spc="-1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network)</a:t>
            </a:r>
            <a:endParaRPr sz="1250">
              <a:latin typeface="Arial"/>
              <a:cs typeface="Arial"/>
            </a:endParaRPr>
          </a:p>
          <a:p>
            <a:pPr marL="625475" marR="407034" lvl="1" indent="-178435">
              <a:lnSpc>
                <a:spcPts val="1370"/>
              </a:lnSpc>
              <a:spcBef>
                <a:spcPts val="345"/>
              </a:spcBef>
              <a:buSzPct val="72000"/>
              <a:buFont typeface="Wingdings"/>
              <a:buChar char=""/>
              <a:tabLst>
                <a:tab pos="626110" algn="l"/>
              </a:tabLst>
            </a:pPr>
            <a:r>
              <a:rPr sz="1250" spc="-5" dirty="0">
                <a:latin typeface="Arial MT"/>
                <a:cs typeface="Arial MT"/>
              </a:rPr>
              <a:t>Meliputi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area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geografis</a:t>
            </a:r>
            <a:r>
              <a:rPr sz="1250" spc="7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yang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luas</a:t>
            </a:r>
            <a:r>
              <a:rPr sz="1250" spc="7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mencakup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antarkota,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antarnegara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7483" y="9437110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26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25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928" y="5627370"/>
            <a:ext cx="4037965" cy="63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Pendekatan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Dasar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Jaringan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pada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Pemrosesan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928" y="6416812"/>
            <a:ext cx="5073015" cy="2895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700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b="1" dirty="0">
                <a:latin typeface="Arial"/>
                <a:cs typeface="Arial"/>
              </a:rPr>
              <a:t>Timesharing</a:t>
            </a:r>
            <a:endParaRPr sz="1500">
              <a:latin typeface="Arial"/>
              <a:cs typeface="Arial"/>
            </a:endParaRPr>
          </a:p>
          <a:p>
            <a:pPr marL="483870" marR="447040" lvl="1" indent="-183515">
              <a:lnSpc>
                <a:spcPct val="100800"/>
              </a:lnSpc>
              <a:spcBef>
                <a:spcPts val="490"/>
              </a:spcBef>
              <a:buClr>
                <a:srgbClr val="9A9ACC"/>
              </a:buClr>
              <a:buSzPct val="80000"/>
              <a:buFont typeface="Wingdings"/>
              <a:buChar char=""/>
              <a:tabLst>
                <a:tab pos="484505" algn="l"/>
              </a:tabLst>
            </a:pPr>
            <a:r>
              <a:rPr sz="1250" spc="-10" dirty="0">
                <a:latin typeface="Arial MT"/>
                <a:cs typeface="Arial MT"/>
              </a:rPr>
              <a:t>Terdiri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dari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5" dirty="0">
                <a:latin typeface="Arial MT"/>
                <a:cs typeface="Arial MT"/>
              </a:rPr>
              <a:t>1</a:t>
            </a:r>
            <a:r>
              <a:rPr sz="1250" spc="-5" dirty="0">
                <a:latin typeface="Arial MT"/>
                <a:cs typeface="Arial MT"/>
              </a:rPr>
              <a:t> komputer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tunggal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yg </a:t>
            </a:r>
            <a:r>
              <a:rPr sz="1250" dirty="0">
                <a:latin typeface="Arial MT"/>
                <a:cs typeface="Arial MT"/>
              </a:rPr>
              <a:t>dipakai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bersama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oleh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beberapa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pemakai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yg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memperoleh</a:t>
            </a:r>
            <a:r>
              <a:rPr sz="1250" spc="7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akses</a:t>
            </a:r>
            <a:r>
              <a:rPr sz="1250" spc="7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melalui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terminal-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terminal</a:t>
            </a:r>
            <a:endParaRPr sz="125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spcBef>
                <a:spcPts val="525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b="1" spc="-5" dirty="0">
                <a:latin typeface="Arial"/>
                <a:cs typeface="Arial"/>
              </a:rPr>
              <a:t>Distribusi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Pemrosesan</a:t>
            </a:r>
            <a:endParaRPr sz="1500">
              <a:latin typeface="Arial"/>
              <a:cs typeface="Arial"/>
            </a:endParaRPr>
          </a:p>
          <a:p>
            <a:pPr marL="483870" marR="5080" lvl="1" indent="-183515">
              <a:lnSpc>
                <a:spcPct val="100800"/>
              </a:lnSpc>
              <a:spcBef>
                <a:spcPts val="489"/>
              </a:spcBef>
              <a:buClr>
                <a:srgbClr val="9A9ACC"/>
              </a:buClr>
              <a:buSzPct val="80000"/>
              <a:buFont typeface="Wingdings"/>
              <a:buChar char=""/>
              <a:tabLst>
                <a:tab pos="484505" algn="l"/>
              </a:tabLst>
            </a:pPr>
            <a:r>
              <a:rPr sz="1250" spc="-10" dirty="0">
                <a:latin typeface="Arial MT"/>
                <a:cs typeface="Arial MT"/>
              </a:rPr>
              <a:t>Jaringan</a:t>
            </a:r>
            <a:r>
              <a:rPr sz="1250" spc="4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yg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mendistribusikan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komputer-komputer</a:t>
            </a:r>
            <a:r>
              <a:rPr sz="1250" spc="7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mini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dan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mikro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diseluruh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organisasi</a:t>
            </a:r>
            <a:endParaRPr sz="125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spcBef>
                <a:spcPts val="520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b="1" spc="-5" dirty="0">
                <a:latin typeface="Arial"/>
                <a:cs typeface="Arial"/>
              </a:rPr>
              <a:t>Client/server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computing</a:t>
            </a:r>
            <a:endParaRPr sz="1500">
              <a:latin typeface="Arial"/>
              <a:cs typeface="Arial"/>
            </a:endParaRPr>
          </a:p>
          <a:p>
            <a:pPr marL="483870" marR="353060" lvl="1" indent="-183515">
              <a:lnSpc>
                <a:spcPct val="101000"/>
              </a:lnSpc>
              <a:spcBef>
                <a:spcPts val="484"/>
              </a:spcBef>
              <a:buSzPct val="72000"/>
              <a:buFont typeface="Wingdings"/>
              <a:buChar char=""/>
              <a:tabLst>
                <a:tab pos="484505" algn="l"/>
              </a:tabLst>
            </a:pPr>
            <a:r>
              <a:rPr sz="1250" spc="-10" dirty="0">
                <a:latin typeface="Arial MT"/>
                <a:cs typeface="Arial MT"/>
              </a:rPr>
              <a:t>Client</a:t>
            </a:r>
            <a:r>
              <a:rPr sz="1250" spc="6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adalah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pemakai,</a:t>
            </a:r>
            <a:r>
              <a:rPr sz="1250" spc="7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umumnya yang</a:t>
            </a:r>
            <a:r>
              <a:rPr sz="1250" spc="3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mengakses</a:t>
            </a:r>
            <a:r>
              <a:rPr sz="1250" spc="8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jaringan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melalui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komputer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workstation</a:t>
            </a:r>
            <a:endParaRPr sz="1250">
              <a:latin typeface="Arial MT"/>
              <a:cs typeface="Arial MT"/>
            </a:endParaRPr>
          </a:p>
          <a:p>
            <a:pPr marL="483870" marR="41275" lvl="1" indent="-183515">
              <a:lnSpc>
                <a:spcPct val="100800"/>
              </a:lnSpc>
              <a:spcBef>
                <a:spcPts val="470"/>
              </a:spcBef>
              <a:buSzPct val="72000"/>
              <a:buFont typeface="Wingdings"/>
              <a:buChar char=""/>
              <a:tabLst>
                <a:tab pos="484505" algn="l"/>
              </a:tabLst>
            </a:pPr>
            <a:r>
              <a:rPr sz="1250" spc="-15" dirty="0">
                <a:latin typeface="Arial MT"/>
                <a:cs typeface="Arial MT"/>
              </a:rPr>
              <a:t>Server</a:t>
            </a:r>
            <a:r>
              <a:rPr sz="1250" spc="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dapat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berukuran</a:t>
            </a:r>
            <a:r>
              <a:rPr sz="1250" spc="6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apapun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seperti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mainframe,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mini,</a:t>
            </a:r>
            <a:r>
              <a:rPr sz="1250" spc="3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bahkan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mikro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356870"/>
            <a:ext cx="172719" cy="3365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9025" y="356870"/>
            <a:ext cx="5582920" cy="344805"/>
            <a:chOff x="1089025" y="356870"/>
            <a:chExt cx="5582920" cy="3448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189" y="441960"/>
              <a:ext cx="5405755" cy="173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025" y="356870"/>
              <a:ext cx="350520" cy="3448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3075" y="2661285"/>
            <a:ext cx="1374775" cy="709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82515" y="2661285"/>
            <a:ext cx="899794" cy="96012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2398" y="3429"/>
            <a:ext cx="6468110" cy="5027930"/>
            <a:chOff x="652398" y="3429"/>
            <a:chExt cx="6468110" cy="502793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1879" y="2661284"/>
              <a:ext cx="802639" cy="9601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4684" y="571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49"/>
                  </a:moveTo>
                  <a:lnTo>
                    <a:pt x="6463029" y="5022849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4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5379720"/>
            <a:ext cx="172719" cy="33655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89025" y="5379720"/>
            <a:ext cx="5582920" cy="344805"/>
            <a:chOff x="1089025" y="5379720"/>
            <a:chExt cx="5582920" cy="3448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189" y="5464810"/>
              <a:ext cx="5405755" cy="1733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025" y="5379720"/>
              <a:ext cx="350520" cy="34480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52398" y="5026279"/>
            <a:ext cx="6468110" cy="5027930"/>
            <a:chOff x="652398" y="5026279"/>
            <a:chExt cx="6468110" cy="502793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7059" y="6099810"/>
              <a:ext cx="2013585" cy="268795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4684" y="502856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50"/>
                  </a:moveTo>
                  <a:lnTo>
                    <a:pt x="6463029" y="5022850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5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36928" y="618489"/>
            <a:ext cx="5077460" cy="1600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latin typeface="Arial"/>
                <a:cs typeface="Arial"/>
              </a:rPr>
              <a:t>Topologi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Jaringan</a:t>
            </a:r>
            <a:endParaRPr sz="2000">
              <a:latin typeface="Arial"/>
              <a:cs typeface="Arial"/>
            </a:endParaRPr>
          </a:p>
          <a:p>
            <a:pPr marL="231775" marR="5080">
              <a:lnSpc>
                <a:spcPts val="1760"/>
              </a:lnSpc>
              <a:spcBef>
                <a:spcPts val="1795"/>
              </a:spcBef>
            </a:pPr>
            <a:r>
              <a:rPr sz="1500" spc="-5" dirty="0">
                <a:latin typeface="Arial MT"/>
                <a:cs typeface="Arial MT"/>
              </a:rPr>
              <a:t>Topologi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jaringan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menyatakan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susunan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komputer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secara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fisik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dalam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suatu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jaringan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Secara garis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besar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terbagi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3</a:t>
            </a:r>
            <a:r>
              <a:rPr sz="1500" dirty="0">
                <a:latin typeface="Arial MT"/>
                <a:cs typeface="Arial MT"/>
              </a:rPr>
              <a:t> :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BUS,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RING,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7483" y="9437110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28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27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6928" y="5645658"/>
            <a:ext cx="2820670" cy="1882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latin typeface="Arial"/>
                <a:cs typeface="Arial"/>
              </a:rPr>
              <a:t>Protokol</a:t>
            </a:r>
            <a:endParaRPr sz="2000">
              <a:latin typeface="Arial"/>
              <a:cs typeface="Arial"/>
            </a:endParaRPr>
          </a:p>
          <a:p>
            <a:pPr marL="231775" marR="5080">
              <a:lnSpc>
                <a:spcPct val="100000"/>
              </a:lnSpc>
              <a:spcBef>
                <a:spcPts val="1664"/>
              </a:spcBef>
            </a:pPr>
            <a:r>
              <a:rPr sz="1500" spc="-10" dirty="0">
                <a:latin typeface="Arial MT"/>
                <a:cs typeface="Arial MT"/>
              </a:rPr>
              <a:t>suatu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tata</a:t>
            </a:r>
            <a:r>
              <a:rPr sz="1500" dirty="0">
                <a:latin typeface="Arial MT"/>
                <a:cs typeface="Arial MT"/>
              </a:rPr>
              <a:t> cara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yg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digunakan </a:t>
            </a:r>
            <a:r>
              <a:rPr sz="1500" spc="-5" dirty="0">
                <a:latin typeface="Arial MT"/>
                <a:cs typeface="Arial MT"/>
              </a:rPr>
              <a:t> untuk melaksanakan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pertukaran</a:t>
            </a:r>
            <a:r>
              <a:rPr sz="1500" dirty="0">
                <a:latin typeface="Arial MT"/>
                <a:cs typeface="Arial MT"/>
              </a:rPr>
              <a:t> data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antara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2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buah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sistem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dalam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jaringan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Arial MT"/>
              <a:cs typeface="Arial MT"/>
            </a:endParaRPr>
          </a:p>
          <a:p>
            <a:pPr marL="291465" indent="-83185">
              <a:lnSpc>
                <a:spcPct val="100000"/>
              </a:lnSpc>
              <a:buSzPct val="52000"/>
              <a:buFont typeface="Wingdings"/>
              <a:buChar char=""/>
              <a:tabLst>
                <a:tab pos="292100" algn="l"/>
              </a:tabLst>
            </a:pPr>
            <a:r>
              <a:rPr sz="1250" spc="-5" dirty="0">
                <a:latin typeface="Arial MT"/>
                <a:cs typeface="Arial MT"/>
              </a:rPr>
              <a:t>OSI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(Open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System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Interconnection)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014" y="6243954"/>
            <a:ext cx="1152524" cy="9169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3704" y="6243954"/>
            <a:ext cx="1393824" cy="1099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2145" y="6195695"/>
            <a:ext cx="1586864" cy="11283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5869" y="7780019"/>
            <a:ext cx="1728470" cy="104711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52398" y="5026279"/>
            <a:ext cx="6468110" cy="5027930"/>
            <a:chOff x="652398" y="5026279"/>
            <a:chExt cx="6468110" cy="502793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1965" y="7780020"/>
              <a:ext cx="1830069" cy="1143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4684" y="502856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50"/>
                  </a:moveTo>
                  <a:lnTo>
                    <a:pt x="6463029" y="5022850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5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6928" y="682498"/>
            <a:ext cx="4298950" cy="153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Arial"/>
                <a:cs typeface="Arial"/>
              </a:rPr>
              <a:t>Sistem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Operasi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Jaringan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(NOS)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31775" indent="-219710">
              <a:lnSpc>
                <a:spcPct val="100000"/>
              </a:lnSpc>
              <a:spcBef>
                <a:spcPts val="5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232410" algn="l"/>
              </a:tabLst>
            </a:pPr>
            <a:r>
              <a:rPr sz="1750" dirty="0">
                <a:latin typeface="Arial MT"/>
                <a:cs typeface="Arial MT"/>
              </a:rPr>
              <a:t>Windows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NT,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2000</a:t>
            </a:r>
            <a:r>
              <a:rPr sz="1750" spc="-5" dirty="0">
                <a:latin typeface="Arial MT"/>
                <a:cs typeface="Arial MT"/>
              </a:rPr>
              <a:t> server,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2003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server</a:t>
            </a:r>
            <a:endParaRPr sz="175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spcBef>
                <a:spcPts val="455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232410" algn="l"/>
              </a:tabLst>
            </a:pPr>
            <a:r>
              <a:rPr sz="1750" spc="-5" dirty="0">
                <a:latin typeface="Arial MT"/>
                <a:cs typeface="Arial MT"/>
              </a:rPr>
              <a:t>Novell Netware</a:t>
            </a:r>
            <a:endParaRPr sz="175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spcBef>
                <a:spcPts val="420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232410" algn="l"/>
              </a:tabLst>
            </a:pPr>
            <a:r>
              <a:rPr sz="1750" spc="-10" dirty="0">
                <a:latin typeface="Arial MT"/>
                <a:cs typeface="Arial MT"/>
              </a:rPr>
              <a:t>Unix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(FreeBSD,</a:t>
            </a:r>
            <a:r>
              <a:rPr sz="1750" spc="7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Linux,</a:t>
            </a:r>
            <a:r>
              <a:rPr sz="1750" spc="6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Solaris,</a:t>
            </a:r>
            <a:r>
              <a:rPr sz="1750" spc="6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HP-UX,..)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7483" y="9427966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30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29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1500" y="5709665"/>
            <a:ext cx="240982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latin typeface="Arial"/>
                <a:cs typeface="Arial"/>
              </a:rPr>
              <a:t>Alat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–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Alat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Jaringan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2941" y="7232650"/>
            <a:ext cx="1018540" cy="410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marR="5080" indent="-260985">
              <a:lnSpc>
                <a:spcPct val="101000"/>
              </a:lnSpc>
              <a:spcBef>
                <a:spcPts val="95"/>
              </a:spcBef>
            </a:pPr>
            <a:r>
              <a:rPr sz="1250" spc="-10" dirty="0">
                <a:latin typeface="Arial MT"/>
                <a:cs typeface="Arial MT"/>
              </a:rPr>
              <a:t>Konektor</a:t>
            </a:r>
            <a:r>
              <a:rPr sz="1250" spc="-6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UTP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(RJ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45)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5034" y="7310373"/>
            <a:ext cx="2965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 MT"/>
                <a:cs typeface="Arial MT"/>
              </a:rPr>
              <a:t>N</a:t>
            </a:r>
            <a:r>
              <a:rPr sz="1250" spc="-30" dirty="0">
                <a:latin typeface="Arial MT"/>
                <a:cs typeface="Arial MT"/>
              </a:rPr>
              <a:t>I</a:t>
            </a:r>
            <a:r>
              <a:rPr sz="1250" spc="5" dirty="0">
                <a:latin typeface="Arial MT"/>
                <a:cs typeface="Arial MT"/>
              </a:rPr>
              <a:t>C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7835" y="7411339"/>
            <a:ext cx="3600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5" dirty="0">
                <a:latin typeface="Arial MT"/>
                <a:cs typeface="Arial MT"/>
              </a:rPr>
              <a:t>HUB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7661" y="8943543"/>
            <a:ext cx="65786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45" dirty="0">
                <a:latin typeface="Arial MT"/>
                <a:cs typeface="Arial MT"/>
              </a:rPr>
              <a:t>S</a:t>
            </a:r>
            <a:r>
              <a:rPr sz="1250" spc="110" dirty="0">
                <a:latin typeface="Arial MT"/>
                <a:cs typeface="Arial MT"/>
              </a:rPr>
              <a:t>W</a:t>
            </a:r>
            <a:r>
              <a:rPr sz="1250" spc="-30" dirty="0">
                <a:latin typeface="Arial MT"/>
                <a:cs typeface="Arial MT"/>
              </a:rPr>
              <a:t>I</a:t>
            </a:r>
            <a:r>
              <a:rPr sz="1250" spc="-10" dirty="0">
                <a:latin typeface="Arial MT"/>
                <a:cs typeface="Arial MT"/>
              </a:rPr>
              <a:t>TC</a:t>
            </a:r>
            <a:r>
              <a:rPr sz="1250" spc="5" dirty="0">
                <a:latin typeface="Arial MT"/>
                <a:cs typeface="Arial MT"/>
              </a:rPr>
              <a:t>H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1046" y="8989262"/>
            <a:ext cx="69405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 MT"/>
                <a:cs typeface="Arial MT"/>
              </a:rPr>
              <a:t>R</a:t>
            </a:r>
            <a:r>
              <a:rPr sz="1250" spc="-5" dirty="0">
                <a:latin typeface="Arial MT"/>
                <a:cs typeface="Arial MT"/>
              </a:rPr>
              <a:t>O</a:t>
            </a:r>
            <a:r>
              <a:rPr sz="1250" spc="-10" dirty="0">
                <a:latin typeface="Arial MT"/>
                <a:cs typeface="Arial MT"/>
              </a:rPr>
              <a:t>UTE</a:t>
            </a:r>
            <a:r>
              <a:rPr sz="1250" spc="5" dirty="0">
                <a:latin typeface="Arial MT"/>
                <a:cs typeface="Arial MT"/>
              </a:rPr>
              <a:t>R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356870"/>
            <a:ext cx="172719" cy="3365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9025" y="356870"/>
            <a:ext cx="5582920" cy="344805"/>
            <a:chOff x="1089025" y="356870"/>
            <a:chExt cx="5582920" cy="3448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189" y="441960"/>
              <a:ext cx="5405755" cy="173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025" y="356870"/>
              <a:ext cx="350520" cy="3448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3854" y="2901314"/>
            <a:ext cx="1746250" cy="873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4160" y="3044825"/>
            <a:ext cx="1194435" cy="8928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8310" y="1125219"/>
            <a:ext cx="1015364" cy="103822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52398" y="3429"/>
            <a:ext cx="6468110" cy="5027930"/>
            <a:chOff x="652398" y="3429"/>
            <a:chExt cx="6468110" cy="502793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6200" y="1221104"/>
              <a:ext cx="1974214" cy="8655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4684" y="571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49"/>
                  </a:moveTo>
                  <a:lnTo>
                    <a:pt x="6463029" y="5022849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4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4200" y="682498"/>
            <a:ext cx="88265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0" b="1" spc="-10" dirty="0">
                <a:latin typeface="Arial"/>
                <a:cs typeface="Arial"/>
              </a:rPr>
              <a:t>K</a:t>
            </a:r>
            <a:r>
              <a:rPr sz="2000" b="1" spc="-4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B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772" y="2155697"/>
            <a:ext cx="1683385" cy="47370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50" spc="-5" dirty="0">
                <a:latin typeface="Arial MT"/>
                <a:cs typeface="Arial MT"/>
              </a:rPr>
              <a:t>UTP</a:t>
            </a:r>
            <a:endParaRPr sz="1250">
              <a:latin typeface="Arial MT"/>
              <a:cs typeface="Arial MT"/>
            </a:endParaRPr>
          </a:p>
          <a:p>
            <a:pPr marR="5080" algn="ctr">
              <a:lnSpc>
                <a:spcPct val="100000"/>
              </a:lnSpc>
              <a:spcBef>
                <a:spcPts val="265"/>
              </a:spcBef>
            </a:pPr>
            <a:r>
              <a:rPr sz="1250" spc="10" dirty="0">
                <a:latin typeface="Arial MT"/>
                <a:cs typeface="Arial MT"/>
              </a:rPr>
              <a:t>(</a:t>
            </a:r>
            <a:r>
              <a:rPr sz="1250" spc="-10" dirty="0">
                <a:latin typeface="Arial MT"/>
                <a:cs typeface="Arial MT"/>
              </a:rPr>
              <a:t>U</a:t>
            </a:r>
            <a:r>
              <a:rPr sz="1250" spc="-15" dirty="0">
                <a:latin typeface="Arial MT"/>
                <a:cs typeface="Arial MT"/>
              </a:rPr>
              <a:t>n</a:t>
            </a:r>
            <a:r>
              <a:rPr sz="1250" spc="20" dirty="0">
                <a:latin typeface="Arial MT"/>
                <a:cs typeface="Arial MT"/>
              </a:rPr>
              <a:t>s</a:t>
            </a:r>
            <a:r>
              <a:rPr sz="1250" spc="-15" dirty="0">
                <a:latin typeface="Arial MT"/>
                <a:cs typeface="Arial MT"/>
              </a:rPr>
              <a:t>h</a:t>
            </a: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50" dirty="0">
                <a:latin typeface="Arial MT"/>
                <a:cs typeface="Arial MT"/>
              </a:rPr>
              <a:t>e</a:t>
            </a:r>
            <a:r>
              <a:rPr sz="1250" spc="5" dirty="0">
                <a:latin typeface="Arial MT"/>
                <a:cs typeface="Arial MT"/>
              </a:rPr>
              <a:t>l</a:t>
            </a:r>
            <a:r>
              <a:rPr sz="1250" spc="20" dirty="0">
                <a:latin typeface="Arial MT"/>
                <a:cs typeface="Arial MT"/>
              </a:rPr>
              <a:t>d</a:t>
            </a:r>
            <a:r>
              <a:rPr sz="1250" spc="-50" dirty="0">
                <a:latin typeface="Arial MT"/>
                <a:cs typeface="Arial MT"/>
              </a:rPr>
              <a:t>e</a:t>
            </a:r>
            <a:r>
              <a:rPr sz="1250" spc="-15" dirty="0">
                <a:latin typeface="Arial MT"/>
                <a:cs typeface="Arial MT"/>
              </a:rPr>
              <a:t>d</a:t>
            </a:r>
            <a:r>
              <a:rPr sz="1250" spc="25" dirty="0">
                <a:latin typeface="Arial MT"/>
                <a:cs typeface="Arial MT"/>
              </a:rPr>
              <a:t>T</a:t>
            </a:r>
            <a:r>
              <a:rPr sz="1250" spc="-10" dirty="0">
                <a:latin typeface="Arial MT"/>
                <a:cs typeface="Arial MT"/>
              </a:rPr>
              <a:t>w</a:t>
            </a:r>
            <a:r>
              <a:rPr sz="1250" spc="-30" dirty="0">
                <a:latin typeface="Arial MT"/>
                <a:cs typeface="Arial MT"/>
              </a:rPr>
              <a:t>i</a:t>
            </a:r>
            <a:r>
              <a:rPr sz="1250" spc="20" dirty="0">
                <a:latin typeface="Arial MT"/>
                <a:cs typeface="Arial MT"/>
              </a:rPr>
              <a:t>s</a:t>
            </a:r>
            <a:r>
              <a:rPr sz="1250" spc="40" dirty="0">
                <a:latin typeface="Arial MT"/>
                <a:cs typeface="Arial MT"/>
              </a:rPr>
              <a:t>t</a:t>
            </a:r>
            <a:r>
              <a:rPr sz="1250" spc="-50" dirty="0">
                <a:latin typeface="Arial MT"/>
                <a:cs typeface="Arial MT"/>
              </a:rPr>
              <a:t>e</a:t>
            </a:r>
            <a:r>
              <a:rPr sz="1250" spc="-15" dirty="0">
                <a:latin typeface="Arial MT"/>
                <a:cs typeface="Arial MT"/>
              </a:rPr>
              <a:t>d</a:t>
            </a:r>
            <a:r>
              <a:rPr sz="1250" spc="25" dirty="0">
                <a:latin typeface="Arial MT"/>
                <a:cs typeface="Arial MT"/>
              </a:rPr>
              <a:t>P</a:t>
            </a:r>
            <a:r>
              <a:rPr sz="1250" spc="-15" dirty="0">
                <a:latin typeface="Arial MT"/>
                <a:cs typeface="Arial MT"/>
              </a:rPr>
              <a:t>a</a:t>
            </a:r>
            <a:r>
              <a:rPr sz="1250" spc="-30" dirty="0">
                <a:latin typeface="Arial MT"/>
                <a:cs typeface="Arial MT"/>
              </a:rPr>
              <a:t>i</a:t>
            </a:r>
            <a:r>
              <a:rPr sz="1250" dirty="0">
                <a:latin typeface="Arial MT"/>
                <a:cs typeface="Arial MT"/>
              </a:rPr>
              <a:t>)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8633" y="2233422"/>
            <a:ext cx="1653539" cy="405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6990" algn="ctr">
              <a:lnSpc>
                <a:spcPts val="1490"/>
              </a:lnSpc>
              <a:spcBef>
                <a:spcPts val="110"/>
              </a:spcBef>
            </a:pPr>
            <a:r>
              <a:rPr sz="1250" spc="-5" dirty="0">
                <a:latin typeface="Arial MT"/>
                <a:cs typeface="Arial MT"/>
              </a:rPr>
              <a:t>STP</a:t>
            </a:r>
            <a:endParaRPr sz="1250">
              <a:latin typeface="Arial MT"/>
              <a:cs typeface="Arial MT"/>
            </a:endParaRPr>
          </a:p>
          <a:p>
            <a:pPr marR="5080" algn="ctr">
              <a:lnSpc>
                <a:spcPts val="1490"/>
              </a:lnSpc>
            </a:pPr>
            <a:r>
              <a:rPr sz="1250" spc="-5" dirty="0">
                <a:latin typeface="Arial MT"/>
                <a:cs typeface="Arial MT"/>
              </a:rPr>
              <a:t>(Shielded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Twisted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Pair)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4642" y="4039870"/>
            <a:ext cx="5378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 MT"/>
                <a:cs typeface="Arial MT"/>
              </a:rPr>
              <a:t>C</a:t>
            </a:r>
            <a:r>
              <a:rPr sz="1250" spc="-15" dirty="0">
                <a:latin typeface="Arial MT"/>
                <a:cs typeface="Arial MT"/>
              </a:rPr>
              <a:t>oax</a:t>
            </a: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15" dirty="0">
                <a:latin typeface="Arial MT"/>
                <a:cs typeface="Arial MT"/>
              </a:rPr>
              <a:t>a</a:t>
            </a:r>
            <a:r>
              <a:rPr sz="1250" dirty="0">
                <a:latin typeface="Arial MT"/>
                <a:cs typeface="Arial MT"/>
              </a:rPr>
              <a:t>l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6234" y="3893565"/>
            <a:ext cx="788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250" spc="-15" dirty="0">
                <a:latin typeface="Arial MT"/>
                <a:cs typeface="Arial MT"/>
              </a:rPr>
              <a:t>Fiber</a:t>
            </a:r>
            <a:r>
              <a:rPr sz="1250" spc="1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Optic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2157" y="4456303"/>
            <a:ext cx="16338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550" i="1" dirty="0">
                <a:latin typeface="Arial"/>
                <a:cs typeface="Arial"/>
              </a:rPr>
              <a:t>Komputer</a:t>
            </a:r>
            <a:r>
              <a:rPr sz="550" i="1" spc="-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sebagai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-10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-2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pada</a:t>
            </a:r>
            <a:r>
              <a:rPr sz="550" i="1" spc="-2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 </a:t>
            </a:r>
            <a:r>
              <a:rPr sz="550" i="1" dirty="0">
                <a:latin typeface="Arial"/>
                <a:cs typeface="Arial"/>
              </a:rPr>
              <a:t>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4754" y="4419727"/>
            <a:ext cx="1409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31</a:t>
            </a:r>
            <a:endParaRPr sz="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500" y="645997"/>
            <a:ext cx="224853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20" dirty="0"/>
              <a:t>INPUT</a:t>
            </a:r>
            <a:r>
              <a:rPr sz="2450" dirty="0"/>
              <a:t> </a:t>
            </a:r>
            <a:r>
              <a:rPr sz="2450" spc="25" dirty="0"/>
              <a:t>DEVICE</a:t>
            </a:r>
            <a:endParaRPr sz="2450"/>
          </a:p>
        </p:txBody>
      </p:sp>
      <p:sp>
        <p:nvSpPr>
          <p:cNvPr id="7" name="object 7"/>
          <p:cNvSpPr txBox="1"/>
          <p:nvPr/>
        </p:nvSpPr>
        <p:spPr>
          <a:xfrm>
            <a:off x="6341745" y="9432538"/>
            <a:ext cx="89535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Arial Black"/>
                <a:cs typeface="Arial Black"/>
              </a:rPr>
              <a:t>4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6385" y="1419224"/>
            <a:ext cx="4505960" cy="2437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28600">
              <a:lnSpc>
                <a:spcPts val="1620"/>
              </a:lnSpc>
              <a:spcBef>
                <a:spcPts val="315"/>
              </a:spcBef>
            </a:pPr>
            <a:r>
              <a:rPr lang="en-US" sz="1500" dirty="0" err="1">
                <a:latin typeface="Arial MT"/>
                <a:cs typeface="Arial MT"/>
              </a:rPr>
              <a:t>P</a:t>
            </a:r>
            <a:r>
              <a:rPr sz="1500" dirty="0" err="1" smtClean="0">
                <a:latin typeface="Arial MT"/>
                <a:cs typeface="Arial MT"/>
              </a:rPr>
              <a:t>eralatan</a:t>
            </a:r>
            <a:r>
              <a:rPr sz="1500" spc="40" dirty="0" smtClean="0">
                <a:latin typeface="Arial MT"/>
                <a:cs typeface="Arial MT"/>
              </a:rPr>
              <a:t> </a:t>
            </a:r>
            <a:r>
              <a:rPr sz="1500" spc="-5" dirty="0" smtClean="0">
                <a:latin typeface="Arial MT"/>
                <a:cs typeface="Arial MT"/>
              </a:rPr>
              <a:t>yang</a:t>
            </a:r>
            <a:r>
              <a:rPr sz="1500" spc="40" dirty="0" smtClean="0">
                <a:latin typeface="Arial MT"/>
                <a:cs typeface="Arial MT"/>
              </a:rPr>
              <a:t> </a:t>
            </a:r>
            <a:r>
              <a:rPr sz="1500" spc="-10" dirty="0" err="1" smtClean="0">
                <a:latin typeface="Arial MT"/>
                <a:cs typeface="Arial MT"/>
              </a:rPr>
              <a:t>berfungsi</a:t>
            </a:r>
            <a:r>
              <a:rPr sz="1500" spc="80" dirty="0" smtClean="0">
                <a:latin typeface="Arial MT"/>
                <a:cs typeface="Arial MT"/>
              </a:rPr>
              <a:t> </a:t>
            </a:r>
            <a:r>
              <a:rPr sz="1500" spc="-5" dirty="0" err="1" smtClean="0">
                <a:latin typeface="Arial MT"/>
                <a:cs typeface="Arial MT"/>
              </a:rPr>
              <a:t>untuk</a:t>
            </a:r>
            <a:r>
              <a:rPr sz="1500" spc="15" dirty="0" smtClean="0">
                <a:latin typeface="Arial MT"/>
                <a:cs typeface="Arial MT"/>
              </a:rPr>
              <a:t> </a:t>
            </a:r>
            <a:r>
              <a:rPr sz="1500" spc="-5" dirty="0" err="1" smtClean="0">
                <a:latin typeface="Arial MT"/>
                <a:cs typeface="Arial MT"/>
              </a:rPr>
              <a:t>memasukkan</a:t>
            </a:r>
            <a:r>
              <a:rPr sz="1500" spc="50" dirty="0" smtClean="0">
                <a:latin typeface="Arial MT"/>
                <a:cs typeface="Arial MT"/>
              </a:rPr>
              <a:t> </a:t>
            </a:r>
            <a:r>
              <a:rPr sz="1500" dirty="0" smtClean="0">
                <a:latin typeface="Arial MT"/>
                <a:cs typeface="Arial MT"/>
              </a:rPr>
              <a:t>data </a:t>
            </a:r>
            <a:r>
              <a:rPr sz="1500" spc="-400" dirty="0" smtClean="0">
                <a:latin typeface="Arial MT"/>
                <a:cs typeface="Arial MT"/>
              </a:rPr>
              <a:t> </a:t>
            </a:r>
            <a:r>
              <a:rPr sz="1500" spc="-5" dirty="0" err="1" smtClean="0">
                <a:latin typeface="Arial MT"/>
                <a:cs typeface="Arial MT"/>
              </a:rPr>
              <a:t>ke</a:t>
            </a:r>
            <a:r>
              <a:rPr lang="en-US" sz="1500" spc="-5" dirty="0" smtClean="0">
                <a:latin typeface="Arial MT"/>
                <a:cs typeface="Arial MT"/>
              </a:rPr>
              <a:t> </a:t>
            </a:r>
            <a:r>
              <a:rPr sz="1500" spc="-5" dirty="0" err="1" smtClean="0">
                <a:latin typeface="Arial MT"/>
                <a:cs typeface="Arial MT"/>
              </a:rPr>
              <a:t>dalam</a:t>
            </a:r>
            <a:r>
              <a:rPr sz="1500" spc="40" dirty="0" smtClean="0">
                <a:latin typeface="Arial MT"/>
                <a:cs typeface="Arial MT"/>
              </a:rPr>
              <a:t> </a:t>
            </a:r>
            <a:r>
              <a:rPr sz="1500" spc="-5" dirty="0" err="1" smtClean="0">
                <a:latin typeface="Arial MT"/>
                <a:cs typeface="Arial MT"/>
              </a:rPr>
              <a:t>komputer</a:t>
            </a:r>
            <a:r>
              <a:rPr sz="1500" spc="-5" dirty="0" smtClean="0">
                <a:latin typeface="Arial MT"/>
                <a:cs typeface="Arial MT"/>
              </a:rPr>
              <a:t>.</a:t>
            </a:r>
            <a:endParaRPr sz="1500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 smtClean="0">
              <a:latin typeface="Arial MT"/>
              <a:cs typeface="Arial MT"/>
            </a:endParaRPr>
          </a:p>
          <a:p>
            <a:pPr marL="12700" marR="5080">
              <a:lnSpc>
                <a:spcPts val="1620"/>
              </a:lnSpc>
            </a:pPr>
            <a:r>
              <a:rPr sz="1500" spc="5" dirty="0" err="1" smtClean="0">
                <a:latin typeface="Arial MT"/>
                <a:cs typeface="Arial MT"/>
              </a:rPr>
              <a:t>Alat</a:t>
            </a:r>
            <a:r>
              <a:rPr sz="1500" spc="-5" dirty="0" smtClean="0">
                <a:latin typeface="Arial MT"/>
                <a:cs typeface="Arial MT"/>
              </a:rPr>
              <a:t> </a:t>
            </a:r>
            <a:r>
              <a:rPr sz="1500" spc="-5" dirty="0" err="1" smtClean="0">
                <a:latin typeface="Arial MT"/>
                <a:cs typeface="Arial MT"/>
              </a:rPr>
              <a:t>masukan</a:t>
            </a:r>
            <a:r>
              <a:rPr sz="1500" spc="55" dirty="0" smtClean="0">
                <a:latin typeface="Arial MT"/>
                <a:cs typeface="Arial MT"/>
              </a:rPr>
              <a:t> </a:t>
            </a:r>
            <a:r>
              <a:rPr sz="1500" spc="-10" dirty="0" err="1" smtClean="0">
                <a:latin typeface="Arial MT"/>
                <a:cs typeface="Arial MT"/>
              </a:rPr>
              <a:t>dapat</a:t>
            </a:r>
            <a:r>
              <a:rPr sz="1500" spc="75" dirty="0" smtClean="0">
                <a:latin typeface="Arial MT"/>
                <a:cs typeface="Arial MT"/>
              </a:rPr>
              <a:t> </a:t>
            </a:r>
            <a:r>
              <a:rPr sz="1500" spc="-5" dirty="0" err="1" smtClean="0">
                <a:latin typeface="Arial MT"/>
                <a:cs typeface="Arial MT"/>
              </a:rPr>
              <a:t>digolongkan</a:t>
            </a:r>
            <a:r>
              <a:rPr sz="1500" spc="50" dirty="0" smtClean="0">
                <a:latin typeface="Arial MT"/>
                <a:cs typeface="Arial MT"/>
              </a:rPr>
              <a:t> </a:t>
            </a:r>
            <a:r>
              <a:rPr sz="1500" spc="5" dirty="0" err="1" smtClean="0">
                <a:latin typeface="Arial MT"/>
                <a:cs typeface="Arial MT"/>
              </a:rPr>
              <a:t>ke</a:t>
            </a:r>
            <a:r>
              <a:rPr sz="1500" spc="45" dirty="0" smtClean="0">
                <a:latin typeface="Arial MT"/>
                <a:cs typeface="Arial MT"/>
              </a:rPr>
              <a:t> </a:t>
            </a:r>
            <a:r>
              <a:rPr sz="1500" spc="-10" dirty="0" err="1" smtClean="0">
                <a:latin typeface="Arial MT"/>
                <a:cs typeface="Arial MT"/>
              </a:rPr>
              <a:t>dalam</a:t>
            </a:r>
            <a:r>
              <a:rPr sz="1500" spc="65" dirty="0" smtClean="0">
                <a:latin typeface="Arial MT"/>
                <a:cs typeface="Arial MT"/>
              </a:rPr>
              <a:t> </a:t>
            </a:r>
            <a:r>
              <a:rPr sz="1500" spc="-10" dirty="0" err="1" smtClean="0">
                <a:latin typeface="Arial MT"/>
                <a:cs typeface="Arial MT"/>
              </a:rPr>
              <a:t>beberapa</a:t>
            </a:r>
            <a:r>
              <a:rPr sz="1500" spc="-10" dirty="0" smtClean="0">
                <a:latin typeface="Arial MT"/>
                <a:cs typeface="Arial MT"/>
              </a:rPr>
              <a:t> </a:t>
            </a:r>
            <a:r>
              <a:rPr sz="1500" spc="-405" dirty="0" smtClean="0">
                <a:latin typeface="Arial MT"/>
                <a:cs typeface="Arial MT"/>
              </a:rPr>
              <a:t> </a:t>
            </a:r>
            <a:r>
              <a:rPr sz="1500" spc="-5" dirty="0" err="1" smtClean="0">
                <a:latin typeface="Arial MT"/>
                <a:cs typeface="Arial MT"/>
              </a:rPr>
              <a:t>golongan</a:t>
            </a:r>
            <a:r>
              <a:rPr sz="1500" spc="-5" dirty="0" smtClean="0">
                <a:latin typeface="Arial MT"/>
                <a:cs typeface="Arial MT"/>
              </a:rPr>
              <a:t> </a:t>
            </a:r>
            <a:r>
              <a:rPr sz="1500" spc="5" dirty="0" err="1" smtClean="0">
                <a:latin typeface="Arial MT"/>
                <a:cs typeface="Arial MT"/>
              </a:rPr>
              <a:t>yaitu</a:t>
            </a:r>
            <a:r>
              <a:rPr sz="1500" spc="-35" dirty="0" smtClean="0">
                <a:latin typeface="Arial MT"/>
                <a:cs typeface="Arial MT"/>
              </a:rPr>
              <a:t> </a:t>
            </a:r>
            <a:r>
              <a:rPr sz="1500" dirty="0" smtClean="0">
                <a:latin typeface="Arial MT"/>
                <a:cs typeface="Arial MT"/>
              </a:rPr>
              <a:t>:</a:t>
            </a:r>
          </a:p>
          <a:p>
            <a:pPr marL="227965" indent="-21526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227965" algn="l"/>
              </a:tabLst>
            </a:pPr>
            <a:r>
              <a:rPr sz="1500" spc="-5" dirty="0" smtClean="0">
                <a:latin typeface="Arial MT"/>
                <a:cs typeface="Arial MT"/>
              </a:rPr>
              <a:t>keyboard</a:t>
            </a:r>
            <a:endParaRPr sz="1500" dirty="0" smtClean="0">
              <a:latin typeface="Arial MT"/>
              <a:cs typeface="Arial MT"/>
            </a:endParaRPr>
          </a:p>
          <a:p>
            <a:pPr marL="227965" indent="-2152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227965" algn="l"/>
              </a:tabLst>
            </a:pPr>
            <a:r>
              <a:rPr sz="1500" dirty="0" smtClean="0">
                <a:latin typeface="Arial MT"/>
                <a:cs typeface="Arial MT"/>
              </a:rPr>
              <a:t>pointing</a:t>
            </a:r>
            <a:r>
              <a:rPr sz="1500" spc="-20" dirty="0" smtClean="0">
                <a:latin typeface="Arial MT"/>
                <a:cs typeface="Arial MT"/>
              </a:rPr>
              <a:t> </a:t>
            </a:r>
            <a:r>
              <a:rPr sz="1500" dirty="0" smtClean="0">
                <a:latin typeface="Arial MT"/>
                <a:cs typeface="Arial MT"/>
              </a:rPr>
              <a:t>device</a:t>
            </a:r>
          </a:p>
          <a:p>
            <a:pPr marL="227965" indent="-215265">
              <a:lnSpc>
                <a:spcPct val="100000"/>
              </a:lnSpc>
              <a:spcBef>
                <a:spcPts val="180"/>
              </a:spcBef>
              <a:buFont typeface="Arial MT"/>
              <a:buAutoNum type="arabicPeriod"/>
              <a:tabLst>
                <a:tab pos="227965" algn="l"/>
              </a:tabLst>
            </a:pPr>
            <a:r>
              <a:rPr sz="1500" spc="-10" dirty="0" smtClean="0">
                <a:latin typeface="Arial MT"/>
                <a:cs typeface="Arial MT"/>
              </a:rPr>
              <a:t>scanner</a:t>
            </a:r>
            <a:endParaRPr sz="1500" dirty="0" smtClean="0">
              <a:latin typeface="Arial MT"/>
              <a:cs typeface="Arial MT"/>
            </a:endParaRPr>
          </a:p>
          <a:p>
            <a:pPr marL="222885" indent="-21082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223520" algn="l"/>
              </a:tabLst>
            </a:pPr>
            <a:r>
              <a:rPr sz="1500" spc="-10" dirty="0" smtClean="0">
                <a:latin typeface="Arial MT"/>
                <a:cs typeface="Arial MT"/>
              </a:rPr>
              <a:t>sensor</a:t>
            </a:r>
            <a:endParaRPr sz="1500" dirty="0" smtClean="0">
              <a:latin typeface="Arial MT"/>
              <a:cs typeface="Arial MT"/>
            </a:endParaRPr>
          </a:p>
          <a:p>
            <a:pPr marL="227965" indent="-215265">
              <a:lnSpc>
                <a:spcPct val="100000"/>
              </a:lnSpc>
              <a:spcBef>
                <a:spcPts val="215"/>
              </a:spcBef>
              <a:buFont typeface="Arial MT"/>
              <a:buAutoNum type="arabicPeriod"/>
              <a:tabLst>
                <a:tab pos="227965" algn="l"/>
              </a:tabLst>
            </a:pPr>
            <a:r>
              <a:rPr sz="1500" spc="5" dirty="0" smtClean="0">
                <a:latin typeface="Arial MT"/>
                <a:cs typeface="Arial MT"/>
              </a:rPr>
              <a:t>voice</a:t>
            </a:r>
            <a:r>
              <a:rPr sz="1500" spc="-45" dirty="0" smtClean="0">
                <a:latin typeface="Arial MT"/>
                <a:cs typeface="Arial MT"/>
              </a:rPr>
              <a:t> </a:t>
            </a:r>
            <a:r>
              <a:rPr sz="1500" spc="-5" dirty="0" smtClean="0">
                <a:latin typeface="Arial MT"/>
                <a:cs typeface="Arial MT"/>
              </a:rPr>
              <a:t>recognizer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10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5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pada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5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1745" y="4419727"/>
            <a:ext cx="895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 Black"/>
                <a:cs typeface="Arial Black"/>
              </a:rPr>
              <a:t>3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928" y="5668517"/>
            <a:ext cx="4830445" cy="35610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latin typeface="Arial"/>
                <a:cs typeface="Arial"/>
              </a:rPr>
              <a:t>INPUT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DEVICE</a:t>
            </a:r>
            <a:endParaRPr sz="2400" dirty="0">
              <a:latin typeface="Arial"/>
              <a:cs typeface="Arial"/>
            </a:endParaRPr>
          </a:p>
          <a:p>
            <a:pPr marL="231775" indent="-219710">
              <a:lnSpc>
                <a:spcPct val="100000"/>
              </a:lnSpc>
              <a:spcBef>
                <a:spcPts val="1300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i="1" spc="-5" dirty="0">
                <a:latin typeface="Arial"/>
                <a:cs typeface="Arial"/>
              </a:rPr>
              <a:t>Visual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display</a:t>
            </a:r>
            <a:r>
              <a:rPr sz="1500" i="1" spc="6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Terminal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(VDT)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=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Visual</a:t>
            </a:r>
            <a:r>
              <a:rPr sz="1500" i="1" spc="5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display</a:t>
            </a:r>
            <a:r>
              <a:rPr sz="1500" i="1" spc="6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unit</a:t>
            </a:r>
            <a:endParaRPr sz="1500" dirty="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70"/>
              </a:spcBef>
            </a:pPr>
            <a:r>
              <a:rPr sz="1500" spc="-5" dirty="0">
                <a:latin typeface="Arial MT"/>
                <a:cs typeface="Arial MT"/>
              </a:rPr>
              <a:t>terdiri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dari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: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keyboard</a:t>
            </a:r>
            <a:endParaRPr sz="1500" dirty="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spcBef>
                <a:spcPts val="1085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dirty="0">
                <a:latin typeface="Arial MT"/>
                <a:cs typeface="Arial MT"/>
              </a:rPr>
              <a:t>Pointing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Device</a:t>
            </a:r>
            <a:endParaRPr sz="1500" dirty="0">
              <a:latin typeface="Arial MT"/>
              <a:cs typeface="Arial MT"/>
            </a:endParaRPr>
          </a:p>
          <a:p>
            <a:pPr marL="304800">
              <a:lnSpc>
                <a:spcPct val="100000"/>
              </a:lnSpc>
              <a:spcBef>
                <a:spcPts val="320"/>
              </a:spcBef>
            </a:pPr>
            <a:r>
              <a:rPr sz="1250" i="1" spc="-5" dirty="0">
                <a:latin typeface="Arial"/>
                <a:cs typeface="Arial"/>
              </a:rPr>
              <a:t>mouse,</a:t>
            </a:r>
            <a:r>
              <a:rPr sz="1250" i="1" spc="55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touch </a:t>
            </a:r>
            <a:r>
              <a:rPr sz="1250" i="1" spc="-10" dirty="0">
                <a:latin typeface="Arial"/>
                <a:cs typeface="Arial"/>
              </a:rPr>
              <a:t>screen,</a:t>
            </a:r>
            <a:r>
              <a:rPr sz="1250" i="1" spc="5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light</a:t>
            </a:r>
            <a:r>
              <a:rPr sz="1250" i="1" spc="25" dirty="0">
                <a:latin typeface="Arial"/>
                <a:cs typeface="Arial"/>
              </a:rPr>
              <a:t> </a:t>
            </a:r>
            <a:r>
              <a:rPr sz="1250" i="1" spc="-15" dirty="0">
                <a:latin typeface="Arial"/>
                <a:cs typeface="Arial"/>
              </a:rPr>
              <a:t>pen,</a:t>
            </a:r>
            <a:r>
              <a:rPr sz="1250" i="1" spc="5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digitizer</a:t>
            </a:r>
            <a:r>
              <a:rPr sz="1250" i="1" spc="3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graphic</a:t>
            </a:r>
            <a:r>
              <a:rPr sz="1250" i="1" spc="3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tablet</a:t>
            </a:r>
            <a:endParaRPr sz="1250" dirty="0">
              <a:latin typeface="Arial"/>
              <a:cs typeface="Arial"/>
            </a:endParaRPr>
          </a:p>
          <a:p>
            <a:pPr marL="231775" indent="-219710">
              <a:lnSpc>
                <a:spcPct val="100000"/>
              </a:lnSpc>
              <a:spcBef>
                <a:spcPts val="1095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spc="-5" dirty="0">
                <a:latin typeface="Arial MT"/>
                <a:cs typeface="Arial MT"/>
              </a:rPr>
              <a:t>Scanner</a:t>
            </a:r>
            <a:endParaRPr sz="1500" dirty="0">
              <a:latin typeface="Arial MT"/>
              <a:cs typeface="Arial MT"/>
            </a:endParaRPr>
          </a:p>
          <a:p>
            <a:pPr marL="483870" lvl="1" indent="-179705">
              <a:lnSpc>
                <a:spcPct val="100000"/>
              </a:lnSpc>
              <a:spcBef>
                <a:spcPts val="325"/>
              </a:spcBef>
              <a:buClr>
                <a:srgbClr val="9A9ACC"/>
              </a:buClr>
              <a:buSzPct val="76666"/>
              <a:buFont typeface="Wingdings"/>
              <a:buChar char=""/>
              <a:tabLst>
                <a:tab pos="484505" algn="l"/>
              </a:tabLst>
            </a:pPr>
            <a:r>
              <a:rPr sz="1500" i="1" spc="-5" dirty="0">
                <a:latin typeface="Arial"/>
                <a:cs typeface="Arial"/>
              </a:rPr>
              <a:t>magnetic</a:t>
            </a:r>
            <a:r>
              <a:rPr sz="1500" i="1" spc="5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Ink</a:t>
            </a:r>
            <a:r>
              <a:rPr sz="1500" i="1" spc="5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character</a:t>
            </a:r>
            <a:r>
              <a:rPr sz="1500" i="1" spc="5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recognition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(MICR)</a:t>
            </a:r>
            <a:endParaRPr sz="1500" dirty="0">
              <a:latin typeface="Arial"/>
              <a:cs typeface="Arial"/>
            </a:endParaRPr>
          </a:p>
          <a:p>
            <a:pPr marL="483870" lvl="1" indent="-179705">
              <a:lnSpc>
                <a:spcPct val="100000"/>
              </a:lnSpc>
              <a:spcBef>
                <a:spcPts val="360"/>
              </a:spcBef>
              <a:buClr>
                <a:srgbClr val="9A9ACC"/>
              </a:buClr>
              <a:buSzPct val="76666"/>
              <a:buFont typeface="Wingdings"/>
              <a:buChar char=""/>
              <a:tabLst>
                <a:tab pos="484505" algn="l"/>
              </a:tabLst>
            </a:pPr>
            <a:r>
              <a:rPr sz="1500" i="1" dirty="0">
                <a:latin typeface="Arial"/>
                <a:cs typeface="Arial"/>
              </a:rPr>
              <a:t>Optical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Data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reader</a:t>
            </a:r>
            <a:endParaRPr sz="1500" dirty="0">
              <a:latin typeface="Arial"/>
              <a:cs typeface="Arial"/>
            </a:endParaRPr>
          </a:p>
          <a:p>
            <a:pPr marL="735330" marR="5080" lvl="2" indent="-142240">
              <a:lnSpc>
                <a:spcPts val="1480"/>
              </a:lnSpc>
              <a:spcBef>
                <a:spcPts val="464"/>
              </a:spcBef>
              <a:buClr>
                <a:srgbClr val="00007B"/>
              </a:buClr>
              <a:buSzPct val="64000"/>
              <a:buFont typeface="Wingdings"/>
              <a:buChar char=""/>
              <a:tabLst>
                <a:tab pos="735965" algn="l"/>
              </a:tabLst>
            </a:pPr>
            <a:r>
              <a:rPr sz="1250" i="1" spc="-5" dirty="0">
                <a:latin typeface="Arial"/>
                <a:cs typeface="Arial"/>
              </a:rPr>
              <a:t>OCR (Optical</a:t>
            </a:r>
            <a:r>
              <a:rPr sz="1250" i="1" spc="1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Char.</a:t>
            </a:r>
            <a:r>
              <a:rPr sz="1250" i="1" spc="1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Reader),</a:t>
            </a:r>
            <a:r>
              <a:rPr sz="1250" i="1" spc="-1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Barcode,</a:t>
            </a:r>
            <a:r>
              <a:rPr sz="1250" i="1" spc="15" dirty="0">
                <a:latin typeface="Arial"/>
                <a:cs typeface="Arial"/>
              </a:rPr>
              <a:t> </a:t>
            </a:r>
            <a:r>
              <a:rPr sz="1250" i="1" spc="-15" dirty="0">
                <a:latin typeface="Arial"/>
                <a:cs typeface="Arial"/>
              </a:rPr>
              <a:t>OMR</a:t>
            </a:r>
            <a:r>
              <a:rPr sz="1250" i="1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(optical</a:t>
            </a:r>
            <a:r>
              <a:rPr sz="1250" i="1" spc="10" dirty="0">
                <a:latin typeface="Arial"/>
                <a:cs typeface="Arial"/>
              </a:rPr>
              <a:t> </a:t>
            </a:r>
            <a:r>
              <a:rPr sz="1250" i="1" spc="-10" dirty="0">
                <a:latin typeface="Arial"/>
                <a:cs typeface="Arial"/>
              </a:rPr>
              <a:t>Mark </a:t>
            </a:r>
            <a:r>
              <a:rPr sz="1250" i="1" spc="-330" dirty="0">
                <a:latin typeface="Arial"/>
                <a:cs typeface="Arial"/>
              </a:rPr>
              <a:t> </a:t>
            </a:r>
            <a:r>
              <a:rPr sz="1250" i="1" spc="-10" dirty="0">
                <a:latin typeface="Arial"/>
                <a:cs typeface="Arial"/>
              </a:rPr>
              <a:t>Reader)</a:t>
            </a:r>
            <a:endParaRPr sz="1250" dirty="0">
              <a:latin typeface="Arial"/>
              <a:cs typeface="Arial"/>
            </a:endParaRPr>
          </a:p>
          <a:p>
            <a:pPr marL="231775" indent="-219710">
              <a:lnSpc>
                <a:spcPct val="100000"/>
              </a:lnSpc>
              <a:spcBef>
                <a:spcPts val="1045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spc="-10" dirty="0">
                <a:latin typeface="Arial MT"/>
                <a:cs typeface="Arial MT"/>
              </a:rPr>
              <a:t>Sensor</a:t>
            </a:r>
            <a:endParaRPr sz="1500" dirty="0">
              <a:latin typeface="Arial MT"/>
              <a:cs typeface="Arial MT"/>
            </a:endParaRPr>
          </a:p>
          <a:p>
            <a:pPr marL="304800">
              <a:lnSpc>
                <a:spcPct val="100000"/>
              </a:lnSpc>
              <a:spcBef>
                <a:spcPts val="320"/>
              </a:spcBef>
            </a:pPr>
            <a:r>
              <a:rPr sz="1250" i="1" spc="-5" dirty="0">
                <a:latin typeface="Arial"/>
                <a:cs typeface="Arial"/>
              </a:rPr>
              <a:t>Camera</a:t>
            </a:r>
            <a:r>
              <a:rPr sz="1250" i="1" spc="3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Digital,</a:t>
            </a:r>
            <a:r>
              <a:rPr sz="1250" i="1" spc="6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Camera</a:t>
            </a:r>
            <a:r>
              <a:rPr sz="1250" i="1" spc="30" dirty="0">
                <a:latin typeface="Arial"/>
                <a:cs typeface="Arial"/>
              </a:rPr>
              <a:t> </a:t>
            </a:r>
            <a:r>
              <a:rPr sz="1250" i="1" spc="-10" dirty="0">
                <a:latin typeface="Arial"/>
                <a:cs typeface="Arial"/>
              </a:rPr>
              <a:t>Recorder</a:t>
            </a:r>
            <a:r>
              <a:rPr sz="1250" i="1" spc="25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(Camcorder)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7535" y="6579869"/>
            <a:ext cx="1414144" cy="11125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2115" y="7875905"/>
            <a:ext cx="1751964" cy="1354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4160" y="7875905"/>
            <a:ext cx="1776094" cy="1372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47137" y="7248703"/>
            <a:ext cx="543560" cy="543560"/>
            <a:chOff x="2347137" y="7248703"/>
            <a:chExt cx="543560" cy="543560"/>
          </a:xfrm>
        </p:grpSpPr>
        <p:sp>
          <p:nvSpPr>
            <p:cNvPr id="6" name="object 6"/>
            <p:cNvSpPr/>
            <p:nvPr/>
          </p:nvSpPr>
          <p:spPr>
            <a:xfrm>
              <a:off x="2350134" y="7251700"/>
              <a:ext cx="537210" cy="537210"/>
            </a:xfrm>
            <a:custGeom>
              <a:avLst/>
              <a:gdLst/>
              <a:ahLst/>
              <a:cxnLst/>
              <a:rect l="l" t="t" r="r" b="b"/>
              <a:pathLst>
                <a:path w="537210" h="537209">
                  <a:moveTo>
                    <a:pt x="383539" y="0"/>
                  </a:moveTo>
                  <a:lnTo>
                    <a:pt x="383539" y="76835"/>
                  </a:lnTo>
                  <a:lnTo>
                    <a:pt x="76834" y="76835"/>
                  </a:lnTo>
                  <a:lnTo>
                    <a:pt x="76834" y="383539"/>
                  </a:lnTo>
                  <a:lnTo>
                    <a:pt x="0" y="383539"/>
                  </a:lnTo>
                  <a:lnTo>
                    <a:pt x="153669" y="537210"/>
                  </a:lnTo>
                  <a:lnTo>
                    <a:pt x="306704" y="383539"/>
                  </a:lnTo>
                  <a:lnTo>
                    <a:pt x="229869" y="383539"/>
                  </a:lnTo>
                  <a:lnTo>
                    <a:pt x="229869" y="229869"/>
                  </a:lnTo>
                  <a:lnTo>
                    <a:pt x="383539" y="229869"/>
                  </a:lnTo>
                  <a:lnTo>
                    <a:pt x="383539" y="306705"/>
                  </a:lnTo>
                  <a:lnTo>
                    <a:pt x="537209" y="153669"/>
                  </a:lnTo>
                  <a:lnTo>
                    <a:pt x="383539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50134" y="7251700"/>
              <a:ext cx="537210" cy="537210"/>
            </a:xfrm>
            <a:custGeom>
              <a:avLst/>
              <a:gdLst/>
              <a:ahLst/>
              <a:cxnLst/>
              <a:rect l="l" t="t" r="r" b="b"/>
              <a:pathLst>
                <a:path w="537210" h="537209">
                  <a:moveTo>
                    <a:pt x="153669" y="537210"/>
                  </a:moveTo>
                  <a:lnTo>
                    <a:pt x="306704" y="383539"/>
                  </a:lnTo>
                  <a:lnTo>
                    <a:pt x="229869" y="383539"/>
                  </a:lnTo>
                  <a:lnTo>
                    <a:pt x="229869" y="229869"/>
                  </a:lnTo>
                  <a:lnTo>
                    <a:pt x="383539" y="229869"/>
                  </a:lnTo>
                  <a:lnTo>
                    <a:pt x="383539" y="306705"/>
                  </a:lnTo>
                  <a:lnTo>
                    <a:pt x="537209" y="153669"/>
                  </a:lnTo>
                  <a:lnTo>
                    <a:pt x="383539" y="0"/>
                  </a:lnTo>
                  <a:lnTo>
                    <a:pt x="383539" y="76835"/>
                  </a:lnTo>
                  <a:lnTo>
                    <a:pt x="76834" y="76835"/>
                  </a:lnTo>
                  <a:lnTo>
                    <a:pt x="76834" y="383539"/>
                  </a:lnTo>
                  <a:lnTo>
                    <a:pt x="0" y="383539"/>
                  </a:lnTo>
                  <a:lnTo>
                    <a:pt x="153669" y="537210"/>
                  </a:lnTo>
                  <a:close/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52398" y="5026279"/>
            <a:ext cx="6468110" cy="5027930"/>
            <a:chOff x="652398" y="5026279"/>
            <a:chExt cx="6468110" cy="5027930"/>
          </a:xfrm>
        </p:grpSpPr>
        <p:sp>
          <p:nvSpPr>
            <p:cNvPr id="9" name="object 9"/>
            <p:cNvSpPr/>
            <p:nvPr/>
          </p:nvSpPr>
          <p:spPr>
            <a:xfrm>
              <a:off x="4749800" y="7204075"/>
              <a:ext cx="536575" cy="537210"/>
            </a:xfrm>
            <a:custGeom>
              <a:avLst/>
              <a:gdLst/>
              <a:ahLst/>
              <a:cxnLst/>
              <a:rect l="l" t="t" r="r" b="b"/>
              <a:pathLst>
                <a:path w="536575" h="537209">
                  <a:moveTo>
                    <a:pt x="153035" y="0"/>
                  </a:moveTo>
                  <a:lnTo>
                    <a:pt x="0" y="153669"/>
                  </a:lnTo>
                  <a:lnTo>
                    <a:pt x="153035" y="306705"/>
                  </a:lnTo>
                  <a:lnTo>
                    <a:pt x="153035" y="229869"/>
                  </a:lnTo>
                  <a:lnTo>
                    <a:pt x="306704" y="229869"/>
                  </a:lnTo>
                  <a:lnTo>
                    <a:pt x="306704" y="383539"/>
                  </a:lnTo>
                  <a:lnTo>
                    <a:pt x="229870" y="383539"/>
                  </a:lnTo>
                  <a:lnTo>
                    <a:pt x="383539" y="537210"/>
                  </a:lnTo>
                  <a:lnTo>
                    <a:pt x="536575" y="383539"/>
                  </a:lnTo>
                  <a:lnTo>
                    <a:pt x="459739" y="383539"/>
                  </a:lnTo>
                  <a:lnTo>
                    <a:pt x="459739" y="76835"/>
                  </a:lnTo>
                  <a:lnTo>
                    <a:pt x="153035" y="76835"/>
                  </a:lnTo>
                  <a:lnTo>
                    <a:pt x="15303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49800" y="7204075"/>
              <a:ext cx="536575" cy="537210"/>
            </a:xfrm>
            <a:custGeom>
              <a:avLst/>
              <a:gdLst/>
              <a:ahLst/>
              <a:cxnLst/>
              <a:rect l="l" t="t" r="r" b="b"/>
              <a:pathLst>
                <a:path w="536575" h="537209">
                  <a:moveTo>
                    <a:pt x="0" y="153669"/>
                  </a:moveTo>
                  <a:lnTo>
                    <a:pt x="153035" y="306705"/>
                  </a:lnTo>
                  <a:lnTo>
                    <a:pt x="153035" y="229869"/>
                  </a:lnTo>
                  <a:lnTo>
                    <a:pt x="306704" y="229869"/>
                  </a:lnTo>
                  <a:lnTo>
                    <a:pt x="306704" y="383539"/>
                  </a:lnTo>
                  <a:lnTo>
                    <a:pt x="229870" y="383539"/>
                  </a:lnTo>
                  <a:lnTo>
                    <a:pt x="383539" y="537210"/>
                  </a:lnTo>
                  <a:lnTo>
                    <a:pt x="536575" y="383539"/>
                  </a:lnTo>
                  <a:lnTo>
                    <a:pt x="459739" y="383539"/>
                  </a:lnTo>
                  <a:lnTo>
                    <a:pt x="459739" y="76835"/>
                  </a:lnTo>
                  <a:lnTo>
                    <a:pt x="153035" y="76835"/>
                  </a:lnTo>
                  <a:lnTo>
                    <a:pt x="153035" y="0"/>
                  </a:lnTo>
                  <a:lnTo>
                    <a:pt x="0" y="153669"/>
                  </a:lnTo>
                  <a:close/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684" y="502856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50"/>
                  </a:moveTo>
                  <a:lnTo>
                    <a:pt x="6463029" y="5022850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5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36928" y="668782"/>
            <a:ext cx="5045075" cy="319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latin typeface="Arial"/>
                <a:cs typeface="Arial"/>
              </a:rPr>
              <a:t>CPU</a:t>
            </a:r>
            <a:r>
              <a:rPr sz="2150" b="1" spc="-4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/</a:t>
            </a:r>
            <a:r>
              <a:rPr sz="2150" b="1" spc="-55" dirty="0">
                <a:latin typeface="Arial"/>
                <a:cs typeface="Arial"/>
              </a:rPr>
              <a:t> </a:t>
            </a:r>
            <a:r>
              <a:rPr sz="2150" b="1" spc="-15" dirty="0">
                <a:latin typeface="Arial"/>
                <a:cs typeface="Arial"/>
              </a:rPr>
              <a:t>CENTRAL</a:t>
            </a:r>
            <a:r>
              <a:rPr sz="2150" b="1" spc="-10" dirty="0">
                <a:latin typeface="Arial"/>
                <a:cs typeface="Arial"/>
              </a:rPr>
              <a:t> </a:t>
            </a:r>
            <a:r>
              <a:rPr sz="2150" b="1" spc="-5" dirty="0">
                <a:latin typeface="Arial"/>
                <a:cs typeface="Arial"/>
              </a:rPr>
              <a:t>PROCCESING</a:t>
            </a:r>
            <a:r>
              <a:rPr sz="2150" b="1" spc="-40" dirty="0">
                <a:latin typeface="Arial"/>
                <a:cs typeface="Arial"/>
              </a:rPr>
              <a:t> </a:t>
            </a:r>
            <a:r>
              <a:rPr sz="2150" b="1" spc="-10" dirty="0">
                <a:latin typeface="Arial"/>
                <a:cs typeface="Arial"/>
              </a:rPr>
              <a:t>UNIT</a:t>
            </a:r>
            <a:endParaRPr sz="2150" dirty="0">
              <a:latin typeface="Arial"/>
              <a:cs typeface="Arial"/>
            </a:endParaRPr>
          </a:p>
          <a:p>
            <a:pPr marL="231775" indent="-219710">
              <a:lnSpc>
                <a:spcPct val="100000"/>
              </a:lnSpc>
              <a:spcBef>
                <a:spcPts val="1670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b="1" spc="-5" dirty="0">
                <a:latin typeface="Arial"/>
                <a:cs typeface="Arial"/>
              </a:rPr>
              <a:t>Internal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Memory/Main </a:t>
            </a:r>
            <a:r>
              <a:rPr sz="1500" b="1" dirty="0">
                <a:latin typeface="Arial"/>
                <a:cs typeface="Arial"/>
              </a:rPr>
              <a:t>Memory</a:t>
            </a:r>
            <a:endParaRPr sz="1500" dirty="0">
              <a:latin typeface="Arial"/>
              <a:cs typeface="Arial"/>
            </a:endParaRPr>
          </a:p>
          <a:p>
            <a:pPr marL="483870" algn="just">
              <a:lnSpc>
                <a:spcPct val="100000"/>
              </a:lnSpc>
              <a:spcBef>
                <a:spcPts val="220"/>
              </a:spcBef>
            </a:pPr>
            <a:r>
              <a:rPr sz="1500" spc="-5" dirty="0">
                <a:latin typeface="Arial MT"/>
                <a:cs typeface="Arial MT"/>
              </a:rPr>
              <a:t>berfungsi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untuk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menyimpan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data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program.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b="1" spc="-10" dirty="0">
                <a:latin typeface="Arial"/>
                <a:cs typeface="Arial"/>
              </a:rPr>
              <a:t>ALU</a:t>
            </a:r>
            <a:r>
              <a:rPr sz="1500" b="1" dirty="0">
                <a:latin typeface="Arial"/>
                <a:cs typeface="Arial"/>
              </a:rPr>
              <a:t> (Arithmatic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Logical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Unit)</a:t>
            </a:r>
            <a:endParaRPr sz="1500" dirty="0">
              <a:latin typeface="Arial"/>
              <a:cs typeface="Arial"/>
            </a:endParaRPr>
          </a:p>
          <a:p>
            <a:pPr marL="483870" marR="194945" algn="just">
              <a:lnSpc>
                <a:spcPct val="91000"/>
              </a:lnSpc>
              <a:spcBef>
                <a:spcPts val="384"/>
              </a:spcBef>
            </a:pPr>
            <a:r>
              <a:rPr sz="1500" spc="-5" dirty="0">
                <a:latin typeface="Arial MT"/>
                <a:cs typeface="Arial MT"/>
              </a:rPr>
              <a:t>untuk melaksanakan </a:t>
            </a:r>
            <a:r>
              <a:rPr sz="1500" spc="-10" dirty="0">
                <a:latin typeface="Arial MT"/>
                <a:cs typeface="Arial MT"/>
              </a:rPr>
              <a:t>berbagai </a:t>
            </a:r>
            <a:r>
              <a:rPr sz="1500" dirty="0">
                <a:latin typeface="Arial MT"/>
                <a:cs typeface="Arial MT"/>
              </a:rPr>
              <a:t>macam </a:t>
            </a:r>
            <a:r>
              <a:rPr sz="1500" spc="-5" dirty="0">
                <a:latin typeface="Arial MT"/>
                <a:cs typeface="Arial MT"/>
              </a:rPr>
              <a:t>perhitungan </a:t>
            </a:r>
            <a:r>
              <a:rPr sz="1500" dirty="0">
                <a:latin typeface="Arial MT"/>
                <a:cs typeface="Arial MT"/>
              </a:rPr>
              <a:t> aritmatik </a:t>
            </a:r>
            <a:r>
              <a:rPr sz="1500" spc="5" dirty="0">
                <a:latin typeface="Arial MT"/>
                <a:cs typeface="Arial MT"/>
              </a:rPr>
              <a:t>&amp; </a:t>
            </a:r>
            <a:r>
              <a:rPr sz="1500" dirty="0">
                <a:latin typeface="Arial MT"/>
                <a:cs typeface="Arial MT"/>
              </a:rPr>
              <a:t>logika </a:t>
            </a:r>
            <a:r>
              <a:rPr sz="1500" spc="5" dirty="0">
                <a:latin typeface="Arial MT"/>
                <a:cs typeface="Arial MT"/>
              </a:rPr>
              <a:t>yg </a:t>
            </a:r>
            <a:r>
              <a:rPr sz="1500" spc="-5" dirty="0">
                <a:latin typeface="Arial MT"/>
                <a:cs typeface="Arial MT"/>
              </a:rPr>
              <a:t>terjadi </a:t>
            </a:r>
            <a:r>
              <a:rPr sz="1500" spc="-10" dirty="0">
                <a:latin typeface="Arial MT"/>
                <a:cs typeface="Arial MT"/>
              </a:rPr>
              <a:t>sesuai dengan </a:t>
            </a:r>
            <a:r>
              <a:rPr sz="1500" spc="-5" dirty="0">
                <a:latin typeface="Arial MT"/>
                <a:cs typeface="Arial MT"/>
              </a:rPr>
              <a:t>instruksi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program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b="1" dirty="0">
                <a:latin typeface="Arial"/>
                <a:cs typeface="Arial"/>
              </a:rPr>
              <a:t>Control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Unit</a:t>
            </a:r>
            <a:endParaRPr sz="1500" dirty="0">
              <a:latin typeface="Arial"/>
              <a:cs typeface="Arial"/>
            </a:endParaRPr>
          </a:p>
          <a:p>
            <a:pPr marL="483870" marR="5080">
              <a:lnSpc>
                <a:spcPts val="1620"/>
              </a:lnSpc>
              <a:spcBef>
                <a:spcPts val="455"/>
              </a:spcBef>
            </a:pPr>
            <a:r>
              <a:rPr sz="1500" spc="-5" dirty="0">
                <a:latin typeface="Arial MT"/>
                <a:cs typeface="Arial MT"/>
              </a:rPr>
              <a:t>bertugas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untuk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mengatur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mengendalikan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seluruh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peralatan</a:t>
            </a:r>
            <a:r>
              <a:rPr sz="1500" spc="-5" dirty="0">
                <a:latin typeface="Arial MT"/>
                <a:cs typeface="Arial MT"/>
              </a:rPr>
              <a:t> yang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pada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sistem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komputer.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1745" y="9437110"/>
            <a:ext cx="89535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Arial Black"/>
                <a:cs typeface="Arial Black"/>
              </a:rPr>
              <a:t>6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10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5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pada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5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1745" y="4419727"/>
            <a:ext cx="895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 Black"/>
                <a:cs typeface="Arial Black"/>
              </a:rPr>
              <a:t>5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6928" y="5493266"/>
            <a:ext cx="3283585" cy="91630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525"/>
              </a:spcBef>
            </a:pPr>
            <a:r>
              <a:rPr sz="2400" b="1" dirty="0">
                <a:latin typeface="Arial"/>
                <a:cs typeface="Arial"/>
              </a:rPr>
              <a:t>MEMORY</a:t>
            </a:r>
            <a:endParaRPr sz="2400" dirty="0">
              <a:latin typeface="Arial"/>
              <a:cs typeface="Arial"/>
            </a:endParaRPr>
          </a:p>
          <a:p>
            <a:pPr marL="231775" indent="-219710">
              <a:lnSpc>
                <a:spcPct val="100000"/>
              </a:lnSpc>
              <a:spcBef>
                <a:spcPts val="905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b="1" spc="-5" dirty="0">
                <a:latin typeface="Arial"/>
                <a:cs typeface="Arial"/>
              </a:rPr>
              <a:t>Internal</a:t>
            </a:r>
            <a:r>
              <a:rPr sz="1500" b="1" spc="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Memory </a:t>
            </a:r>
            <a:r>
              <a:rPr sz="1500" b="1" spc="-5" dirty="0">
                <a:latin typeface="Arial"/>
                <a:cs typeface="Arial"/>
              </a:rPr>
              <a:t>/primary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storage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7620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Read Only Memory (ROM)</a:t>
            </a:r>
            <a:endParaRPr lang="id-ID" sz="20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1219200"/>
            <a:ext cx="6400800" cy="24231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Memory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programnya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PC-ROM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BIOS (Basic Input Output System)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motherboard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mensetting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system.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non-</a:t>
            </a:r>
            <a:r>
              <a:rPr lang="en-US" dirty="0" err="1" smtClean="0"/>
              <a:t>volatil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dimatikan</a:t>
            </a:r>
            <a:r>
              <a:rPr lang="en-US" dirty="0" smtClean="0"/>
              <a:t>.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penyimpan</a:t>
            </a:r>
            <a:r>
              <a:rPr lang="en-US" dirty="0" smtClean="0"/>
              <a:t> program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225" y="6096000"/>
            <a:ext cx="6429375" cy="3962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/>
              <a:t>Random Access Memory (RAM)</a:t>
            </a:r>
            <a:endParaRPr lang="en-US" sz="2000" b="1" dirty="0" smtClean="0">
              <a:latin typeface="MS Sans Serif" charset="-18"/>
            </a:endParaRPr>
          </a:p>
          <a:p>
            <a:pPr algn="just"/>
            <a:endParaRPr lang="en-US" sz="2000" dirty="0">
              <a:latin typeface="MS Sans Serif" charset="-18"/>
            </a:endParaRPr>
          </a:p>
          <a:p>
            <a:pPr algn="just"/>
            <a:r>
              <a:rPr lang="en-US" dirty="0" err="1" smtClean="0">
                <a:latin typeface="+mj-lt"/>
              </a:rPr>
              <a:t>Memori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bertipe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volatil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yaitu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hilang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kalau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komputer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dimatikan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ditulisi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dibaca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fungsi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utamanya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adalah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sebagai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penyimpan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sementara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program </a:t>
            </a:r>
            <a:r>
              <a:rPr lang="en-US" dirty="0" err="1" smtClean="0">
                <a:latin typeface="+mj-lt"/>
              </a:rPr>
              <a:t>saat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komputer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digunakan</a:t>
            </a:r>
            <a:endParaRPr lang="en-US" dirty="0" smtClean="0"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820025"/>
            <a:ext cx="20383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356870"/>
            <a:ext cx="172719" cy="3365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9025" y="356870"/>
            <a:ext cx="5582920" cy="344805"/>
            <a:chOff x="1089025" y="356870"/>
            <a:chExt cx="5582920" cy="3448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189" y="441960"/>
              <a:ext cx="5405755" cy="173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025" y="356870"/>
              <a:ext cx="350520" cy="3448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33675" y="2228850"/>
            <a:ext cx="1152525" cy="8902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82084" y="2183764"/>
            <a:ext cx="1152525" cy="8902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0014" y="2226310"/>
            <a:ext cx="1200149" cy="927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99075" y="2181225"/>
            <a:ext cx="904239" cy="91249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52398" y="3429"/>
            <a:ext cx="6468110" cy="5027930"/>
            <a:chOff x="652398" y="3429"/>
            <a:chExt cx="6468110" cy="502793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1784" y="3524884"/>
              <a:ext cx="696595" cy="6965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4684" y="571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49"/>
                  </a:moveTo>
                  <a:lnTo>
                    <a:pt x="6463029" y="5022849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4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5379720"/>
            <a:ext cx="172719" cy="33655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52398" y="5026279"/>
            <a:ext cx="6468110" cy="5027930"/>
            <a:chOff x="652398" y="5026279"/>
            <a:chExt cx="6468110" cy="502793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190" y="5464810"/>
              <a:ext cx="5405755" cy="17335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025" y="5379720"/>
              <a:ext cx="350520" cy="3448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4684" y="502856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50"/>
                  </a:moveTo>
                  <a:lnTo>
                    <a:pt x="6463029" y="5022850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5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41500" y="646303"/>
            <a:ext cx="140081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M</a:t>
            </a:r>
            <a:r>
              <a:rPr spc="-20" dirty="0"/>
              <a:t>E</a:t>
            </a:r>
            <a:r>
              <a:rPr spc="15" dirty="0"/>
              <a:t>M</a:t>
            </a:r>
            <a:r>
              <a:rPr spc="5" dirty="0"/>
              <a:t>O</a:t>
            </a:r>
            <a:r>
              <a:rPr spc="-10" dirty="0"/>
              <a:t>R</a:t>
            </a:r>
            <a:r>
              <a:rPr spc="5" dirty="0"/>
              <a:t>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341745" y="9432538"/>
            <a:ext cx="89535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dirty="0">
                <a:latin typeface="Arial Black"/>
                <a:cs typeface="Arial Black"/>
              </a:rPr>
              <a:t>8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10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50" dirty="0"/>
              <a:t> </a:t>
            </a:r>
            <a:r>
              <a:rPr dirty="0"/>
              <a:t>pada</a:t>
            </a:r>
            <a:r>
              <a:rPr spc="15" dirty="0"/>
              <a:t> </a:t>
            </a:r>
            <a:r>
              <a:rPr spc="5" dirty="0"/>
              <a:t>sistem</a:t>
            </a:r>
            <a:r>
              <a:rPr spc="50" dirty="0"/>
              <a:t> </a:t>
            </a:r>
            <a:r>
              <a:rPr spc="5" dirty="0"/>
              <a:t>informasi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36928" y="1190431"/>
            <a:ext cx="5100320" cy="9080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400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232410" algn="l"/>
              </a:tabLst>
            </a:pPr>
            <a:r>
              <a:rPr sz="1500" b="1" spc="-5" dirty="0">
                <a:latin typeface="Arial"/>
                <a:cs typeface="Arial"/>
              </a:rPr>
              <a:t>External</a:t>
            </a:r>
            <a:r>
              <a:rPr sz="1500" b="1" spc="6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Memory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secondary</a:t>
            </a:r>
            <a:r>
              <a:rPr sz="1500" b="1" spc="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storage</a:t>
            </a:r>
            <a:endParaRPr sz="1500" dirty="0">
              <a:latin typeface="Arial"/>
              <a:cs typeface="Arial"/>
            </a:endParaRPr>
          </a:p>
          <a:p>
            <a:pPr marL="231775" marR="5080" algn="just">
              <a:lnSpc>
                <a:spcPct val="103200"/>
              </a:lnSpc>
              <a:spcBef>
                <a:spcPts val="200"/>
              </a:spcBef>
            </a:pPr>
            <a:r>
              <a:rPr sz="1250" spc="-5" dirty="0">
                <a:latin typeface="Arial MT"/>
                <a:cs typeface="Arial MT"/>
              </a:rPr>
              <a:t>Data-data </a:t>
            </a:r>
            <a:r>
              <a:rPr sz="1250" spc="-10" dirty="0">
                <a:latin typeface="Arial MT"/>
                <a:cs typeface="Arial MT"/>
              </a:rPr>
              <a:t>yang </a:t>
            </a:r>
            <a:r>
              <a:rPr sz="1250" dirty="0">
                <a:latin typeface="Arial MT"/>
                <a:cs typeface="Arial MT"/>
              </a:rPr>
              <a:t>tersimpan </a:t>
            </a:r>
            <a:r>
              <a:rPr sz="1250" spc="-10" dirty="0">
                <a:latin typeface="Arial MT"/>
                <a:cs typeface="Arial MT"/>
              </a:rPr>
              <a:t>didalam external </a:t>
            </a:r>
            <a:r>
              <a:rPr sz="1250" spc="-5" dirty="0">
                <a:latin typeface="Arial MT"/>
                <a:cs typeface="Arial MT"/>
              </a:rPr>
              <a:t>memory bersifat tetap,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artinya </a:t>
            </a:r>
            <a:r>
              <a:rPr sz="1250" dirty="0">
                <a:latin typeface="Arial MT"/>
                <a:cs typeface="Arial MT"/>
              </a:rPr>
              <a:t>data </a:t>
            </a:r>
            <a:r>
              <a:rPr sz="1250" spc="-5" dirty="0">
                <a:latin typeface="Arial MT"/>
                <a:cs typeface="Arial MT"/>
              </a:rPr>
              <a:t>tersebut </a:t>
            </a:r>
            <a:r>
              <a:rPr sz="1250" spc="-10" dirty="0">
                <a:latin typeface="Arial MT"/>
                <a:cs typeface="Arial MT"/>
              </a:rPr>
              <a:t>tidak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akan </a:t>
            </a:r>
            <a:r>
              <a:rPr sz="1250" spc="-5" dirty="0">
                <a:latin typeface="Arial MT"/>
                <a:cs typeface="Arial MT"/>
              </a:rPr>
              <a:t>hilang </a:t>
            </a:r>
            <a:r>
              <a:rPr sz="1250" dirty="0">
                <a:latin typeface="Arial MT"/>
                <a:cs typeface="Arial MT"/>
              </a:rPr>
              <a:t>walaupun </a:t>
            </a:r>
            <a:r>
              <a:rPr sz="1250" spc="-5" dirty="0">
                <a:latin typeface="Arial MT"/>
                <a:cs typeface="Arial MT"/>
              </a:rPr>
              <a:t>tidak</a:t>
            </a:r>
            <a:r>
              <a:rPr sz="1250" spc="33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ada</a:t>
            </a:r>
            <a:r>
              <a:rPr sz="1250" spc="32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listrik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yang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mengalirinya</a:t>
            </a:r>
            <a:r>
              <a:rPr sz="1250" spc="-4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(non</a:t>
            </a:r>
            <a:r>
              <a:rPr sz="1250" spc="10" dirty="0">
                <a:latin typeface="Arial MT"/>
                <a:cs typeface="Arial MT"/>
              </a:rPr>
              <a:t> </a:t>
            </a:r>
            <a:r>
              <a:rPr sz="1250" spc="-5" dirty="0" smtClean="0">
                <a:latin typeface="Arial MT"/>
                <a:cs typeface="Arial MT"/>
              </a:rPr>
              <a:t>Vol</a:t>
            </a:r>
            <a:r>
              <a:rPr lang="en-US" sz="1250" spc="-5" dirty="0" smtClean="0">
                <a:latin typeface="Arial MT"/>
                <a:cs typeface="Arial MT"/>
              </a:rPr>
              <a:t>a</a:t>
            </a:r>
            <a:r>
              <a:rPr sz="1250" spc="-5" dirty="0" smtClean="0">
                <a:latin typeface="Arial MT"/>
                <a:cs typeface="Arial MT"/>
              </a:rPr>
              <a:t>tile</a:t>
            </a:r>
            <a:r>
              <a:rPr sz="1250" spc="-5" dirty="0">
                <a:latin typeface="Arial MT"/>
                <a:cs typeface="Arial MT"/>
              </a:rPr>
              <a:t>).</a:t>
            </a:r>
            <a:endParaRPr sz="125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7513" y="3134360"/>
            <a:ext cx="112522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10" dirty="0">
                <a:latin typeface="Arial"/>
                <a:cs typeface="Arial"/>
              </a:rPr>
              <a:t>Magnetic</a:t>
            </a:r>
            <a:r>
              <a:rPr sz="1250" b="1" spc="-7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Tape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4885" y="3138932"/>
            <a:ext cx="499109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10" dirty="0">
                <a:latin typeface="Arial"/>
                <a:cs typeface="Arial"/>
              </a:rPr>
              <a:t>D</a:t>
            </a:r>
            <a:r>
              <a:rPr sz="1250" b="1" spc="-30" dirty="0">
                <a:latin typeface="Arial"/>
                <a:cs typeface="Arial"/>
              </a:rPr>
              <a:t>i</a:t>
            </a:r>
            <a:r>
              <a:rPr sz="1250" b="1" spc="-15" dirty="0">
                <a:latin typeface="Arial"/>
                <a:cs typeface="Arial"/>
              </a:rPr>
              <a:t>s</a:t>
            </a:r>
            <a:r>
              <a:rPr sz="1250" b="1" spc="20" dirty="0">
                <a:latin typeface="Arial"/>
                <a:cs typeface="Arial"/>
              </a:rPr>
              <a:t>k</a:t>
            </a:r>
            <a:r>
              <a:rPr sz="1250" b="1" spc="-15" dirty="0">
                <a:latin typeface="Arial"/>
                <a:cs typeface="Arial"/>
              </a:rPr>
              <a:t>e</a:t>
            </a:r>
            <a:r>
              <a:rPr sz="1250" b="1" dirty="0">
                <a:latin typeface="Arial"/>
                <a:cs typeface="Arial"/>
              </a:rPr>
              <a:t>t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27372" y="3134360"/>
            <a:ext cx="7550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10" dirty="0">
                <a:latin typeface="Arial"/>
                <a:cs typeface="Arial"/>
              </a:rPr>
              <a:t>H</a:t>
            </a:r>
            <a:r>
              <a:rPr sz="1250" b="1" spc="-15" dirty="0">
                <a:latin typeface="Arial"/>
                <a:cs typeface="Arial"/>
              </a:rPr>
              <a:t>a</a:t>
            </a:r>
            <a:r>
              <a:rPr sz="1250" b="1" spc="10" dirty="0">
                <a:latin typeface="Arial"/>
                <a:cs typeface="Arial"/>
              </a:rPr>
              <a:t>r</a:t>
            </a:r>
            <a:r>
              <a:rPr sz="1250" b="1" spc="5" dirty="0">
                <a:latin typeface="Arial"/>
                <a:cs typeface="Arial"/>
              </a:rPr>
              <a:t>d</a:t>
            </a:r>
            <a:r>
              <a:rPr sz="1250" b="1" spc="-70" dirty="0">
                <a:latin typeface="Arial"/>
                <a:cs typeface="Arial"/>
              </a:rPr>
              <a:t> </a:t>
            </a:r>
            <a:r>
              <a:rPr sz="1250" b="1" spc="-10" dirty="0">
                <a:latin typeface="Arial"/>
                <a:cs typeface="Arial"/>
              </a:rPr>
              <a:t>D</a:t>
            </a:r>
            <a:r>
              <a:rPr sz="1250" b="1" spc="-30" dirty="0">
                <a:latin typeface="Arial"/>
                <a:cs typeface="Arial"/>
              </a:rPr>
              <a:t>i</a:t>
            </a:r>
            <a:r>
              <a:rPr sz="1250" b="1" spc="-15" dirty="0">
                <a:latin typeface="Arial"/>
                <a:cs typeface="Arial"/>
              </a:rPr>
              <a:t>s</a:t>
            </a:r>
            <a:r>
              <a:rPr sz="1250" b="1" spc="5" dirty="0">
                <a:latin typeface="Arial"/>
                <a:cs typeface="Arial"/>
              </a:rPr>
              <a:t>k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8147" y="3184651"/>
            <a:ext cx="108902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10" dirty="0">
                <a:latin typeface="Arial"/>
                <a:cs typeface="Arial"/>
              </a:rPr>
              <a:t>Compact</a:t>
            </a:r>
            <a:r>
              <a:rPr sz="1250" b="1" spc="-5" dirty="0">
                <a:latin typeface="Arial"/>
                <a:cs typeface="Arial"/>
              </a:rPr>
              <a:t> Disk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33525" y="4250563"/>
            <a:ext cx="8178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10" dirty="0">
                <a:latin typeface="Arial"/>
                <a:cs typeface="Arial"/>
              </a:rPr>
              <a:t>F</a:t>
            </a:r>
            <a:r>
              <a:rPr sz="1250" b="1" spc="-30" dirty="0">
                <a:latin typeface="Arial"/>
                <a:cs typeface="Arial"/>
              </a:rPr>
              <a:t>l</a:t>
            </a:r>
            <a:r>
              <a:rPr sz="1250" b="1" spc="-15" dirty="0">
                <a:latin typeface="Arial"/>
                <a:cs typeface="Arial"/>
              </a:rPr>
              <a:t>a</a:t>
            </a:r>
            <a:r>
              <a:rPr sz="1250" b="1" spc="20" dirty="0">
                <a:latin typeface="Arial"/>
                <a:cs typeface="Arial"/>
              </a:rPr>
              <a:t>s</a:t>
            </a:r>
            <a:r>
              <a:rPr sz="1250" b="1" spc="5" dirty="0">
                <a:latin typeface="Arial"/>
                <a:cs typeface="Arial"/>
              </a:rPr>
              <a:t>h</a:t>
            </a:r>
            <a:r>
              <a:rPr sz="1250" b="1" spc="-40" dirty="0">
                <a:latin typeface="Arial"/>
                <a:cs typeface="Arial"/>
              </a:rPr>
              <a:t> </a:t>
            </a:r>
            <a:r>
              <a:rPr sz="1250" b="1" spc="30" dirty="0">
                <a:latin typeface="Arial"/>
                <a:cs typeface="Arial"/>
              </a:rPr>
              <a:t>D</a:t>
            </a:r>
            <a:r>
              <a:rPr sz="1250" b="1" spc="-30" dirty="0">
                <a:latin typeface="Arial"/>
                <a:cs typeface="Arial"/>
              </a:rPr>
              <a:t>i</a:t>
            </a:r>
            <a:r>
              <a:rPr sz="1250" b="1" spc="20" dirty="0">
                <a:latin typeface="Arial"/>
                <a:cs typeface="Arial"/>
              </a:rPr>
              <a:t>s</a:t>
            </a:r>
            <a:r>
              <a:rPr sz="1250" b="1" spc="5" dirty="0">
                <a:latin typeface="Arial"/>
                <a:cs typeface="Arial"/>
              </a:rPr>
              <a:t>k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4029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10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5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pada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5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41745" y="4419727"/>
            <a:ext cx="895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 Black"/>
                <a:cs typeface="Arial Black"/>
              </a:rPr>
              <a:t>7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41500" y="5668517"/>
            <a:ext cx="5050155" cy="337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latin typeface="Arial"/>
                <a:cs typeface="Arial"/>
              </a:rPr>
              <a:t>OUPUT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 dirty="0">
              <a:latin typeface="Arial"/>
              <a:cs typeface="Arial"/>
            </a:endParaRPr>
          </a:p>
          <a:p>
            <a:pPr marL="227329" marR="5080">
              <a:lnSpc>
                <a:spcPct val="101000"/>
              </a:lnSpc>
              <a:spcBef>
                <a:spcPts val="1715"/>
              </a:spcBef>
            </a:pPr>
            <a:r>
              <a:rPr sz="1500" dirty="0">
                <a:latin typeface="Arial MT"/>
                <a:cs typeface="Arial MT"/>
              </a:rPr>
              <a:t>Peralatan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yang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berfungsi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untuk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mengeluarkan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hasil 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pemrosesan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ataupun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pengolahan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yang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berasal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dari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CPU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kedalam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suatu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media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yang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dapat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dibaca oleh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manusia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ataupun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dapat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digunakan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untuk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penyimpanan 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 </a:t>
            </a:r>
            <a:r>
              <a:rPr sz="1500" spc="-10" dirty="0">
                <a:latin typeface="Arial MT"/>
                <a:cs typeface="Arial MT"/>
              </a:rPr>
              <a:t>hasil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proses.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 MT"/>
              <a:cs typeface="Arial MT"/>
            </a:endParaRPr>
          </a:p>
          <a:p>
            <a:pPr marL="227329" marR="110489">
              <a:lnSpc>
                <a:spcPts val="176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Ouput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yang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dihasilkan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dari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pengolahan</a:t>
            </a:r>
            <a:r>
              <a:rPr sz="1500" dirty="0">
                <a:latin typeface="Arial MT"/>
                <a:cs typeface="Arial MT"/>
              </a:rPr>
              <a:t> data </a:t>
            </a:r>
            <a:r>
              <a:rPr sz="1500" spc="-10" dirty="0">
                <a:latin typeface="Arial MT"/>
                <a:cs typeface="Arial MT"/>
              </a:rPr>
              <a:t>dapat </a:t>
            </a:r>
            <a:r>
              <a:rPr sz="1500" spc="-5" dirty="0">
                <a:latin typeface="Arial MT"/>
                <a:cs typeface="Arial MT"/>
              </a:rPr>
              <a:t> digolongkan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ke </a:t>
            </a:r>
            <a:r>
              <a:rPr sz="1500" spc="-10" dirty="0">
                <a:latin typeface="Arial MT"/>
                <a:cs typeface="Arial MT"/>
              </a:rPr>
              <a:t>dalam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3 </a:t>
            </a:r>
            <a:r>
              <a:rPr sz="1500" spc="-5" dirty="0">
                <a:latin typeface="Arial MT"/>
                <a:cs typeface="Arial MT"/>
              </a:rPr>
              <a:t>bentuk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: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i="1" spc="-10" dirty="0">
                <a:latin typeface="Arial"/>
                <a:cs typeface="Arial"/>
              </a:rPr>
              <a:t>tulisan,</a:t>
            </a:r>
            <a:r>
              <a:rPr sz="1500" b="1" i="1" spc="3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image,</a:t>
            </a:r>
            <a:r>
              <a:rPr sz="1500" b="1" i="1" spc="40" dirty="0">
                <a:latin typeface="Arial"/>
                <a:cs typeface="Arial"/>
              </a:rPr>
              <a:t> </a:t>
            </a:r>
            <a:r>
              <a:rPr sz="1500" b="1" i="1" spc="-10" dirty="0">
                <a:latin typeface="Arial"/>
                <a:cs typeface="Arial"/>
              </a:rPr>
              <a:t>suara</a:t>
            </a:r>
            <a:endParaRPr sz="1500" dirty="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1105"/>
              </a:spcBef>
            </a:pPr>
            <a:r>
              <a:rPr sz="1500" spc="5" dirty="0">
                <a:latin typeface="Arial MT"/>
                <a:cs typeface="Arial MT"/>
              </a:rPr>
              <a:t>Alat </a:t>
            </a:r>
            <a:r>
              <a:rPr sz="1500" spc="-5" dirty="0">
                <a:latin typeface="Arial MT"/>
                <a:cs typeface="Arial MT"/>
              </a:rPr>
              <a:t>keluaran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berbentuk </a:t>
            </a:r>
            <a:r>
              <a:rPr sz="1500" dirty="0">
                <a:latin typeface="Arial MT"/>
                <a:cs typeface="Arial MT"/>
              </a:rPr>
              <a:t>:</a:t>
            </a:r>
          </a:p>
          <a:p>
            <a:pPr marL="341630" indent="-114935">
              <a:lnSpc>
                <a:spcPct val="100000"/>
              </a:lnSpc>
              <a:spcBef>
                <a:spcPts val="360"/>
              </a:spcBef>
              <a:buChar char="-"/>
              <a:tabLst>
                <a:tab pos="342265" algn="l"/>
              </a:tabLst>
            </a:pPr>
            <a:r>
              <a:rPr sz="1500" spc="-5" dirty="0">
                <a:latin typeface="Arial MT"/>
                <a:cs typeface="Arial MT"/>
              </a:rPr>
              <a:t>hard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copy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device</a:t>
            </a:r>
            <a:endParaRPr sz="1500" dirty="0">
              <a:latin typeface="Arial MT"/>
              <a:cs typeface="Arial MT"/>
            </a:endParaRPr>
          </a:p>
          <a:p>
            <a:pPr marL="341630" indent="-114935">
              <a:lnSpc>
                <a:spcPct val="100000"/>
              </a:lnSpc>
              <a:spcBef>
                <a:spcPts val="360"/>
              </a:spcBef>
              <a:buFont typeface="Arial MT"/>
              <a:buChar char="-"/>
              <a:tabLst>
                <a:tab pos="342265" algn="l"/>
              </a:tabLst>
            </a:pPr>
            <a:r>
              <a:rPr sz="1500" dirty="0">
                <a:latin typeface="Arial MT"/>
                <a:cs typeface="Arial MT"/>
              </a:rPr>
              <a:t>soft</a:t>
            </a:r>
            <a:r>
              <a:rPr sz="1500" spc="-5" dirty="0">
                <a:latin typeface="Arial MT"/>
                <a:cs typeface="Arial MT"/>
              </a:rPr>
              <a:t> copy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device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356870"/>
            <a:ext cx="172719" cy="3365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9025" y="356870"/>
            <a:ext cx="5582920" cy="344805"/>
            <a:chOff x="1089025" y="356870"/>
            <a:chExt cx="5582920" cy="3448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189" y="441960"/>
              <a:ext cx="5405755" cy="173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025" y="356870"/>
              <a:ext cx="350520" cy="3448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86050" y="1739264"/>
            <a:ext cx="672464" cy="5994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1785" y="1835150"/>
            <a:ext cx="666750" cy="5099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93159" y="1786889"/>
            <a:ext cx="624204" cy="6242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41570" y="1557019"/>
            <a:ext cx="864235" cy="7810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30045" y="3333115"/>
            <a:ext cx="935355" cy="723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73704" y="3141345"/>
            <a:ext cx="1008380" cy="77914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52398" y="3429"/>
            <a:ext cx="6468110" cy="5027930"/>
            <a:chOff x="652398" y="3429"/>
            <a:chExt cx="6468110" cy="5027930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98059" y="3141345"/>
              <a:ext cx="808989" cy="9601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4684" y="571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49"/>
                  </a:moveTo>
                  <a:lnTo>
                    <a:pt x="6463029" y="5022849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4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5379720"/>
            <a:ext cx="172719" cy="33655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089025" y="5379720"/>
            <a:ext cx="5582920" cy="344805"/>
            <a:chOff x="1089025" y="5379720"/>
            <a:chExt cx="5582920" cy="3448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189" y="5464810"/>
              <a:ext cx="5405755" cy="17335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025" y="5379720"/>
              <a:ext cx="350520" cy="344804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973704" y="6195695"/>
            <a:ext cx="1335405" cy="575945"/>
          </a:xfrm>
          <a:custGeom>
            <a:avLst/>
            <a:gdLst/>
            <a:ahLst/>
            <a:cxnLst/>
            <a:rect l="l" t="t" r="r" b="b"/>
            <a:pathLst>
              <a:path w="1335404" h="575945">
                <a:moveTo>
                  <a:pt x="95884" y="0"/>
                </a:moveTo>
                <a:lnTo>
                  <a:pt x="58419" y="7619"/>
                </a:lnTo>
                <a:lnTo>
                  <a:pt x="27939" y="27939"/>
                </a:lnTo>
                <a:lnTo>
                  <a:pt x="7619" y="58419"/>
                </a:lnTo>
                <a:lnTo>
                  <a:pt x="0" y="95884"/>
                </a:lnTo>
                <a:lnTo>
                  <a:pt x="0" y="480059"/>
                </a:lnTo>
                <a:lnTo>
                  <a:pt x="7619" y="517525"/>
                </a:lnTo>
                <a:lnTo>
                  <a:pt x="27939" y="548004"/>
                </a:lnTo>
                <a:lnTo>
                  <a:pt x="58419" y="568325"/>
                </a:lnTo>
                <a:lnTo>
                  <a:pt x="95884" y="575944"/>
                </a:lnTo>
                <a:lnTo>
                  <a:pt x="1239520" y="575944"/>
                </a:lnTo>
                <a:lnTo>
                  <a:pt x="1276984" y="568325"/>
                </a:lnTo>
                <a:lnTo>
                  <a:pt x="1307465" y="548004"/>
                </a:lnTo>
                <a:lnTo>
                  <a:pt x="1328420" y="517525"/>
                </a:lnTo>
                <a:lnTo>
                  <a:pt x="1335405" y="480059"/>
                </a:lnTo>
                <a:lnTo>
                  <a:pt x="1335405" y="95884"/>
                </a:lnTo>
                <a:lnTo>
                  <a:pt x="1328420" y="58419"/>
                </a:lnTo>
                <a:lnTo>
                  <a:pt x="1307465" y="27939"/>
                </a:lnTo>
                <a:lnTo>
                  <a:pt x="1276984" y="7619"/>
                </a:lnTo>
                <a:lnTo>
                  <a:pt x="1239520" y="0"/>
                </a:lnTo>
                <a:lnTo>
                  <a:pt x="95884" y="0"/>
                </a:lnTo>
                <a:close/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476902" y="7050932"/>
            <a:ext cx="2025650" cy="1986914"/>
            <a:chOff x="1476902" y="7050932"/>
            <a:chExt cx="2025650" cy="1986914"/>
          </a:xfrm>
        </p:grpSpPr>
        <p:sp>
          <p:nvSpPr>
            <p:cNvPr id="21" name="object 21"/>
            <p:cNvSpPr/>
            <p:nvPr/>
          </p:nvSpPr>
          <p:spPr>
            <a:xfrm>
              <a:off x="1485899" y="7059930"/>
              <a:ext cx="2007235" cy="287655"/>
            </a:xfrm>
            <a:custGeom>
              <a:avLst/>
              <a:gdLst/>
              <a:ahLst/>
              <a:cxnLst/>
              <a:rect l="l" t="t" r="r" b="b"/>
              <a:pathLst>
                <a:path w="2007235" h="287654">
                  <a:moveTo>
                    <a:pt x="47625" y="0"/>
                  </a:moveTo>
                  <a:lnTo>
                    <a:pt x="29209" y="3175"/>
                  </a:lnTo>
                  <a:lnTo>
                    <a:pt x="13969" y="13970"/>
                  </a:lnTo>
                  <a:lnTo>
                    <a:pt x="3809" y="29210"/>
                  </a:lnTo>
                  <a:lnTo>
                    <a:pt x="0" y="47625"/>
                  </a:lnTo>
                  <a:lnTo>
                    <a:pt x="0" y="239395"/>
                  </a:lnTo>
                  <a:lnTo>
                    <a:pt x="3809" y="258445"/>
                  </a:lnTo>
                  <a:lnTo>
                    <a:pt x="13969" y="273685"/>
                  </a:lnTo>
                  <a:lnTo>
                    <a:pt x="29209" y="283845"/>
                  </a:lnTo>
                  <a:lnTo>
                    <a:pt x="47625" y="287655"/>
                  </a:lnTo>
                  <a:lnTo>
                    <a:pt x="1959610" y="287655"/>
                  </a:lnTo>
                  <a:lnTo>
                    <a:pt x="1978660" y="283845"/>
                  </a:lnTo>
                  <a:lnTo>
                    <a:pt x="1993900" y="273685"/>
                  </a:lnTo>
                  <a:lnTo>
                    <a:pt x="2004060" y="258445"/>
                  </a:lnTo>
                  <a:lnTo>
                    <a:pt x="2007235" y="239395"/>
                  </a:lnTo>
                  <a:lnTo>
                    <a:pt x="2007235" y="47625"/>
                  </a:lnTo>
                  <a:lnTo>
                    <a:pt x="2004060" y="29210"/>
                  </a:lnTo>
                  <a:lnTo>
                    <a:pt x="1993900" y="13970"/>
                  </a:lnTo>
                  <a:lnTo>
                    <a:pt x="1978660" y="3175"/>
                  </a:lnTo>
                  <a:lnTo>
                    <a:pt x="1959610" y="0"/>
                  </a:lnTo>
                  <a:lnTo>
                    <a:pt x="47625" y="0"/>
                  </a:lnTo>
                  <a:close/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8304" y="7348220"/>
              <a:ext cx="0" cy="1440180"/>
            </a:xfrm>
            <a:custGeom>
              <a:avLst/>
              <a:gdLst/>
              <a:ahLst/>
              <a:cxnLst/>
              <a:rect l="l" t="t" r="r" b="b"/>
              <a:pathLst>
                <a:path h="1440179">
                  <a:moveTo>
                    <a:pt x="0" y="0"/>
                  </a:moveTo>
                  <a:lnTo>
                    <a:pt x="0" y="1440179"/>
                  </a:lnTo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4219" y="7539990"/>
              <a:ext cx="1296035" cy="432434"/>
            </a:xfrm>
            <a:custGeom>
              <a:avLst/>
              <a:gdLst/>
              <a:ahLst/>
              <a:cxnLst/>
              <a:rect l="l" t="t" r="r" b="b"/>
              <a:pathLst>
                <a:path w="1296035" h="432434">
                  <a:moveTo>
                    <a:pt x="71755" y="0"/>
                  </a:moveTo>
                  <a:lnTo>
                    <a:pt x="43815" y="5714"/>
                  </a:lnTo>
                  <a:lnTo>
                    <a:pt x="20955" y="21589"/>
                  </a:lnTo>
                  <a:lnTo>
                    <a:pt x="5715" y="44449"/>
                  </a:lnTo>
                  <a:lnTo>
                    <a:pt x="0" y="72389"/>
                  </a:lnTo>
                  <a:lnTo>
                    <a:pt x="0" y="360044"/>
                  </a:lnTo>
                  <a:lnTo>
                    <a:pt x="5715" y="387984"/>
                  </a:lnTo>
                  <a:lnTo>
                    <a:pt x="20955" y="411479"/>
                  </a:lnTo>
                  <a:lnTo>
                    <a:pt x="43815" y="426719"/>
                  </a:lnTo>
                  <a:lnTo>
                    <a:pt x="71755" y="432434"/>
                  </a:lnTo>
                  <a:lnTo>
                    <a:pt x="1224280" y="432434"/>
                  </a:lnTo>
                  <a:lnTo>
                    <a:pt x="1252220" y="426719"/>
                  </a:lnTo>
                  <a:lnTo>
                    <a:pt x="1275080" y="411479"/>
                  </a:lnTo>
                  <a:lnTo>
                    <a:pt x="1290320" y="387984"/>
                  </a:lnTo>
                  <a:lnTo>
                    <a:pt x="1296034" y="360044"/>
                  </a:lnTo>
                  <a:lnTo>
                    <a:pt x="1296034" y="72389"/>
                  </a:lnTo>
                  <a:lnTo>
                    <a:pt x="1290320" y="44449"/>
                  </a:lnTo>
                  <a:lnTo>
                    <a:pt x="1275080" y="21589"/>
                  </a:lnTo>
                  <a:lnTo>
                    <a:pt x="1252220" y="5714"/>
                  </a:lnTo>
                  <a:lnTo>
                    <a:pt x="1224280" y="0"/>
                  </a:lnTo>
                  <a:lnTo>
                    <a:pt x="71755" y="0"/>
                  </a:lnTo>
                  <a:close/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7669" y="7705090"/>
              <a:ext cx="287655" cy="53975"/>
            </a:xfrm>
            <a:custGeom>
              <a:avLst/>
              <a:gdLst/>
              <a:ahLst/>
              <a:cxnLst/>
              <a:rect l="l" t="t" r="r" b="b"/>
              <a:pathLst>
                <a:path w="287655" h="53975">
                  <a:moveTo>
                    <a:pt x="233680" y="0"/>
                  </a:moveTo>
                  <a:lnTo>
                    <a:pt x="233680" y="53974"/>
                  </a:lnTo>
                  <a:lnTo>
                    <a:pt x="269875" y="36194"/>
                  </a:lnTo>
                  <a:lnTo>
                    <a:pt x="242569" y="36194"/>
                  </a:lnTo>
                  <a:lnTo>
                    <a:pt x="242569" y="17779"/>
                  </a:lnTo>
                  <a:lnTo>
                    <a:pt x="269240" y="17779"/>
                  </a:lnTo>
                  <a:lnTo>
                    <a:pt x="233680" y="0"/>
                  </a:lnTo>
                  <a:close/>
                </a:path>
                <a:path w="287655" h="53975">
                  <a:moveTo>
                    <a:pt x="233680" y="17779"/>
                  </a:moveTo>
                  <a:lnTo>
                    <a:pt x="0" y="17779"/>
                  </a:lnTo>
                  <a:lnTo>
                    <a:pt x="0" y="36194"/>
                  </a:lnTo>
                  <a:lnTo>
                    <a:pt x="233680" y="36194"/>
                  </a:lnTo>
                  <a:lnTo>
                    <a:pt x="233680" y="17779"/>
                  </a:lnTo>
                  <a:close/>
                </a:path>
                <a:path w="287655" h="53975">
                  <a:moveTo>
                    <a:pt x="269240" y="17779"/>
                  </a:moveTo>
                  <a:lnTo>
                    <a:pt x="242569" y="17779"/>
                  </a:lnTo>
                  <a:lnTo>
                    <a:pt x="242569" y="36194"/>
                  </a:lnTo>
                  <a:lnTo>
                    <a:pt x="269875" y="36194"/>
                  </a:lnTo>
                  <a:lnTo>
                    <a:pt x="287655" y="27304"/>
                  </a:lnTo>
                  <a:lnTo>
                    <a:pt x="269240" y="17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14219" y="8067675"/>
              <a:ext cx="1296035" cy="431800"/>
            </a:xfrm>
            <a:custGeom>
              <a:avLst/>
              <a:gdLst/>
              <a:ahLst/>
              <a:cxnLst/>
              <a:rect l="l" t="t" r="r" b="b"/>
              <a:pathLst>
                <a:path w="1296035" h="431800">
                  <a:moveTo>
                    <a:pt x="71755" y="0"/>
                  </a:moveTo>
                  <a:lnTo>
                    <a:pt x="43815" y="5714"/>
                  </a:lnTo>
                  <a:lnTo>
                    <a:pt x="20955" y="20955"/>
                  </a:lnTo>
                  <a:lnTo>
                    <a:pt x="5715" y="43814"/>
                  </a:lnTo>
                  <a:lnTo>
                    <a:pt x="0" y="71755"/>
                  </a:lnTo>
                  <a:lnTo>
                    <a:pt x="0" y="360044"/>
                  </a:lnTo>
                  <a:lnTo>
                    <a:pt x="5715" y="387984"/>
                  </a:lnTo>
                  <a:lnTo>
                    <a:pt x="20955" y="410844"/>
                  </a:lnTo>
                  <a:lnTo>
                    <a:pt x="43815" y="426084"/>
                  </a:lnTo>
                  <a:lnTo>
                    <a:pt x="71755" y="431800"/>
                  </a:lnTo>
                  <a:lnTo>
                    <a:pt x="1224280" y="431800"/>
                  </a:lnTo>
                  <a:lnTo>
                    <a:pt x="1252220" y="426084"/>
                  </a:lnTo>
                  <a:lnTo>
                    <a:pt x="1275080" y="410844"/>
                  </a:lnTo>
                  <a:lnTo>
                    <a:pt x="1290320" y="387984"/>
                  </a:lnTo>
                  <a:lnTo>
                    <a:pt x="1296034" y="360044"/>
                  </a:lnTo>
                  <a:lnTo>
                    <a:pt x="1296034" y="71755"/>
                  </a:lnTo>
                  <a:lnTo>
                    <a:pt x="1290320" y="43814"/>
                  </a:lnTo>
                  <a:lnTo>
                    <a:pt x="1275080" y="20955"/>
                  </a:lnTo>
                  <a:lnTo>
                    <a:pt x="1252220" y="5714"/>
                  </a:lnTo>
                  <a:lnTo>
                    <a:pt x="1224280" y="0"/>
                  </a:lnTo>
                  <a:lnTo>
                    <a:pt x="71755" y="0"/>
                  </a:lnTo>
                  <a:close/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7669" y="8281035"/>
              <a:ext cx="287655" cy="53975"/>
            </a:xfrm>
            <a:custGeom>
              <a:avLst/>
              <a:gdLst/>
              <a:ahLst/>
              <a:cxnLst/>
              <a:rect l="l" t="t" r="r" b="b"/>
              <a:pathLst>
                <a:path w="287655" h="53975">
                  <a:moveTo>
                    <a:pt x="233680" y="0"/>
                  </a:moveTo>
                  <a:lnTo>
                    <a:pt x="233680" y="53975"/>
                  </a:lnTo>
                  <a:lnTo>
                    <a:pt x="269875" y="36195"/>
                  </a:lnTo>
                  <a:lnTo>
                    <a:pt x="242569" y="36195"/>
                  </a:lnTo>
                  <a:lnTo>
                    <a:pt x="242569" y="17780"/>
                  </a:lnTo>
                  <a:lnTo>
                    <a:pt x="269240" y="17780"/>
                  </a:lnTo>
                  <a:lnTo>
                    <a:pt x="233680" y="0"/>
                  </a:lnTo>
                  <a:close/>
                </a:path>
                <a:path w="287655" h="53975">
                  <a:moveTo>
                    <a:pt x="233680" y="17780"/>
                  </a:moveTo>
                  <a:lnTo>
                    <a:pt x="0" y="17780"/>
                  </a:lnTo>
                  <a:lnTo>
                    <a:pt x="0" y="36195"/>
                  </a:lnTo>
                  <a:lnTo>
                    <a:pt x="233680" y="36195"/>
                  </a:lnTo>
                  <a:lnTo>
                    <a:pt x="233680" y="17780"/>
                  </a:lnTo>
                  <a:close/>
                </a:path>
                <a:path w="287655" h="53975">
                  <a:moveTo>
                    <a:pt x="269240" y="17780"/>
                  </a:moveTo>
                  <a:lnTo>
                    <a:pt x="242569" y="17780"/>
                  </a:lnTo>
                  <a:lnTo>
                    <a:pt x="242569" y="36195"/>
                  </a:lnTo>
                  <a:lnTo>
                    <a:pt x="269875" y="36195"/>
                  </a:lnTo>
                  <a:lnTo>
                    <a:pt x="287655" y="27305"/>
                  </a:lnTo>
                  <a:lnTo>
                    <a:pt x="269240" y="17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14219" y="8595995"/>
              <a:ext cx="1296035" cy="432434"/>
            </a:xfrm>
            <a:custGeom>
              <a:avLst/>
              <a:gdLst/>
              <a:ahLst/>
              <a:cxnLst/>
              <a:rect l="l" t="t" r="r" b="b"/>
              <a:pathLst>
                <a:path w="1296035" h="432434">
                  <a:moveTo>
                    <a:pt x="71755" y="0"/>
                  </a:moveTo>
                  <a:lnTo>
                    <a:pt x="43815" y="5714"/>
                  </a:lnTo>
                  <a:lnTo>
                    <a:pt x="20955" y="21589"/>
                  </a:lnTo>
                  <a:lnTo>
                    <a:pt x="5715" y="44449"/>
                  </a:lnTo>
                  <a:lnTo>
                    <a:pt x="0" y="72389"/>
                  </a:lnTo>
                  <a:lnTo>
                    <a:pt x="0" y="360044"/>
                  </a:lnTo>
                  <a:lnTo>
                    <a:pt x="5715" y="387984"/>
                  </a:lnTo>
                  <a:lnTo>
                    <a:pt x="20955" y="410844"/>
                  </a:lnTo>
                  <a:lnTo>
                    <a:pt x="43815" y="426719"/>
                  </a:lnTo>
                  <a:lnTo>
                    <a:pt x="71755" y="432434"/>
                  </a:lnTo>
                  <a:lnTo>
                    <a:pt x="1224280" y="432434"/>
                  </a:lnTo>
                  <a:lnTo>
                    <a:pt x="1252220" y="426719"/>
                  </a:lnTo>
                  <a:lnTo>
                    <a:pt x="1275080" y="410844"/>
                  </a:lnTo>
                  <a:lnTo>
                    <a:pt x="1290320" y="387984"/>
                  </a:lnTo>
                  <a:lnTo>
                    <a:pt x="1296034" y="360044"/>
                  </a:lnTo>
                  <a:lnTo>
                    <a:pt x="1296034" y="72389"/>
                  </a:lnTo>
                  <a:lnTo>
                    <a:pt x="1290320" y="44449"/>
                  </a:lnTo>
                  <a:lnTo>
                    <a:pt x="1275080" y="21589"/>
                  </a:lnTo>
                  <a:lnTo>
                    <a:pt x="1252220" y="5714"/>
                  </a:lnTo>
                  <a:lnTo>
                    <a:pt x="1224280" y="0"/>
                  </a:lnTo>
                  <a:lnTo>
                    <a:pt x="71755" y="0"/>
                  </a:lnTo>
                  <a:close/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7669" y="8761095"/>
              <a:ext cx="287655" cy="53975"/>
            </a:xfrm>
            <a:custGeom>
              <a:avLst/>
              <a:gdLst/>
              <a:ahLst/>
              <a:cxnLst/>
              <a:rect l="l" t="t" r="r" b="b"/>
              <a:pathLst>
                <a:path w="287655" h="53975">
                  <a:moveTo>
                    <a:pt x="233680" y="0"/>
                  </a:moveTo>
                  <a:lnTo>
                    <a:pt x="233680" y="53974"/>
                  </a:lnTo>
                  <a:lnTo>
                    <a:pt x="269875" y="36194"/>
                  </a:lnTo>
                  <a:lnTo>
                    <a:pt x="242569" y="36194"/>
                  </a:lnTo>
                  <a:lnTo>
                    <a:pt x="242569" y="17779"/>
                  </a:lnTo>
                  <a:lnTo>
                    <a:pt x="269240" y="17779"/>
                  </a:lnTo>
                  <a:lnTo>
                    <a:pt x="233680" y="0"/>
                  </a:lnTo>
                  <a:close/>
                </a:path>
                <a:path w="287655" h="53975">
                  <a:moveTo>
                    <a:pt x="233680" y="17779"/>
                  </a:moveTo>
                  <a:lnTo>
                    <a:pt x="0" y="17779"/>
                  </a:lnTo>
                  <a:lnTo>
                    <a:pt x="0" y="36194"/>
                  </a:lnTo>
                  <a:lnTo>
                    <a:pt x="233680" y="36194"/>
                  </a:lnTo>
                  <a:lnTo>
                    <a:pt x="233680" y="17779"/>
                  </a:lnTo>
                  <a:close/>
                </a:path>
                <a:path w="287655" h="53975">
                  <a:moveTo>
                    <a:pt x="269240" y="17779"/>
                  </a:moveTo>
                  <a:lnTo>
                    <a:pt x="242569" y="17779"/>
                  </a:lnTo>
                  <a:lnTo>
                    <a:pt x="242569" y="36194"/>
                  </a:lnTo>
                  <a:lnTo>
                    <a:pt x="269875" y="36194"/>
                  </a:lnTo>
                  <a:lnTo>
                    <a:pt x="287655" y="27304"/>
                  </a:lnTo>
                  <a:lnTo>
                    <a:pt x="269240" y="17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52398" y="5026279"/>
            <a:ext cx="6468110" cy="5027930"/>
            <a:chOff x="652398" y="5026279"/>
            <a:chExt cx="6468110" cy="5027930"/>
          </a:xfrm>
        </p:grpSpPr>
        <p:sp>
          <p:nvSpPr>
            <p:cNvPr id="30" name="object 30"/>
            <p:cNvSpPr/>
            <p:nvPr/>
          </p:nvSpPr>
          <p:spPr>
            <a:xfrm>
              <a:off x="2398394" y="6916420"/>
              <a:ext cx="2639695" cy="0"/>
            </a:xfrm>
            <a:custGeom>
              <a:avLst/>
              <a:gdLst/>
              <a:ahLst/>
              <a:cxnLst/>
              <a:rect l="l" t="t" r="r" b="b"/>
              <a:pathLst>
                <a:path w="2639695">
                  <a:moveTo>
                    <a:pt x="0" y="0"/>
                  </a:moveTo>
                  <a:lnTo>
                    <a:pt x="2639695" y="0"/>
                  </a:lnTo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71090" y="6915785"/>
              <a:ext cx="53975" cy="144145"/>
            </a:xfrm>
            <a:custGeom>
              <a:avLst/>
              <a:gdLst/>
              <a:ahLst/>
              <a:cxnLst/>
              <a:rect l="l" t="t" r="r" b="b"/>
              <a:pathLst>
                <a:path w="53975" h="144145">
                  <a:moveTo>
                    <a:pt x="17780" y="89535"/>
                  </a:moveTo>
                  <a:lnTo>
                    <a:pt x="0" y="89535"/>
                  </a:lnTo>
                  <a:lnTo>
                    <a:pt x="27305" y="144145"/>
                  </a:lnTo>
                  <a:lnTo>
                    <a:pt x="49530" y="98425"/>
                  </a:lnTo>
                  <a:lnTo>
                    <a:pt x="17780" y="98425"/>
                  </a:lnTo>
                  <a:lnTo>
                    <a:pt x="17780" y="89535"/>
                  </a:lnTo>
                  <a:close/>
                </a:path>
                <a:path w="53975" h="144145">
                  <a:moveTo>
                    <a:pt x="36195" y="0"/>
                  </a:moveTo>
                  <a:lnTo>
                    <a:pt x="17780" y="0"/>
                  </a:lnTo>
                  <a:lnTo>
                    <a:pt x="17780" y="98425"/>
                  </a:lnTo>
                  <a:lnTo>
                    <a:pt x="36195" y="98425"/>
                  </a:lnTo>
                  <a:lnTo>
                    <a:pt x="36195" y="0"/>
                  </a:lnTo>
                  <a:close/>
                </a:path>
                <a:path w="53975" h="144145">
                  <a:moveTo>
                    <a:pt x="53975" y="89535"/>
                  </a:moveTo>
                  <a:lnTo>
                    <a:pt x="36195" y="89535"/>
                  </a:lnTo>
                  <a:lnTo>
                    <a:pt x="36195" y="98425"/>
                  </a:lnTo>
                  <a:lnTo>
                    <a:pt x="49530" y="98425"/>
                  </a:lnTo>
                  <a:lnTo>
                    <a:pt x="53975" y="89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7940" y="7059930"/>
              <a:ext cx="2016125" cy="287655"/>
            </a:xfrm>
            <a:custGeom>
              <a:avLst/>
              <a:gdLst/>
              <a:ahLst/>
              <a:cxnLst/>
              <a:rect l="l" t="t" r="r" b="b"/>
              <a:pathLst>
                <a:path w="2016125" h="287654">
                  <a:moveTo>
                    <a:pt x="48260" y="0"/>
                  </a:moveTo>
                  <a:lnTo>
                    <a:pt x="29845" y="3175"/>
                  </a:lnTo>
                  <a:lnTo>
                    <a:pt x="14605" y="13970"/>
                  </a:lnTo>
                  <a:lnTo>
                    <a:pt x="3810" y="29210"/>
                  </a:lnTo>
                  <a:lnTo>
                    <a:pt x="0" y="47625"/>
                  </a:lnTo>
                  <a:lnTo>
                    <a:pt x="0" y="239395"/>
                  </a:lnTo>
                  <a:lnTo>
                    <a:pt x="3810" y="258445"/>
                  </a:lnTo>
                  <a:lnTo>
                    <a:pt x="14605" y="273685"/>
                  </a:lnTo>
                  <a:lnTo>
                    <a:pt x="29845" y="283845"/>
                  </a:lnTo>
                  <a:lnTo>
                    <a:pt x="48260" y="287655"/>
                  </a:lnTo>
                  <a:lnTo>
                    <a:pt x="1968500" y="287655"/>
                  </a:lnTo>
                  <a:lnTo>
                    <a:pt x="1986914" y="283845"/>
                  </a:lnTo>
                  <a:lnTo>
                    <a:pt x="2002155" y="273685"/>
                  </a:lnTo>
                  <a:lnTo>
                    <a:pt x="2012314" y="258445"/>
                  </a:lnTo>
                  <a:lnTo>
                    <a:pt x="2016125" y="239395"/>
                  </a:lnTo>
                  <a:lnTo>
                    <a:pt x="2016125" y="47625"/>
                  </a:lnTo>
                  <a:lnTo>
                    <a:pt x="2012314" y="29210"/>
                  </a:lnTo>
                  <a:lnTo>
                    <a:pt x="2002155" y="13970"/>
                  </a:lnTo>
                  <a:lnTo>
                    <a:pt x="1986914" y="3175"/>
                  </a:lnTo>
                  <a:lnTo>
                    <a:pt x="1968500" y="0"/>
                  </a:lnTo>
                  <a:lnTo>
                    <a:pt x="48260" y="0"/>
                  </a:lnTo>
                  <a:close/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62295" y="7348220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h="960120">
                  <a:moveTo>
                    <a:pt x="0" y="0"/>
                  </a:moveTo>
                  <a:lnTo>
                    <a:pt x="0" y="960119"/>
                  </a:lnTo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1240" y="6772275"/>
              <a:ext cx="2091055" cy="1562735"/>
            </a:xfrm>
            <a:custGeom>
              <a:avLst/>
              <a:gdLst/>
              <a:ahLst/>
              <a:cxnLst/>
              <a:rect l="l" t="t" r="r" b="b"/>
              <a:pathLst>
                <a:path w="2091054" h="1562734">
                  <a:moveTo>
                    <a:pt x="53975" y="89535"/>
                  </a:moveTo>
                  <a:lnTo>
                    <a:pt x="0" y="89535"/>
                  </a:lnTo>
                  <a:lnTo>
                    <a:pt x="26670" y="144144"/>
                  </a:lnTo>
                  <a:lnTo>
                    <a:pt x="49530" y="99060"/>
                  </a:lnTo>
                  <a:lnTo>
                    <a:pt x="53975" y="89535"/>
                  </a:lnTo>
                  <a:close/>
                </a:path>
                <a:path w="2091054" h="1562734">
                  <a:moveTo>
                    <a:pt x="36195" y="0"/>
                  </a:moveTo>
                  <a:lnTo>
                    <a:pt x="17780" y="0"/>
                  </a:lnTo>
                  <a:lnTo>
                    <a:pt x="17780" y="89535"/>
                  </a:lnTo>
                  <a:lnTo>
                    <a:pt x="36195" y="89535"/>
                  </a:lnTo>
                  <a:lnTo>
                    <a:pt x="36195" y="0"/>
                  </a:lnTo>
                  <a:close/>
                </a:path>
                <a:path w="2091054" h="1562734">
                  <a:moveTo>
                    <a:pt x="1493520" y="233680"/>
                  </a:moveTo>
                  <a:lnTo>
                    <a:pt x="1440180" y="233680"/>
                  </a:lnTo>
                  <a:lnTo>
                    <a:pt x="1466850" y="288289"/>
                  </a:lnTo>
                  <a:lnTo>
                    <a:pt x="1489075" y="242569"/>
                  </a:lnTo>
                  <a:lnTo>
                    <a:pt x="1493520" y="233680"/>
                  </a:lnTo>
                  <a:close/>
                </a:path>
                <a:path w="2091054" h="1562734">
                  <a:moveTo>
                    <a:pt x="1475739" y="144144"/>
                  </a:moveTo>
                  <a:lnTo>
                    <a:pt x="1457960" y="144144"/>
                  </a:lnTo>
                  <a:lnTo>
                    <a:pt x="1457960" y="233680"/>
                  </a:lnTo>
                  <a:lnTo>
                    <a:pt x="1475739" y="233680"/>
                  </a:lnTo>
                  <a:lnTo>
                    <a:pt x="1475739" y="144144"/>
                  </a:lnTo>
                  <a:close/>
                </a:path>
                <a:path w="2091054" h="1562734">
                  <a:moveTo>
                    <a:pt x="1904364" y="1508760"/>
                  </a:moveTo>
                  <a:lnTo>
                    <a:pt x="1851025" y="1536064"/>
                  </a:lnTo>
                  <a:lnTo>
                    <a:pt x="1904364" y="1562735"/>
                  </a:lnTo>
                  <a:lnTo>
                    <a:pt x="1904364" y="1544955"/>
                  </a:lnTo>
                  <a:lnTo>
                    <a:pt x="2091055" y="1544955"/>
                  </a:lnTo>
                  <a:lnTo>
                    <a:pt x="2091055" y="1526539"/>
                  </a:lnTo>
                  <a:lnTo>
                    <a:pt x="1904364" y="1526539"/>
                  </a:lnTo>
                  <a:lnTo>
                    <a:pt x="1904364" y="1508760"/>
                  </a:lnTo>
                  <a:close/>
                </a:path>
                <a:path w="2091054" h="1562734">
                  <a:moveTo>
                    <a:pt x="1904364" y="932814"/>
                  </a:moveTo>
                  <a:lnTo>
                    <a:pt x="1851025" y="960119"/>
                  </a:lnTo>
                  <a:lnTo>
                    <a:pt x="1904364" y="986789"/>
                  </a:lnTo>
                  <a:lnTo>
                    <a:pt x="1904364" y="969010"/>
                  </a:lnTo>
                  <a:lnTo>
                    <a:pt x="2091055" y="969010"/>
                  </a:lnTo>
                  <a:lnTo>
                    <a:pt x="2091055" y="950594"/>
                  </a:lnTo>
                  <a:lnTo>
                    <a:pt x="1904364" y="950594"/>
                  </a:lnTo>
                  <a:lnTo>
                    <a:pt x="1904364" y="932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29709" y="7539990"/>
              <a:ext cx="1296035" cy="960119"/>
            </a:xfrm>
            <a:custGeom>
              <a:avLst/>
              <a:gdLst/>
              <a:ahLst/>
              <a:cxnLst/>
              <a:rect l="l" t="t" r="r" b="b"/>
              <a:pathLst>
                <a:path w="1296035" h="960120">
                  <a:moveTo>
                    <a:pt x="71754" y="528319"/>
                  </a:moveTo>
                  <a:lnTo>
                    <a:pt x="43814" y="534034"/>
                  </a:lnTo>
                  <a:lnTo>
                    <a:pt x="20954" y="549274"/>
                  </a:lnTo>
                  <a:lnTo>
                    <a:pt x="5714" y="572134"/>
                  </a:lnTo>
                  <a:lnTo>
                    <a:pt x="0" y="600074"/>
                  </a:lnTo>
                  <a:lnTo>
                    <a:pt x="0" y="888364"/>
                  </a:lnTo>
                  <a:lnTo>
                    <a:pt x="5714" y="916304"/>
                  </a:lnTo>
                  <a:lnTo>
                    <a:pt x="20954" y="939164"/>
                  </a:lnTo>
                  <a:lnTo>
                    <a:pt x="43814" y="954404"/>
                  </a:lnTo>
                  <a:lnTo>
                    <a:pt x="71754" y="960119"/>
                  </a:lnTo>
                  <a:lnTo>
                    <a:pt x="1223644" y="960119"/>
                  </a:lnTo>
                  <a:lnTo>
                    <a:pt x="1251585" y="954404"/>
                  </a:lnTo>
                  <a:lnTo>
                    <a:pt x="1274444" y="939164"/>
                  </a:lnTo>
                  <a:lnTo>
                    <a:pt x="1290319" y="916304"/>
                  </a:lnTo>
                  <a:lnTo>
                    <a:pt x="1296035" y="888364"/>
                  </a:lnTo>
                  <a:lnTo>
                    <a:pt x="1296035" y="600074"/>
                  </a:lnTo>
                  <a:lnTo>
                    <a:pt x="1290319" y="572134"/>
                  </a:lnTo>
                  <a:lnTo>
                    <a:pt x="1274444" y="549274"/>
                  </a:lnTo>
                  <a:lnTo>
                    <a:pt x="1251585" y="534034"/>
                  </a:lnTo>
                  <a:lnTo>
                    <a:pt x="1223644" y="528319"/>
                  </a:lnTo>
                  <a:lnTo>
                    <a:pt x="71754" y="528319"/>
                  </a:lnTo>
                  <a:close/>
                </a:path>
                <a:path w="1296035" h="960120">
                  <a:moveTo>
                    <a:pt x="71754" y="0"/>
                  </a:moveTo>
                  <a:lnTo>
                    <a:pt x="43814" y="5714"/>
                  </a:lnTo>
                  <a:lnTo>
                    <a:pt x="20954" y="21589"/>
                  </a:lnTo>
                  <a:lnTo>
                    <a:pt x="5714" y="44449"/>
                  </a:lnTo>
                  <a:lnTo>
                    <a:pt x="0" y="72389"/>
                  </a:lnTo>
                  <a:lnTo>
                    <a:pt x="0" y="360044"/>
                  </a:lnTo>
                  <a:lnTo>
                    <a:pt x="5714" y="387984"/>
                  </a:lnTo>
                  <a:lnTo>
                    <a:pt x="20954" y="411479"/>
                  </a:lnTo>
                  <a:lnTo>
                    <a:pt x="43814" y="426719"/>
                  </a:lnTo>
                  <a:lnTo>
                    <a:pt x="71754" y="432434"/>
                  </a:lnTo>
                  <a:lnTo>
                    <a:pt x="1223644" y="432434"/>
                  </a:lnTo>
                  <a:lnTo>
                    <a:pt x="1251585" y="426719"/>
                  </a:lnTo>
                  <a:lnTo>
                    <a:pt x="1274444" y="411479"/>
                  </a:lnTo>
                  <a:lnTo>
                    <a:pt x="1290319" y="387984"/>
                  </a:lnTo>
                  <a:lnTo>
                    <a:pt x="1296035" y="360044"/>
                  </a:lnTo>
                  <a:lnTo>
                    <a:pt x="1296035" y="72389"/>
                  </a:lnTo>
                  <a:lnTo>
                    <a:pt x="1290319" y="44449"/>
                  </a:lnTo>
                  <a:lnTo>
                    <a:pt x="1274444" y="21589"/>
                  </a:lnTo>
                  <a:lnTo>
                    <a:pt x="1251585" y="5714"/>
                  </a:lnTo>
                  <a:lnTo>
                    <a:pt x="1223644" y="0"/>
                  </a:lnTo>
                  <a:lnTo>
                    <a:pt x="71754" y="0"/>
                  </a:lnTo>
                  <a:close/>
                </a:path>
              </a:pathLst>
            </a:custGeom>
            <a:ln w="17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4684" y="502856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5022850"/>
                  </a:moveTo>
                  <a:lnTo>
                    <a:pt x="6463029" y="5022850"/>
                  </a:lnTo>
                  <a:lnTo>
                    <a:pt x="6463029" y="0"/>
                  </a:lnTo>
                  <a:lnTo>
                    <a:pt x="0" y="0"/>
                  </a:lnTo>
                  <a:lnTo>
                    <a:pt x="0" y="502285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341500" y="646303"/>
            <a:ext cx="230568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OUPUT</a:t>
            </a:r>
            <a:r>
              <a:rPr spc="-145" dirty="0"/>
              <a:t> </a:t>
            </a:r>
            <a:r>
              <a:rPr spc="-5" dirty="0"/>
              <a:t>DEVICE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277483" y="9418822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10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336928" y="1226946"/>
            <a:ext cx="18110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231775" algn="l"/>
                <a:tab pos="232410" algn="l"/>
              </a:tabLst>
            </a:pPr>
            <a:r>
              <a:rPr sz="1500" b="1" dirty="0">
                <a:latin typeface="Arial"/>
                <a:cs typeface="Arial"/>
              </a:rPr>
              <a:t>hard</a:t>
            </a:r>
            <a:r>
              <a:rPr sz="1500" b="1" spc="-5" dirty="0">
                <a:latin typeface="Arial"/>
                <a:cs typeface="Arial"/>
              </a:rPr>
              <a:t> copy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device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47059" y="2420873"/>
            <a:ext cx="672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5" dirty="0">
                <a:latin typeface="Arial MT"/>
                <a:cs typeface="Arial MT"/>
              </a:rPr>
              <a:t>Laser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Jet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42408" y="2416301"/>
            <a:ext cx="4806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 MT"/>
                <a:cs typeface="Arial MT"/>
              </a:rPr>
              <a:t>Plotter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36928" y="2420873"/>
            <a:ext cx="1899920" cy="718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10"/>
              </a:spcBef>
              <a:tabLst>
                <a:tab pos="1412240" algn="l"/>
              </a:tabLst>
            </a:pPr>
            <a:r>
              <a:rPr sz="1250" spc="20" dirty="0">
                <a:latin typeface="Arial MT"/>
                <a:cs typeface="Arial MT"/>
              </a:rPr>
              <a:t>d</a:t>
            </a:r>
            <a:r>
              <a:rPr sz="1250" spc="-50" dirty="0">
                <a:latin typeface="Arial MT"/>
                <a:cs typeface="Arial MT"/>
              </a:rPr>
              <a:t>o</a:t>
            </a:r>
            <a:r>
              <a:rPr sz="1250" dirty="0">
                <a:latin typeface="Arial MT"/>
                <a:cs typeface="Arial MT"/>
              </a:rPr>
              <a:t>t</a:t>
            </a:r>
            <a:r>
              <a:rPr sz="1250" spc="-45" dirty="0">
                <a:latin typeface="Arial MT"/>
                <a:cs typeface="Arial MT"/>
              </a:rPr>
              <a:t> </a:t>
            </a:r>
            <a:r>
              <a:rPr sz="1250" spc="30" dirty="0">
                <a:latin typeface="Arial MT"/>
                <a:cs typeface="Arial MT"/>
              </a:rPr>
              <a:t>m</a:t>
            </a:r>
            <a:r>
              <a:rPr sz="1250" spc="-50" dirty="0">
                <a:latin typeface="Arial MT"/>
                <a:cs typeface="Arial MT"/>
              </a:rPr>
              <a:t>a</a:t>
            </a:r>
            <a:r>
              <a:rPr sz="1250" spc="5" dirty="0">
                <a:latin typeface="Arial MT"/>
                <a:cs typeface="Arial MT"/>
              </a:rPr>
              <a:t>t</a:t>
            </a:r>
            <a:r>
              <a:rPr sz="1250" spc="10" dirty="0">
                <a:latin typeface="Arial MT"/>
                <a:cs typeface="Arial MT"/>
              </a:rPr>
              <a:t>r</a:t>
            </a:r>
            <a:r>
              <a:rPr sz="1250" spc="5" dirty="0">
                <a:latin typeface="Arial MT"/>
                <a:cs typeface="Arial MT"/>
              </a:rPr>
              <a:t>ix</a:t>
            </a:r>
            <a:r>
              <a:rPr sz="1250" dirty="0">
                <a:latin typeface="Arial MT"/>
                <a:cs typeface="Arial MT"/>
              </a:rPr>
              <a:t>	</a:t>
            </a:r>
            <a:r>
              <a:rPr sz="1250" spc="-30" dirty="0">
                <a:latin typeface="Arial MT"/>
                <a:cs typeface="Arial MT"/>
              </a:rPr>
              <a:t>I</a:t>
            </a:r>
            <a:r>
              <a:rPr sz="1250" spc="-15" dirty="0">
                <a:latin typeface="Arial MT"/>
                <a:cs typeface="Arial MT"/>
              </a:rPr>
              <a:t>n</a:t>
            </a:r>
            <a:r>
              <a:rPr sz="1250" spc="25" dirty="0">
                <a:latin typeface="Arial MT"/>
                <a:cs typeface="Arial MT"/>
              </a:rPr>
              <a:t>k</a:t>
            </a:r>
            <a:r>
              <a:rPr sz="1250" spc="10" dirty="0">
                <a:latin typeface="Arial MT"/>
                <a:cs typeface="Arial MT"/>
              </a:rPr>
              <a:t>-</a:t>
            </a:r>
            <a:r>
              <a:rPr sz="1250" spc="20" dirty="0">
                <a:latin typeface="Arial MT"/>
                <a:cs typeface="Arial MT"/>
              </a:rPr>
              <a:t>J</a:t>
            </a:r>
            <a:r>
              <a:rPr sz="1250" spc="-50" dirty="0">
                <a:latin typeface="Arial MT"/>
                <a:cs typeface="Arial MT"/>
              </a:rPr>
              <a:t>e</a:t>
            </a:r>
            <a:r>
              <a:rPr sz="1250" dirty="0">
                <a:latin typeface="Arial MT"/>
                <a:cs typeface="Arial MT"/>
              </a:rPr>
              <a:t>t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"/>
              <a:tabLst>
                <a:tab pos="231775" algn="l"/>
                <a:tab pos="232410" algn="l"/>
              </a:tabLst>
            </a:pPr>
            <a:r>
              <a:rPr sz="1500" b="1" dirty="0">
                <a:latin typeface="Arial"/>
                <a:cs typeface="Arial"/>
              </a:rPr>
              <a:t>soft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copy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device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25548" y="4113402"/>
            <a:ext cx="6134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 MT"/>
                <a:cs typeface="Arial MT"/>
              </a:rPr>
              <a:t>Speaker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23717" y="3893565"/>
            <a:ext cx="1207135" cy="4191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68935" marR="5080" indent="-356870">
              <a:lnSpc>
                <a:spcPct val="105800"/>
              </a:lnSpc>
              <a:spcBef>
                <a:spcPts val="20"/>
              </a:spcBef>
            </a:pPr>
            <a:r>
              <a:rPr sz="1250" spc="-5" dirty="0">
                <a:latin typeface="Arial MT"/>
                <a:cs typeface="Arial MT"/>
              </a:rPr>
              <a:t>cathode</a:t>
            </a:r>
            <a:r>
              <a:rPr sz="1250" spc="-6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ray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tube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(CRT).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5790" y="4049014"/>
            <a:ext cx="1504950" cy="4057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565785" marR="5080" indent="-553720">
              <a:lnSpc>
                <a:spcPts val="1480"/>
              </a:lnSpc>
              <a:spcBef>
                <a:spcPts val="175"/>
              </a:spcBef>
            </a:pPr>
            <a:r>
              <a:rPr sz="1250" spc="-5" dirty="0">
                <a:latin typeface="Arial MT"/>
                <a:cs typeface="Arial MT"/>
              </a:rPr>
              <a:t>Liquid</a:t>
            </a:r>
            <a:r>
              <a:rPr sz="1250" spc="-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Cristal</a:t>
            </a:r>
            <a:r>
              <a:rPr sz="1250" spc="-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Display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(LCD)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34029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10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5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pada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5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41745" y="4419727"/>
            <a:ext cx="895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 Black"/>
                <a:cs typeface="Arial Black"/>
              </a:rPr>
              <a:t>9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41500" y="5686805"/>
            <a:ext cx="176593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10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26054" y="6272276"/>
            <a:ext cx="833119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marR="5080" indent="-5080">
              <a:lnSpc>
                <a:spcPct val="100800"/>
              </a:lnSpc>
              <a:spcBef>
                <a:spcPts val="95"/>
              </a:spcBef>
            </a:pPr>
            <a:r>
              <a:rPr sz="1250" spc="20" dirty="0">
                <a:latin typeface="Tahoma"/>
                <a:cs typeface="Tahoma"/>
              </a:rPr>
              <a:t>S</a:t>
            </a:r>
            <a:r>
              <a:rPr sz="1250" spc="10" dirty="0">
                <a:latin typeface="Tahoma"/>
                <a:cs typeface="Tahoma"/>
              </a:rPr>
              <a:t>O</a:t>
            </a:r>
            <a:r>
              <a:rPr sz="1250" spc="-5" dirty="0">
                <a:latin typeface="Tahoma"/>
                <a:cs typeface="Tahoma"/>
              </a:rPr>
              <a:t>F</a:t>
            </a:r>
            <a:r>
              <a:rPr sz="1250" spc="-15" dirty="0">
                <a:latin typeface="Tahoma"/>
                <a:cs typeface="Tahoma"/>
              </a:rPr>
              <a:t>TW</a:t>
            </a:r>
            <a:r>
              <a:rPr sz="1250" spc="5" dirty="0">
                <a:latin typeface="Tahoma"/>
                <a:cs typeface="Tahoma"/>
              </a:rPr>
              <a:t>A</a:t>
            </a:r>
            <a:r>
              <a:rPr sz="1250" spc="-25" dirty="0">
                <a:latin typeface="Tahoma"/>
                <a:cs typeface="Tahoma"/>
              </a:rPr>
              <a:t>R</a:t>
            </a:r>
            <a:r>
              <a:rPr sz="1250" dirty="0">
                <a:latin typeface="Tahoma"/>
                <a:cs typeface="Tahoma"/>
              </a:rPr>
              <a:t>E  </a:t>
            </a:r>
            <a:r>
              <a:rPr sz="1250" spc="15" dirty="0">
                <a:latin typeface="Tahoma"/>
                <a:cs typeface="Tahoma"/>
              </a:rPr>
              <a:t>K</a:t>
            </a:r>
            <a:r>
              <a:rPr sz="1250" spc="10" dirty="0">
                <a:latin typeface="Tahoma"/>
                <a:cs typeface="Tahoma"/>
              </a:rPr>
              <a:t>O</a:t>
            </a:r>
            <a:r>
              <a:rPr sz="1250" spc="5" dirty="0">
                <a:latin typeface="Tahoma"/>
                <a:cs typeface="Tahoma"/>
              </a:rPr>
              <a:t>M</a:t>
            </a:r>
            <a:r>
              <a:rPr sz="1250" spc="-5" dirty="0">
                <a:latin typeface="Tahoma"/>
                <a:cs typeface="Tahoma"/>
              </a:rPr>
              <a:t>P</a:t>
            </a:r>
            <a:r>
              <a:rPr sz="1250" spc="5" dirty="0">
                <a:latin typeface="Tahoma"/>
                <a:cs typeface="Tahoma"/>
              </a:rPr>
              <a:t>U</a:t>
            </a:r>
            <a:r>
              <a:rPr sz="1250" spc="-50" dirty="0">
                <a:latin typeface="Tahoma"/>
                <a:cs typeface="Tahoma"/>
              </a:rPr>
              <a:t>T</a:t>
            </a:r>
            <a:r>
              <a:rPr sz="1250" spc="15" dirty="0">
                <a:latin typeface="Tahoma"/>
                <a:cs typeface="Tahoma"/>
              </a:rPr>
              <a:t>E</a:t>
            </a:r>
            <a:r>
              <a:rPr sz="1250" spc="5" dirty="0">
                <a:latin typeface="Tahoma"/>
                <a:cs typeface="Tahoma"/>
              </a:rPr>
              <a:t>R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14550" y="7539355"/>
            <a:ext cx="1096645" cy="146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2410" marR="220979" indent="-55244" algn="ctr">
              <a:lnSpc>
                <a:spcPct val="100800"/>
              </a:lnSpc>
              <a:spcBef>
                <a:spcPts val="95"/>
              </a:spcBef>
            </a:pPr>
            <a:r>
              <a:rPr sz="1250" dirty="0">
                <a:latin typeface="Tahoma"/>
                <a:cs typeface="Tahoma"/>
              </a:rPr>
              <a:t>SISTEM 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O</a:t>
            </a:r>
            <a:r>
              <a:rPr sz="1250" spc="-10" dirty="0">
                <a:latin typeface="Tahoma"/>
                <a:cs typeface="Tahoma"/>
              </a:rPr>
              <a:t>P</a:t>
            </a:r>
            <a:r>
              <a:rPr sz="1250" spc="15" dirty="0">
                <a:latin typeface="Tahoma"/>
                <a:cs typeface="Tahoma"/>
              </a:rPr>
              <a:t>E</a:t>
            </a:r>
            <a:r>
              <a:rPr sz="1250" spc="10" dirty="0">
                <a:latin typeface="Tahoma"/>
                <a:cs typeface="Tahoma"/>
              </a:rPr>
              <a:t>R</a:t>
            </a:r>
            <a:r>
              <a:rPr sz="1250" spc="-35" dirty="0">
                <a:latin typeface="Tahoma"/>
                <a:cs typeface="Tahoma"/>
              </a:rPr>
              <a:t>A</a:t>
            </a:r>
            <a:r>
              <a:rPr sz="1250" spc="20" dirty="0">
                <a:latin typeface="Tahoma"/>
                <a:cs typeface="Tahoma"/>
              </a:rPr>
              <a:t>S</a:t>
            </a:r>
            <a:r>
              <a:rPr sz="1250" dirty="0">
                <a:latin typeface="Tahoma"/>
                <a:cs typeface="Tahoma"/>
              </a:rPr>
              <a:t>I</a:t>
            </a:r>
            <a:endParaRPr sz="1250">
              <a:latin typeface="Tahoma"/>
              <a:cs typeface="Tahoma"/>
            </a:endParaRPr>
          </a:p>
          <a:p>
            <a:pPr marL="12700" marR="5080" algn="ctr">
              <a:lnSpc>
                <a:spcPct val="100800"/>
              </a:lnSpc>
              <a:spcBef>
                <a:spcPts val="1120"/>
              </a:spcBef>
            </a:pPr>
            <a:r>
              <a:rPr sz="1250" spc="-15" dirty="0">
                <a:latin typeface="Tahoma"/>
                <a:cs typeface="Tahoma"/>
              </a:rPr>
              <a:t>T</a:t>
            </a:r>
            <a:r>
              <a:rPr sz="1250" spc="10" dirty="0">
                <a:latin typeface="Tahoma"/>
                <a:cs typeface="Tahoma"/>
              </a:rPr>
              <a:t>R</a:t>
            </a:r>
            <a:r>
              <a:rPr sz="1250" spc="5" dirty="0">
                <a:latin typeface="Tahoma"/>
                <a:cs typeface="Tahoma"/>
              </a:rPr>
              <a:t>A</a:t>
            </a:r>
            <a:r>
              <a:rPr sz="1250" spc="-10" dirty="0">
                <a:latin typeface="Tahoma"/>
                <a:cs typeface="Tahoma"/>
              </a:rPr>
              <a:t>N</a:t>
            </a:r>
            <a:r>
              <a:rPr sz="1250" spc="20" dirty="0">
                <a:latin typeface="Tahoma"/>
                <a:cs typeface="Tahoma"/>
              </a:rPr>
              <a:t>S</a:t>
            </a:r>
            <a:r>
              <a:rPr sz="1250" spc="-10" dirty="0">
                <a:latin typeface="Tahoma"/>
                <a:cs typeface="Tahoma"/>
              </a:rPr>
              <a:t>L</a:t>
            </a:r>
            <a:r>
              <a:rPr sz="1250" spc="5" dirty="0">
                <a:latin typeface="Tahoma"/>
                <a:cs typeface="Tahoma"/>
              </a:rPr>
              <a:t>A</a:t>
            </a:r>
            <a:r>
              <a:rPr sz="1250" spc="-15" dirty="0">
                <a:latin typeface="Tahoma"/>
                <a:cs typeface="Tahoma"/>
              </a:rPr>
              <a:t>T</a:t>
            </a:r>
            <a:r>
              <a:rPr sz="1250" spc="10" dirty="0">
                <a:latin typeface="Tahoma"/>
                <a:cs typeface="Tahoma"/>
              </a:rPr>
              <a:t>O</a:t>
            </a:r>
            <a:r>
              <a:rPr sz="1250" spc="5" dirty="0">
                <a:latin typeface="Tahoma"/>
                <a:cs typeface="Tahoma"/>
              </a:rPr>
              <a:t>R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/  COMPILER</a:t>
            </a:r>
            <a:endParaRPr sz="1250">
              <a:latin typeface="Tahoma"/>
              <a:cs typeface="Tahoma"/>
            </a:endParaRPr>
          </a:p>
          <a:p>
            <a:pPr marL="254635" marR="202565" indent="-96520">
              <a:lnSpc>
                <a:spcPct val="101000"/>
              </a:lnSpc>
              <a:spcBef>
                <a:spcPts val="1150"/>
              </a:spcBef>
            </a:pPr>
            <a:r>
              <a:rPr sz="1250" spc="-10" dirty="0">
                <a:latin typeface="Tahoma"/>
                <a:cs typeface="Tahoma"/>
              </a:rPr>
              <a:t>P</a:t>
            </a:r>
            <a:r>
              <a:rPr sz="1250" spc="10" dirty="0">
                <a:latin typeface="Tahoma"/>
                <a:cs typeface="Tahoma"/>
              </a:rPr>
              <a:t>RO</a:t>
            </a:r>
            <a:r>
              <a:rPr sz="1250" spc="-10" dirty="0">
                <a:latin typeface="Tahoma"/>
                <a:cs typeface="Tahoma"/>
              </a:rPr>
              <a:t>G</a:t>
            </a:r>
            <a:r>
              <a:rPr sz="1250" spc="10" dirty="0">
                <a:latin typeface="Tahoma"/>
                <a:cs typeface="Tahoma"/>
              </a:rPr>
              <a:t>R</a:t>
            </a:r>
            <a:r>
              <a:rPr sz="1250" spc="5" dirty="0">
                <a:latin typeface="Tahoma"/>
                <a:cs typeface="Tahoma"/>
              </a:rPr>
              <a:t>AM  </a:t>
            </a:r>
            <a:r>
              <a:rPr sz="1250" spc="-5" dirty="0">
                <a:latin typeface="Tahoma"/>
                <a:cs typeface="Tahoma"/>
              </a:rPr>
              <a:t>UTILITY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77080" y="7539355"/>
            <a:ext cx="116522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Tahoma"/>
                <a:cs typeface="Tahoma"/>
              </a:rPr>
              <a:t>P</a:t>
            </a:r>
            <a:r>
              <a:rPr sz="1250" spc="15" dirty="0">
                <a:latin typeface="Tahoma"/>
                <a:cs typeface="Tahoma"/>
              </a:rPr>
              <a:t>E</a:t>
            </a:r>
            <a:r>
              <a:rPr sz="1250" spc="5" dirty="0">
                <a:latin typeface="Tahoma"/>
                <a:cs typeface="Tahoma"/>
              </a:rPr>
              <a:t>M</a:t>
            </a:r>
            <a:r>
              <a:rPr sz="1250" spc="-25" dirty="0">
                <a:latin typeface="Tahoma"/>
                <a:cs typeface="Tahoma"/>
              </a:rPr>
              <a:t>R</a:t>
            </a:r>
            <a:r>
              <a:rPr sz="1250" spc="10" dirty="0">
                <a:latin typeface="Tahoma"/>
                <a:cs typeface="Tahoma"/>
              </a:rPr>
              <a:t>O</a:t>
            </a:r>
            <a:r>
              <a:rPr sz="1250" spc="-10" dirty="0">
                <a:latin typeface="Tahoma"/>
                <a:cs typeface="Tahoma"/>
              </a:rPr>
              <a:t>G</a:t>
            </a:r>
            <a:r>
              <a:rPr sz="1250" spc="10" dirty="0">
                <a:latin typeface="Tahoma"/>
                <a:cs typeface="Tahoma"/>
              </a:rPr>
              <a:t>R</a:t>
            </a:r>
            <a:r>
              <a:rPr sz="1250" spc="5" dirty="0">
                <a:latin typeface="Tahoma"/>
                <a:cs typeface="Tahoma"/>
              </a:rPr>
              <a:t>AMAN  </a:t>
            </a:r>
            <a:r>
              <a:rPr sz="1250" dirty="0">
                <a:latin typeface="Tahoma"/>
                <a:cs typeface="Tahoma"/>
              </a:rPr>
              <a:t>SENDIRI</a:t>
            </a:r>
            <a:endParaRPr sz="1250">
              <a:latin typeface="Tahoma"/>
              <a:cs typeface="Tahoma"/>
            </a:endParaRPr>
          </a:p>
          <a:p>
            <a:pPr marL="190500" marR="128905" indent="-54610" algn="ctr">
              <a:lnSpc>
                <a:spcPct val="100800"/>
              </a:lnSpc>
              <a:spcBef>
                <a:spcPts val="1120"/>
              </a:spcBef>
            </a:pPr>
            <a:r>
              <a:rPr sz="1250" dirty="0">
                <a:latin typeface="Tahoma"/>
                <a:cs typeface="Tahoma"/>
              </a:rPr>
              <a:t>APLIKASI 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P</a:t>
            </a:r>
            <a:r>
              <a:rPr sz="1250" spc="5" dirty="0">
                <a:latin typeface="Tahoma"/>
                <a:cs typeface="Tahoma"/>
              </a:rPr>
              <a:t>A</a:t>
            </a:r>
            <a:r>
              <a:rPr sz="1250" spc="15" dirty="0">
                <a:latin typeface="Tahoma"/>
                <a:cs typeface="Tahoma"/>
              </a:rPr>
              <a:t>KE</a:t>
            </a:r>
            <a:r>
              <a:rPr sz="1250" spc="5" dirty="0">
                <a:latin typeface="Tahoma"/>
                <a:cs typeface="Tahoma"/>
              </a:rPr>
              <a:t>T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J</a:t>
            </a:r>
            <a:r>
              <a:rPr sz="1250" spc="-35" dirty="0">
                <a:latin typeface="Tahoma"/>
                <a:cs typeface="Tahoma"/>
              </a:rPr>
              <a:t>A</a:t>
            </a:r>
            <a:r>
              <a:rPr sz="1250" spc="10" dirty="0">
                <a:latin typeface="Tahoma"/>
                <a:cs typeface="Tahoma"/>
              </a:rPr>
              <a:t>D</a:t>
            </a:r>
            <a:r>
              <a:rPr sz="1250" dirty="0">
                <a:latin typeface="Tahoma"/>
                <a:cs typeface="Tahoma"/>
              </a:rPr>
              <a:t>I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62505" y="7090918"/>
            <a:ext cx="14490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dirty="0">
                <a:latin typeface="Tahoma"/>
                <a:cs typeface="Tahoma"/>
              </a:rPr>
              <a:t>SYSTEM</a:t>
            </a:r>
            <a:r>
              <a:rPr sz="1250" spc="-75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SOFTWARE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17060" y="7090918"/>
            <a:ext cx="18529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5" dirty="0">
                <a:latin typeface="Tahoma"/>
                <a:cs typeface="Tahoma"/>
              </a:rPr>
              <a:t>APPLICATION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SOFTWARE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500" y="646303"/>
            <a:ext cx="176593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77483" y="9437110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12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928" y="1111441"/>
            <a:ext cx="5058410" cy="238633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85"/>
              </a:spcBef>
            </a:pPr>
            <a:r>
              <a:rPr sz="2000" b="1" i="1" dirty="0">
                <a:latin typeface="Arial"/>
                <a:cs typeface="Arial"/>
              </a:rPr>
              <a:t>Bahasa</a:t>
            </a:r>
            <a:r>
              <a:rPr sz="2000" b="1" i="1" spc="2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Penterjemah</a:t>
            </a:r>
            <a:endParaRPr sz="2000">
              <a:latin typeface="Arial"/>
              <a:cs typeface="Arial"/>
            </a:endParaRPr>
          </a:p>
          <a:p>
            <a:pPr marL="401320" indent="-388620">
              <a:lnSpc>
                <a:spcPct val="100000"/>
              </a:lnSpc>
              <a:spcBef>
                <a:spcPts val="1125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spc="5" dirty="0">
                <a:latin typeface="Arial MT"/>
                <a:cs typeface="Arial MT"/>
              </a:rPr>
              <a:t>Bahasa</a:t>
            </a:r>
            <a:r>
              <a:rPr sz="1750" dirty="0">
                <a:latin typeface="Arial MT"/>
                <a:cs typeface="Arial MT"/>
              </a:rPr>
              <a:t> Generasi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Pertama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i="1" spc="5" dirty="0">
                <a:latin typeface="Arial"/>
                <a:cs typeface="Arial"/>
              </a:rPr>
              <a:t>–</a:t>
            </a:r>
            <a:r>
              <a:rPr sz="1750" i="1" spc="30" dirty="0">
                <a:latin typeface="Arial"/>
                <a:cs typeface="Arial"/>
              </a:rPr>
              <a:t> </a:t>
            </a:r>
            <a:r>
              <a:rPr sz="1750" i="1" dirty="0">
                <a:latin typeface="Arial"/>
                <a:cs typeface="Arial"/>
              </a:rPr>
              <a:t>Bahasa</a:t>
            </a:r>
            <a:r>
              <a:rPr sz="1750" i="1" spc="35" dirty="0">
                <a:latin typeface="Arial"/>
                <a:cs typeface="Arial"/>
              </a:rPr>
              <a:t> </a:t>
            </a:r>
            <a:r>
              <a:rPr sz="1750" i="1" spc="-5" dirty="0">
                <a:latin typeface="Arial"/>
                <a:cs typeface="Arial"/>
              </a:rPr>
              <a:t>mesin</a:t>
            </a:r>
            <a:endParaRPr sz="1750">
              <a:latin typeface="Arial"/>
              <a:cs typeface="Arial"/>
            </a:endParaRPr>
          </a:p>
          <a:p>
            <a:pPr marL="401320" indent="-388620">
              <a:lnSpc>
                <a:spcPct val="100000"/>
              </a:lnSpc>
              <a:spcBef>
                <a:spcPts val="1075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spc="5" dirty="0">
                <a:latin typeface="Arial MT"/>
                <a:cs typeface="Arial MT"/>
              </a:rPr>
              <a:t>Bahasa</a:t>
            </a:r>
            <a:r>
              <a:rPr sz="1750" dirty="0">
                <a:latin typeface="Arial MT"/>
                <a:cs typeface="Arial MT"/>
              </a:rPr>
              <a:t> Generasi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Kedua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i="1" spc="5" dirty="0">
                <a:latin typeface="Arial"/>
                <a:cs typeface="Arial"/>
              </a:rPr>
              <a:t>–</a:t>
            </a:r>
            <a:r>
              <a:rPr sz="1750" i="1" spc="-5" dirty="0">
                <a:latin typeface="Arial"/>
                <a:cs typeface="Arial"/>
              </a:rPr>
              <a:t> </a:t>
            </a:r>
            <a:r>
              <a:rPr sz="1750" i="1" dirty="0">
                <a:latin typeface="Arial"/>
                <a:cs typeface="Arial"/>
              </a:rPr>
              <a:t>Assemblers</a:t>
            </a:r>
            <a:endParaRPr sz="1750">
              <a:latin typeface="Arial"/>
              <a:cs typeface="Arial"/>
            </a:endParaRPr>
          </a:p>
          <a:p>
            <a:pPr marL="401320" marR="636905" indent="-384175">
              <a:lnSpc>
                <a:spcPct val="101200"/>
              </a:lnSpc>
              <a:spcBef>
                <a:spcPts val="1040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spc="5" dirty="0">
                <a:latin typeface="Arial MT"/>
                <a:cs typeface="Arial MT"/>
              </a:rPr>
              <a:t>Bahasa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Generasi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Ketiga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i="1" spc="5" dirty="0">
                <a:latin typeface="Arial"/>
                <a:cs typeface="Arial"/>
              </a:rPr>
              <a:t>–</a:t>
            </a:r>
            <a:r>
              <a:rPr sz="1750" i="1" spc="40" dirty="0">
                <a:latin typeface="Arial"/>
                <a:cs typeface="Arial"/>
              </a:rPr>
              <a:t> </a:t>
            </a:r>
            <a:r>
              <a:rPr sz="1750" i="1" spc="-5" dirty="0">
                <a:latin typeface="Arial"/>
                <a:cs typeface="Arial"/>
              </a:rPr>
              <a:t>Compiler</a:t>
            </a:r>
            <a:r>
              <a:rPr sz="1750" i="1" spc="40" dirty="0">
                <a:latin typeface="Arial"/>
                <a:cs typeface="Arial"/>
              </a:rPr>
              <a:t> </a:t>
            </a:r>
            <a:r>
              <a:rPr sz="1750" i="1" spc="-5" dirty="0">
                <a:latin typeface="Arial"/>
                <a:cs typeface="Arial"/>
              </a:rPr>
              <a:t>dan </a:t>
            </a:r>
            <a:r>
              <a:rPr sz="1750" i="1" spc="-475" dirty="0">
                <a:latin typeface="Arial"/>
                <a:cs typeface="Arial"/>
              </a:rPr>
              <a:t> </a:t>
            </a:r>
            <a:r>
              <a:rPr sz="1750" i="1" dirty="0">
                <a:latin typeface="Arial"/>
                <a:cs typeface="Arial"/>
              </a:rPr>
              <a:t>Interpreter</a:t>
            </a:r>
            <a:endParaRPr sz="1750">
              <a:latin typeface="Arial"/>
              <a:cs typeface="Arial"/>
            </a:endParaRPr>
          </a:p>
          <a:p>
            <a:pPr marL="401320" indent="-388620">
              <a:lnSpc>
                <a:spcPct val="100000"/>
              </a:lnSpc>
              <a:spcBef>
                <a:spcPts val="1105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spc="5" dirty="0">
                <a:latin typeface="Arial MT"/>
                <a:cs typeface="Arial MT"/>
              </a:rPr>
              <a:t>Bahasa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Generasi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Keempat</a:t>
            </a:r>
            <a:r>
              <a:rPr sz="1750" spc="70" dirty="0">
                <a:latin typeface="Arial MT"/>
                <a:cs typeface="Arial MT"/>
              </a:rPr>
              <a:t> </a:t>
            </a:r>
            <a:r>
              <a:rPr sz="1750" i="1" spc="5" dirty="0">
                <a:latin typeface="Arial"/>
                <a:cs typeface="Arial"/>
              </a:rPr>
              <a:t>–</a:t>
            </a:r>
            <a:r>
              <a:rPr sz="1750" i="1" spc="35" dirty="0">
                <a:latin typeface="Arial"/>
                <a:cs typeface="Arial"/>
              </a:rPr>
              <a:t> </a:t>
            </a:r>
            <a:r>
              <a:rPr sz="1750" i="1" spc="-10" dirty="0">
                <a:latin typeface="Arial"/>
                <a:cs typeface="Arial"/>
              </a:rPr>
              <a:t>Natural</a:t>
            </a:r>
            <a:r>
              <a:rPr sz="1750" i="1" spc="55" dirty="0">
                <a:latin typeface="Arial"/>
                <a:cs typeface="Arial"/>
              </a:rPr>
              <a:t> </a:t>
            </a:r>
            <a:r>
              <a:rPr sz="1750" i="1" dirty="0">
                <a:latin typeface="Arial"/>
                <a:cs typeface="Arial"/>
              </a:rPr>
              <a:t>language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11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928" y="5673090"/>
            <a:ext cx="3902710" cy="2860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sz="2400" b="1" spc="-10" dirty="0">
                <a:latin typeface="Arial"/>
                <a:cs typeface="Arial"/>
              </a:rPr>
              <a:t>DATABASE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&amp;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FILE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AKSES</a:t>
            </a:r>
            <a:endParaRPr sz="24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2095"/>
              </a:spcBef>
            </a:pPr>
            <a:r>
              <a:rPr sz="1750" b="1" spc="5" dirty="0">
                <a:latin typeface="Arial"/>
                <a:cs typeface="Arial"/>
              </a:rPr>
              <a:t>Era</a:t>
            </a:r>
            <a:r>
              <a:rPr sz="1750" b="1" dirty="0">
                <a:latin typeface="Arial"/>
                <a:cs typeface="Arial"/>
              </a:rPr>
              <a:t> sebelum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database</a:t>
            </a:r>
            <a:endParaRPr sz="1750">
              <a:latin typeface="Arial"/>
              <a:cs typeface="Arial"/>
            </a:endParaRPr>
          </a:p>
          <a:p>
            <a:pPr marL="401320" indent="-388620">
              <a:lnSpc>
                <a:spcPct val="100000"/>
              </a:lnSpc>
              <a:spcBef>
                <a:spcPts val="420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spc="-5" dirty="0">
                <a:latin typeface="Arial MT"/>
                <a:cs typeface="Arial MT"/>
              </a:rPr>
              <a:t>Menggunakan</a:t>
            </a:r>
            <a:r>
              <a:rPr sz="1750" spc="70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file</a:t>
            </a:r>
            <a:r>
              <a:rPr sz="1750" spc="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tradisional</a:t>
            </a:r>
            <a:endParaRPr sz="1750">
              <a:latin typeface="Arial MT"/>
              <a:cs typeface="Arial MT"/>
            </a:endParaRPr>
          </a:p>
          <a:p>
            <a:pPr marL="401320" indent="-388620">
              <a:lnSpc>
                <a:spcPct val="100000"/>
              </a:lnSpc>
              <a:spcBef>
                <a:spcPts val="455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dirty="0">
                <a:latin typeface="Arial MT"/>
                <a:cs typeface="Arial MT"/>
              </a:rPr>
              <a:t>Data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belum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terintegrasi</a:t>
            </a:r>
            <a:endParaRPr sz="1750">
              <a:latin typeface="Arial MT"/>
              <a:cs typeface="Arial MT"/>
            </a:endParaRPr>
          </a:p>
          <a:p>
            <a:pPr marL="401320" indent="-388620">
              <a:lnSpc>
                <a:spcPct val="100000"/>
              </a:lnSpc>
              <a:spcBef>
                <a:spcPts val="459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spc="-5" dirty="0">
                <a:latin typeface="Arial MT"/>
                <a:cs typeface="Arial MT"/>
              </a:rPr>
              <a:t>Terdapat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duplikasi</a:t>
            </a:r>
            <a:endParaRPr sz="1750">
              <a:latin typeface="Arial MT"/>
              <a:cs typeface="Arial MT"/>
            </a:endParaRPr>
          </a:p>
          <a:p>
            <a:pPr marL="401320" indent="-388620">
              <a:lnSpc>
                <a:spcPct val="100000"/>
              </a:lnSpc>
              <a:spcBef>
                <a:spcPts val="420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spc="-5" dirty="0">
                <a:latin typeface="Arial MT"/>
                <a:cs typeface="Arial MT"/>
              </a:rPr>
              <a:t>Tidak</a:t>
            </a:r>
            <a:r>
              <a:rPr sz="1750" dirty="0">
                <a:latin typeface="Arial MT"/>
                <a:cs typeface="Arial MT"/>
              </a:rPr>
              <a:t> konsisten</a:t>
            </a:r>
            <a:endParaRPr sz="1750">
              <a:latin typeface="Arial MT"/>
              <a:cs typeface="Arial MT"/>
            </a:endParaRPr>
          </a:p>
          <a:p>
            <a:pPr marL="401320" indent="-388620">
              <a:lnSpc>
                <a:spcPct val="100000"/>
              </a:lnSpc>
              <a:spcBef>
                <a:spcPts val="455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spc="-5" dirty="0">
                <a:latin typeface="Arial MT"/>
                <a:cs typeface="Arial MT"/>
              </a:rPr>
              <a:t>Keamanan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data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kurang</a:t>
            </a:r>
            <a:r>
              <a:rPr sz="1750" spc="6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terjamin</a:t>
            </a:r>
            <a:endParaRPr sz="1750">
              <a:latin typeface="Arial MT"/>
              <a:cs typeface="Arial MT"/>
            </a:endParaRPr>
          </a:p>
          <a:p>
            <a:pPr marL="401320" indent="-388620">
              <a:lnSpc>
                <a:spcPct val="100000"/>
              </a:lnSpc>
              <a:spcBef>
                <a:spcPts val="420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750" spc="-5" dirty="0">
                <a:latin typeface="Arial MT"/>
                <a:cs typeface="Arial MT"/>
              </a:rPr>
              <a:t>Tidak</a:t>
            </a:r>
            <a:r>
              <a:rPr sz="1750" dirty="0">
                <a:latin typeface="Arial MT"/>
                <a:cs typeface="Arial MT"/>
              </a:rPr>
              <a:t> Standard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500" y="646303"/>
            <a:ext cx="3897629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DATABASE</a:t>
            </a:r>
            <a:r>
              <a:rPr spc="-25" dirty="0"/>
              <a:t> </a:t>
            </a:r>
            <a:r>
              <a:rPr spc="5" dirty="0"/>
              <a:t>&amp;</a:t>
            </a:r>
            <a:r>
              <a:rPr spc="-55" dirty="0"/>
              <a:t> </a:t>
            </a:r>
            <a:r>
              <a:rPr spc="5" dirty="0"/>
              <a:t>FILE</a:t>
            </a:r>
            <a:r>
              <a:rPr dirty="0"/>
              <a:t> </a:t>
            </a:r>
            <a:r>
              <a:rPr spc="-10" dirty="0"/>
              <a:t>AKSES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77483" y="9432538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14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928" y="1240662"/>
            <a:ext cx="4780280" cy="3030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Arial MT"/>
                <a:cs typeface="Arial MT"/>
              </a:rPr>
              <a:t>MODEL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I.Model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Logik</a:t>
            </a:r>
            <a:endParaRPr sz="1500">
              <a:latin typeface="Arial MT"/>
              <a:cs typeface="Arial MT"/>
            </a:endParaRPr>
          </a:p>
          <a:p>
            <a:pPr marL="401320" indent="-388620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500" b="1" spc="-5" dirty="0">
                <a:latin typeface="Arial"/>
                <a:cs typeface="Arial"/>
              </a:rPr>
              <a:t>Hirarki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593725">
              <a:lnSpc>
                <a:spcPts val="1725"/>
              </a:lnSpc>
              <a:spcBef>
                <a:spcPts val="35"/>
              </a:spcBef>
            </a:pPr>
            <a:r>
              <a:rPr sz="1500" spc="-5" dirty="0">
                <a:latin typeface="Arial MT"/>
                <a:cs typeface="Arial MT"/>
              </a:rPr>
              <a:t>Hirarki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tradisional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:</a:t>
            </a:r>
            <a:endParaRPr sz="1500">
              <a:latin typeface="Arial MT"/>
              <a:cs typeface="Arial MT"/>
            </a:endParaRPr>
          </a:p>
          <a:p>
            <a:pPr marL="593725">
              <a:lnSpc>
                <a:spcPts val="1905"/>
              </a:lnSpc>
            </a:pPr>
            <a:r>
              <a:rPr sz="1500" i="1" spc="-5" dirty="0">
                <a:latin typeface="Arial"/>
                <a:cs typeface="Arial"/>
              </a:rPr>
              <a:t>FILE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650" spc="-65" dirty="0">
                <a:latin typeface="Wingdings"/>
                <a:cs typeface="Wingdings"/>
              </a:rPr>
              <a:t>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Arial"/>
                <a:cs typeface="Arial"/>
              </a:rPr>
              <a:t>RECORD </a:t>
            </a:r>
            <a:r>
              <a:rPr sz="1650" spc="-65" dirty="0">
                <a:latin typeface="Wingdings"/>
                <a:cs typeface="Wingdings"/>
              </a:rPr>
              <a:t>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Arial"/>
                <a:cs typeface="Arial"/>
              </a:rPr>
              <a:t>ELEMEN</a:t>
            </a:r>
            <a:r>
              <a:rPr sz="1500" i="1" spc="-5" dirty="0">
                <a:latin typeface="Arial"/>
                <a:cs typeface="Arial"/>
              </a:rPr>
              <a:t> DATA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marL="401320" indent="-388620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500" b="1" dirty="0">
                <a:latin typeface="Arial"/>
                <a:cs typeface="Arial"/>
              </a:rPr>
              <a:t>Urutan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639445" marR="5080">
              <a:lnSpc>
                <a:spcPct val="80000"/>
              </a:lnSpc>
              <a:spcBef>
                <a:spcPts val="395"/>
              </a:spcBef>
            </a:pPr>
            <a:r>
              <a:rPr sz="1500" i="1" dirty="0">
                <a:latin typeface="Arial"/>
                <a:cs typeface="Arial"/>
              </a:rPr>
              <a:t>Urutan </a:t>
            </a:r>
            <a:r>
              <a:rPr sz="1500" i="1" spc="-5" dirty="0">
                <a:latin typeface="Arial"/>
                <a:cs typeface="Arial"/>
              </a:rPr>
              <a:t>tampilan</a:t>
            </a:r>
            <a:r>
              <a:rPr sz="1500" i="1" dirty="0">
                <a:latin typeface="Arial"/>
                <a:cs typeface="Arial"/>
              </a:rPr>
              <a:t> data </a:t>
            </a:r>
            <a:r>
              <a:rPr sz="1500" i="1" spc="-10" dirty="0">
                <a:latin typeface="Arial"/>
                <a:cs typeface="Arial"/>
              </a:rPr>
              <a:t>logik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bergantung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pada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maksud </a:t>
            </a:r>
            <a:r>
              <a:rPr sz="1500" i="1" spc="-10" dirty="0">
                <a:latin typeface="Arial"/>
                <a:cs typeface="Arial"/>
              </a:rPr>
              <a:t>laporan</a:t>
            </a:r>
            <a:r>
              <a:rPr sz="1500" i="1" spc="5" dirty="0">
                <a:latin typeface="Arial"/>
                <a:cs typeface="Arial"/>
              </a:rPr>
              <a:t> yg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disiapkan,</a:t>
            </a:r>
            <a:r>
              <a:rPr sz="1500" i="1" spc="3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hal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ini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tdk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mempunyai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hubungan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5" dirty="0">
                <a:latin typeface="Arial"/>
                <a:cs typeface="Arial"/>
              </a:rPr>
              <a:t>yg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penting</a:t>
            </a:r>
            <a:r>
              <a:rPr sz="1500" i="1" spc="5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dengan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urutan </a:t>
            </a:r>
            <a:r>
              <a:rPr sz="1500" i="1" spc="-40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fisik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dimana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record </a:t>
            </a:r>
            <a:r>
              <a:rPr sz="1500" i="1" spc="-5" dirty="0">
                <a:latin typeface="Arial"/>
                <a:cs typeface="Arial"/>
              </a:rPr>
              <a:t>disimpan.</a:t>
            </a:r>
            <a:endParaRPr sz="1500">
              <a:latin typeface="Arial"/>
              <a:cs typeface="Arial"/>
            </a:endParaRPr>
          </a:p>
          <a:p>
            <a:pPr marL="639445">
              <a:lnSpc>
                <a:spcPct val="100000"/>
              </a:lnSpc>
              <a:spcBef>
                <a:spcPts val="250"/>
              </a:spcBef>
            </a:pPr>
            <a:r>
              <a:rPr sz="1250" spc="-10" dirty="0">
                <a:latin typeface="Arial MT"/>
                <a:cs typeface="Arial MT"/>
              </a:rPr>
              <a:t>contoh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:</a:t>
            </a:r>
            <a:endParaRPr sz="1250">
              <a:latin typeface="Arial MT"/>
              <a:cs typeface="Arial MT"/>
            </a:endParaRPr>
          </a:p>
          <a:p>
            <a:pPr marL="881380">
              <a:lnSpc>
                <a:spcPct val="100000"/>
              </a:lnSpc>
              <a:spcBef>
                <a:spcPts val="85"/>
              </a:spcBef>
            </a:pPr>
            <a:r>
              <a:rPr sz="1250" dirty="0">
                <a:latin typeface="Arial MT"/>
                <a:cs typeface="Arial MT"/>
              </a:rPr>
              <a:t>-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i="1" spc="-5" dirty="0">
                <a:latin typeface="Arial"/>
                <a:cs typeface="Arial"/>
              </a:rPr>
              <a:t>urut</a:t>
            </a:r>
            <a:r>
              <a:rPr sz="1250" i="1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berdasarkan</a:t>
            </a:r>
            <a:r>
              <a:rPr sz="1250" i="1" spc="-2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NPM</a:t>
            </a:r>
            <a:endParaRPr sz="12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15"/>
              </a:spcBef>
            </a:pPr>
            <a:r>
              <a:rPr sz="1250" i="1" dirty="0">
                <a:latin typeface="Arial"/>
                <a:cs typeface="Arial"/>
              </a:rPr>
              <a:t>-</a:t>
            </a:r>
            <a:r>
              <a:rPr sz="1250" i="1" spc="4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urut</a:t>
            </a:r>
            <a:r>
              <a:rPr sz="1250" i="1" spc="1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berdasarkan</a:t>
            </a:r>
            <a:r>
              <a:rPr sz="1250" i="1" spc="30" dirty="0">
                <a:latin typeface="Arial"/>
                <a:cs typeface="Arial"/>
              </a:rPr>
              <a:t> </a:t>
            </a:r>
            <a:r>
              <a:rPr sz="1250" i="1" spc="-15" dirty="0">
                <a:latin typeface="Arial"/>
                <a:cs typeface="Arial"/>
              </a:rPr>
              <a:t>NAMA,</a:t>
            </a:r>
            <a:r>
              <a:rPr sz="1250" i="1" spc="50" dirty="0">
                <a:latin typeface="Arial"/>
                <a:cs typeface="Arial"/>
              </a:rPr>
              <a:t> </a:t>
            </a:r>
            <a:r>
              <a:rPr sz="1250" i="1" spc="-15" dirty="0">
                <a:latin typeface="Arial"/>
                <a:cs typeface="Arial"/>
              </a:rPr>
              <a:t>ALAMAT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13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072" y="5784393"/>
            <a:ext cx="5009515" cy="34137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420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396240" algn="l"/>
                <a:tab pos="396875" algn="l"/>
              </a:tabLst>
            </a:pPr>
            <a:r>
              <a:rPr sz="1500" dirty="0">
                <a:latin typeface="Arial MT"/>
                <a:cs typeface="Arial MT"/>
              </a:rPr>
              <a:t>Jenis-jenis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file</a:t>
            </a:r>
            <a:endParaRPr sz="1500">
              <a:latin typeface="Arial MT"/>
              <a:cs typeface="Arial MT"/>
            </a:endParaRPr>
          </a:p>
          <a:p>
            <a:pPr marL="639445" lvl="1" indent="-334645">
              <a:lnSpc>
                <a:spcPct val="100000"/>
              </a:lnSpc>
              <a:spcBef>
                <a:spcPts val="330"/>
              </a:spcBef>
              <a:buClr>
                <a:srgbClr val="9A9ACC"/>
              </a:buClr>
              <a:buSzPct val="76666"/>
              <a:buFont typeface="Wingdings"/>
              <a:buChar char=""/>
              <a:tabLst>
                <a:tab pos="638810" algn="l"/>
                <a:tab pos="639445" algn="l"/>
              </a:tabLst>
            </a:pPr>
            <a:r>
              <a:rPr sz="1500" b="1" spc="10" dirty="0">
                <a:latin typeface="Arial"/>
                <a:cs typeface="Arial"/>
              </a:rPr>
              <a:t>File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Utama</a:t>
            </a:r>
            <a:endParaRPr sz="1500">
              <a:latin typeface="Arial"/>
              <a:cs typeface="Arial"/>
            </a:endParaRPr>
          </a:p>
          <a:p>
            <a:pPr marL="872490" marR="5080">
              <a:lnSpc>
                <a:spcPct val="103200"/>
              </a:lnSpc>
              <a:spcBef>
                <a:spcPts val="560"/>
              </a:spcBef>
            </a:pPr>
            <a:r>
              <a:rPr sz="1250" i="1" dirty="0">
                <a:latin typeface="Arial"/>
                <a:cs typeface="Arial"/>
              </a:rPr>
              <a:t>File</a:t>
            </a:r>
            <a:r>
              <a:rPr sz="1250" i="1" spc="-5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informasi</a:t>
            </a:r>
            <a:r>
              <a:rPr sz="1250" i="1" spc="-1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yang</a:t>
            </a:r>
            <a:r>
              <a:rPr sz="1250" i="1" spc="4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tetap.</a:t>
            </a:r>
            <a:r>
              <a:rPr sz="1250" i="1" spc="25" dirty="0">
                <a:latin typeface="Arial"/>
                <a:cs typeface="Arial"/>
              </a:rPr>
              <a:t> </a:t>
            </a:r>
            <a:r>
              <a:rPr sz="1250" i="1" spc="-10" dirty="0">
                <a:latin typeface="Arial"/>
                <a:cs typeface="Arial"/>
              </a:rPr>
              <a:t>Digunakan</a:t>
            </a:r>
            <a:r>
              <a:rPr sz="1250" i="1" spc="40" dirty="0">
                <a:latin typeface="Arial"/>
                <a:cs typeface="Arial"/>
              </a:rPr>
              <a:t> </a:t>
            </a:r>
            <a:r>
              <a:rPr sz="1250" i="1" spc="-10" dirty="0">
                <a:latin typeface="Arial"/>
                <a:cs typeface="Arial"/>
              </a:rPr>
              <a:t>sebagai</a:t>
            </a:r>
            <a:r>
              <a:rPr sz="1250" i="1" spc="2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sumber</a:t>
            </a:r>
            <a:r>
              <a:rPr sz="1250" i="1" spc="6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data </a:t>
            </a:r>
            <a:r>
              <a:rPr sz="1250" i="1" spc="-33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referensi</a:t>
            </a:r>
            <a:r>
              <a:rPr sz="1250" i="1" spc="25" dirty="0">
                <a:latin typeface="Arial"/>
                <a:cs typeface="Arial"/>
              </a:rPr>
              <a:t> </a:t>
            </a:r>
            <a:r>
              <a:rPr sz="1250" i="1" spc="-10" dirty="0">
                <a:latin typeface="Arial"/>
                <a:cs typeface="Arial"/>
              </a:rPr>
              <a:t>untuk</a:t>
            </a:r>
            <a:r>
              <a:rPr sz="1250" i="1" spc="3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pemrosesan</a:t>
            </a:r>
            <a:r>
              <a:rPr sz="1250" i="1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transaksi-transaksi</a:t>
            </a:r>
            <a:r>
              <a:rPr sz="1250" i="1" spc="30" dirty="0">
                <a:latin typeface="Arial"/>
                <a:cs typeface="Arial"/>
              </a:rPr>
              <a:t> </a:t>
            </a:r>
            <a:r>
              <a:rPr sz="1250" i="1" spc="5" dirty="0">
                <a:latin typeface="Arial"/>
                <a:cs typeface="Arial"/>
              </a:rPr>
              <a:t>&amp; </a:t>
            </a:r>
            <a:r>
              <a:rPr sz="1250" i="1" spc="1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beberapa pengumpulan</a:t>
            </a:r>
            <a:r>
              <a:rPr sz="1250" i="1" dirty="0">
                <a:latin typeface="Arial"/>
                <a:cs typeface="Arial"/>
              </a:rPr>
              <a:t> informasi</a:t>
            </a:r>
            <a:r>
              <a:rPr sz="1250" i="1" spc="2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berdasarkan</a:t>
            </a:r>
            <a:r>
              <a:rPr sz="1250" i="1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data </a:t>
            </a:r>
            <a:r>
              <a:rPr sz="1250" i="1" dirty="0">
                <a:latin typeface="Arial"/>
                <a:cs typeface="Arial"/>
              </a:rPr>
              <a:t> transaksi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L="629920" lvl="1" indent="-334645">
              <a:lnSpc>
                <a:spcPct val="100000"/>
              </a:lnSpc>
              <a:buClr>
                <a:srgbClr val="9A9ACC"/>
              </a:buClr>
              <a:buSzPct val="76666"/>
              <a:buFont typeface="Wingdings"/>
              <a:buChar char=""/>
              <a:tabLst>
                <a:tab pos="629920" algn="l"/>
                <a:tab pos="630555" algn="l"/>
              </a:tabLst>
            </a:pPr>
            <a:r>
              <a:rPr sz="1500" b="1" spc="15" dirty="0">
                <a:latin typeface="Arial"/>
                <a:cs typeface="Arial"/>
              </a:rPr>
              <a:t>F</a:t>
            </a:r>
            <a:r>
              <a:rPr sz="1500" b="1" spc="10" dirty="0">
                <a:latin typeface="Arial"/>
                <a:cs typeface="Arial"/>
              </a:rPr>
              <a:t>il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50" dirty="0">
                <a:latin typeface="Arial"/>
                <a:cs typeface="Arial"/>
              </a:rPr>
              <a:t>T</a:t>
            </a:r>
            <a:r>
              <a:rPr sz="1500" b="1" spc="-15" dirty="0">
                <a:latin typeface="Arial"/>
                <a:cs typeface="Arial"/>
              </a:rPr>
              <a:t>r</a:t>
            </a:r>
            <a:r>
              <a:rPr sz="1500" b="1" spc="-10" dirty="0">
                <a:latin typeface="Arial"/>
                <a:cs typeface="Arial"/>
              </a:rPr>
              <a:t>a</a:t>
            </a:r>
            <a:r>
              <a:rPr sz="1500" b="1" spc="15" dirty="0">
                <a:latin typeface="Arial"/>
                <a:cs typeface="Arial"/>
              </a:rPr>
              <a:t>n</a:t>
            </a:r>
            <a:r>
              <a:rPr sz="1500" b="1" spc="-10" dirty="0">
                <a:latin typeface="Arial"/>
                <a:cs typeface="Arial"/>
              </a:rPr>
              <a:t>saks</a:t>
            </a:r>
            <a:r>
              <a:rPr sz="1500" b="1" dirty="0"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  <a:p>
            <a:pPr marL="872490" marR="483234">
              <a:lnSpc>
                <a:spcPct val="105600"/>
              </a:lnSpc>
              <a:spcBef>
                <a:spcPts val="560"/>
              </a:spcBef>
            </a:pPr>
            <a:r>
              <a:rPr sz="1250" i="1" spc="-5" dirty="0">
                <a:latin typeface="Arial"/>
                <a:cs typeface="Arial"/>
              </a:rPr>
              <a:t>kumpulan</a:t>
            </a:r>
            <a:r>
              <a:rPr sz="1250" i="1" spc="30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record-record </a:t>
            </a:r>
            <a:r>
              <a:rPr sz="1250" i="1" spc="-5" dirty="0">
                <a:latin typeface="Arial"/>
                <a:cs typeface="Arial"/>
              </a:rPr>
              <a:t>yang</a:t>
            </a:r>
            <a:r>
              <a:rPr sz="1250" i="1" spc="3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menuliskan</a:t>
            </a:r>
            <a:r>
              <a:rPr sz="1250" i="1" spc="35" dirty="0">
                <a:latin typeface="Arial"/>
                <a:cs typeface="Arial"/>
              </a:rPr>
              <a:t> </a:t>
            </a:r>
            <a:r>
              <a:rPr sz="1250" i="1" spc="-10" dirty="0">
                <a:latin typeface="Arial"/>
                <a:cs typeface="Arial"/>
              </a:rPr>
              <a:t>aktivitas</a:t>
            </a:r>
            <a:r>
              <a:rPr sz="1250" i="1" spc="30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/ </a:t>
            </a:r>
            <a:r>
              <a:rPr sz="1250" i="1" spc="-330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transaksi</a:t>
            </a:r>
            <a:r>
              <a:rPr sz="1250" i="1" spc="10" dirty="0">
                <a:latin typeface="Arial"/>
                <a:cs typeface="Arial"/>
              </a:rPr>
              <a:t> </a:t>
            </a:r>
            <a:r>
              <a:rPr sz="1250" i="1" spc="-15" dirty="0">
                <a:latin typeface="Arial"/>
                <a:cs typeface="Arial"/>
              </a:rPr>
              <a:t>dari</a:t>
            </a:r>
            <a:r>
              <a:rPr sz="1250" i="1" spc="1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organisasi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629920" lvl="1" indent="-334645">
              <a:lnSpc>
                <a:spcPct val="100000"/>
              </a:lnSpc>
              <a:spcBef>
                <a:spcPts val="930"/>
              </a:spcBef>
              <a:buClr>
                <a:srgbClr val="9A9ACC"/>
              </a:buClr>
              <a:buSzPct val="76666"/>
              <a:buFont typeface="Wingdings"/>
              <a:buChar char=""/>
              <a:tabLst>
                <a:tab pos="629920" algn="l"/>
                <a:tab pos="630555" algn="l"/>
              </a:tabLst>
            </a:pPr>
            <a:r>
              <a:rPr sz="1500" b="1" spc="10" dirty="0">
                <a:latin typeface="Arial"/>
                <a:cs typeface="Arial"/>
              </a:rPr>
              <a:t>File</a:t>
            </a:r>
            <a:r>
              <a:rPr sz="1500" b="1" spc="-9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Laporan</a:t>
            </a:r>
            <a:endParaRPr sz="1500">
              <a:latin typeface="Arial"/>
              <a:cs typeface="Arial"/>
            </a:endParaRPr>
          </a:p>
          <a:p>
            <a:pPr marL="872490" marR="912494">
              <a:lnSpc>
                <a:spcPct val="103200"/>
              </a:lnSpc>
              <a:spcBef>
                <a:spcPts val="600"/>
              </a:spcBef>
            </a:pPr>
            <a:r>
              <a:rPr sz="1250" i="1" spc="-10" dirty="0">
                <a:latin typeface="Arial"/>
                <a:cs typeface="Arial"/>
              </a:rPr>
              <a:t>sebuah </a:t>
            </a:r>
            <a:r>
              <a:rPr sz="1250" i="1" spc="5" dirty="0">
                <a:latin typeface="Arial"/>
                <a:cs typeface="Arial"/>
              </a:rPr>
              <a:t>file</a:t>
            </a:r>
            <a:r>
              <a:rPr sz="1250" i="1" spc="-10" dirty="0">
                <a:latin typeface="Arial"/>
                <a:cs typeface="Arial"/>
              </a:rPr>
              <a:t> buatan</a:t>
            </a:r>
            <a:r>
              <a:rPr sz="1250" i="1" spc="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dari</a:t>
            </a:r>
            <a:r>
              <a:rPr sz="1250" i="1" spc="1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pengutipan</a:t>
            </a:r>
            <a:r>
              <a:rPr sz="1250" i="1" spc="-1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data </a:t>
            </a:r>
            <a:r>
              <a:rPr sz="1250" i="1" spc="-10" dirty="0">
                <a:latin typeface="Arial"/>
                <a:cs typeface="Arial"/>
              </a:rPr>
              <a:t>untuk </a:t>
            </a:r>
            <a:r>
              <a:rPr sz="1250" i="1" spc="-335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mempersiaokan</a:t>
            </a:r>
            <a:r>
              <a:rPr sz="1250" i="1" spc="-10" dirty="0">
                <a:latin typeface="Arial"/>
                <a:cs typeface="Arial"/>
              </a:rPr>
              <a:t> </a:t>
            </a:r>
            <a:r>
              <a:rPr sz="1250" i="1" spc="-5" dirty="0">
                <a:latin typeface="Arial"/>
                <a:cs typeface="Arial"/>
              </a:rPr>
              <a:t>laporan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684" y="5028565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5022850"/>
                </a:moveTo>
                <a:lnTo>
                  <a:pt x="6463029" y="5022850"/>
                </a:lnTo>
                <a:lnTo>
                  <a:pt x="6463029" y="0"/>
                </a:lnTo>
                <a:lnTo>
                  <a:pt x="0" y="0"/>
                </a:lnTo>
                <a:lnTo>
                  <a:pt x="0" y="502285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6901" y="745972"/>
            <a:ext cx="5125720" cy="332001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335"/>
              </a:spcBef>
              <a:buClr>
                <a:srgbClr val="00007B"/>
              </a:buClr>
              <a:buSzPct val="74285"/>
              <a:buFont typeface="Wingdings"/>
              <a:buChar char=""/>
              <a:tabLst>
                <a:tab pos="300355" algn="l"/>
                <a:tab pos="301625" algn="l"/>
              </a:tabLst>
            </a:pPr>
            <a:r>
              <a:rPr sz="1750" spc="-5" dirty="0">
                <a:latin typeface="Arial MT"/>
                <a:cs typeface="Arial MT"/>
              </a:rPr>
              <a:t>Komponen</a:t>
            </a:r>
            <a:r>
              <a:rPr sz="1750" spc="6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database</a:t>
            </a:r>
            <a:endParaRPr sz="1750" dirty="0">
              <a:latin typeface="Arial MT"/>
              <a:cs typeface="Arial MT"/>
            </a:endParaRPr>
          </a:p>
          <a:p>
            <a:pPr marL="579755" algn="just">
              <a:lnSpc>
                <a:spcPct val="100000"/>
              </a:lnSpc>
              <a:spcBef>
                <a:spcPts val="240"/>
              </a:spcBef>
            </a:pPr>
            <a:r>
              <a:rPr sz="1750" b="1" spc="-5" dirty="0">
                <a:latin typeface="Arial"/>
                <a:cs typeface="Arial"/>
              </a:rPr>
              <a:t>Database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spc="-10" dirty="0">
                <a:latin typeface="Arial MT"/>
                <a:cs typeface="Arial MT"/>
              </a:rPr>
              <a:t>adalah</a:t>
            </a:r>
            <a:endParaRPr sz="1750" dirty="0">
              <a:latin typeface="Arial MT"/>
              <a:cs typeface="Arial MT"/>
            </a:endParaRPr>
          </a:p>
          <a:p>
            <a:pPr marL="1087755" marR="31750" algn="just">
              <a:lnSpc>
                <a:spcPct val="91100"/>
              </a:lnSpc>
              <a:spcBef>
                <a:spcPts val="325"/>
              </a:spcBef>
            </a:pPr>
            <a:r>
              <a:rPr sz="1500" i="1" dirty="0">
                <a:latin typeface="Arial"/>
                <a:cs typeface="Arial"/>
              </a:rPr>
              <a:t>Suatu </a:t>
            </a:r>
            <a:r>
              <a:rPr sz="1500" i="1" spc="-5" dirty="0">
                <a:latin typeface="Arial"/>
                <a:cs typeface="Arial"/>
              </a:rPr>
              <a:t>koleksi </a:t>
            </a:r>
            <a:r>
              <a:rPr sz="1500" i="1" dirty="0">
                <a:latin typeface="Arial"/>
                <a:cs typeface="Arial"/>
              </a:rPr>
              <a:t>data </a:t>
            </a:r>
            <a:r>
              <a:rPr sz="1500" i="1" spc="-5" dirty="0">
                <a:latin typeface="Arial"/>
                <a:cs typeface="Arial"/>
              </a:rPr>
              <a:t>komputer </a:t>
            </a:r>
            <a:r>
              <a:rPr sz="1500" i="1" spc="5" dirty="0" err="1">
                <a:latin typeface="Arial"/>
                <a:cs typeface="Arial"/>
              </a:rPr>
              <a:t>yg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dirty="0" err="1" smtClean="0">
                <a:latin typeface="Arial"/>
                <a:cs typeface="Arial"/>
              </a:rPr>
              <a:t>ter</a:t>
            </a:r>
            <a:r>
              <a:rPr sz="1500" i="1" spc="-5" dirty="0" err="1" smtClean="0">
                <a:latin typeface="Arial"/>
                <a:cs typeface="Arial"/>
              </a:rPr>
              <a:t>integrasi</a:t>
            </a:r>
            <a:r>
              <a:rPr sz="1500" i="1" spc="-5" dirty="0">
                <a:latin typeface="Arial"/>
                <a:cs typeface="Arial"/>
              </a:rPr>
              <a:t>, di </a:t>
            </a:r>
            <a:r>
              <a:rPr sz="1500" i="1" spc="-40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organisasikan </a:t>
            </a:r>
            <a:r>
              <a:rPr sz="1500" i="1" spc="5" dirty="0">
                <a:latin typeface="Arial"/>
                <a:cs typeface="Arial"/>
              </a:rPr>
              <a:t>&amp; </a:t>
            </a:r>
            <a:r>
              <a:rPr sz="1500" i="1" spc="-5" dirty="0">
                <a:latin typeface="Arial"/>
                <a:cs typeface="Arial"/>
              </a:rPr>
              <a:t>disimpan </a:t>
            </a:r>
            <a:r>
              <a:rPr sz="1500" i="1" spc="-10" dirty="0">
                <a:latin typeface="Arial"/>
                <a:cs typeface="Arial"/>
              </a:rPr>
              <a:t>dalam </a:t>
            </a:r>
            <a:r>
              <a:rPr sz="1500" i="1" dirty="0">
                <a:latin typeface="Arial"/>
                <a:cs typeface="Arial"/>
              </a:rPr>
              <a:t>suatu cara </a:t>
            </a:r>
            <a:r>
              <a:rPr sz="1500" i="1" spc="5" dirty="0">
                <a:latin typeface="Arial"/>
                <a:cs typeface="Arial"/>
              </a:rPr>
              <a:t>yg 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memudahkan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pengambilan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kembali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Arial"/>
              <a:cs typeface="Arial"/>
            </a:endParaRPr>
          </a:p>
          <a:p>
            <a:pPr marL="575310" algn="just">
              <a:lnSpc>
                <a:spcPct val="100000"/>
              </a:lnSpc>
            </a:pPr>
            <a:r>
              <a:rPr sz="1750" spc="-10" dirty="0">
                <a:latin typeface="Arial MT"/>
                <a:cs typeface="Arial MT"/>
              </a:rPr>
              <a:t>Hirarki</a:t>
            </a:r>
            <a:r>
              <a:rPr sz="1750" dirty="0">
                <a:latin typeface="Arial MT"/>
                <a:cs typeface="Arial MT"/>
              </a:rPr>
              <a:t> data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:</a:t>
            </a:r>
          </a:p>
          <a:p>
            <a:pPr marL="575310" algn="just">
              <a:lnSpc>
                <a:spcPct val="100000"/>
              </a:lnSpc>
              <a:spcBef>
                <a:spcPts val="90"/>
              </a:spcBef>
            </a:pPr>
            <a:r>
              <a:rPr sz="1750" i="1" dirty="0">
                <a:latin typeface="Arial"/>
                <a:cs typeface="Arial"/>
              </a:rPr>
              <a:t>Database</a:t>
            </a:r>
            <a:r>
              <a:rPr sz="1750" i="1" spc="-25" dirty="0">
                <a:latin typeface="Arial"/>
                <a:cs typeface="Arial"/>
              </a:rPr>
              <a:t> </a:t>
            </a:r>
            <a:r>
              <a:rPr sz="1900" spc="-65" dirty="0">
                <a:latin typeface="Wingdings"/>
                <a:cs typeface="Wingdings"/>
              </a:rPr>
              <a:t>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750" i="1" spc="-5" dirty="0">
                <a:latin typeface="Arial"/>
                <a:cs typeface="Arial"/>
              </a:rPr>
              <a:t>File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900" spc="-65" dirty="0">
                <a:latin typeface="Wingdings"/>
                <a:cs typeface="Wingdings"/>
              </a:rPr>
              <a:t>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Arial"/>
                <a:cs typeface="Arial"/>
              </a:rPr>
              <a:t>Record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900" spc="-65" dirty="0">
                <a:latin typeface="Wingdings"/>
                <a:cs typeface="Wingdings"/>
              </a:rPr>
              <a:t>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750" i="1" spc="-5" dirty="0">
                <a:latin typeface="Arial"/>
                <a:cs typeface="Arial"/>
              </a:rPr>
              <a:t>Fields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"/>
              <a:cs typeface="Arial"/>
            </a:endParaRPr>
          </a:p>
          <a:p>
            <a:pPr marL="575310" algn="just">
              <a:lnSpc>
                <a:spcPct val="100000"/>
              </a:lnSpc>
              <a:spcBef>
                <a:spcPts val="5"/>
              </a:spcBef>
            </a:pPr>
            <a:r>
              <a:rPr sz="1750" b="1" dirty="0">
                <a:latin typeface="Arial"/>
                <a:cs typeface="Arial"/>
              </a:rPr>
              <a:t>Konsep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database</a:t>
            </a:r>
            <a:endParaRPr sz="1750" dirty="0">
              <a:latin typeface="Arial"/>
              <a:cs typeface="Arial"/>
            </a:endParaRPr>
          </a:p>
          <a:p>
            <a:pPr marL="1087755" marR="5080" algn="just">
              <a:lnSpc>
                <a:spcPts val="1660"/>
              </a:lnSpc>
              <a:spcBef>
                <a:spcPts val="660"/>
              </a:spcBef>
            </a:pPr>
            <a:r>
              <a:rPr sz="1500" i="1" spc="-5" dirty="0">
                <a:latin typeface="Arial"/>
                <a:cs typeface="Arial"/>
              </a:rPr>
              <a:t>Integrasi </a:t>
            </a:r>
            <a:r>
              <a:rPr sz="1500" i="1" spc="-10" dirty="0">
                <a:latin typeface="Arial"/>
                <a:cs typeface="Arial"/>
              </a:rPr>
              <a:t>logis </a:t>
            </a:r>
            <a:r>
              <a:rPr sz="1500" i="1" spc="-5" dirty="0">
                <a:latin typeface="Arial"/>
                <a:cs typeface="Arial"/>
              </a:rPr>
              <a:t>dari </a:t>
            </a:r>
            <a:r>
              <a:rPr sz="1500" i="1" dirty="0">
                <a:latin typeface="Arial"/>
                <a:cs typeface="Arial"/>
              </a:rPr>
              <a:t>record-record </a:t>
            </a:r>
            <a:r>
              <a:rPr sz="1500" i="1" spc="-10" dirty="0">
                <a:latin typeface="Arial"/>
                <a:cs typeface="Arial"/>
              </a:rPr>
              <a:t>dalam </a:t>
            </a:r>
            <a:r>
              <a:rPr sz="1500" i="1" spc="-5" dirty="0">
                <a:latin typeface="Arial"/>
                <a:cs typeface="Arial"/>
              </a:rPr>
              <a:t>banyak 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file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7483" y="9432538"/>
            <a:ext cx="153670" cy="161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50" spc="-5" dirty="0">
                <a:latin typeface="Arial Black"/>
                <a:cs typeface="Arial Black"/>
              </a:rPr>
              <a:t>16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5" dirty="0"/>
              <a:t>Komputer</a:t>
            </a:r>
            <a:r>
              <a:rPr spc="-5" dirty="0"/>
              <a:t> </a:t>
            </a:r>
            <a:r>
              <a:rPr spc="10" dirty="0"/>
              <a:t>sebagai</a:t>
            </a:r>
            <a:r>
              <a:rPr spc="15" dirty="0"/>
              <a:t> </a:t>
            </a:r>
            <a:r>
              <a:rPr dirty="0"/>
              <a:t>alat</a:t>
            </a:r>
            <a:r>
              <a:rPr spc="20" dirty="0"/>
              <a:t> </a:t>
            </a:r>
            <a:r>
              <a:rPr dirty="0"/>
              <a:t>bantu</a:t>
            </a:r>
            <a:r>
              <a:rPr spc="15" dirty="0"/>
              <a:t> </a:t>
            </a:r>
            <a:r>
              <a:rPr spc="5" dirty="0"/>
              <a:t>pada</a:t>
            </a:r>
            <a:r>
              <a:rPr spc="10" dirty="0"/>
              <a:t> </a:t>
            </a:r>
            <a:r>
              <a:rPr spc="5" dirty="0"/>
              <a:t>sistem</a:t>
            </a:r>
            <a:r>
              <a:rPr spc="10" dirty="0"/>
              <a:t> informasi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29457" y="4451730"/>
            <a:ext cx="16871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i="1" spc="5" dirty="0">
                <a:latin typeface="Arial"/>
                <a:cs typeface="Arial"/>
              </a:rPr>
              <a:t>Komputer</a:t>
            </a:r>
            <a:r>
              <a:rPr sz="550" i="1" spc="-5" dirty="0">
                <a:latin typeface="Arial"/>
                <a:cs typeface="Arial"/>
              </a:rPr>
              <a:t> </a:t>
            </a:r>
            <a:r>
              <a:rPr sz="550" i="1" spc="10" dirty="0">
                <a:latin typeface="Arial"/>
                <a:cs typeface="Arial"/>
              </a:rPr>
              <a:t>sebagai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alat</a:t>
            </a:r>
            <a:r>
              <a:rPr sz="550" i="1" spc="2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bantu</a:t>
            </a:r>
            <a:r>
              <a:rPr sz="550" i="1" spc="15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pada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5" dirty="0">
                <a:latin typeface="Arial"/>
                <a:cs typeface="Arial"/>
              </a:rPr>
              <a:t>sistem</a:t>
            </a:r>
            <a:r>
              <a:rPr sz="550" i="1" spc="10" dirty="0">
                <a:latin typeface="Arial"/>
                <a:cs typeface="Arial"/>
              </a:rPr>
              <a:t> informasi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483" y="4419727"/>
            <a:ext cx="1536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latin typeface="Arial Black"/>
                <a:cs typeface="Arial Black"/>
              </a:rPr>
              <a:t>15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928" y="5619801"/>
            <a:ext cx="5041265" cy="34702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60"/>
              </a:spcBef>
            </a:pPr>
            <a:r>
              <a:rPr sz="1500" spc="-5" dirty="0">
                <a:latin typeface="Arial MT"/>
                <a:cs typeface="Arial MT"/>
              </a:rPr>
              <a:t>2.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Model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5" dirty="0">
                <a:latin typeface="Arial MT"/>
                <a:cs typeface="Arial MT"/>
              </a:rPr>
              <a:t> Fisik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Penyimpanan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Sekunder</a:t>
            </a:r>
            <a:endParaRPr sz="1500">
              <a:latin typeface="Arial MT"/>
              <a:cs typeface="Arial MT"/>
            </a:endParaRPr>
          </a:p>
          <a:p>
            <a:pPr marL="401320" indent="-388620">
              <a:lnSpc>
                <a:spcPct val="100000"/>
              </a:lnSpc>
              <a:spcBef>
                <a:spcPts val="870"/>
              </a:spcBef>
              <a:buClr>
                <a:srgbClr val="00007B"/>
              </a:buClr>
              <a:buSzPct val="73333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500" b="1" dirty="0">
                <a:latin typeface="Arial"/>
                <a:cs typeface="Arial"/>
              </a:rPr>
              <a:t>Penyimpanan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Sequential (berurut)</a:t>
            </a:r>
            <a:endParaRPr sz="1500">
              <a:latin typeface="Arial"/>
              <a:cs typeface="Arial"/>
            </a:endParaRPr>
          </a:p>
          <a:p>
            <a:pPr marL="639445" marR="27940">
              <a:lnSpc>
                <a:spcPct val="100000"/>
              </a:lnSpc>
              <a:spcBef>
                <a:spcPts val="935"/>
              </a:spcBef>
            </a:pPr>
            <a:r>
              <a:rPr sz="1500" i="1" dirty="0">
                <a:latin typeface="Arial"/>
                <a:cs typeface="Arial"/>
              </a:rPr>
              <a:t>Suatu</a:t>
            </a:r>
            <a:r>
              <a:rPr sz="1500" i="1" spc="3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organisasi</a:t>
            </a:r>
            <a:r>
              <a:rPr sz="1500" i="1" spc="3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/</a:t>
            </a:r>
            <a:r>
              <a:rPr sz="1500" i="1" spc="6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penyusunan</a:t>
            </a:r>
            <a:r>
              <a:rPr sz="1500" i="1" spc="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data</a:t>
            </a:r>
            <a:r>
              <a:rPr sz="1500" i="1" spc="3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di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suatu</a:t>
            </a:r>
            <a:r>
              <a:rPr sz="1500" i="1" spc="3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media </a:t>
            </a:r>
            <a:r>
              <a:rPr sz="1500" i="1" spc="-40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penyimpanan </a:t>
            </a:r>
            <a:r>
              <a:rPr sz="1500" i="1" spc="5" dirty="0">
                <a:latin typeface="Arial"/>
                <a:cs typeface="Arial"/>
              </a:rPr>
              <a:t>yg </a:t>
            </a:r>
            <a:r>
              <a:rPr sz="1500" i="1" spc="-5" dirty="0">
                <a:latin typeface="Arial"/>
                <a:cs typeface="Arial"/>
              </a:rPr>
              <a:t>terdiri</a:t>
            </a:r>
            <a:r>
              <a:rPr sz="1500" i="1" spc="5" dirty="0">
                <a:latin typeface="Arial"/>
                <a:cs typeface="Arial"/>
              </a:rPr>
              <a:t> dai</a:t>
            </a:r>
            <a:r>
              <a:rPr sz="1500" i="1" spc="35" dirty="0">
                <a:latin typeface="Arial"/>
                <a:cs typeface="Arial"/>
              </a:rPr>
              <a:t> </a:t>
            </a:r>
            <a:r>
              <a:rPr sz="1500" i="1" spc="5" dirty="0">
                <a:latin typeface="Arial"/>
                <a:cs typeface="Arial"/>
              </a:rPr>
              <a:t>1 </a:t>
            </a:r>
            <a:r>
              <a:rPr sz="1500" i="1" dirty="0">
                <a:latin typeface="Arial"/>
                <a:cs typeface="Arial"/>
              </a:rPr>
              <a:t>record </a:t>
            </a:r>
            <a:r>
              <a:rPr sz="1500" i="1" spc="-5" dirty="0">
                <a:latin typeface="Arial"/>
                <a:cs typeface="Arial"/>
              </a:rPr>
              <a:t>mengikuti</a:t>
            </a:r>
            <a:r>
              <a:rPr sz="1500" i="1" spc="35" dirty="0">
                <a:latin typeface="Arial"/>
                <a:cs typeface="Arial"/>
              </a:rPr>
              <a:t> </a:t>
            </a:r>
            <a:r>
              <a:rPr sz="1500" i="1" spc="5" dirty="0">
                <a:latin typeface="Arial"/>
                <a:cs typeface="Arial"/>
              </a:rPr>
              <a:t>1 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record</a:t>
            </a:r>
            <a:r>
              <a:rPr sz="1500" i="1" spc="-5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lain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dalam</a:t>
            </a:r>
            <a:r>
              <a:rPr sz="1500" i="1" spc="1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urutuan</a:t>
            </a:r>
            <a:r>
              <a:rPr sz="1500" i="1" dirty="0">
                <a:latin typeface="Arial"/>
                <a:cs typeface="Arial"/>
              </a:rPr>
              <a:t> tertentu</a:t>
            </a:r>
            <a:endParaRPr sz="1500">
              <a:latin typeface="Arial"/>
              <a:cs typeface="Arial"/>
            </a:endParaRPr>
          </a:p>
          <a:p>
            <a:pPr marL="593725">
              <a:lnSpc>
                <a:spcPct val="100000"/>
              </a:lnSpc>
              <a:spcBef>
                <a:spcPts val="935"/>
              </a:spcBef>
            </a:pPr>
            <a:r>
              <a:rPr sz="1500" i="1" dirty="0">
                <a:latin typeface="Arial"/>
                <a:cs typeface="Arial"/>
              </a:rPr>
              <a:t>contoh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:</a:t>
            </a:r>
            <a:r>
              <a:rPr sz="1500" i="1" spc="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SASD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(punched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card,</a:t>
            </a:r>
            <a:r>
              <a:rPr sz="1500" i="1" spc="2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pita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magnetik)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401320" indent="-388620">
              <a:lnSpc>
                <a:spcPct val="100000"/>
              </a:lnSpc>
              <a:buClr>
                <a:srgbClr val="00007B"/>
              </a:buClr>
              <a:buSzPct val="73333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sz="1500" b="1" dirty="0">
                <a:latin typeface="Arial"/>
                <a:cs typeface="Arial"/>
              </a:rPr>
              <a:t>Penyimpanan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Direct (langsung)</a:t>
            </a:r>
            <a:endParaRPr sz="1500">
              <a:latin typeface="Arial"/>
              <a:cs typeface="Arial"/>
            </a:endParaRPr>
          </a:p>
          <a:p>
            <a:pPr marL="639445" marR="5080">
              <a:lnSpc>
                <a:spcPct val="100000"/>
              </a:lnSpc>
              <a:spcBef>
                <a:spcPts val="975"/>
              </a:spcBef>
            </a:pPr>
            <a:r>
              <a:rPr sz="1500" spc="-10" dirty="0">
                <a:latin typeface="Arial MT"/>
                <a:cs typeface="Arial MT"/>
              </a:rPr>
              <a:t>suatu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cara </a:t>
            </a:r>
            <a:r>
              <a:rPr sz="1500" spc="-5" dirty="0">
                <a:latin typeface="Arial MT"/>
                <a:cs typeface="Arial MT"/>
              </a:rPr>
              <a:t>mengorganisasikan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 </a:t>
            </a:r>
            <a:r>
              <a:rPr sz="1500" spc="5" dirty="0">
                <a:latin typeface="Arial MT"/>
                <a:cs typeface="Arial MT"/>
              </a:rPr>
              <a:t>yg 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memungkinkan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record-record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ditulis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&amp;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dibaca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tanpa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pencarian </a:t>
            </a:r>
            <a:r>
              <a:rPr sz="1500" spc="-10" dirty="0">
                <a:latin typeface="Arial MT"/>
                <a:cs typeface="Arial MT"/>
              </a:rPr>
              <a:t>secara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berurutan</a:t>
            </a:r>
            <a:endParaRPr sz="1500">
              <a:latin typeface="Arial MT"/>
              <a:cs typeface="Arial MT"/>
            </a:endParaRPr>
          </a:p>
          <a:p>
            <a:pPr marL="593725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Arial MT"/>
                <a:cs typeface="Arial MT"/>
              </a:rPr>
              <a:t>contoh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: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Direct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Access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Storage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Device (DASD)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1509</Words>
  <Application>Microsoft Office PowerPoint</Application>
  <PresentationFormat>Custom</PresentationFormat>
  <Paragraphs>311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INPUT DEVICE</vt:lpstr>
      <vt:lpstr>PowerPoint Presentation</vt:lpstr>
      <vt:lpstr>PowerPoint Presentation</vt:lpstr>
      <vt:lpstr>MEMORY</vt:lpstr>
      <vt:lpstr>OUPUT DEVICE</vt:lpstr>
      <vt:lpstr>SOFTWARE</vt:lpstr>
      <vt:lpstr>DATABASE &amp; FILE AKSES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 Komputer sbg Alat bantu pada SI.ppt</dc:title>
  <dc:creator>xp</dc:creator>
  <cp:lastModifiedBy>User</cp:lastModifiedBy>
  <cp:revision>8</cp:revision>
  <dcterms:created xsi:type="dcterms:W3CDTF">2021-03-25T04:56:37Z</dcterms:created>
  <dcterms:modified xsi:type="dcterms:W3CDTF">2022-06-24T08:15:47Z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2021-03-25T00:00:00Z</vt:filetime>
  </property>
</Properties>
</file>