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936" cy="1141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936" cy="1141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40700" y="139701"/>
            <a:ext cx="120013" cy="1200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08975" y="139701"/>
            <a:ext cx="118494" cy="12001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77250" y="139701"/>
            <a:ext cx="118496" cy="12001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0700" y="307970"/>
            <a:ext cx="120013" cy="11849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08975" y="307974"/>
            <a:ext cx="118745" cy="11874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77250" y="307974"/>
            <a:ext cx="118745" cy="11874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44890" y="307970"/>
            <a:ext cx="119381" cy="11862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0700" y="476246"/>
            <a:ext cx="120013" cy="11849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08975" y="476249"/>
            <a:ext cx="118745" cy="11874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77250" y="476250"/>
            <a:ext cx="118745" cy="11874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44890" y="476246"/>
            <a:ext cx="119381" cy="11862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11894" y="476241"/>
            <a:ext cx="120648" cy="11837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40700" y="642620"/>
            <a:ext cx="119890" cy="12065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08975" y="642620"/>
            <a:ext cx="118372" cy="12065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77250" y="642620"/>
            <a:ext cx="118375" cy="12065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644890" y="642620"/>
            <a:ext cx="119131" cy="12065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40700" y="810895"/>
            <a:ext cx="119889" cy="12065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08975" y="810895"/>
            <a:ext cx="118372" cy="12065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77250" y="810895"/>
            <a:ext cx="118372" cy="12065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644890" y="810895"/>
            <a:ext cx="119131" cy="12065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811894" y="810895"/>
            <a:ext cx="120648" cy="1206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40700" y="979165"/>
            <a:ext cx="120013" cy="118496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308975" y="979171"/>
            <a:ext cx="118741" cy="118743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477250" y="979171"/>
            <a:ext cx="118742" cy="118743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644890" y="979165"/>
            <a:ext cx="119381" cy="118623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40700" y="1147441"/>
            <a:ext cx="120013" cy="118494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308975" y="1147447"/>
            <a:ext cx="118742" cy="118742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477250" y="1147447"/>
            <a:ext cx="118743" cy="118742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644890" y="1147441"/>
            <a:ext cx="119381" cy="118621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308975" y="1314451"/>
            <a:ext cx="118493" cy="120013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644890" y="1314451"/>
            <a:ext cx="119254" cy="1200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748" y="1311910"/>
            <a:ext cx="3989704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00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223" y="1863979"/>
            <a:ext cx="7983855" cy="3722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18"/>
            <a:ext cx="29179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4859" y="6278162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19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23" Type="http://schemas.openxmlformats.org/officeDocument/2006/relationships/image" Target="../media/image23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4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0364" y="62661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2100" y="1053465"/>
            <a:ext cx="8243570" cy="4495800"/>
            <a:chOff x="292100" y="1053465"/>
            <a:chExt cx="8243570" cy="4495800"/>
          </a:xfrm>
        </p:grpSpPr>
        <p:sp>
          <p:nvSpPr>
            <p:cNvPr id="4" name="object 4"/>
            <p:cNvSpPr/>
            <p:nvPr/>
          </p:nvSpPr>
          <p:spPr>
            <a:xfrm>
              <a:off x="7302500" y="1053465"/>
              <a:ext cx="0" cy="4495800"/>
            </a:xfrm>
            <a:custGeom>
              <a:avLst/>
              <a:gdLst/>
              <a:ahLst/>
              <a:cxnLst/>
              <a:rect l="l" t="t" r="r" b="b"/>
              <a:pathLst>
                <a:path h="4495800">
                  <a:moveTo>
                    <a:pt x="0" y="0"/>
                  </a:moveTo>
                  <a:lnTo>
                    <a:pt x="0" y="4495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100" y="2806065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9665" y="4034168"/>
              <a:ext cx="199390" cy="200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75" y="4034168"/>
              <a:ext cx="199390" cy="2001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6084" y="4034168"/>
              <a:ext cx="199390" cy="2001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9294" y="4034168"/>
              <a:ext cx="199390" cy="2001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7990" y="2978785"/>
              <a:ext cx="200025" cy="2000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9665" y="3263265"/>
              <a:ext cx="200025" cy="2000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4144" y="3263265"/>
              <a:ext cx="200025" cy="2000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7990" y="3263265"/>
              <a:ext cx="200025" cy="200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32469" y="3263265"/>
              <a:ext cx="199390" cy="1993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9665" y="3547745"/>
              <a:ext cx="201295" cy="20053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4144" y="3547745"/>
              <a:ext cx="201295" cy="2005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47990" y="3547745"/>
              <a:ext cx="201295" cy="20053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32469" y="3547745"/>
              <a:ext cx="201295" cy="20053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79665" y="3830320"/>
              <a:ext cx="203073" cy="2038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4144" y="3830320"/>
              <a:ext cx="203073" cy="2038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47990" y="3830320"/>
              <a:ext cx="203073" cy="2038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32469" y="3830320"/>
              <a:ext cx="203073" cy="2038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79665" y="4317365"/>
              <a:ext cx="200659" cy="1998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64144" y="4317365"/>
              <a:ext cx="200659" cy="19989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47990" y="4317365"/>
              <a:ext cx="200659" cy="19989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32469" y="4317365"/>
              <a:ext cx="200659" cy="19989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79665" y="4601210"/>
              <a:ext cx="200025" cy="2000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64144" y="4601210"/>
              <a:ext cx="200025" cy="2000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47990" y="4601210"/>
              <a:ext cx="200025" cy="2000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32469" y="4601210"/>
              <a:ext cx="199390" cy="19938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64144" y="4885055"/>
              <a:ext cx="200659" cy="2006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32469" y="4885055"/>
              <a:ext cx="200659" cy="2006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9665" y="2978785"/>
              <a:ext cx="200025" cy="2000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4144" y="2978785"/>
              <a:ext cx="200025" cy="200025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814832" y="1780159"/>
            <a:ext cx="6189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KONSEP</a:t>
            </a:r>
            <a:r>
              <a:rPr sz="4800" spc="-30" dirty="0"/>
              <a:t> </a:t>
            </a:r>
            <a:r>
              <a:rPr sz="4800" spc="-5" dirty="0"/>
              <a:t>INFORMASI</a:t>
            </a:r>
            <a:endParaRPr sz="4800"/>
          </a:p>
        </p:txBody>
      </p:sp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612505" y="4034168"/>
            <a:ext cx="199390" cy="2001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616950" y="3547745"/>
            <a:ext cx="201295" cy="2005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48" y="1404874"/>
            <a:ext cx="400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0000"/>
                </a:solidFill>
              </a:rPr>
              <a:t>Klasifikasi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data</a:t>
            </a:r>
            <a:r>
              <a:rPr sz="2200" spc="1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dan Kompresi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23748" y="1804543"/>
            <a:ext cx="8138795" cy="39376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84200" marR="252095">
              <a:lnSpc>
                <a:spcPts val="2630"/>
              </a:lnSpc>
              <a:spcBef>
                <a:spcPts val="190"/>
              </a:spcBef>
            </a:pPr>
            <a:r>
              <a:rPr sz="2200" spc="-5" dirty="0">
                <a:latin typeface="Arial MT"/>
                <a:cs typeface="Arial MT"/>
              </a:rPr>
              <a:t>Sistem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dapat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menggolongkan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utk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mengurangi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volume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260"/>
              </a:lnSpc>
            </a:pPr>
            <a:r>
              <a:rPr sz="2000" b="1" dirty="0">
                <a:latin typeface="Arial"/>
                <a:cs typeface="Arial"/>
              </a:rPr>
              <a:t>Klasifikasi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90525" indent="-369570">
              <a:lnSpc>
                <a:spcPts val="2290"/>
              </a:lnSpc>
              <a:buClr>
                <a:srgbClr val="330064"/>
              </a:buClr>
              <a:buSzPct val="70000"/>
              <a:buFont typeface="Symbol"/>
              <a:buChar char=""/>
              <a:tabLst>
                <a:tab pos="390525" algn="l"/>
                <a:tab pos="391160" algn="l"/>
              </a:tabLst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Kualitatif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Berupa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kategori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tidak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berbentuk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angka</a:t>
            </a:r>
            <a:endParaRPr sz="2000">
              <a:latin typeface="Arial MT"/>
              <a:cs typeface="Arial MT"/>
            </a:endParaRPr>
          </a:p>
          <a:p>
            <a:pPr marL="1102360" lvl="1" indent="-419734">
              <a:lnSpc>
                <a:spcPts val="2350"/>
              </a:lnSpc>
              <a:buClr>
                <a:srgbClr val="CCCC00"/>
              </a:buClr>
              <a:buSzPct val="70000"/>
              <a:buFont typeface="Wingdings"/>
              <a:buChar char=""/>
              <a:tabLst>
                <a:tab pos="1102360" algn="l"/>
                <a:tab pos="1102995" algn="l"/>
              </a:tabLst>
            </a:pPr>
            <a:r>
              <a:rPr sz="2000" b="1" dirty="0">
                <a:latin typeface="Arial"/>
                <a:cs typeface="Arial"/>
              </a:rPr>
              <a:t>Nominal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perlu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bagian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mengelompokkan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dan</a:t>
            </a:r>
            <a:endParaRPr sz="2000">
              <a:latin typeface="Arial MT"/>
              <a:cs typeface="Arial MT"/>
            </a:endParaRPr>
          </a:p>
          <a:p>
            <a:pPr marL="23310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mendeskripsikan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1102360" lvl="1" indent="-419734">
              <a:lnSpc>
                <a:spcPct val="100000"/>
              </a:lnSpc>
              <a:spcBef>
                <a:spcPts val="459"/>
              </a:spcBef>
              <a:buClr>
                <a:srgbClr val="CCCC00"/>
              </a:buClr>
              <a:buSzPct val="70000"/>
              <a:buFont typeface="Wingdings"/>
              <a:buChar char=""/>
              <a:tabLst>
                <a:tab pos="1102360" algn="l"/>
                <a:tab pos="1102995" algn="l"/>
                <a:tab pos="2124710" algn="l"/>
              </a:tabLst>
            </a:pPr>
            <a:r>
              <a:rPr sz="2000" b="1" dirty="0">
                <a:latin typeface="Arial"/>
                <a:cs typeface="Arial"/>
              </a:rPr>
              <a:t>Ordinal	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perlu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urutan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peringkat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2350"/>
              </a:lnSpc>
              <a:spcBef>
                <a:spcPts val="4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Data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Kuantitatif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dinyatakan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dengan</a:t>
            </a:r>
            <a:r>
              <a:rPr sz="2000" spc="-5" dirty="0">
                <a:latin typeface="Arial MT"/>
                <a:cs typeface="Arial MT"/>
              </a:rPr>
              <a:t> angka</a:t>
            </a:r>
            <a:endParaRPr sz="2000">
              <a:latin typeface="Arial MT"/>
              <a:cs typeface="Arial MT"/>
            </a:endParaRPr>
          </a:p>
          <a:p>
            <a:pPr marL="1102360" lvl="1" indent="-419734">
              <a:lnSpc>
                <a:spcPts val="2350"/>
              </a:lnSpc>
              <a:buClr>
                <a:srgbClr val="CCCC00"/>
              </a:buClr>
              <a:buSzPct val="70000"/>
              <a:buFont typeface="Wingdings"/>
              <a:buChar char=""/>
              <a:tabLst>
                <a:tab pos="1102360" algn="l"/>
                <a:tab pos="1102995" algn="l"/>
              </a:tabLst>
            </a:pPr>
            <a:r>
              <a:rPr sz="2000" b="1" dirty="0">
                <a:latin typeface="Arial"/>
                <a:cs typeface="Arial"/>
              </a:rPr>
              <a:t>Diskrit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dalam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bilangan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pasti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(bulat),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diperoleh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dgn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cara</a:t>
            </a:r>
            <a:endParaRPr sz="2000">
              <a:latin typeface="Arial MT"/>
              <a:cs typeface="Arial MT"/>
            </a:endParaRPr>
          </a:p>
          <a:p>
            <a:pPr marL="212217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Arial MT"/>
                <a:cs typeface="Arial MT"/>
              </a:rPr>
              <a:t>mencacah</a:t>
            </a:r>
            <a:endParaRPr sz="2000">
              <a:latin typeface="Arial MT"/>
              <a:cs typeface="Arial MT"/>
            </a:endParaRPr>
          </a:p>
          <a:p>
            <a:pPr marL="1102360" lvl="1" indent="-419734">
              <a:lnSpc>
                <a:spcPts val="2360"/>
              </a:lnSpc>
              <a:spcBef>
                <a:spcPts val="465"/>
              </a:spcBef>
              <a:buClr>
                <a:srgbClr val="CCCC00"/>
              </a:buClr>
              <a:buSzPct val="70000"/>
              <a:buFont typeface="Wingdings"/>
              <a:buChar char=""/>
              <a:tabLst>
                <a:tab pos="1102360" algn="l"/>
                <a:tab pos="1102995" algn="l"/>
              </a:tabLst>
            </a:pPr>
            <a:r>
              <a:rPr sz="2000" b="1" spc="-5" dirty="0">
                <a:latin typeface="Arial"/>
                <a:cs typeface="Arial"/>
              </a:rPr>
              <a:t>Kontinyu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i="1" dirty="0">
                <a:latin typeface="Arial"/>
                <a:cs typeface="Arial"/>
              </a:rPr>
              <a:t>continue)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dalam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bilangan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decimal,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diperoleh</a:t>
            </a:r>
            <a:endParaRPr sz="2000">
              <a:latin typeface="Arial MT"/>
              <a:cs typeface="Arial MT"/>
            </a:endParaRPr>
          </a:p>
          <a:p>
            <a:pPr marL="3664585">
              <a:lnSpc>
                <a:spcPts val="2360"/>
              </a:lnSpc>
            </a:pPr>
            <a:r>
              <a:rPr sz="2000" dirty="0">
                <a:latin typeface="Arial MT"/>
                <a:cs typeface="Arial MT"/>
              </a:rPr>
              <a:t>dengan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cara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menghitung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48" y="1347572"/>
            <a:ext cx="8007984" cy="28682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Arial"/>
                <a:cs typeface="Arial"/>
              </a:rPr>
              <a:t>Peringkasan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&amp;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Penyaringan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Keorganisasian</a:t>
            </a:r>
            <a:endParaRPr sz="2000">
              <a:latin typeface="Arial"/>
              <a:cs typeface="Arial"/>
            </a:endParaRPr>
          </a:p>
          <a:p>
            <a:pPr marL="12700" marR="383540">
              <a:lnSpc>
                <a:spcPts val="2310"/>
              </a:lnSpc>
              <a:spcBef>
                <a:spcPts val="605"/>
              </a:spcBef>
            </a:pPr>
            <a:r>
              <a:rPr sz="2000" dirty="0">
                <a:latin typeface="Arial MT"/>
                <a:cs typeface="Arial MT"/>
              </a:rPr>
              <a:t>Ada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banyak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transaksi</a:t>
            </a:r>
            <a:r>
              <a:rPr sz="2000" dirty="0">
                <a:latin typeface="Arial MT"/>
                <a:cs typeface="Arial MT"/>
              </a:rPr>
              <a:t> &amp;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peristiwa-peristiwa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yg merupakan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informasi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dalam</a:t>
            </a:r>
            <a:r>
              <a:rPr sz="2000" spc="-5" dirty="0">
                <a:latin typeface="Arial MT"/>
                <a:cs typeface="Arial MT"/>
              </a:rPr>
              <a:t> pengambilan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keputusan.</a:t>
            </a:r>
            <a:endParaRPr sz="2000">
              <a:latin typeface="Arial MT"/>
              <a:cs typeface="Arial MT"/>
            </a:endParaRPr>
          </a:p>
          <a:p>
            <a:pPr marL="12700" marR="483234">
              <a:lnSpc>
                <a:spcPts val="2870"/>
              </a:lnSpc>
              <a:spcBef>
                <a:spcPts val="120"/>
              </a:spcBef>
            </a:pPr>
            <a:r>
              <a:rPr sz="2000" dirty="0">
                <a:latin typeface="Arial MT"/>
                <a:cs typeface="Arial MT"/>
              </a:rPr>
              <a:t>Tingkat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peringkasan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tergantung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pada tingkat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pengambil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keputusan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misalnya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880"/>
              </a:lnSpc>
              <a:tabLst>
                <a:tab pos="1839595" algn="l"/>
              </a:tabLst>
            </a:pPr>
            <a:r>
              <a:rPr sz="2000" dirty="0">
                <a:latin typeface="Arial MT"/>
                <a:cs typeface="Arial MT"/>
              </a:rPr>
              <a:t>DIREKTUR	: meringkas </a:t>
            </a:r>
            <a:r>
              <a:rPr sz="2000" spc="-5" dirty="0">
                <a:latin typeface="Arial MT"/>
                <a:cs typeface="Arial MT"/>
              </a:rPr>
              <a:t>penjualan </a:t>
            </a:r>
            <a:r>
              <a:rPr sz="2000" dirty="0">
                <a:latin typeface="Arial MT"/>
                <a:cs typeface="Arial MT"/>
              </a:rPr>
              <a:t>dgn </a:t>
            </a:r>
            <a:r>
              <a:rPr sz="2000" spc="-5" dirty="0">
                <a:latin typeface="Arial MT"/>
                <a:cs typeface="Arial MT"/>
              </a:rPr>
              <a:t>total </a:t>
            </a:r>
            <a:r>
              <a:rPr sz="2000" dirty="0">
                <a:latin typeface="Arial MT"/>
                <a:cs typeface="Arial MT"/>
              </a:rPr>
              <a:t>penjualan per </a:t>
            </a:r>
            <a:r>
              <a:rPr sz="2000" spc="-5" dirty="0">
                <a:latin typeface="Arial MT"/>
                <a:cs typeface="Arial MT"/>
              </a:rPr>
              <a:t>daerah </a:t>
            </a:r>
            <a:r>
              <a:rPr sz="2000" dirty="0">
                <a:latin typeface="Arial MT"/>
                <a:cs typeface="Arial MT"/>
              </a:rPr>
              <a:t> MANAGER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PENJUALAN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meringkas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penjualan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berdasarkan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masing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  <a:p>
            <a:pPr marL="3105150">
              <a:lnSpc>
                <a:spcPct val="100000"/>
              </a:lnSpc>
              <a:spcBef>
                <a:spcPts val="284"/>
              </a:spcBef>
            </a:pPr>
            <a:r>
              <a:rPr sz="2000" spc="-5" dirty="0">
                <a:latin typeface="Arial MT"/>
                <a:cs typeface="Arial MT"/>
              </a:rPr>
              <a:t>masing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wiraniaga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berdasarkan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48" y="1404874"/>
            <a:ext cx="8006715" cy="2543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Inferensi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(Pengambilan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Keputusan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ts val="2335"/>
              </a:lnSpc>
            </a:pPr>
            <a:r>
              <a:rPr sz="2000" dirty="0">
                <a:latin typeface="Arial MT"/>
                <a:cs typeface="Arial MT"/>
              </a:rPr>
              <a:t>mereduksi </a:t>
            </a:r>
            <a:r>
              <a:rPr sz="2000" spc="-5" dirty="0">
                <a:latin typeface="Arial MT"/>
                <a:cs typeface="Arial MT"/>
              </a:rPr>
              <a:t>data </a:t>
            </a:r>
            <a:r>
              <a:rPr sz="2000" dirty="0">
                <a:latin typeface="Arial MT"/>
                <a:cs typeface="Arial MT"/>
              </a:rPr>
              <a:t>dgn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cara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mengambil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keputusan </a:t>
            </a:r>
            <a:r>
              <a:rPr sz="2000" dirty="0">
                <a:latin typeface="Arial MT"/>
                <a:cs typeface="Arial MT"/>
              </a:rPr>
              <a:t>dari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seperangkat</a:t>
            </a:r>
            <a:endParaRPr sz="2000">
              <a:latin typeface="Arial MT"/>
              <a:cs typeface="Arial MT"/>
            </a:endParaRPr>
          </a:p>
          <a:p>
            <a:pPr marL="584200" marR="5080">
              <a:lnSpc>
                <a:spcPts val="2390"/>
              </a:lnSpc>
              <a:spcBef>
                <a:spcPts val="80"/>
              </a:spcBef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inferens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bukan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resmi) </a:t>
            </a:r>
            <a:r>
              <a:rPr sz="2000" spc="-5" dirty="0">
                <a:latin typeface="Arial MT"/>
                <a:cs typeface="Arial MT"/>
              </a:rPr>
              <a:t>utk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dikomunikasikan dalam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organisasi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2000" spc="-5" dirty="0">
                <a:latin typeface="Arial MT"/>
                <a:cs typeface="Arial MT"/>
              </a:rPr>
              <a:t>Contoh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pesan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inferensi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584200" marR="412750">
              <a:lnSpc>
                <a:spcPts val="2390"/>
              </a:lnSpc>
              <a:spcBef>
                <a:spcPts val="555"/>
              </a:spcBef>
            </a:pPr>
            <a:r>
              <a:rPr sz="2000" dirty="0">
                <a:latin typeface="Arial MT"/>
                <a:cs typeface="Arial MT"/>
              </a:rPr>
              <a:t>Dugaan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peranan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lembaga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antirust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dalam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merger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pada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periode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mendatang. Data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tidak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memiliki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kepastian,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tetapi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penerima </a:t>
            </a:r>
            <a:r>
              <a:rPr sz="2000" dirty="0">
                <a:latin typeface="Arial MT"/>
                <a:cs typeface="Arial MT"/>
              </a:rPr>
              <a:t> inferensi</a:t>
            </a:r>
            <a:r>
              <a:rPr sz="2000" spc="-5" dirty="0">
                <a:latin typeface="Arial MT"/>
                <a:cs typeface="Arial MT"/>
              </a:rPr>
              <a:t> mengandalkan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748" y="1311910"/>
            <a:ext cx="412622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Mutu</a:t>
            </a:r>
            <a:r>
              <a:rPr spc="-90" dirty="0"/>
              <a:t> </a:t>
            </a:r>
            <a:r>
              <a:rPr dirty="0"/>
              <a:t>INFORMASI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804" y="1883791"/>
            <a:ext cx="6892290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8415" marR="5080" indent="-6350">
              <a:lnSpc>
                <a:spcPts val="2390"/>
              </a:lnSpc>
              <a:spcBef>
                <a:spcPts val="190"/>
              </a:spcBef>
            </a:pPr>
            <a:r>
              <a:rPr sz="2000" dirty="0">
                <a:latin typeface="Arial MT"/>
                <a:cs typeface="Arial MT"/>
              </a:rPr>
              <a:t>Mengukur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kualitas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dari </a:t>
            </a:r>
            <a:r>
              <a:rPr sz="2000" dirty="0">
                <a:latin typeface="Arial MT"/>
                <a:cs typeface="Arial MT"/>
              </a:rPr>
              <a:t>informasi,</a:t>
            </a:r>
            <a:r>
              <a:rPr sz="2000" spc="-5" dirty="0">
                <a:latin typeface="Arial MT"/>
                <a:cs typeface="Arial MT"/>
              </a:rPr>
              <a:t> bisa </a:t>
            </a:r>
            <a:r>
              <a:rPr sz="2000" dirty="0">
                <a:latin typeface="Arial MT"/>
                <a:cs typeface="Arial MT"/>
              </a:rPr>
              <a:t>dilihat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dari </a:t>
            </a:r>
            <a:r>
              <a:rPr sz="2000" dirty="0">
                <a:latin typeface="Arial MT"/>
                <a:cs typeface="Arial MT"/>
              </a:rPr>
              <a:t>3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pilar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yang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harusdiperhatikan: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223" y="3769233"/>
            <a:ext cx="107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0064"/>
                </a:solidFill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23" y="4668774"/>
            <a:ext cx="107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0064"/>
                </a:solidFill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223" y="2491867"/>
            <a:ext cx="7889240" cy="3689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3570" indent="-611505">
              <a:lnSpc>
                <a:spcPts val="2345"/>
              </a:lnSpc>
              <a:spcBef>
                <a:spcPts val="105"/>
              </a:spcBef>
              <a:buClr>
                <a:srgbClr val="330064"/>
              </a:buClr>
              <a:buSzPct val="70000"/>
              <a:buFont typeface="Symbol"/>
              <a:buChar char=""/>
              <a:tabLst>
                <a:tab pos="623570" algn="l"/>
                <a:tab pos="624205" algn="l"/>
              </a:tabLst>
            </a:pPr>
            <a:r>
              <a:rPr sz="2000" b="1" dirty="0">
                <a:latin typeface="Arial"/>
                <a:cs typeface="Arial"/>
              </a:rPr>
              <a:t>Akurat</a:t>
            </a:r>
            <a:endParaRPr sz="2000">
              <a:latin typeface="Arial"/>
              <a:cs typeface="Arial"/>
            </a:endParaRPr>
          </a:p>
          <a:p>
            <a:pPr marL="1004569" marR="168910">
              <a:lnSpc>
                <a:spcPts val="2390"/>
              </a:lnSpc>
              <a:spcBef>
                <a:spcPts val="30"/>
              </a:spcBef>
            </a:pPr>
            <a:r>
              <a:rPr sz="2000" spc="-5" dirty="0">
                <a:latin typeface="Arial MT"/>
                <a:cs typeface="Arial MT"/>
              </a:rPr>
              <a:t>Informasi </a:t>
            </a:r>
            <a:r>
              <a:rPr sz="2000" dirty="0">
                <a:latin typeface="Arial MT"/>
                <a:cs typeface="Arial MT"/>
              </a:rPr>
              <a:t>dikatakan akurat </a:t>
            </a:r>
            <a:r>
              <a:rPr sz="2000" spc="-5" dirty="0">
                <a:latin typeface="Arial MT"/>
                <a:cs typeface="Arial MT"/>
              </a:rPr>
              <a:t>yaitu </a:t>
            </a:r>
            <a:r>
              <a:rPr sz="2000" dirty="0">
                <a:latin typeface="Arial MT"/>
                <a:cs typeface="Arial MT"/>
              </a:rPr>
              <a:t>informasi harus </a:t>
            </a:r>
            <a:r>
              <a:rPr sz="2000" spc="-5" dirty="0">
                <a:latin typeface="Arial MT"/>
                <a:cs typeface="Arial MT"/>
              </a:rPr>
              <a:t>jelas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mencerminkan</a:t>
            </a:r>
            <a:r>
              <a:rPr sz="2000" dirty="0">
                <a:latin typeface="Arial MT"/>
                <a:cs typeface="Arial MT"/>
              </a:rPr>
              <a:t> maksud </a:t>
            </a:r>
            <a:r>
              <a:rPr sz="2000" spc="-5" dirty="0">
                <a:latin typeface="Arial MT"/>
                <a:cs typeface="Arial MT"/>
              </a:rPr>
              <a:t>yang</a:t>
            </a:r>
            <a:r>
              <a:rPr sz="2000" dirty="0">
                <a:latin typeface="Arial MT"/>
                <a:cs typeface="Arial MT"/>
              </a:rPr>
              <a:t> disampaikan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 </a:t>
            </a:r>
            <a:r>
              <a:rPr sz="2000" spc="-5" dirty="0">
                <a:latin typeface="Arial MT"/>
                <a:cs typeface="Arial MT"/>
              </a:rPr>
              <a:t>harus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bebas</a:t>
            </a:r>
            <a:endParaRPr sz="2000">
              <a:latin typeface="Arial MT"/>
              <a:cs typeface="Arial MT"/>
            </a:endParaRPr>
          </a:p>
          <a:p>
            <a:pPr marL="1004569">
              <a:lnSpc>
                <a:spcPts val="2305"/>
              </a:lnSpc>
            </a:pPr>
            <a:r>
              <a:rPr sz="2000" dirty="0">
                <a:latin typeface="Arial MT"/>
                <a:cs typeface="Arial MT"/>
              </a:rPr>
              <a:t>dari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kesalahan-kesalahan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tidak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atau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menyesatkan.</a:t>
            </a:r>
            <a:endParaRPr sz="2000">
              <a:latin typeface="Arial MT"/>
              <a:cs typeface="Arial MT"/>
            </a:endParaRPr>
          </a:p>
          <a:p>
            <a:pPr marL="623570">
              <a:lnSpc>
                <a:spcPts val="2340"/>
              </a:lnSpc>
            </a:pPr>
            <a:r>
              <a:rPr sz="2000" b="1" dirty="0">
                <a:latin typeface="Arial"/>
                <a:cs typeface="Arial"/>
              </a:rPr>
              <a:t>Tepat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Waktu</a:t>
            </a:r>
            <a:endParaRPr sz="2000">
              <a:latin typeface="Arial"/>
              <a:cs typeface="Arial"/>
            </a:endParaRPr>
          </a:p>
          <a:p>
            <a:pPr marL="1004569" marR="453390">
              <a:lnSpc>
                <a:spcPts val="2390"/>
              </a:lnSpc>
              <a:spcBef>
                <a:spcPts val="35"/>
              </a:spcBef>
            </a:pPr>
            <a:r>
              <a:rPr sz="2000" spc="-5" dirty="0">
                <a:latin typeface="Arial MT"/>
                <a:cs typeface="Arial MT"/>
              </a:rPr>
              <a:t>Informasi yang </a:t>
            </a:r>
            <a:r>
              <a:rPr sz="2000" dirty="0">
                <a:latin typeface="Arial MT"/>
                <a:cs typeface="Arial MT"/>
              </a:rPr>
              <a:t>dikirimkan dan sampai kepada </a:t>
            </a:r>
            <a:r>
              <a:rPr sz="2000" spc="-5" dirty="0">
                <a:latin typeface="Arial MT"/>
                <a:cs typeface="Arial MT"/>
              </a:rPr>
              <a:t>penerima </a:t>
            </a:r>
            <a:r>
              <a:rPr sz="2000" dirty="0">
                <a:latin typeface="Arial MT"/>
                <a:cs typeface="Arial MT"/>
              </a:rPr>
              <a:t> informasi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haruslah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tepat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waktu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tidak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boleh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terlambat.</a:t>
            </a:r>
            <a:endParaRPr sz="2000">
              <a:latin typeface="Arial MT"/>
              <a:cs typeface="Arial MT"/>
            </a:endParaRPr>
          </a:p>
          <a:p>
            <a:pPr marL="623570">
              <a:lnSpc>
                <a:spcPts val="2325"/>
              </a:lnSpc>
            </a:pPr>
            <a:r>
              <a:rPr sz="2000" b="1" spc="-5" dirty="0">
                <a:latin typeface="Arial"/>
                <a:cs typeface="Arial"/>
              </a:rPr>
              <a:t>Relevan</a:t>
            </a:r>
            <a:endParaRPr sz="2000">
              <a:latin typeface="Arial"/>
              <a:cs typeface="Arial"/>
            </a:endParaRPr>
          </a:p>
          <a:p>
            <a:pPr marL="1004569" marR="212725">
              <a:lnSpc>
                <a:spcPts val="2390"/>
              </a:lnSpc>
              <a:spcBef>
                <a:spcPts val="425"/>
              </a:spcBef>
            </a:pPr>
            <a:r>
              <a:rPr sz="2000" spc="-5" dirty="0">
                <a:latin typeface="Arial MT"/>
                <a:cs typeface="Arial MT"/>
              </a:rPr>
              <a:t>Informasi</a:t>
            </a:r>
            <a:r>
              <a:rPr sz="2000" dirty="0">
                <a:latin typeface="Arial MT"/>
                <a:cs typeface="Arial MT"/>
              </a:rPr>
              <a:t> dikatakan</a:t>
            </a:r>
            <a:r>
              <a:rPr sz="2000" spc="-5" dirty="0">
                <a:latin typeface="Arial MT"/>
                <a:cs typeface="Arial MT"/>
              </a:rPr>
              <a:t> relevan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apabila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informasi </a:t>
            </a:r>
            <a:r>
              <a:rPr sz="2000" dirty="0">
                <a:latin typeface="Arial MT"/>
                <a:cs typeface="Arial MT"/>
              </a:rPr>
              <a:t>tsb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harus </a:t>
            </a:r>
            <a:r>
              <a:rPr sz="2000" dirty="0">
                <a:latin typeface="Arial MT"/>
                <a:cs typeface="Arial MT"/>
              </a:rPr>
              <a:t> bermanfaat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bagi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penerima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informasi.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Relevansi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informasi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 diterima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oleh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masing-masing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penerima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sangatlah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berbeda-beda.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48" y="2642743"/>
            <a:ext cx="113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30064"/>
                </a:solidFill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48" y="3414141"/>
            <a:ext cx="113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30064"/>
                </a:solidFill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748" y="4183761"/>
            <a:ext cx="113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30064"/>
                </a:solidFill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223" y="1403350"/>
            <a:ext cx="7950834" cy="335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3570" indent="-611505">
              <a:lnSpc>
                <a:spcPts val="2580"/>
              </a:lnSpc>
              <a:spcBef>
                <a:spcPts val="95"/>
              </a:spcBef>
              <a:buClr>
                <a:srgbClr val="330064"/>
              </a:buClr>
              <a:buSzPct val="68181"/>
              <a:buFont typeface="Symbol"/>
              <a:buChar char=""/>
              <a:tabLst>
                <a:tab pos="623570" algn="l"/>
                <a:tab pos="624205" algn="l"/>
              </a:tabLst>
            </a:pPr>
            <a:r>
              <a:rPr sz="2200" spc="-5" dirty="0">
                <a:latin typeface="Arial MT"/>
                <a:cs typeface="Arial MT"/>
              </a:rPr>
              <a:t>Nilai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dari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suatu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informasi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ditentukan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dari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hal,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yaitu:</a:t>
            </a:r>
            <a:endParaRPr sz="2200">
              <a:latin typeface="Arial MT"/>
              <a:cs typeface="Arial MT"/>
            </a:endParaRPr>
          </a:p>
          <a:p>
            <a:pPr marL="934719" lvl="1" indent="-313055">
              <a:lnSpc>
                <a:spcPts val="2525"/>
              </a:lnSpc>
              <a:buAutoNum type="arabicPeriod"/>
              <a:tabLst>
                <a:tab pos="935355" algn="l"/>
              </a:tabLst>
            </a:pPr>
            <a:r>
              <a:rPr sz="2200" spc="-5" dirty="0">
                <a:latin typeface="Arial MT"/>
                <a:cs typeface="Arial MT"/>
              </a:rPr>
              <a:t>Manfaat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Informasi</a:t>
            </a:r>
            <a:endParaRPr sz="2200">
              <a:latin typeface="Arial MT"/>
              <a:cs typeface="Arial MT"/>
            </a:endParaRPr>
          </a:p>
          <a:p>
            <a:pPr marL="934719" lvl="1" indent="-313055">
              <a:lnSpc>
                <a:spcPts val="2585"/>
              </a:lnSpc>
              <a:buAutoNum type="arabicPeriod"/>
              <a:tabLst>
                <a:tab pos="935355" algn="l"/>
              </a:tabLst>
            </a:pPr>
            <a:r>
              <a:rPr sz="2200" spc="-5" dirty="0">
                <a:latin typeface="Arial MT"/>
                <a:cs typeface="Arial MT"/>
              </a:rPr>
              <a:t>Biaya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mendapatkan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informasi</a:t>
            </a:r>
            <a:endParaRPr sz="2200">
              <a:latin typeface="Arial MT"/>
              <a:cs typeface="Arial MT"/>
            </a:endParaRPr>
          </a:p>
          <a:p>
            <a:pPr marL="623570" marR="1560195">
              <a:lnSpc>
                <a:spcPts val="2380"/>
              </a:lnSpc>
              <a:spcBef>
                <a:spcPts val="1664"/>
              </a:spcBef>
            </a:pPr>
            <a:r>
              <a:rPr sz="2200" spc="-5" dirty="0">
                <a:latin typeface="Arial MT"/>
                <a:cs typeface="Arial MT"/>
              </a:rPr>
              <a:t>Dikatakan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bernilai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bila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manfaatnya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lebih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efektif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dibandingkan dgn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biaya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mendapatkannya.</a:t>
            </a:r>
            <a:endParaRPr sz="2200">
              <a:latin typeface="Arial MT"/>
              <a:cs typeface="Arial MT"/>
            </a:endParaRPr>
          </a:p>
          <a:p>
            <a:pPr marL="623570" marR="5080">
              <a:lnSpc>
                <a:spcPts val="2360"/>
              </a:lnSpc>
              <a:spcBef>
                <a:spcPts val="1330"/>
              </a:spcBef>
            </a:pPr>
            <a:r>
              <a:rPr sz="2200" spc="-5" dirty="0">
                <a:latin typeface="Arial MT"/>
                <a:cs typeface="Arial MT"/>
              </a:rPr>
              <a:t>Informasi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tidak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dapat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ditaksir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keuntungannya dgn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nilai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uang, </a:t>
            </a:r>
            <a:r>
              <a:rPr sz="2200" dirty="0">
                <a:latin typeface="Arial MT"/>
                <a:cs typeface="Arial MT"/>
              </a:rPr>
              <a:t>akan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tetapi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dapat</a:t>
            </a:r>
            <a:r>
              <a:rPr sz="2200" dirty="0">
                <a:latin typeface="Arial MT"/>
                <a:cs typeface="Arial MT"/>
              </a:rPr>
              <a:t> ditaksir </a:t>
            </a:r>
            <a:r>
              <a:rPr sz="2200" spc="-5" dirty="0">
                <a:latin typeface="Arial MT"/>
                <a:cs typeface="Arial MT"/>
              </a:rPr>
              <a:t>dengan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nilai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efektivitasnya.</a:t>
            </a:r>
            <a:endParaRPr sz="2200">
              <a:latin typeface="Arial MT"/>
              <a:cs typeface="Arial MT"/>
            </a:endParaRPr>
          </a:p>
          <a:p>
            <a:pPr marL="623570" marR="613410">
              <a:lnSpc>
                <a:spcPts val="2360"/>
              </a:lnSpc>
              <a:spcBef>
                <a:spcPts val="1340"/>
              </a:spcBef>
            </a:pPr>
            <a:r>
              <a:rPr sz="2200" spc="-5" dirty="0">
                <a:latin typeface="Arial MT"/>
                <a:cs typeface="Arial MT"/>
              </a:rPr>
              <a:t>Pengukuran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nilai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informasi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biasanya dihubungkan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dgn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analisis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Cost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Effectiveness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atau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Cost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Benefit.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748" y="1311910"/>
            <a:ext cx="688276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Sumber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Sumber</a:t>
            </a:r>
            <a:r>
              <a:rPr spc="-30" dirty="0"/>
              <a:t> </a:t>
            </a:r>
            <a:r>
              <a:rPr dirty="0"/>
              <a:t>Kesalahan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223" y="1880743"/>
            <a:ext cx="7464425" cy="369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indent="-611505">
              <a:lnSpc>
                <a:spcPts val="2820"/>
              </a:lnSpc>
              <a:spcBef>
                <a:spcPts val="100"/>
              </a:spcBef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Metode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pengukuran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pengumpulan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salah</a:t>
            </a:r>
            <a:endParaRPr sz="2400">
              <a:latin typeface="Arial MT"/>
              <a:cs typeface="Arial MT"/>
            </a:endParaRPr>
          </a:p>
          <a:p>
            <a:pPr marL="623570" indent="-611505">
              <a:lnSpc>
                <a:spcPts val="2820"/>
              </a:lnSpc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Tidak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mengikuti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prosedur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pengolahan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benar</a:t>
            </a:r>
            <a:endParaRPr sz="2400">
              <a:latin typeface="Arial MT"/>
              <a:cs typeface="Arial MT"/>
            </a:endParaRPr>
          </a:p>
          <a:p>
            <a:pPr marL="623570" indent="-611505">
              <a:lnSpc>
                <a:spcPct val="100000"/>
              </a:lnSpc>
              <a:spcBef>
                <a:spcPts val="240"/>
              </a:spcBef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hilang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atau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tidak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terolah</a:t>
            </a:r>
            <a:endParaRPr sz="2400">
              <a:latin typeface="Arial MT"/>
              <a:cs typeface="Arial MT"/>
            </a:endParaRPr>
          </a:p>
          <a:p>
            <a:pPr marL="623570" indent="-611505">
              <a:lnSpc>
                <a:spcPct val="100000"/>
              </a:lnSpc>
              <a:spcBef>
                <a:spcPts val="1440"/>
              </a:spcBef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Kesalahan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batas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atau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mengkoreksi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623570" indent="-611505">
              <a:lnSpc>
                <a:spcPct val="100000"/>
              </a:lnSpc>
              <a:spcBef>
                <a:spcPts val="1430"/>
              </a:spcBef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File historis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 </a:t>
            </a:r>
            <a:r>
              <a:rPr sz="2400" spc="-5" dirty="0">
                <a:latin typeface="Arial MT"/>
                <a:cs typeface="Arial MT"/>
              </a:rPr>
              <a:t>induk yg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salah</a:t>
            </a:r>
            <a:endParaRPr sz="2400">
              <a:latin typeface="Arial MT"/>
              <a:cs typeface="Arial MT"/>
            </a:endParaRPr>
          </a:p>
          <a:p>
            <a:pPr marL="623570" marR="598170" indent="-610235">
              <a:lnSpc>
                <a:spcPts val="2860"/>
              </a:lnSpc>
              <a:spcBef>
                <a:spcPts val="1540"/>
              </a:spcBef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Kesalahan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dalam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prosedur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pengolahan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(salah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program)</a:t>
            </a:r>
            <a:endParaRPr sz="2400">
              <a:latin typeface="Arial MT"/>
              <a:cs typeface="Arial MT"/>
            </a:endParaRPr>
          </a:p>
          <a:p>
            <a:pPr marL="623570" indent="-611505">
              <a:lnSpc>
                <a:spcPct val="100000"/>
              </a:lnSpc>
              <a:spcBef>
                <a:spcPts val="1345"/>
              </a:spcBef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Kesalahan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yg disengaja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223" y="1400302"/>
            <a:ext cx="7938770" cy="3310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Kesalahan-kesalahan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tersebut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dapat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diatasi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dgn</a:t>
            </a:r>
            <a:r>
              <a:rPr sz="2400" dirty="0"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 MT"/>
              <a:cs typeface="Arial MT"/>
            </a:endParaRPr>
          </a:p>
          <a:p>
            <a:pPr marL="623570" indent="-611505">
              <a:lnSpc>
                <a:spcPct val="100000"/>
              </a:lnSpc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Pengendalian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mengatasi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kesalahan</a:t>
            </a:r>
            <a:endParaRPr sz="2400">
              <a:latin typeface="Arial MT"/>
              <a:cs typeface="Arial MT"/>
            </a:endParaRPr>
          </a:p>
          <a:p>
            <a:pPr marL="623570" indent="-611505">
              <a:lnSpc>
                <a:spcPct val="100000"/>
              </a:lnSpc>
              <a:spcBef>
                <a:spcPts val="240"/>
              </a:spcBef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Audit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ekstern</a:t>
            </a:r>
            <a:endParaRPr sz="2400">
              <a:latin typeface="Arial MT"/>
              <a:cs typeface="Arial MT"/>
            </a:endParaRPr>
          </a:p>
          <a:p>
            <a:pPr marL="623570" indent="-611505">
              <a:lnSpc>
                <a:spcPct val="100000"/>
              </a:lnSpc>
              <a:spcBef>
                <a:spcPts val="1425"/>
              </a:spcBef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spc="-5" dirty="0">
                <a:latin typeface="Arial MT"/>
                <a:cs typeface="Arial MT"/>
              </a:rPr>
              <a:t>Menambahkan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batas-batas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kepercayaan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623570" marR="5080" indent="-610235">
              <a:lnSpc>
                <a:spcPct val="99400"/>
              </a:lnSpc>
              <a:spcBef>
                <a:spcPts val="1450"/>
              </a:spcBef>
              <a:buClr>
                <a:srgbClr val="330064"/>
              </a:buClr>
              <a:buChar char="•"/>
              <a:tabLst>
                <a:tab pos="623570" algn="l"/>
                <a:tab pos="624205" algn="l"/>
              </a:tabLst>
            </a:pPr>
            <a:r>
              <a:rPr sz="2400" dirty="0">
                <a:latin typeface="Arial MT"/>
                <a:cs typeface="Arial MT"/>
              </a:rPr>
              <a:t>Instruksi </a:t>
            </a:r>
            <a:r>
              <a:rPr sz="2400" spc="-5" dirty="0">
                <a:latin typeface="Arial MT"/>
                <a:cs typeface="Arial MT"/>
              </a:rPr>
              <a:t>pemakai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dalam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prosedur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pengukuran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pengolahan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pemakai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dapat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menilai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kesalahan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mungkin </a:t>
            </a:r>
            <a:r>
              <a:rPr sz="2400" dirty="0">
                <a:latin typeface="Arial MT"/>
                <a:cs typeface="Arial MT"/>
              </a:rPr>
              <a:t>terjadi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Usia</a:t>
            </a:r>
            <a:r>
              <a:rPr spc="-70" dirty="0"/>
              <a:t> </a:t>
            </a:r>
            <a:r>
              <a:rPr dirty="0"/>
              <a:t>INFORMASI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23570" marR="350520">
              <a:lnSpc>
                <a:spcPts val="2590"/>
              </a:lnSpc>
              <a:spcBef>
                <a:spcPts val="425"/>
              </a:spcBef>
            </a:pPr>
            <a:r>
              <a:rPr spc="-5" dirty="0"/>
              <a:t>Menyatakan</a:t>
            </a:r>
            <a:r>
              <a:rPr spc="260" dirty="0"/>
              <a:t> </a:t>
            </a:r>
            <a:r>
              <a:rPr spc="-5" dirty="0"/>
              <a:t>lama</a:t>
            </a:r>
            <a:r>
              <a:rPr spc="280" dirty="0"/>
              <a:t> </a:t>
            </a:r>
            <a:r>
              <a:rPr spc="-5" dirty="0"/>
              <a:t>waktu</a:t>
            </a:r>
            <a:r>
              <a:rPr spc="265" dirty="0"/>
              <a:t> </a:t>
            </a:r>
            <a:r>
              <a:rPr spc="-5" dirty="0"/>
              <a:t>sejak</a:t>
            </a:r>
            <a:r>
              <a:rPr spc="254" dirty="0"/>
              <a:t> </a:t>
            </a:r>
            <a:r>
              <a:rPr spc="-5" dirty="0"/>
              <a:t>informasi</a:t>
            </a:r>
            <a:r>
              <a:rPr spc="250" dirty="0"/>
              <a:t> </a:t>
            </a:r>
            <a:r>
              <a:rPr spc="-5" dirty="0"/>
              <a:t>dihasilkan </a:t>
            </a:r>
            <a:r>
              <a:rPr spc="-655" dirty="0"/>
              <a:t> </a:t>
            </a:r>
            <a:r>
              <a:rPr spc="-5" dirty="0"/>
              <a:t>hingga</a:t>
            </a:r>
            <a:r>
              <a:rPr spc="-15" dirty="0"/>
              <a:t> </a:t>
            </a:r>
            <a:r>
              <a:rPr dirty="0"/>
              <a:t>saat</a:t>
            </a:r>
            <a:r>
              <a:rPr spc="20" dirty="0"/>
              <a:t> </a:t>
            </a:r>
            <a:r>
              <a:rPr spc="-5" dirty="0"/>
              <a:t>sekarang.</a:t>
            </a:r>
          </a:p>
          <a:p>
            <a:pPr marL="13970">
              <a:lnSpc>
                <a:spcPct val="100000"/>
              </a:lnSpc>
              <a:spcBef>
                <a:spcPts val="2270"/>
              </a:spcBef>
            </a:pPr>
            <a:r>
              <a:rPr spc="-5" dirty="0"/>
              <a:t>2</a:t>
            </a:r>
            <a:r>
              <a:rPr spc="-10" dirty="0"/>
              <a:t> </a:t>
            </a:r>
            <a:r>
              <a:rPr spc="-5" dirty="0"/>
              <a:t>(dua) Aspek yang</a:t>
            </a:r>
            <a:r>
              <a:rPr spc="-15" dirty="0"/>
              <a:t> </a:t>
            </a:r>
            <a:r>
              <a:rPr dirty="0"/>
              <a:t>mempengaruhi</a:t>
            </a:r>
            <a:r>
              <a:rPr spc="-15" dirty="0"/>
              <a:t> </a:t>
            </a:r>
            <a:r>
              <a:rPr dirty="0"/>
              <a:t>:</a:t>
            </a:r>
          </a:p>
          <a:p>
            <a:pPr marL="623570" indent="-611505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623570" algn="l"/>
                <a:tab pos="624205" algn="l"/>
              </a:tabLst>
            </a:pPr>
            <a:r>
              <a:rPr b="1" dirty="0">
                <a:latin typeface="Arial"/>
                <a:cs typeface="Arial"/>
              </a:rPr>
              <a:t>Interval</a:t>
            </a:r>
          </a:p>
          <a:p>
            <a:pPr marL="928369">
              <a:lnSpc>
                <a:spcPct val="100000"/>
              </a:lnSpc>
              <a:spcBef>
                <a:spcPts val="1140"/>
              </a:spcBef>
            </a:pPr>
            <a:r>
              <a:rPr spc="-5" dirty="0"/>
              <a:t>Informasi dihasilkan</a:t>
            </a:r>
            <a:r>
              <a:rPr spc="10" dirty="0"/>
              <a:t> </a:t>
            </a:r>
            <a:r>
              <a:rPr spc="-5" dirty="0"/>
              <a:t>secara</a:t>
            </a:r>
            <a:r>
              <a:rPr spc="10" dirty="0"/>
              <a:t> </a:t>
            </a:r>
            <a:r>
              <a:rPr spc="-5" dirty="0"/>
              <a:t>periodik</a:t>
            </a:r>
          </a:p>
          <a:p>
            <a:pPr marL="623570" indent="-611505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623570" algn="l"/>
                <a:tab pos="624205" algn="l"/>
              </a:tabLst>
            </a:pPr>
            <a:r>
              <a:rPr b="1" spc="-5" dirty="0">
                <a:latin typeface="Arial"/>
                <a:cs typeface="Arial"/>
              </a:rPr>
              <a:t>Keterlambatan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(delay)</a:t>
            </a:r>
          </a:p>
          <a:p>
            <a:pPr marL="1004569" marR="5080">
              <a:lnSpc>
                <a:spcPts val="2470"/>
              </a:lnSpc>
              <a:spcBef>
                <a:spcPts val="1460"/>
              </a:spcBef>
            </a:pPr>
            <a:r>
              <a:rPr sz="2300" spc="-5" dirty="0"/>
              <a:t>lamanya</a:t>
            </a:r>
            <a:r>
              <a:rPr sz="2300" spc="114" dirty="0"/>
              <a:t> </a:t>
            </a:r>
            <a:r>
              <a:rPr sz="2300" dirty="0"/>
              <a:t>waktu</a:t>
            </a:r>
            <a:r>
              <a:rPr sz="2300" spc="120" dirty="0"/>
              <a:t> </a:t>
            </a:r>
            <a:r>
              <a:rPr sz="2300" dirty="0"/>
              <a:t>berlalu</a:t>
            </a:r>
            <a:r>
              <a:rPr sz="2300" spc="110" dirty="0"/>
              <a:t> </a:t>
            </a:r>
            <a:r>
              <a:rPr sz="2300" dirty="0"/>
              <a:t>setelah</a:t>
            </a:r>
            <a:r>
              <a:rPr sz="2300" spc="114" dirty="0"/>
              <a:t> </a:t>
            </a:r>
            <a:r>
              <a:rPr sz="2300" spc="-5" dirty="0"/>
              <a:t>akhir</a:t>
            </a:r>
            <a:r>
              <a:rPr sz="2300" spc="110" dirty="0"/>
              <a:t> </a:t>
            </a:r>
            <a:r>
              <a:rPr sz="2300" spc="-5" dirty="0"/>
              <a:t>suatu</a:t>
            </a:r>
            <a:r>
              <a:rPr sz="2300" spc="95" dirty="0"/>
              <a:t> </a:t>
            </a:r>
            <a:r>
              <a:rPr sz="2300" spc="-5" dirty="0"/>
              <a:t>interval </a:t>
            </a:r>
            <a:r>
              <a:rPr sz="2300" dirty="0"/>
              <a:t> sampai</a:t>
            </a:r>
            <a:r>
              <a:rPr sz="2300" spc="-50" dirty="0"/>
              <a:t> </a:t>
            </a:r>
            <a:r>
              <a:rPr sz="2300" spc="-5" dirty="0"/>
              <a:t>informasi</a:t>
            </a:r>
            <a:r>
              <a:rPr sz="2300" spc="-40" dirty="0"/>
              <a:t> </a:t>
            </a:r>
            <a:r>
              <a:rPr sz="2300" spc="-5" dirty="0"/>
              <a:t>tersebut</a:t>
            </a:r>
            <a:r>
              <a:rPr sz="2300" spc="-50" dirty="0"/>
              <a:t> </a:t>
            </a:r>
            <a:r>
              <a:rPr sz="2300" dirty="0"/>
              <a:t>berada</a:t>
            </a:r>
            <a:r>
              <a:rPr sz="2300" spc="-60" dirty="0"/>
              <a:t> </a:t>
            </a:r>
            <a:r>
              <a:rPr sz="2300" dirty="0"/>
              <a:t>di</a:t>
            </a:r>
            <a:r>
              <a:rPr sz="2300" spc="-35" dirty="0"/>
              <a:t> </a:t>
            </a:r>
            <a:r>
              <a:rPr sz="2300" spc="-5" dirty="0"/>
              <a:t>tangan</a:t>
            </a:r>
            <a:r>
              <a:rPr sz="2300" spc="-50" dirty="0"/>
              <a:t> </a:t>
            </a:r>
            <a:r>
              <a:rPr sz="2300" dirty="0"/>
              <a:t>penerima.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936" cy="1141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700" y="139701"/>
            <a:ext cx="120013" cy="1200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975" y="139701"/>
            <a:ext cx="118494" cy="1200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7250" y="139701"/>
            <a:ext cx="118496" cy="1200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0700" y="307970"/>
            <a:ext cx="120013" cy="118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8975" y="307974"/>
            <a:ext cx="118745" cy="11874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77250" y="307974"/>
            <a:ext cx="118745" cy="1187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4890" y="307970"/>
            <a:ext cx="119381" cy="1186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0700" y="476246"/>
            <a:ext cx="120013" cy="1184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8975" y="476249"/>
            <a:ext cx="118745" cy="1187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77250" y="476250"/>
            <a:ext cx="118745" cy="11874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4890" y="476246"/>
            <a:ext cx="119381" cy="11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11894" y="476241"/>
            <a:ext cx="120648" cy="1183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0700" y="642620"/>
            <a:ext cx="119890" cy="1206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08975" y="642620"/>
            <a:ext cx="118372" cy="1206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77250" y="642620"/>
            <a:ext cx="118375" cy="120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44890" y="642620"/>
            <a:ext cx="119131" cy="120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40700" y="810895"/>
            <a:ext cx="119889" cy="1206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08975" y="810895"/>
            <a:ext cx="118372" cy="12065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77250" y="810895"/>
            <a:ext cx="118372" cy="12065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44890" y="810895"/>
            <a:ext cx="119131" cy="1206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811894" y="810895"/>
            <a:ext cx="120648" cy="1206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40700" y="979165"/>
            <a:ext cx="120013" cy="11849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08975" y="979171"/>
            <a:ext cx="118741" cy="118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77250" y="979171"/>
            <a:ext cx="118742" cy="11874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644890" y="979165"/>
            <a:ext cx="119381" cy="11862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140700" y="1147441"/>
            <a:ext cx="120013" cy="11849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08975" y="1147447"/>
            <a:ext cx="118742" cy="11874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477250" y="1147447"/>
            <a:ext cx="118743" cy="11874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644890" y="1147441"/>
            <a:ext cx="119381" cy="11862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308975" y="1314451"/>
            <a:ext cx="118493" cy="1200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644890" y="1314451"/>
            <a:ext cx="119254" cy="120013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23748" y="728218"/>
            <a:ext cx="39890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Usia</a:t>
            </a:r>
            <a:r>
              <a:rPr spc="-70" dirty="0"/>
              <a:t> </a:t>
            </a:r>
            <a:r>
              <a:rPr dirty="0"/>
              <a:t>INFORMASI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17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22223" y="1631950"/>
            <a:ext cx="70954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ts val="259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Dibedakan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jenis data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323215" indent="-311150">
              <a:lnSpc>
                <a:spcPts val="2525"/>
              </a:lnSpc>
              <a:buAutoNum type="arabicPeriod"/>
              <a:tabLst>
                <a:tab pos="323850" algn="l"/>
              </a:tabLst>
            </a:pP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kondisi</a:t>
            </a:r>
            <a:endParaRPr sz="2200">
              <a:latin typeface="Arial"/>
              <a:cs typeface="Arial"/>
            </a:endParaRPr>
          </a:p>
          <a:p>
            <a:pPr marL="1004569">
              <a:lnSpc>
                <a:spcPts val="2580"/>
              </a:lnSpc>
            </a:pPr>
            <a:r>
              <a:rPr sz="2200" spc="-5" dirty="0">
                <a:latin typeface="Arial MT"/>
                <a:cs typeface="Arial MT"/>
              </a:rPr>
              <a:t>yg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berhubungan dgn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sebuah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titik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waktu</a:t>
            </a:r>
            <a:endParaRPr sz="22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 MT"/>
                <a:cs typeface="Arial MT"/>
              </a:rPr>
              <a:t>contoh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15"/>
              </a:spcBef>
            </a:pPr>
            <a:r>
              <a:rPr sz="2200" spc="-5" dirty="0">
                <a:latin typeface="Arial MT"/>
                <a:cs typeface="Arial MT"/>
              </a:rPr>
              <a:t>persediaan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barang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pada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31/12/1999.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 MT"/>
              <a:cs typeface="Arial MT"/>
            </a:endParaRPr>
          </a:p>
          <a:p>
            <a:pPr marL="323215" indent="-311150">
              <a:lnSpc>
                <a:spcPct val="100000"/>
              </a:lnSpc>
              <a:buAutoNum type="arabicPeriod" startAt="2"/>
              <a:tabLst>
                <a:tab pos="323850" algn="l"/>
              </a:tabLst>
            </a:pP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operasi</a:t>
            </a:r>
            <a:endParaRPr sz="2200">
              <a:latin typeface="Arial"/>
              <a:cs typeface="Arial"/>
            </a:endParaRPr>
          </a:p>
          <a:p>
            <a:pPr marL="1004569" marR="5080">
              <a:lnSpc>
                <a:spcPts val="2620"/>
              </a:lnSpc>
              <a:spcBef>
                <a:spcPts val="620"/>
              </a:spcBef>
            </a:pPr>
            <a:r>
              <a:rPr sz="2200" spc="-10" dirty="0">
                <a:latin typeface="Arial MT"/>
                <a:cs typeface="Arial MT"/>
              </a:rPr>
              <a:t>yg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mencerminkan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perubahan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dalam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satu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periode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tertentu</a:t>
            </a:r>
            <a:endParaRPr sz="22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Arial MT"/>
                <a:cs typeface="Arial MT"/>
              </a:rPr>
              <a:t>contoh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1004569" marR="194310">
              <a:lnSpc>
                <a:spcPts val="2630"/>
              </a:lnSpc>
              <a:spcBef>
                <a:spcPts val="610"/>
              </a:spcBef>
            </a:pPr>
            <a:r>
              <a:rPr sz="2200" spc="-5" dirty="0">
                <a:latin typeface="Arial MT"/>
                <a:cs typeface="Arial MT"/>
              </a:rPr>
              <a:t>Persediaan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barang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dipakai</a:t>
            </a:r>
            <a:r>
              <a:rPr sz="2200" dirty="0">
                <a:latin typeface="Arial MT"/>
                <a:cs typeface="Arial MT"/>
              </a:rPr>
              <a:t> selama </a:t>
            </a:r>
            <a:r>
              <a:rPr sz="2200" spc="-5" dirty="0">
                <a:latin typeface="Arial MT"/>
                <a:cs typeface="Arial MT"/>
              </a:rPr>
              <a:t>sebulan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/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penjualanselama seminggu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748" y="1311910"/>
            <a:ext cx="45669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Fungsi</a:t>
            </a:r>
            <a:r>
              <a:rPr spc="-65" dirty="0"/>
              <a:t> </a:t>
            </a:r>
            <a:r>
              <a:rPr dirty="0"/>
              <a:t>INFORMASI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748" y="2362327"/>
            <a:ext cx="7920990" cy="29552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22300" marR="5080" indent="-610235">
              <a:lnSpc>
                <a:spcPts val="2870"/>
              </a:lnSpc>
              <a:spcBef>
                <a:spcPts val="204"/>
              </a:spcBef>
              <a:buClr>
                <a:srgbClr val="330064"/>
              </a:buClr>
              <a:buSzPct val="70833"/>
              <a:buFont typeface="Symbol"/>
              <a:buChar char=""/>
              <a:tabLst>
                <a:tab pos="622300" algn="l"/>
                <a:tab pos="622935" algn="l"/>
              </a:tabLst>
            </a:pPr>
            <a:r>
              <a:rPr sz="2400" spc="-5" dirty="0">
                <a:latin typeface="Arial MT"/>
                <a:cs typeface="Arial MT"/>
              </a:rPr>
              <a:t>Menambah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pengetahuan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mengurangi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ketidakpastian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pemakai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informasi</a:t>
            </a:r>
            <a:endParaRPr sz="2400">
              <a:latin typeface="Arial MT"/>
              <a:cs typeface="Arial MT"/>
            </a:endParaRPr>
          </a:p>
          <a:p>
            <a:pPr marL="622300" marR="531495" indent="-610235">
              <a:lnSpc>
                <a:spcPts val="2860"/>
              </a:lnSpc>
              <a:buClr>
                <a:srgbClr val="330064"/>
              </a:buClr>
              <a:buSzPct val="70833"/>
              <a:buFont typeface="Symbol"/>
              <a:buChar char=""/>
              <a:tabLst>
                <a:tab pos="622300" algn="l"/>
                <a:tab pos="622935" algn="l"/>
              </a:tabLst>
            </a:pPr>
            <a:r>
              <a:rPr sz="2400" spc="-5" dirty="0">
                <a:latin typeface="Arial MT"/>
                <a:cs typeface="Arial MT"/>
              </a:rPr>
              <a:t>Memberikan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suatu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dasar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kemungkinan </a:t>
            </a:r>
            <a:r>
              <a:rPr sz="2400" dirty="0">
                <a:latin typeface="Arial MT"/>
                <a:cs typeface="Arial MT"/>
              </a:rPr>
              <a:t>untuk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menanggapi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seleksi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kepada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pengambil</a:t>
            </a:r>
            <a:r>
              <a:rPr sz="2400" dirty="0">
                <a:latin typeface="Arial MT"/>
                <a:cs typeface="Arial MT"/>
              </a:rPr>
              <a:t> keputusan</a:t>
            </a:r>
            <a:endParaRPr sz="2400">
              <a:latin typeface="Arial MT"/>
              <a:cs typeface="Arial MT"/>
            </a:endParaRPr>
          </a:p>
          <a:p>
            <a:pPr marL="622300" marR="6350" indent="-610235">
              <a:lnSpc>
                <a:spcPct val="99500"/>
              </a:lnSpc>
              <a:spcBef>
                <a:spcPts val="40"/>
              </a:spcBef>
              <a:buClr>
                <a:srgbClr val="330064"/>
              </a:buClr>
              <a:buSzPct val="70833"/>
              <a:buFont typeface="Symbol"/>
              <a:buChar char=""/>
              <a:tabLst>
                <a:tab pos="622300" algn="l"/>
                <a:tab pos="622935" algn="l"/>
              </a:tabLst>
            </a:pPr>
            <a:r>
              <a:rPr sz="2400" spc="-5" dirty="0">
                <a:latin typeface="Arial MT"/>
                <a:cs typeface="Arial MT"/>
              </a:rPr>
              <a:t>Memberikan standar-standar,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aturan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ukuran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aturan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keputusan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untuk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penentuan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penyebaran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tanda-tanda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kesalahan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umpan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balik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guna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mencapai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tujuan.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936" cy="1141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748" y="234442"/>
            <a:ext cx="53352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dan</a:t>
            </a:r>
            <a:r>
              <a:rPr spc="-25" dirty="0"/>
              <a:t> </a:t>
            </a:r>
            <a:r>
              <a:rPr spc="-5" dirty="0"/>
              <a:t>INFORMASI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223" y="1066546"/>
            <a:ext cx="7222490" cy="285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330064"/>
              </a:buClr>
              <a:buSzPct val="68181"/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690880" marR="292100" lvl="1" indent="-228600">
              <a:lnSpc>
                <a:spcPct val="95700"/>
              </a:lnSpc>
              <a:spcBef>
                <a:spcPts val="1925"/>
              </a:spcBef>
              <a:buClr>
                <a:srgbClr val="1E487C"/>
              </a:buClr>
              <a:buFont typeface="Wingdings"/>
              <a:buChar char=""/>
              <a:tabLst>
                <a:tab pos="691515" algn="l"/>
              </a:tabLst>
            </a:pPr>
            <a:r>
              <a:rPr sz="2200" spc="-5" dirty="0">
                <a:latin typeface="Arial MT"/>
                <a:cs typeface="Arial MT"/>
              </a:rPr>
              <a:t>Benda,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kejadian,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aktivitas, </a:t>
            </a:r>
            <a:r>
              <a:rPr sz="2200" dirty="0">
                <a:latin typeface="Arial MT"/>
                <a:cs typeface="Arial MT"/>
              </a:rPr>
              <a:t>dan </a:t>
            </a:r>
            <a:r>
              <a:rPr sz="2200" spc="-5" dirty="0">
                <a:latin typeface="Arial MT"/>
                <a:cs typeface="Arial MT"/>
              </a:rPr>
              <a:t>transaksi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yg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tidak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mempunyai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makna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atau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tidak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berpengaruh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secara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langsung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kepada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pemakai</a:t>
            </a:r>
            <a:endParaRPr sz="2200">
              <a:latin typeface="Arial MT"/>
              <a:cs typeface="Arial MT"/>
            </a:endParaRPr>
          </a:p>
          <a:p>
            <a:pPr marL="690880" lvl="1" indent="-229235">
              <a:lnSpc>
                <a:spcPts val="2480"/>
              </a:lnSpc>
              <a:buClr>
                <a:srgbClr val="1E487C"/>
              </a:buClr>
              <a:buFont typeface="Wingdings"/>
              <a:buChar char=""/>
              <a:tabLst>
                <a:tab pos="691515" algn="l"/>
              </a:tabLst>
            </a:pPr>
            <a:r>
              <a:rPr sz="2200" spc="-5" dirty="0">
                <a:latin typeface="Arial MT"/>
                <a:cs typeface="Arial MT"/>
              </a:rPr>
              <a:t>Sekumpulan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fakta,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bilangan,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angka dan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simbol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yang</a:t>
            </a:r>
            <a:endParaRPr sz="2200">
              <a:latin typeface="Arial MT"/>
              <a:cs typeface="Arial MT"/>
            </a:endParaRPr>
          </a:p>
          <a:p>
            <a:pPr marL="690880">
              <a:lnSpc>
                <a:spcPts val="2535"/>
              </a:lnSpc>
            </a:pPr>
            <a:r>
              <a:rPr sz="2200" spc="-5" dirty="0">
                <a:latin typeface="Arial MT"/>
                <a:cs typeface="Arial MT"/>
              </a:rPr>
              <a:t>dibentuk dan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diolah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menjadi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informasi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(Scott)</a:t>
            </a:r>
            <a:endParaRPr sz="2200">
              <a:latin typeface="Arial MT"/>
              <a:cs typeface="Arial MT"/>
            </a:endParaRPr>
          </a:p>
          <a:p>
            <a:pPr marL="690880" marR="5080" lvl="1" indent="-228600">
              <a:lnSpc>
                <a:spcPts val="2530"/>
              </a:lnSpc>
              <a:spcBef>
                <a:spcPts val="125"/>
              </a:spcBef>
              <a:buClr>
                <a:srgbClr val="1E487C"/>
              </a:buClr>
              <a:buFont typeface="Wingdings"/>
              <a:buChar char=""/>
              <a:tabLst>
                <a:tab pos="691515" algn="l"/>
              </a:tabLst>
            </a:pPr>
            <a:r>
              <a:rPr sz="2200" spc="-5" dirty="0">
                <a:latin typeface="Arial MT"/>
                <a:cs typeface="Arial MT"/>
              </a:rPr>
              <a:t>Gambaran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/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Fakta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secara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belum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berarti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bagi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penerima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(Davis)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700" y="138684"/>
            <a:ext cx="121284" cy="1167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593" y="138684"/>
            <a:ext cx="119377" cy="116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5980" y="138684"/>
            <a:ext cx="119377" cy="1164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0700" y="978531"/>
            <a:ext cx="120013" cy="11849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8975" y="978537"/>
            <a:ext cx="118742" cy="1187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77250" y="978537"/>
            <a:ext cx="118743" cy="1187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4890" y="978531"/>
            <a:ext cx="119381" cy="11862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950200" y="139065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40700" y="307716"/>
            <a:ext cx="120013" cy="1184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08975" y="307592"/>
            <a:ext cx="118745" cy="11874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77250" y="307592"/>
            <a:ext cx="118745" cy="1187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44890" y="307716"/>
            <a:ext cx="119381" cy="11862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40700" y="475992"/>
            <a:ext cx="120013" cy="11849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08975" y="475867"/>
            <a:ext cx="118745" cy="11874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77250" y="475869"/>
            <a:ext cx="118745" cy="11874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44890" y="475992"/>
            <a:ext cx="119381" cy="1186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11894" y="475987"/>
            <a:ext cx="120648" cy="11837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40700" y="642239"/>
            <a:ext cx="119890" cy="12065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08975" y="642239"/>
            <a:ext cx="118372" cy="1206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77250" y="642239"/>
            <a:ext cx="118375" cy="1206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44890" y="642239"/>
            <a:ext cx="119131" cy="12065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140700" y="810514"/>
            <a:ext cx="119889" cy="12065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08975" y="810514"/>
            <a:ext cx="118372" cy="12065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77250" y="810514"/>
            <a:ext cx="118372" cy="12065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44890" y="810514"/>
            <a:ext cx="119131" cy="12065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811894" y="810514"/>
            <a:ext cx="120648" cy="12065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8308975" y="1147065"/>
            <a:ext cx="118745" cy="268605"/>
            <a:chOff x="8308975" y="1147065"/>
            <a:chExt cx="118745" cy="26860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8975" y="1147065"/>
              <a:ext cx="118742" cy="1187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08975" y="1295400"/>
              <a:ext cx="118494" cy="120014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140700" y="1147187"/>
            <a:ext cx="120013" cy="118494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8644890" y="1147187"/>
            <a:ext cx="119380" cy="268605"/>
            <a:chOff x="8644890" y="1147187"/>
            <a:chExt cx="119380" cy="26860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4890" y="1147187"/>
              <a:ext cx="119381" cy="11862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644890" y="1295400"/>
              <a:ext cx="119254" cy="120014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477250" y="1147065"/>
            <a:ext cx="118743" cy="1187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48" y="1311910"/>
            <a:ext cx="42652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Biaya</a:t>
            </a:r>
            <a:r>
              <a:rPr spc="-70" dirty="0"/>
              <a:t> </a:t>
            </a:r>
            <a:r>
              <a:rPr dirty="0"/>
              <a:t>INFORMASI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272" y="2325751"/>
            <a:ext cx="7646670" cy="24460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21030" indent="-608965">
              <a:lnSpc>
                <a:spcPct val="100000"/>
              </a:lnSpc>
              <a:spcBef>
                <a:spcPts val="400"/>
              </a:spcBef>
              <a:buClr>
                <a:srgbClr val="330064"/>
              </a:buClr>
              <a:buSzPct val="70833"/>
              <a:buFont typeface="Symbol"/>
              <a:buChar char=""/>
              <a:tabLst>
                <a:tab pos="620395" algn="l"/>
                <a:tab pos="621665" algn="l"/>
              </a:tabLst>
            </a:pPr>
            <a:r>
              <a:rPr sz="2400" spc="-5" dirty="0">
                <a:latin typeface="Arial MT"/>
                <a:cs typeface="Arial MT"/>
              </a:rPr>
              <a:t>Biaya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perangkat keras</a:t>
            </a:r>
            <a:endParaRPr sz="240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300"/>
              </a:spcBef>
              <a:buClr>
                <a:srgbClr val="330064"/>
              </a:buClr>
              <a:buSzPct val="70833"/>
              <a:buFont typeface="Symbol"/>
              <a:buChar char=""/>
              <a:tabLst>
                <a:tab pos="620395" algn="l"/>
                <a:tab pos="621665" algn="l"/>
              </a:tabLst>
            </a:pPr>
            <a:r>
              <a:rPr sz="2400" spc="-5" dirty="0">
                <a:latin typeface="Arial MT"/>
                <a:cs typeface="Arial MT"/>
              </a:rPr>
              <a:t>Biaya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Analisis,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perancangan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pelaksanaan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</a:t>
            </a:r>
            <a:endParaRPr sz="240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290"/>
              </a:spcBef>
              <a:buClr>
                <a:srgbClr val="330064"/>
              </a:buClr>
              <a:buSzPct val="70833"/>
              <a:buFont typeface="Symbol"/>
              <a:buChar char=""/>
              <a:tabLst>
                <a:tab pos="620395" algn="l"/>
                <a:tab pos="621665" algn="l"/>
              </a:tabLst>
            </a:pPr>
            <a:r>
              <a:rPr sz="2400" spc="-5" dirty="0">
                <a:latin typeface="Arial MT"/>
                <a:cs typeface="Arial MT"/>
              </a:rPr>
              <a:t>Biaya </a:t>
            </a:r>
            <a:r>
              <a:rPr sz="2400" dirty="0">
                <a:latin typeface="Arial MT"/>
                <a:cs typeface="Arial MT"/>
              </a:rPr>
              <a:t>untuk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tempat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faktor-faktor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lingkungan</a:t>
            </a:r>
            <a:endParaRPr sz="2400">
              <a:latin typeface="Arial MT"/>
              <a:cs typeface="Arial MT"/>
            </a:endParaRPr>
          </a:p>
          <a:p>
            <a:pPr marL="623570" marR="5080" indent="-610235">
              <a:lnSpc>
                <a:spcPct val="110000"/>
              </a:lnSpc>
              <a:spcBef>
                <a:spcPts val="10"/>
              </a:spcBef>
              <a:buClr>
                <a:srgbClr val="330064"/>
              </a:buClr>
              <a:buSzPct val="70833"/>
              <a:buFont typeface="Symbol"/>
              <a:buChar char=""/>
              <a:tabLst>
                <a:tab pos="620395" algn="l"/>
                <a:tab pos="621665" algn="l"/>
              </a:tabLst>
            </a:pPr>
            <a:r>
              <a:rPr sz="2400" spc="-5" dirty="0">
                <a:latin typeface="Arial MT"/>
                <a:cs typeface="Arial MT"/>
              </a:rPr>
              <a:t>Biaya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perubahan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merupakan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biaya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perubahan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metode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metode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lain</a:t>
            </a:r>
            <a:endParaRPr sz="240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300"/>
              </a:spcBef>
              <a:buClr>
                <a:srgbClr val="330064"/>
              </a:buClr>
              <a:buSzPct val="70833"/>
              <a:buFont typeface="Symbol"/>
              <a:buChar char=""/>
              <a:tabLst>
                <a:tab pos="620395" algn="l"/>
                <a:tab pos="621665" algn="l"/>
              </a:tabLst>
            </a:pPr>
            <a:r>
              <a:rPr sz="2400" spc="-5" dirty="0">
                <a:latin typeface="Arial MT"/>
                <a:cs typeface="Arial MT"/>
              </a:rPr>
              <a:t>Biaya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operasi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936" cy="1141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223" y="466090"/>
            <a:ext cx="1937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330064"/>
              </a:buClr>
              <a:buSzPct val="68181"/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INFORMASI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791" y="967486"/>
            <a:ext cx="15132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CCCC00"/>
              </a:buClr>
              <a:buSzPct val="63636"/>
              <a:buFont typeface="Wingdings"/>
              <a:buChar char=""/>
              <a:tabLst>
                <a:tab pos="355600" algn="l"/>
                <a:tab pos="356235" algn="l"/>
                <a:tab pos="1205230" algn="l"/>
              </a:tabLst>
            </a:pPr>
            <a:r>
              <a:rPr sz="2200" spc="-10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ata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yg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2975" y="967486"/>
            <a:ext cx="5838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0110" algn="l"/>
                <a:tab pos="2199640" algn="l"/>
                <a:tab pos="3872229" algn="l"/>
                <a:tab pos="4691380" algn="l"/>
              </a:tabLst>
            </a:pPr>
            <a:r>
              <a:rPr sz="2200" dirty="0">
                <a:latin typeface="Arial MT"/>
                <a:cs typeface="Arial MT"/>
              </a:rPr>
              <a:t>telah	</a:t>
            </a:r>
            <a:r>
              <a:rPr sz="2200" spc="-5" dirty="0">
                <a:latin typeface="Arial MT"/>
                <a:cs typeface="Arial MT"/>
              </a:rPr>
              <a:t>diproses	sedemikian	rupa	sehingga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791" y="1301242"/>
            <a:ext cx="7581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5800" algn="l"/>
                <a:tab pos="3790950" algn="l"/>
                <a:tab pos="5299075" algn="l"/>
                <a:tab pos="5798185" algn="l"/>
              </a:tabLst>
            </a:pPr>
            <a:r>
              <a:rPr sz="2200" spc="-5" dirty="0">
                <a:latin typeface="Arial MT"/>
                <a:cs typeface="Arial MT"/>
              </a:rPr>
              <a:t>meningkatkan	pengetahuan	seseorang	yg	menggunakan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791" y="1463319"/>
            <a:ext cx="7526655" cy="153987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tersebut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i="1" dirty="0">
                <a:latin typeface="Arial"/>
                <a:cs typeface="Arial"/>
              </a:rPr>
              <a:t>Mc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Fadden,dkk</a:t>
            </a:r>
            <a:r>
              <a:rPr sz="2200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335"/>
              </a:spcBef>
              <a:buClr>
                <a:srgbClr val="CCCC00"/>
              </a:buClr>
              <a:buSzPct val="6363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Menurut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Gordon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Davis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1330960" algn="l"/>
                <a:tab pos="2340610" algn="l"/>
                <a:tab pos="3053080" algn="l"/>
                <a:tab pos="3828415" algn="l"/>
                <a:tab pos="4744720" algn="l"/>
                <a:tab pos="5899150" algn="l"/>
                <a:tab pos="6908800" algn="l"/>
              </a:tabLst>
            </a:pPr>
            <a:r>
              <a:rPr sz="2200" spc="-5" dirty="0">
                <a:latin typeface="Arial MT"/>
                <a:cs typeface="Arial MT"/>
              </a:rPr>
              <a:t>Inf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rmasi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ad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lah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yang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diolah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menj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di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tuk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yang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791" y="2976499"/>
            <a:ext cx="7527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0800" algn="l"/>
                <a:tab pos="2009139" algn="l"/>
                <a:tab pos="2839720" algn="l"/>
                <a:tab pos="4504690" algn="l"/>
                <a:tab pos="5272405" algn="l"/>
                <a:tab pos="6985634" algn="l"/>
              </a:tabLst>
            </a:pPr>
            <a:r>
              <a:rPr sz="2200" spc="-5" dirty="0">
                <a:latin typeface="Arial MT"/>
                <a:cs typeface="Arial MT"/>
              </a:rPr>
              <a:t>me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k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arti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ba</a:t>
            </a:r>
            <a:r>
              <a:rPr sz="2200" dirty="0">
                <a:latin typeface="Arial MT"/>
                <a:cs typeface="Arial MT"/>
              </a:rPr>
              <a:t>g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	s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pe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er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ma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dan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berm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nfaat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ba</a:t>
            </a:r>
            <a:r>
              <a:rPr sz="2200" dirty="0">
                <a:latin typeface="Arial MT"/>
                <a:cs typeface="Arial MT"/>
              </a:rPr>
              <a:t>g</a:t>
            </a:r>
            <a:r>
              <a:rPr sz="2200" spc="-5" dirty="0">
                <a:latin typeface="Arial MT"/>
                <a:cs typeface="Arial MT"/>
              </a:rPr>
              <a:t>i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791" y="3139211"/>
            <a:ext cx="7045325" cy="253936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200" spc="-5" dirty="0">
                <a:latin typeface="Arial MT"/>
                <a:cs typeface="Arial MT"/>
              </a:rPr>
              <a:t>pengambilan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keputusan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atau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mendatang</a:t>
            </a:r>
            <a:endParaRPr sz="2200">
              <a:latin typeface="Arial MT"/>
              <a:cs typeface="Arial MT"/>
            </a:endParaRPr>
          </a:p>
          <a:p>
            <a:pPr marL="12700" marR="394970">
              <a:lnSpc>
                <a:spcPts val="2630"/>
              </a:lnSpc>
              <a:spcBef>
                <a:spcPts val="1430"/>
              </a:spcBef>
              <a:buClr>
                <a:srgbClr val="CCCC00"/>
              </a:buClr>
              <a:buSzPct val="6363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bagi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suatu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tingkat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organisasi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mungkin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berupa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informasibagi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tingkat lainnya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99300"/>
              </a:lnSpc>
              <a:spcBef>
                <a:spcPts val="1265"/>
              </a:spcBef>
              <a:buClr>
                <a:srgbClr val="CCCC00"/>
              </a:buClr>
              <a:buSzPct val="6363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Nilai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informasi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berhubungan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dgn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keputusan.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Bila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tidak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adapilihan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atau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keputusan,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informasi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menjadi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tidak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diperlukan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700" y="6146292"/>
            <a:ext cx="121284" cy="1156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593" y="6146292"/>
            <a:ext cx="119377" cy="1152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5980" y="6146292"/>
            <a:ext cx="119377" cy="1152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0700" y="6313932"/>
            <a:ext cx="120013" cy="1139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8340" y="6313932"/>
            <a:ext cx="118745" cy="11422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75980" y="6313932"/>
            <a:ext cx="118745" cy="11422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2984" y="6313932"/>
            <a:ext cx="119377" cy="114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936" cy="1141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748" y="69596"/>
            <a:ext cx="51415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Ciri</a:t>
            </a:r>
            <a:r>
              <a:rPr spc="-4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Ciri</a:t>
            </a:r>
            <a:r>
              <a:rPr spc="-30" dirty="0"/>
              <a:t> </a:t>
            </a:r>
            <a:r>
              <a:rPr dirty="0"/>
              <a:t>INFORMASI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748" y="863854"/>
            <a:ext cx="7271384" cy="411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BENAR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ATAU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SALAH</a:t>
            </a:r>
            <a:endParaRPr sz="2000">
              <a:latin typeface="Arial MT"/>
              <a:cs typeface="Arial MT"/>
            </a:endParaRPr>
          </a:p>
          <a:p>
            <a:pPr marL="622300" marR="1213485">
              <a:lnSpc>
                <a:spcPct val="80000"/>
              </a:lnSpc>
              <a:spcBef>
                <a:spcPts val="480"/>
              </a:spcBef>
            </a:pPr>
            <a:r>
              <a:rPr sz="2000" spc="-5" dirty="0">
                <a:latin typeface="Arial MT"/>
                <a:cs typeface="Arial MT"/>
              </a:rPr>
              <a:t>Informasi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berhubungan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dgn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kebenaran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terhadap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kenyataan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BARU</a:t>
            </a:r>
            <a:endParaRPr sz="200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Informasi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benar-benar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baru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bagi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penerima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TAMBAHAN</a:t>
            </a:r>
            <a:endParaRPr sz="2000">
              <a:latin typeface="Arial MT"/>
              <a:cs typeface="Arial MT"/>
            </a:endParaRPr>
          </a:p>
          <a:p>
            <a:pPr marL="622300" marR="177165">
              <a:lnSpc>
                <a:spcPts val="1930"/>
              </a:lnSpc>
              <a:spcBef>
                <a:spcPts val="455"/>
              </a:spcBef>
            </a:pPr>
            <a:r>
              <a:rPr sz="2000" spc="-5" dirty="0">
                <a:latin typeface="Arial MT"/>
                <a:cs typeface="Arial MT"/>
              </a:rPr>
              <a:t>Informasi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dapat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memperbaharui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memberikan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perubahan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terhadap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informasi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yg </a:t>
            </a:r>
            <a:r>
              <a:rPr sz="2000" dirty="0">
                <a:latin typeface="Arial MT"/>
                <a:cs typeface="Arial MT"/>
              </a:rPr>
              <a:t>telah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ts val="2395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KOREKTIF</a:t>
            </a:r>
            <a:endParaRPr sz="2000">
              <a:latin typeface="Arial MT"/>
              <a:cs typeface="Arial MT"/>
            </a:endParaRPr>
          </a:p>
          <a:p>
            <a:pPr marL="622300" marR="5080">
              <a:lnSpc>
                <a:spcPts val="1939"/>
              </a:lnSpc>
              <a:spcBef>
                <a:spcPts val="440"/>
              </a:spcBef>
            </a:pPr>
            <a:r>
              <a:rPr sz="2000" spc="-5" dirty="0">
                <a:latin typeface="Arial MT"/>
                <a:cs typeface="Arial MT"/>
              </a:rPr>
              <a:t>Informasi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dapat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digunakan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melakukan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koreksi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terhadap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informasi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sebelumnya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salah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/kurang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benar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748" y="5250942"/>
            <a:ext cx="6664959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PENEGAS</a:t>
            </a:r>
            <a:endParaRPr sz="2000">
              <a:latin typeface="Arial MT"/>
              <a:cs typeface="Arial MT"/>
            </a:endParaRPr>
          </a:p>
          <a:p>
            <a:pPr marL="622300" marR="5080">
              <a:lnSpc>
                <a:spcPts val="2120"/>
              </a:lnSpc>
              <a:spcBef>
                <a:spcPts val="229"/>
              </a:spcBef>
              <a:tabLst>
                <a:tab pos="5554345" algn="l"/>
              </a:tabLst>
            </a:pPr>
            <a:r>
              <a:rPr sz="2000" spc="-5" dirty="0">
                <a:latin typeface="Arial MT"/>
                <a:cs typeface="Arial MT"/>
              </a:rPr>
              <a:t>Informasi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dapat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mempertegas informasi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yg	</a:t>
            </a:r>
            <a:r>
              <a:rPr sz="2000" dirty="0">
                <a:latin typeface="Arial MT"/>
                <a:cs typeface="Arial MT"/>
              </a:rPr>
              <a:t>telah ada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sehingga</a:t>
            </a:r>
            <a:r>
              <a:rPr sz="2000" spc="-5" dirty="0">
                <a:latin typeface="Arial MT"/>
                <a:cs typeface="Arial MT"/>
              </a:rPr>
              <a:t> keyakinan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thd </a:t>
            </a:r>
            <a:r>
              <a:rPr sz="2000" dirty="0">
                <a:latin typeface="Arial MT"/>
                <a:cs typeface="Arial MT"/>
              </a:rPr>
              <a:t>informasi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semakin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meningkat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8840" y="5939739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5437" y="0"/>
            <a:ext cx="9525" cy="1351280"/>
          </a:xfrm>
          <a:custGeom>
            <a:avLst/>
            <a:gdLst/>
            <a:ahLst/>
            <a:cxnLst/>
            <a:rect l="l" t="t" r="r" b="b"/>
            <a:pathLst>
              <a:path w="9525" h="1351280">
                <a:moveTo>
                  <a:pt x="0" y="1351280"/>
                </a:moveTo>
                <a:lnTo>
                  <a:pt x="9525" y="1351280"/>
                </a:lnTo>
                <a:lnTo>
                  <a:pt x="9525" y="0"/>
                </a:lnTo>
                <a:lnTo>
                  <a:pt x="0" y="0"/>
                </a:lnTo>
                <a:lnTo>
                  <a:pt x="0" y="1351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700" y="163826"/>
            <a:ext cx="120013" cy="11849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975" y="163829"/>
            <a:ext cx="118745" cy="1187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7250" y="163830"/>
            <a:ext cx="118745" cy="1187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44890" y="163826"/>
            <a:ext cx="119381" cy="11862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1894" y="163821"/>
            <a:ext cx="120648" cy="1183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40700" y="330200"/>
            <a:ext cx="119890" cy="1206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08975" y="330200"/>
            <a:ext cx="118372" cy="1206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77250" y="330200"/>
            <a:ext cx="118375" cy="1206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44890" y="330200"/>
            <a:ext cx="119131" cy="1206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40700" y="498475"/>
            <a:ext cx="119889" cy="1206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08975" y="498475"/>
            <a:ext cx="118372" cy="120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77250" y="498475"/>
            <a:ext cx="118372" cy="120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44890" y="498475"/>
            <a:ext cx="119131" cy="1206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40700" y="666745"/>
            <a:ext cx="120013" cy="11849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11894" y="498475"/>
            <a:ext cx="120648" cy="12065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08975" y="666749"/>
            <a:ext cx="118745" cy="11874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77250" y="666749"/>
            <a:ext cx="118745" cy="1187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44890" y="666745"/>
            <a:ext cx="119381" cy="11862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08975" y="830581"/>
            <a:ext cx="118742" cy="118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40700" y="830576"/>
            <a:ext cx="120013" cy="11849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44890" y="830576"/>
            <a:ext cx="119381" cy="11862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77250" y="830581"/>
            <a:ext cx="118743" cy="11874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308975" y="997586"/>
            <a:ext cx="118493" cy="12001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644890" y="997586"/>
            <a:ext cx="119254" cy="1200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0700" y="139701"/>
            <a:ext cx="120013" cy="1200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8975" y="139701"/>
            <a:ext cx="118494" cy="120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7250" y="139701"/>
            <a:ext cx="118496" cy="1200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0700" y="307970"/>
            <a:ext cx="120013" cy="1184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8975" y="307974"/>
            <a:ext cx="118745" cy="1187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7250" y="307974"/>
            <a:ext cx="118745" cy="1187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44890" y="307970"/>
            <a:ext cx="119381" cy="1186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0700" y="476246"/>
            <a:ext cx="120013" cy="11849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8975" y="476249"/>
            <a:ext cx="118745" cy="1187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7250" y="476250"/>
            <a:ext cx="118745" cy="11874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44890" y="476246"/>
            <a:ext cx="119381" cy="1186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11894" y="476241"/>
            <a:ext cx="120648" cy="1183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40700" y="642620"/>
            <a:ext cx="119890" cy="1206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08975" y="642620"/>
            <a:ext cx="118372" cy="1206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77250" y="642620"/>
            <a:ext cx="118375" cy="1206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44890" y="642620"/>
            <a:ext cx="119131" cy="1206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40700" y="810895"/>
            <a:ext cx="119889" cy="120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08975" y="810895"/>
            <a:ext cx="118372" cy="120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77250" y="810895"/>
            <a:ext cx="118372" cy="1206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44890" y="810895"/>
            <a:ext cx="119131" cy="12065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11894" y="810895"/>
            <a:ext cx="120648" cy="12065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140700" y="979165"/>
            <a:ext cx="120013" cy="11849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08975" y="979171"/>
            <a:ext cx="118741" cy="11874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77250" y="979171"/>
            <a:ext cx="118742" cy="11874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44890" y="979165"/>
            <a:ext cx="119381" cy="11862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140700" y="1147441"/>
            <a:ext cx="120013" cy="11849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08975" y="1147447"/>
            <a:ext cx="118742" cy="11874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477250" y="1147447"/>
            <a:ext cx="118743" cy="11874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44890" y="1147441"/>
            <a:ext cx="119381" cy="11862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08975" y="1314451"/>
            <a:ext cx="118493" cy="12001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644890" y="1314451"/>
            <a:ext cx="119254" cy="120013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71347" y="1301242"/>
            <a:ext cx="6155690" cy="908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ts val="4430"/>
              </a:lnSpc>
              <a:spcBef>
                <a:spcPts val="105"/>
              </a:spcBef>
            </a:pPr>
            <a:r>
              <a:rPr sz="3800" dirty="0"/>
              <a:t>Model</a:t>
            </a:r>
            <a:r>
              <a:rPr sz="3800" spc="-45" dirty="0"/>
              <a:t> </a:t>
            </a:r>
            <a:r>
              <a:rPr sz="3800" dirty="0"/>
              <a:t>Sistem</a:t>
            </a:r>
            <a:r>
              <a:rPr sz="3800" spc="-35" dirty="0"/>
              <a:t> </a:t>
            </a:r>
            <a:r>
              <a:rPr sz="3800" spc="-5" dirty="0"/>
              <a:t>Komunikasi</a:t>
            </a:r>
            <a:endParaRPr sz="3800"/>
          </a:p>
          <a:p>
            <a:pPr marL="12700">
              <a:lnSpc>
                <a:spcPts val="2510"/>
              </a:lnSpc>
            </a:pPr>
            <a:r>
              <a:rPr sz="2200" spc="-5" dirty="0">
                <a:solidFill>
                  <a:srgbClr val="000000"/>
                </a:solidFill>
              </a:rPr>
              <a:t>MODEL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SHANNON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&amp;</a:t>
            </a:r>
            <a:r>
              <a:rPr sz="2200" spc="-1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WEAVER</a:t>
            </a:r>
            <a:endParaRPr sz="2200"/>
          </a:p>
        </p:txBody>
      </p:sp>
      <p:sp>
        <p:nvSpPr>
          <p:cNvPr id="34" name="object 34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41400" y="2443480"/>
            <a:ext cx="6432550" cy="340931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8474964" y="627816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48" y="1327150"/>
            <a:ext cx="568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Model</a:t>
            </a:r>
            <a:r>
              <a:rPr sz="3600" spc="-10" dirty="0"/>
              <a:t> </a:t>
            </a:r>
            <a:r>
              <a:rPr sz="3600" spc="-5" dirty="0"/>
              <a:t>Sistem</a:t>
            </a:r>
            <a:r>
              <a:rPr sz="3600" spc="-10" dirty="0"/>
              <a:t> </a:t>
            </a:r>
            <a:r>
              <a:rPr sz="3600" spc="-5" dirty="0"/>
              <a:t>Komunikasi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2223" y="2142871"/>
            <a:ext cx="7566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330064"/>
              </a:buClr>
              <a:buSzPct val="70000"/>
              <a:buFont typeface="Symbol"/>
              <a:buChar char=""/>
              <a:tabLst>
                <a:tab pos="356870" algn="l"/>
                <a:tab pos="357505" algn="l"/>
                <a:tab pos="3670300" algn="l"/>
              </a:tabLst>
            </a:pPr>
            <a:r>
              <a:rPr sz="2000" dirty="0">
                <a:latin typeface="Arial MT"/>
                <a:cs typeface="Arial MT"/>
              </a:rPr>
              <a:t>INFORMATION</a:t>
            </a:r>
            <a:r>
              <a:rPr sz="2000" spc="-5" dirty="0">
                <a:latin typeface="Arial MT"/>
                <a:cs typeface="Arial MT"/>
              </a:rPr>
              <a:t> SOURCE	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adalah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memproduksi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pesan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223" y="2446756"/>
            <a:ext cx="2178050" cy="134112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55"/>
              </a:spcBef>
              <a:buClr>
                <a:srgbClr val="330064"/>
              </a:buClr>
              <a:buSzPct val="70000"/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TRANSM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ER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055"/>
              </a:spcBef>
              <a:buClr>
                <a:srgbClr val="330064"/>
              </a:buClr>
              <a:buSzPct val="70000"/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CHANNEL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045"/>
              </a:spcBef>
              <a:buClr>
                <a:srgbClr val="330064"/>
              </a:buClr>
              <a:buSzPct val="70000"/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RECEIVER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6059" y="2446756"/>
            <a:ext cx="5090795" cy="221742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menyandikan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pesan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dalam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bentuk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sinyal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adalah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saluran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pesan</a:t>
            </a:r>
            <a:endParaRPr sz="2000">
              <a:latin typeface="Arial MT"/>
              <a:cs typeface="Arial MT"/>
            </a:endParaRPr>
          </a:p>
          <a:p>
            <a:pPr marL="152400" marR="767080" indent="-140335">
              <a:lnSpc>
                <a:spcPts val="3460"/>
              </a:lnSpc>
              <a:spcBef>
                <a:spcPts val="280"/>
              </a:spcBef>
            </a:pPr>
            <a:r>
              <a:rPr sz="2000" dirty="0">
                <a:latin typeface="Arial MT"/>
                <a:cs typeface="Arial MT"/>
              </a:rPr>
              <a:t>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adalah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pihak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menguraikan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atau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mengkonstruksikan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pesan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dari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sinyal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adalah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dimana</a:t>
            </a:r>
            <a:r>
              <a:rPr sz="2000" spc="-5" dirty="0">
                <a:latin typeface="Arial MT"/>
                <a:cs typeface="Arial MT"/>
              </a:rPr>
              <a:t> pesan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sampai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23" y="4333113"/>
            <a:ext cx="2077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330064"/>
              </a:buClr>
              <a:buSzPct val="70000"/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DESTINATION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4964" y="627816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748" y="1311910"/>
            <a:ext cx="25571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Redudansi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4964" y="627816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748" y="4871466"/>
            <a:ext cx="113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30064"/>
                </a:solidFill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748" y="1886839"/>
            <a:ext cx="8051800" cy="3898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84200" marR="549275" indent="-572135">
              <a:lnSpc>
                <a:spcPct val="100600"/>
              </a:lnSpc>
              <a:spcBef>
                <a:spcPts val="85"/>
              </a:spcBef>
              <a:buClr>
                <a:srgbClr val="330064"/>
              </a:buClr>
              <a:buSzPct val="71428"/>
              <a:buFont typeface="Symbol"/>
              <a:buChar char=""/>
              <a:tabLst>
                <a:tab pos="584200" algn="l"/>
                <a:tab pos="584835" algn="l"/>
              </a:tabLst>
            </a:pPr>
            <a:r>
              <a:rPr sz="2100" spc="-5" dirty="0">
                <a:latin typeface="Arial MT"/>
                <a:cs typeface="Arial MT"/>
              </a:rPr>
              <a:t>Sesuatu yang bisa diramalkan atau diprediksikan 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(predictable)dalam</a:t>
            </a:r>
            <a:r>
              <a:rPr sz="2100" spc="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suatu</a:t>
            </a:r>
            <a:r>
              <a:rPr sz="2100" spc="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pesan.</a:t>
            </a:r>
            <a:r>
              <a:rPr sz="2100" spc="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Apabila</a:t>
            </a:r>
            <a:r>
              <a:rPr sz="2100" spc="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prediktabilitasnya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tinggi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(high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predictable), maka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informasinya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rendah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(low 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information).</a:t>
            </a:r>
            <a:endParaRPr sz="2100">
              <a:latin typeface="Arial MT"/>
              <a:cs typeface="Arial MT"/>
            </a:endParaRPr>
          </a:p>
          <a:p>
            <a:pPr marL="584200">
              <a:lnSpc>
                <a:spcPts val="2465"/>
              </a:lnSpc>
              <a:spcBef>
                <a:spcPts val="20"/>
              </a:spcBef>
            </a:pPr>
            <a:r>
              <a:rPr sz="2100" spc="-5" dirty="0">
                <a:latin typeface="Arial MT"/>
                <a:cs typeface="Arial MT"/>
              </a:rPr>
              <a:t>contoh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:</a:t>
            </a:r>
            <a:endParaRPr sz="2100">
              <a:latin typeface="Arial MT"/>
              <a:cs typeface="Arial MT"/>
            </a:endParaRPr>
          </a:p>
          <a:p>
            <a:pPr marL="852169" marR="150495">
              <a:lnSpc>
                <a:spcPts val="2530"/>
              </a:lnSpc>
              <a:spcBef>
                <a:spcPts val="25"/>
              </a:spcBef>
            </a:pPr>
            <a:r>
              <a:rPr sz="2100" dirty="0">
                <a:latin typeface="Arial MT"/>
                <a:cs typeface="Arial MT"/>
              </a:rPr>
              <a:t>Jika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saya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berjumpa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dgn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seorang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teman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di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jalan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dan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berkata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“Helo”,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maka saya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memiliki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pesan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yang </a:t>
            </a:r>
            <a:r>
              <a:rPr sz="2100" spc="-10" dirty="0">
                <a:latin typeface="Arial MT"/>
                <a:cs typeface="Arial MT"/>
              </a:rPr>
              <a:t>sangat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bisa</a:t>
            </a:r>
            <a:endParaRPr sz="2100">
              <a:latin typeface="Arial MT"/>
              <a:cs typeface="Arial MT"/>
            </a:endParaRPr>
          </a:p>
          <a:p>
            <a:pPr marL="852169" marR="963930">
              <a:lnSpc>
                <a:spcPts val="2530"/>
              </a:lnSpc>
              <a:spcBef>
                <a:spcPts val="15"/>
              </a:spcBef>
            </a:pPr>
            <a:r>
              <a:rPr sz="2100" spc="-5" dirty="0">
                <a:latin typeface="Arial MT"/>
                <a:cs typeface="Arial MT"/>
              </a:rPr>
              <a:t>diramalkan </a:t>
            </a:r>
            <a:r>
              <a:rPr sz="2100" dirty="0">
                <a:latin typeface="Arial MT"/>
                <a:cs typeface="Arial MT"/>
              </a:rPr>
              <a:t>atau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redundan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</a:t>
            </a:r>
            <a:r>
              <a:rPr sz="2100" i="1" spc="-5" dirty="0">
                <a:latin typeface="Arial"/>
                <a:cs typeface="Arial"/>
              </a:rPr>
              <a:t>Highly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i="1" dirty="0">
                <a:latin typeface="Arial"/>
                <a:cs typeface="Arial"/>
              </a:rPr>
              <a:t>predictable,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highly </a:t>
            </a:r>
            <a:r>
              <a:rPr sz="2100" i="1" spc="-56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redundant).</a:t>
            </a:r>
            <a:endParaRPr sz="2100">
              <a:latin typeface="Arial"/>
              <a:cs typeface="Arial"/>
            </a:endParaRPr>
          </a:p>
          <a:p>
            <a:pPr marL="584200" marR="5080">
              <a:lnSpc>
                <a:spcPct val="100699"/>
              </a:lnSpc>
              <a:spcBef>
                <a:spcPts val="105"/>
              </a:spcBef>
            </a:pPr>
            <a:r>
              <a:rPr sz="2100" spc="-5" dirty="0">
                <a:latin typeface="Arial MT"/>
                <a:cs typeface="Arial MT"/>
              </a:rPr>
              <a:t>Redundansi</a:t>
            </a:r>
            <a:r>
              <a:rPr sz="2100" spc="7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membantu</a:t>
            </a:r>
            <a:r>
              <a:rPr sz="2100" spc="8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mengatasi</a:t>
            </a:r>
            <a:r>
              <a:rPr sz="2100" spc="9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kekurangan-kekurangan 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dari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saluran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yang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mengalami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gangguan.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(jalur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komunikasi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yang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noise)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748" y="1311910"/>
            <a:ext cx="17589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Entropi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4964" y="627816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748" y="1880743"/>
            <a:ext cx="7845425" cy="40817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84200" marR="87630" indent="-572135">
              <a:lnSpc>
                <a:spcPct val="99500"/>
              </a:lnSpc>
              <a:spcBef>
                <a:spcPts val="115"/>
              </a:spcBef>
              <a:buClr>
                <a:srgbClr val="330064"/>
              </a:buClr>
              <a:buSzPct val="70833"/>
              <a:buFont typeface="Symbol"/>
              <a:buChar char=""/>
              <a:tabLst>
                <a:tab pos="584200" algn="l"/>
                <a:tab pos="584835" algn="l"/>
              </a:tabLst>
            </a:pPr>
            <a:r>
              <a:rPr sz="2400" spc="-5" dirty="0" err="1" smtClean="0">
                <a:latin typeface="Arial MT"/>
                <a:cs typeface="Arial MT"/>
              </a:rPr>
              <a:t>Adalah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konsep</a:t>
            </a:r>
            <a:r>
              <a:rPr sz="2400" spc="1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acak</a:t>
            </a:r>
            <a:r>
              <a:rPr sz="2400" spc="15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(randomness),</a:t>
            </a:r>
            <a:r>
              <a:rPr sz="2400" spc="20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di</a:t>
            </a:r>
            <a:r>
              <a:rPr sz="2400" spc="1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mana</a:t>
            </a:r>
            <a:r>
              <a:rPr sz="2400" spc="-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terdapat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spc="-65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keadaan</a:t>
            </a:r>
            <a:r>
              <a:rPr lang="en-US" sz="2400" spc="-5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yang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kemungkinannya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tidak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dirty="0" err="1" smtClean="0">
                <a:latin typeface="Arial MT"/>
                <a:cs typeface="Arial MT"/>
              </a:rPr>
              <a:t>pasti</a:t>
            </a:r>
            <a:r>
              <a:rPr sz="2400" dirty="0" smtClean="0">
                <a:latin typeface="Arial MT"/>
                <a:cs typeface="Arial MT"/>
              </a:rPr>
              <a:t>.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Entropi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timbul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jika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prediktabilitas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/</a:t>
            </a:r>
            <a:r>
              <a:rPr sz="2400" spc="1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kemungkinannya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rendah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(low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predictable)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dan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dirty="0" err="1" smtClean="0">
                <a:latin typeface="Arial MT"/>
                <a:cs typeface="Arial MT"/>
              </a:rPr>
              <a:t>informasi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yang </a:t>
            </a:r>
            <a:r>
              <a:rPr sz="2400" spc="-5" dirty="0" err="1" smtClean="0">
                <a:latin typeface="Arial MT"/>
                <a:cs typeface="Arial MT"/>
              </a:rPr>
              <a:t>ada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tinggi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(high 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information).</a:t>
            </a:r>
            <a:endParaRPr sz="2400" dirty="0" smtClean="0">
              <a:latin typeface="Arial MT"/>
              <a:cs typeface="Arial MT"/>
            </a:endParaRPr>
          </a:p>
          <a:p>
            <a:pPr marL="584200" marR="5080" indent="-572135">
              <a:lnSpc>
                <a:spcPct val="99400"/>
              </a:lnSpc>
              <a:spcBef>
                <a:spcPts val="425"/>
              </a:spcBef>
              <a:buClr>
                <a:srgbClr val="330064"/>
              </a:buClr>
              <a:buSzPct val="70833"/>
              <a:buFont typeface="Symbol"/>
              <a:buChar char=""/>
              <a:tabLst>
                <a:tab pos="584200" algn="l"/>
                <a:tab pos="584835" algn="l"/>
              </a:tabLst>
            </a:pPr>
            <a:r>
              <a:rPr sz="2400" spc="-5" dirty="0" err="1" smtClean="0">
                <a:latin typeface="Arial MT"/>
                <a:cs typeface="Arial MT"/>
              </a:rPr>
              <a:t>Berbeda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dengan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redudansi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yang</a:t>
            </a:r>
            <a:r>
              <a:rPr sz="2400" spc="1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dipandang</a:t>
            </a:r>
            <a:r>
              <a:rPr sz="2400" spc="1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sebagai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sarana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untuk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memperbaiki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komunikasi</a:t>
            </a:r>
            <a:r>
              <a:rPr sz="2400" spc="-5" dirty="0" smtClean="0">
                <a:latin typeface="Arial MT"/>
                <a:cs typeface="Arial MT"/>
              </a:rPr>
              <a:t>,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dirty="0" err="1" smtClean="0">
                <a:latin typeface="Arial MT"/>
                <a:cs typeface="Arial MT"/>
              </a:rPr>
              <a:t>entropi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dipandang</a:t>
            </a:r>
            <a:r>
              <a:rPr sz="2400" spc="1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sebagai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suatu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masalah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dalam</a:t>
            </a:r>
            <a:r>
              <a:rPr sz="2400" spc="1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komunikasi</a:t>
            </a:r>
            <a:r>
              <a:rPr sz="2400" spc="-5" dirty="0" smtClean="0">
                <a:latin typeface="Arial MT"/>
                <a:cs typeface="Arial MT"/>
              </a:rPr>
              <a:t>. </a:t>
            </a:r>
            <a:r>
              <a:rPr sz="2400" spc="-65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Keseimbangan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Redudansi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dan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dirty="0" err="1" smtClean="0">
                <a:latin typeface="Arial MT"/>
                <a:cs typeface="Arial MT"/>
              </a:rPr>
              <a:t>Entropi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mengasilkan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komunikasi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yang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efisien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dan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dapat</a:t>
            </a:r>
            <a:r>
              <a:rPr sz="2400" spc="1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mengatasi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gangguan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dalam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saluran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0200" y="1397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748" y="1311910"/>
            <a:ext cx="31642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Reduksi</a:t>
            </a:r>
            <a:r>
              <a:rPr spc="-6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223" y="2205355"/>
            <a:ext cx="7847965" cy="2870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70" marR="5080">
              <a:lnSpc>
                <a:spcPts val="2530"/>
              </a:lnSpc>
              <a:spcBef>
                <a:spcPts val="270"/>
              </a:spcBef>
            </a:pPr>
            <a:r>
              <a:rPr sz="2200" spc="-5" dirty="0">
                <a:latin typeface="Arial MT"/>
                <a:cs typeface="Arial MT"/>
              </a:rPr>
              <a:t>Mengurangi data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yang </a:t>
            </a:r>
            <a:r>
              <a:rPr sz="2200" dirty="0">
                <a:latin typeface="Arial MT"/>
                <a:cs typeface="Arial MT"/>
              </a:rPr>
              <a:t>disimpan/disajikansehingga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volumenya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menjadi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lebih</a:t>
            </a:r>
            <a:r>
              <a:rPr sz="2200" dirty="0">
                <a:latin typeface="Arial MT"/>
                <a:cs typeface="Arial MT"/>
              </a:rPr>
              <a:t> kecil </a:t>
            </a:r>
            <a:r>
              <a:rPr sz="2200" spc="-5" dirty="0">
                <a:latin typeface="Arial MT"/>
                <a:cs typeface="Arial MT"/>
              </a:rPr>
              <a:t>tetapi integritas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originalnya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masih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tetap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terjaga.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Reduksi data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terdiri dari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spcBef>
                <a:spcPts val="515"/>
              </a:spcBef>
              <a:buClr>
                <a:srgbClr val="330064"/>
              </a:buClr>
              <a:buSzPct val="68181"/>
              <a:buFont typeface="Symbol"/>
              <a:buChar char=""/>
              <a:tabLst>
                <a:tab pos="585470" algn="l"/>
                <a:tab pos="586105" algn="l"/>
              </a:tabLst>
            </a:pPr>
            <a:r>
              <a:rPr sz="2200" spc="-5" dirty="0">
                <a:latin typeface="Arial MT"/>
                <a:cs typeface="Arial MT"/>
              </a:rPr>
              <a:t>Klasifikasi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Kompresi</a:t>
            </a:r>
            <a:endParaRPr sz="2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spcBef>
                <a:spcPts val="525"/>
              </a:spcBef>
              <a:buClr>
                <a:srgbClr val="330064"/>
              </a:buClr>
              <a:buSzPct val="68181"/>
              <a:buFont typeface="Symbol"/>
              <a:buChar char=""/>
              <a:tabLst>
                <a:tab pos="585470" algn="l"/>
                <a:tab pos="586105" algn="l"/>
              </a:tabLst>
            </a:pPr>
            <a:r>
              <a:rPr sz="2200" spc="-5" dirty="0">
                <a:latin typeface="Arial MT"/>
                <a:cs typeface="Arial MT"/>
              </a:rPr>
              <a:t>Peringkasan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&amp;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Penyaringan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Keorganisasian</a:t>
            </a:r>
            <a:endParaRPr sz="2200">
              <a:latin typeface="Arial MT"/>
              <a:cs typeface="Arial MT"/>
            </a:endParaRPr>
          </a:p>
          <a:p>
            <a:pPr marL="585470" indent="-573405">
              <a:lnSpc>
                <a:spcPct val="100000"/>
              </a:lnSpc>
              <a:spcBef>
                <a:spcPts val="520"/>
              </a:spcBef>
              <a:buClr>
                <a:srgbClr val="330064"/>
              </a:buClr>
              <a:buSzPct val="68181"/>
              <a:buFont typeface="Symbol"/>
              <a:buChar char=""/>
              <a:tabLst>
                <a:tab pos="585470" algn="l"/>
                <a:tab pos="586105" algn="l"/>
              </a:tabLst>
            </a:pPr>
            <a:r>
              <a:rPr sz="2200" spc="-5" dirty="0">
                <a:latin typeface="Arial MT"/>
                <a:cs typeface="Arial MT"/>
              </a:rPr>
              <a:t>Inferensi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(Pengambilan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Keputusan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887</Words>
  <Application>Microsoft Office PowerPoint</Application>
  <PresentationFormat>Custom</PresentationFormat>
  <Paragraphs>160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KONSEP INFORMASI</vt:lpstr>
      <vt:lpstr>DATA dan INFORMASI</vt:lpstr>
      <vt:lpstr>PowerPoint Presentation</vt:lpstr>
      <vt:lpstr>Ciri – Ciri INFORMASI</vt:lpstr>
      <vt:lpstr>Model Sistem Komunikasi MODEL SHANNON &amp; WEAVER</vt:lpstr>
      <vt:lpstr>Model Sistem Komunikasi</vt:lpstr>
      <vt:lpstr>Redudansi</vt:lpstr>
      <vt:lpstr>Entropi</vt:lpstr>
      <vt:lpstr>Reduksi Data</vt:lpstr>
      <vt:lpstr>Klasifikasi data dan Kompresi</vt:lpstr>
      <vt:lpstr>PowerPoint Presentation</vt:lpstr>
      <vt:lpstr>PowerPoint Presentation</vt:lpstr>
      <vt:lpstr>Mutu INFORMASI</vt:lpstr>
      <vt:lpstr>PowerPoint Presentation</vt:lpstr>
      <vt:lpstr>Sumber – Sumber Kesalahan</vt:lpstr>
      <vt:lpstr>PowerPoint Presentation</vt:lpstr>
      <vt:lpstr>Usia INFORMASI</vt:lpstr>
      <vt:lpstr>Usia INFORMASI</vt:lpstr>
      <vt:lpstr>Fungsi INFORMASI</vt:lpstr>
      <vt:lpstr>Biaya INFORMASI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INFORMASI</dc:title>
  <dc:creator>user</dc:creator>
  <cp:lastModifiedBy>User</cp:lastModifiedBy>
  <cp:revision>3</cp:revision>
  <dcterms:created xsi:type="dcterms:W3CDTF">2022-03-04T06:32:35Z</dcterms:created>
  <dcterms:modified xsi:type="dcterms:W3CDTF">2023-04-03T05:30:17Z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2022-03-03T00:00:00Z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2022-03-04T00:00:00Z</vt:filetime>
  </property>
</Properties>
</file>