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78" r:id="rId12"/>
    <p:sldId id="265" r:id="rId13"/>
    <p:sldId id="269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80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3F2-2658-4586-B062-CD7EF0A76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A8E2-9BD3-47DB-BAF1-EE577EBEFD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3F2-2658-4586-B062-CD7EF0A76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A8E2-9BD3-47DB-BAF1-EE577EBEF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3F2-2658-4586-B062-CD7EF0A76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A8E2-9BD3-47DB-BAF1-EE577EBEF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3F2-2658-4586-B062-CD7EF0A76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A8E2-9BD3-47DB-BAF1-EE577EBEF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3F2-2658-4586-B062-CD7EF0A76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A8E2-9BD3-47DB-BAF1-EE577EBEFD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3F2-2658-4586-B062-CD7EF0A76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A8E2-9BD3-47DB-BAF1-EE577EBEF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3F2-2658-4586-B062-CD7EF0A76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A8E2-9BD3-47DB-BAF1-EE577EBEF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3F2-2658-4586-B062-CD7EF0A76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A8E2-9BD3-47DB-BAF1-EE577EBEF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3F2-2658-4586-B062-CD7EF0A76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A8E2-9BD3-47DB-BAF1-EE577EBEF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3F2-2658-4586-B062-CD7EF0A76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A8E2-9BD3-47DB-BAF1-EE577EBEF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3F2-2658-4586-B062-CD7EF0A76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B1A8E2-9BD3-47DB-BAF1-EE577EBEFDE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DD33F2-2658-4586-B062-CD7EF0A76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B1A8E2-9BD3-47DB-BAF1-EE577EBEFDE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806291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KONSEP SISTEM DAN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SISTEM INFORMASI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Model Umum Sistem</a:t>
            </a:r>
            <a:endParaRPr lang="en-US" dirty="0"/>
          </a:p>
        </p:txBody>
      </p:sp>
      <p:pic>
        <p:nvPicPr>
          <p:cNvPr id="4" name="image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590800"/>
            <a:ext cx="7315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0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71" y="914400"/>
            <a:ext cx="8944429" cy="232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71" y="3240478"/>
            <a:ext cx="894442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9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8001000" cy="74371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id-ID" sz="4400" b="1" dirty="0">
                <a:latin typeface="+mj-lt"/>
              </a:rPr>
              <a:t>Klasifikasi Sistem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76800"/>
          </a:xfrm>
        </p:spPr>
        <p:txBody>
          <a:bodyPr>
            <a:noAutofit/>
          </a:bodyPr>
          <a:lstStyle/>
          <a:p>
            <a:pPr lvl="2">
              <a:buFont typeface="Wingdings" pitchFamily="2" charset="2"/>
              <a:buChar char="v"/>
            </a:pPr>
            <a:r>
              <a:rPr lang="id-ID" sz="2600" b="1" dirty="0"/>
              <a:t>Sistem Abstrak dan Sistem Fisik</a:t>
            </a:r>
            <a:endParaRPr lang="en-US" sz="26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 algn="just">
              <a:buNone/>
            </a:pPr>
            <a:r>
              <a:rPr lang="id-ID" sz="2400" b="1" dirty="0" smtClean="0"/>
              <a:t>Sistem </a:t>
            </a:r>
            <a:r>
              <a:rPr lang="id-ID" sz="2400" b="1" dirty="0"/>
              <a:t>Abstrak</a:t>
            </a:r>
            <a:r>
              <a:rPr lang="id-ID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gagasan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id-ID" sz="2400" dirty="0" smtClean="0"/>
              <a:t> </a:t>
            </a:r>
            <a:r>
              <a:rPr lang="id-ID" sz="2400" dirty="0"/>
              <a:t>dan tidak dapat di identifikasikan secara </a:t>
            </a:r>
            <a:r>
              <a:rPr lang="id-ID" sz="2400" dirty="0" smtClean="0"/>
              <a:t>nyata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 algn="just">
              <a:buNone/>
            </a:pPr>
            <a:r>
              <a:rPr lang="id-ID" sz="2400" dirty="0"/>
              <a:t>Contoh : Sistem Teologi, hubungan antara manusia dengan Tuhan.</a:t>
            </a:r>
            <a:endParaRPr lang="en-US" sz="2400" dirty="0"/>
          </a:p>
          <a:p>
            <a:pPr marL="0" indent="0" algn="just">
              <a:buNone/>
            </a:pPr>
            <a:r>
              <a:rPr lang="id-ID" sz="2400" dirty="0"/>
              <a:t> </a:t>
            </a:r>
            <a:endParaRPr lang="en-US" sz="2400" dirty="0"/>
          </a:p>
          <a:p>
            <a:pPr marL="0" indent="0" algn="just">
              <a:buNone/>
            </a:pPr>
            <a:r>
              <a:rPr lang="id-ID" sz="2400" b="1" dirty="0"/>
              <a:t>Sistem Fisik </a:t>
            </a:r>
            <a:r>
              <a:rPr lang="id-ID" sz="2400" dirty="0"/>
              <a:t>adalah </a:t>
            </a:r>
            <a:r>
              <a:rPr lang="id-ID" sz="2400" dirty="0" smtClean="0"/>
              <a:t>kumpulan elemen</a:t>
            </a:r>
            <a:r>
              <a:rPr lang="en-US" sz="2400" dirty="0" smtClean="0"/>
              <a:t> </a:t>
            </a:r>
            <a:r>
              <a:rPr lang="id-ID" sz="2400" dirty="0" smtClean="0"/>
              <a:t>atau unsur </a:t>
            </a:r>
            <a:r>
              <a:rPr lang="id-ID" sz="2400" dirty="0"/>
              <a:t>yang saling berinteraksi satu sama lain secara fisik serta dapat diidentifikasikan secara nyata tujuan-tujuannya. </a:t>
            </a:r>
            <a:endParaRPr lang="en-US" sz="2400" dirty="0" smtClean="0"/>
          </a:p>
          <a:p>
            <a:pPr marL="0" indent="0" algn="just">
              <a:buNone/>
            </a:pPr>
            <a:r>
              <a:rPr lang="id-ID" sz="2400" dirty="0" smtClean="0"/>
              <a:t>Contoh </a:t>
            </a:r>
            <a:r>
              <a:rPr lang="id-ID" sz="2400" dirty="0"/>
              <a:t>sebagai berikut </a:t>
            </a:r>
            <a:r>
              <a:rPr lang="id-ID" sz="2400" dirty="0" smtClean="0"/>
              <a:t>:</a:t>
            </a:r>
            <a:r>
              <a:rPr lang="en-US" sz="2400" dirty="0" smtClean="0"/>
              <a:t> </a:t>
            </a:r>
            <a:r>
              <a:rPr lang="id-ID" sz="2400" dirty="0" smtClean="0"/>
              <a:t>Sistem </a:t>
            </a:r>
            <a:r>
              <a:rPr lang="id-ID" sz="2400" dirty="0"/>
              <a:t>transportasi, </a:t>
            </a:r>
            <a:r>
              <a:rPr lang="id-ID" sz="2400" dirty="0" smtClean="0"/>
              <a:t>Sistem Komputer</a:t>
            </a:r>
            <a:r>
              <a:rPr lang="en-US" sz="2400" dirty="0"/>
              <a:t>.</a:t>
            </a:r>
            <a:r>
              <a:rPr lang="id-ID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99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486400"/>
          </a:xfrm>
        </p:spPr>
        <p:txBody>
          <a:bodyPr>
            <a:normAutofit fontScale="92500"/>
          </a:bodyPr>
          <a:lstStyle/>
          <a:p>
            <a:pPr lvl="2">
              <a:buFont typeface="Wingdings" pitchFamily="2" charset="2"/>
              <a:buChar char="v"/>
            </a:pPr>
            <a:r>
              <a:rPr lang="id-ID" sz="2800" b="1" dirty="0"/>
              <a:t>Sistem Alamiah dan Buatan Manusia</a:t>
            </a:r>
            <a:endParaRPr lang="en-US" sz="2800" b="1" dirty="0"/>
          </a:p>
          <a:p>
            <a:pPr marL="0" indent="0">
              <a:buNone/>
            </a:pPr>
            <a:r>
              <a:rPr lang="id-ID" sz="3400" b="1" dirty="0"/>
              <a:t> </a:t>
            </a:r>
            <a:endParaRPr lang="en-US" sz="3400" dirty="0"/>
          </a:p>
          <a:p>
            <a:pPr marL="0" indent="0">
              <a:buNone/>
            </a:pPr>
            <a:r>
              <a:rPr lang="id-ID" b="1" dirty="0"/>
              <a:t>Sistem Alamiah</a:t>
            </a:r>
            <a:r>
              <a:rPr lang="id-ID" dirty="0"/>
              <a:t> merupakan sistem yang terjadi secara alamiah dan tidak diproses oleh manusia, dan terbentuk dari kejadian didalam alam.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Sebagai contoh yaitu </a:t>
            </a:r>
            <a:r>
              <a:rPr lang="id-ID" dirty="0" smtClean="0"/>
              <a:t>:</a:t>
            </a:r>
            <a:r>
              <a:rPr lang="en-US" dirty="0" smtClean="0"/>
              <a:t> </a:t>
            </a:r>
            <a:r>
              <a:rPr lang="id-ID" dirty="0" smtClean="0"/>
              <a:t>Sistem Atmosfier</a:t>
            </a:r>
            <a:r>
              <a:rPr lang="en-US" dirty="0" smtClean="0"/>
              <a:t>, </a:t>
            </a:r>
            <a:r>
              <a:rPr lang="id-ID" dirty="0" smtClean="0"/>
              <a:t>Sistem </a:t>
            </a:r>
            <a:r>
              <a:rPr lang="id-ID" dirty="0"/>
              <a:t>Tata </a:t>
            </a:r>
            <a:r>
              <a:rPr lang="id-ID" dirty="0" smtClean="0"/>
              <a:t>Surya</a:t>
            </a:r>
            <a:r>
              <a:rPr lang="en-US" dirty="0" smtClean="0"/>
              <a:t>, </a:t>
            </a:r>
            <a:r>
              <a:rPr lang="id-ID" dirty="0" smtClean="0"/>
              <a:t>Sistem pertum</a:t>
            </a:r>
            <a:r>
              <a:rPr lang="en-US" dirty="0" smtClean="0"/>
              <a:t>b</a:t>
            </a:r>
            <a:r>
              <a:rPr lang="id-ID" dirty="0" smtClean="0"/>
              <a:t>uhan </a:t>
            </a:r>
            <a:r>
              <a:rPr lang="id-ID" dirty="0"/>
              <a:t>pada Pohon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 </a:t>
            </a:r>
            <a:endParaRPr lang="en-US" dirty="0"/>
          </a:p>
          <a:p>
            <a:pPr marL="0" indent="0">
              <a:buNone/>
            </a:pPr>
            <a:r>
              <a:rPr lang="id-ID" b="1" dirty="0"/>
              <a:t>Sistem Buatan Manusia </a:t>
            </a:r>
            <a:r>
              <a:rPr lang="id-ID" dirty="0"/>
              <a:t>merupakan sisem yang buat oleh manusia dan merupakan interaksi antara manusia dengan mesin. </a:t>
            </a:r>
            <a:endParaRPr lang="en-US" dirty="0" smtClean="0"/>
          </a:p>
          <a:p>
            <a:pPr marL="0" indent="0">
              <a:buNone/>
            </a:pPr>
            <a:r>
              <a:rPr lang="id-ID" dirty="0" smtClean="0"/>
              <a:t>Sebagai </a:t>
            </a:r>
            <a:r>
              <a:rPr lang="id-ID" dirty="0"/>
              <a:t>contoh yaitu </a:t>
            </a:r>
            <a:r>
              <a:rPr lang="id-ID" dirty="0" smtClean="0"/>
              <a:t>:Sistem </a:t>
            </a:r>
            <a:r>
              <a:rPr lang="id-ID" dirty="0"/>
              <a:t>Informasi Berbasis Komputer </a:t>
            </a:r>
            <a:r>
              <a:rPr lang="id-ID" i="1" dirty="0"/>
              <a:t>(Computer Base System Information</a:t>
            </a:r>
            <a:r>
              <a:rPr lang="id-ID" i="1" dirty="0" smtClean="0"/>
              <a:t>)</a:t>
            </a:r>
            <a:r>
              <a:rPr lang="en-US" i="1" dirty="0" smtClean="0"/>
              <a:t>, </a:t>
            </a:r>
            <a:r>
              <a:rPr lang="id-ID" dirty="0" smtClean="0"/>
              <a:t>Sistem </a:t>
            </a:r>
            <a:r>
              <a:rPr lang="id-ID" dirty="0"/>
              <a:t>Mobil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id-ID" b="1" dirty="0" smtClean="0"/>
              <a:t>Sistem </a:t>
            </a:r>
            <a:r>
              <a:rPr lang="id-ID" b="1" dirty="0"/>
              <a:t>Deterministik dan Sistem </a:t>
            </a:r>
            <a:r>
              <a:rPr lang="id-ID" b="1" dirty="0" smtClean="0"/>
              <a:t>Probabilistik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pPr marL="0" indent="0" algn="just">
              <a:buNone/>
            </a:pPr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b="1" dirty="0" err="1"/>
              <a:t>Deterministik</a:t>
            </a:r>
            <a:endParaRPr lang="en-US" sz="2400" b="1" dirty="0"/>
          </a:p>
          <a:p>
            <a:pPr marL="0" indent="0" algn="just">
              <a:buNone/>
            </a:pPr>
            <a:r>
              <a:rPr lang="sv-SE" sz="2400" dirty="0"/>
              <a:t>sistem yg operasinya dapat diprediksi secara tepat</a:t>
            </a:r>
          </a:p>
          <a:p>
            <a:pPr marL="0" indent="0" algn="just">
              <a:buNone/>
            </a:pPr>
            <a:r>
              <a:rPr lang="en-US" sz="2400" i="1" dirty="0" err="1"/>
              <a:t>contoh</a:t>
            </a:r>
            <a:r>
              <a:rPr lang="en-US" sz="2400" i="1" dirty="0"/>
              <a:t> : program </a:t>
            </a:r>
            <a:r>
              <a:rPr lang="en-US" sz="2400" i="1" dirty="0" err="1" smtClean="0"/>
              <a:t>komputer</a:t>
            </a:r>
            <a:endParaRPr lang="en-US" sz="2400" i="1" dirty="0" smtClean="0"/>
          </a:p>
          <a:p>
            <a:pPr marL="0" indent="0" algn="just">
              <a:buNone/>
            </a:pPr>
            <a:endParaRPr lang="en-US" sz="2400" i="1" dirty="0"/>
          </a:p>
          <a:p>
            <a:pPr marL="0" indent="0" algn="just">
              <a:buNone/>
            </a:pPr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b="1" dirty="0" err="1"/>
              <a:t>Probabilistik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diramal</a:t>
            </a:r>
            <a:r>
              <a:rPr lang="en-US" sz="2400" dirty="0"/>
              <a:t> </a:t>
            </a:r>
            <a:r>
              <a:rPr lang="en-US" sz="2400" dirty="0" err="1"/>
              <a:t>dgn</a:t>
            </a:r>
            <a:r>
              <a:rPr lang="en-US" sz="2400" dirty="0"/>
              <a:t> </a:t>
            </a:r>
            <a:r>
              <a:rPr lang="en-US" sz="2400" dirty="0" err="1"/>
              <a:t>pasti</a:t>
            </a:r>
            <a:r>
              <a:rPr lang="en-US" sz="2400" dirty="0"/>
              <a:t> </a:t>
            </a:r>
            <a:r>
              <a:rPr lang="en-US" sz="2400" dirty="0" err="1" smtClean="0"/>
              <a:t>karena</a:t>
            </a:r>
            <a:r>
              <a:rPr lang="en-US" sz="2400" dirty="0"/>
              <a:t>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</a:t>
            </a:r>
            <a:r>
              <a:rPr lang="en-US" sz="2400" dirty="0" err="1"/>
              <a:t>unsur</a:t>
            </a:r>
            <a:r>
              <a:rPr lang="en-US" sz="2400" dirty="0"/>
              <a:t> </a:t>
            </a:r>
            <a:r>
              <a:rPr lang="en-US" sz="2400" dirty="0" err="1"/>
              <a:t>probabilitas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i="1" dirty="0" err="1"/>
              <a:t>contoh</a:t>
            </a:r>
            <a:r>
              <a:rPr lang="en-US" sz="2400" i="1" dirty="0"/>
              <a:t> : </a:t>
            </a:r>
            <a:r>
              <a:rPr lang="en-US" sz="2400" i="1" dirty="0" err="1" smtClean="0"/>
              <a:t>Pemasaran</a:t>
            </a:r>
            <a:r>
              <a:rPr lang="en-US" sz="2400" i="1" dirty="0" smtClean="0"/>
              <a:t>, </a:t>
            </a:r>
            <a:r>
              <a:rPr lang="en-US" sz="2400" i="1" dirty="0" err="1"/>
              <a:t>stok</a:t>
            </a:r>
            <a:r>
              <a:rPr lang="en-US" sz="2400" i="1" dirty="0"/>
              <a:t> </a:t>
            </a:r>
            <a:r>
              <a:rPr lang="en-US" sz="2400" i="1" dirty="0" err="1"/>
              <a:t>barang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233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334000"/>
          </a:xfrm>
        </p:spPr>
        <p:txBody>
          <a:bodyPr>
            <a:normAutofit/>
          </a:bodyPr>
          <a:lstStyle/>
          <a:p>
            <a:pPr marL="342900" lvl="2" indent="-342900">
              <a:buClr>
                <a:schemeClr val="accent3"/>
              </a:buClr>
              <a:buSzPct val="95000"/>
              <a:buFont typeface="Wingdings" pitchFamily="2" charset="2"/>
              <a:buChar char="v"/>
            </a:pPr>
            <a:r>
              <a:rPr lang="id-ID" sz="2600" b="1" dirty="0"/>
              <a:t>Sistem Terbuka dan Sistem </a:t>
            </a:r>
            <a:r>
              <a:rPr lang="id-ID" sz="2600" b="1" dirty="0" smtClean="0"/>
              <a:t>Tertutup</a:t>
            </a:r>
            <a:endParaRPr lang="en-US" sz="2600" b="1" dirty="0" smtClean="0"/>
          </a:p>
          <a:p>
            <a:pPr marL="0" lvl="2" indent="0">
              <a:buClr>
                <a:schemeClr val="accent3"/>
              </a:buClr>
              <a:buSzPct val="95000"/>
              <a:buNone/>
            </a:pPr>
            <a:endParaRPr lang="en-US" sz="2400" b="1" dirty="0"/>
          </a:p>
          <a:p>
            <a:pPr marL="0" indent="0" algn="just">
              <a:buNone/>
            </a:pPr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b="1" dirty="0" err="1"/>
              <a:t>Tertutup</a:t>
            </a:r>
            <a:endParaRPr lang="en-US" sz="2400" b="1" dirty="0"/>
          </a:p>
          <a:p>
            <a:pPr marL="0" indent="0" algn="just">
              <a:buNone/>
            </a:pPr>
            <a:r>
              <a:rPr lang="id-ID" sz="2400" dirty="0"/>
              <a:t>sistem yang tidak berinteraksi dan tidak terpengaruh oleh lingkungan luarnya. </a:t>
            </a:r>
            <a:r>
              <a:rPr lang="pl-PL" sz="2400" i="1" dirty="0" smtClean="0"/>
              <a:t>contoh </a:t>
            </a:r>
            <a:r>
              <a:rPr lang="pl-PL" sz="2400" i="1" dirty="0"/>
              <a:t>: reaksi kimia dlm sebuah tabung </a:t>
            </a:r>
            <a:r>
              <a:rPr lang="pl-PL" sz="2400" i="1" dirty="0" smtClean="0"/>
              <a:t>tertutup</a:t>
            </a:r>
            <a:endParaRPr lang="en-US" sz="2400" i="1" dirty="0" smtClean="0"/>
          </a:p>
          <a:p>
            <a:pPr marL="0" indent="0" algn="just">
              <a:buNone/>
            </a:pPr>
            <a:endParaRPr lang="pl-PL" sz="2400" i="1" dirty="0"/>
          </a:p>
          <a:p>
            <a:pPr marL="0" indent="0" algn="just">
              <a:buNone/>
            </a:pPr>
            <a:r>
              <a:rPr lang="en-US" sz="2400" b="1" dirty="0" err="1"/>
              <a:t>Sistem</a:t>
            </a:r>
            <a:r>
              <a:rPr lang="en-US" sz="2400" b="1" dirty="0"/>
              <a:t> Terbuka</a:t>
            </a:r>
          </a:p>
          <a:p>
            <a:pPr marL="0" indent="0" algn="just">
              <a:buNone/>
            </a:pPr>
            <a:r>
              <a:rPr lang="id-ID" sz="2400" dirty="0"/>
              <a:t>Sistem terbuka merupakan sistem yang berinteraksi dan dipengaruhi oleh lingkungan luarnya dan sistem ini menerima masukan dari luar serta menghasilkan keluaran untuk subsistem lainnya. </a:t>
            </a:r>
            <a:r>
              <a:rPr lang="nb-NO" sz="2400" i="1" dirty="0" smtClean="0"/>
              <a:t>contoh </a:t>
            </a:r>
            <a:r>
              <a:rPr lang="nb-NO" sz="2400" i="1" dirty="0"/>
              <a:t>:sistem keorganisasian, sistem penawaran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4088"/>
            <a:ext cx="8001000" cy="896112"/>
          </a:xfrm>
        </p:spPr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Perangkat Keras (</a:t>
            </a:r>
            <a:r>
              <a:rPr lang="id-ID" i="1" dirty="0"/>
              <a:t>Hardware</a:t>
            </a:r>
            <a:r>
              <a:rPr lang="id-ID" dirty="0" smtClean="0"/>
              <a:t>)</a:t>
            </a:r>
            <a:endParaRPr lang="en-US" dirty="0" smtClean="0"/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id-ID" sz="2400" dirty="0"/>
              <a:t>Perangkat Lunak (</a:t>
            </a:r>
            <a:r>
              <a:rPr lang="id-ID" sz="2400" i="1" dirty="0"/>
              <a:t>Software</a:t>
            </a:r>
            <a:r>
              <a:rPr lang="id-ID" sz="2400" dirty="0"/>
              <a:t>)</a:t>
            </a:r>
            <a:endParaRPr lang="en-US" sz="1800" dirty="0"/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id-ID" sz="2400" dirty="0"/>
              <a:t>Personil</a:t>
            </a:r>
            <a:endParaRPr lang="en-US" sz="2400" dirty="0"/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id-ID" sz="2400" dirty="0" smtClean="0"/>
              <a:t>Prosedur</a:t>
            </a:r>
            <a:endParaRPr lang="en-US" sz="2400" dirty="0" smtClean="0"/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id-ID" sz="2400" dirty="0"/>
              <a:t>Database</a:t>
            </a:r>
            <a:endParaRPr lang="en-US" sz="2400" dirty="0"/>
          </a:p>
          <a:p>
            <a:pPr marL="274320" lvl="2" indent="-274320">
              <a:buClr>
                <a:schemeClr val="accent3"/>
              </a:buClr>
              <a:buSzPct val="95000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Pembentukan</a:t>
            </a:r>
            <a:r>
              <a:rPr lang="en-US" b="1" dirty="0"/>
              <a:t> </a:t>
            </a:r>
            <a:r>
              <a:rPr lang="en-US" b="1" dirty="0" err="1"/>
              <a:t>Subsistem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153400" cy="45415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Pengunsuran</a:t>
            </a:r>
            <a:r>
              <a:rPr lang="en-US" b="1" dirty="0"/>
              <a:t> (Factoring)</a:t>
            </a:r>
          </a:p>
          <a:p>
            <a:pPr marL="0" indent="0" algn="just">
              <a:buNone/>
            </a:pPr>
            <a:r>
              <a:rPr lang="fi-FI" dirty="0"/>
              <a:t>Perancangan sistem menuntut keseluruhan sistem</a:t>
            </a:r>
            <a:r>
              <a:rPr lang="fi-FI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dianalisa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/>
              <a:t>diuraikan</a:t>
            </a:r>
            <a:r>
              <a:rPr lang="en-US" dirty="0"/>
              <a:t>/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subsistem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proses </a:t>
            </a:r>
            <a:r>
              <a:rPr lang="en-US" dirty="0" err="1"/>
              <a:t>pengunsuran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r>
              <a:rPr lang="en-US" b="1" dirty="0" err="1"/>
              <a:t>Penyederhanaan</a:t>
            </a:r>
            <a:r>
              <a:rPr lang="en-US" b="1" dirty="0"/>
              <a:t> (</a:t>
            </a:r>
            <a:r>
              <a:rPr lang="en-US" b="1" dirty="0" err="1"/>
              <a:t>Simplikasi</a:t>
            </a:r>
            <a:r>
              <a:rPr lang="en-US" b="1" dirty="0"/>
              <a:t>)</a:t>
            </a:r>
          </a:p>
          <a:p>
            <a:pPr marL="0" indent="0" algn="just">
              <a:buNone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subsistem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 smtClean="0"/>
              <a:t>, </a:t>
            </a:r>
            <a:r>
              <a:rPr lang="en-US" dirty="0" err="1" smtClean="0"/>
              <a:t>keluaran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interface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subsistem-subsistem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smtClean="0"/>
              <a:t>interface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penyederhanaan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penggambaran</a:t>
            </a:r>
            <a:r>
              <a:rPr lang="en-US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11881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486400"/>
          </a:xfrm>
        </p:spPr>
        <p:txBody>
          <a:bodyPr/>
          <a:lstStyle/>
          <a:p>
            <a:r>
              <a:rPr lang="en-US" b="1" dirty="0" err="1"/>
              <a:t>Pemisahan</a:t>
            </a:r>
            <a:r>
              <a:rPr lang="en-US" b="1" dirty="0"/>
              <a:t> (Decoupling)</a:t>
            </a:r>
          </a:p>
          <a:p>
            <a:pPr marL="0" indent="0" algn="just">
              <a:buNone/>
            </a:pPr>
            <a:endParaRPr lang="sv-SE" dirty="0" smtClean="0"/>
          </a:p>
          <a:p>
            <a:pPr marL="0" indent="0" algn="just">
              <a:buNone/>
            </a:pPr>
            <a:r>
              <a:rPr lang="sv-SE" dirty="0" smtClean="0"/>
              <a:t>Dua subsistem </a:t>
            </a:r>
            <a:r>
              <a:rPr lang="sv-SE" dirty="0"/>
              <a:t>yg berhubungan sangat erat membutuhkan </a:t>
            </a:r>
            <a:r>
              <a:rPr lang="sv-SE" dirty="0" smtClean="0"/>
              <a:t>suatu </a:t>
            </a:r>
            <a:r>
              <a:rPr lang="en-US" dirty="0" err="1" smtClean="0"/>
              <a:t>koordinasi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 smtClean="0"/>
              <a:t>ketat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/>
              <a:t>pemecahannya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mengendorkan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sejenak</a:t>
            </a:r>
            <a:r>
              <a:rPr lang="en-US" dirty="0" smtClean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7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b="1" dirty="0" err="1"/>
              <a:t>Pengendalian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/>
              <a:t>Diwujudkan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 smtClean="0"/>
              <a:t>balik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feedback</a:t>
            </a:r>
            <a:r>
              <a:rPr lang="en-US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mengatur</a:t>
            </a:r>
            <a:r>
              <a:rPr lang="en-US" dirty="0"/>
              <a:t> agar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err="1" smtClean="0"/>
              <a:t>Tujuan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keluaran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04088"/>
            <a:ext cx="7924800" cy="515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id-ID" dirty="0" smtClean="0">
                <a:solidFill>
                  <a:schemeClr val="tx1"/>
                </a:solidFill>
                <a:effectLst/>
              </a:rPr>
              <a:t>efini </a:t>
            </a:r>
            <a:r>
              <a:rPr lang="id-ID" dirty="0">
                <a:solidFill>
                  <a:schemeClr val="tx1"/>
                </a:solidFill>
                <a:effectLst/>
              </a:rPr>
              <a:t>sistem menurut para ahli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id-ID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Prof. Dr. Mr. S. Prajudi A. </a:t>
            </a:r>
            <a:r>
              <a:rPr lang="id-ID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mendefinisikan sistem adalah </a:t>
            </a:r>
            <a:r>
              <a:rPr lang="id-ID" sz="2400" i="1" dirty="0">
                <a:latin typeface="Tahoma" pitchFamily="34" charset="0"/>
                <a:ea typeface="Tahoma" pitchFamily="34" charset="0"/>
                <a:cs typeface="Tahoma" pitchFamily="34" charset="0"/>
              </a:rPr>
              <a:t>suatu yang terdiri dari obyek, unsur-unsur atau komponen- komponen yang berkaitan dan berhubungan satu sama lainnya, sehingga unsur-unsur tersebut merupakan satu kesatuan proses</a:t>
            </a:r>
            <a:r>
              <a:rPr lang="id-ID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id-ID" sz="24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Menurut Gordon B Davis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20040" lvl="1" indent="0">
              <a:buNone/>
            </a:pP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Sistem adalah seperangkat unsur unsur yang terdiri dari manusia, alat konsep dan prosedur yang dihimpun untuk maksud dan tujuan bersama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id-ID" sz="24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Menurut Raymond Mc Leod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20040" lvl="1" indent="0">
              <a:buNone/>
            </a:pP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Sistem adalah sekelompok elemen yang terintegrasi dengan maksud yang sama untuk 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menc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 </a:t>
            </a: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suatu tujuan.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4088"/>
            <a:ext cx="8001000" cy="74371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•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nn-NO" dirty="0" smtClean="0"/>
              <a:t>prosedur </a:t>
            </a:r>
            <a:r>
              <a:rPr lang="nn-NO" dirty="0"/>
              <a:t>kerja, informasi, orang, dan </a:t>
            </a:r>
            <a:r>
              <a:rPr lang="nn-NO" dirty="0" smtClean="0"/>
              <a:t>teknologi informasi </a:t>
            </a:r>
            <a:r>
              <a:rPr lang="nn-NO" dirty="0"/>
              <a:t>yang diorganisasikan untuk </a:t>
            </a:r>
            <a:r>
              <a:rPr lang="nn-NO" dirty="0" smtClean="0"/>
              <a:t>mencapai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(Alter, 1992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sv-SE" dirty="0"/>
              <a:t>• Sistem informasi adalah kumpulan </a:t>
            </a:r>
            <a:r>
              <a:rPr lang="sv-SE" dirty="0" smtClean="0"/>
              <a:t>perangkat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mentransformasikan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(</a:t>
            </a:r>
            <a:r>
              <a:rPr lang="en-US" dirty="0" err="1"/>
              <a:t>Bodnar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Hopwood</a:t>
            </a:r>
            <a:r>
              <a:rPr lang="en-US" dirty="0"/>
              <a:t>, 1993)</a:t>
            </a:r>
          </a:p>
        </p:txBody>
      </p:sp>
    </p:spTree>
    <p:extLst>
      <p:ext uri="{BB962C8B-B14F-4D97-AF65-F5344CB8AC3E}">
        <p14:creationId xmlns:p14="http://schemas.microsoft.com/office/powerpoint/2010/main" val="18746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486400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perolehan</a:t>
            </a:r>
            <a:r>
              <a:rPr lang="en-US" dirty="0"/>
              <a:t> (gathering</a:t>
            </a:r>
            <a:r>
              <a:rPr lang="en-US" dirty="0" smtClean="0"/>
              <a:t>), </a:t>
            </a:r>
            <a:r>
              <a:rPr lang="en-US" dirty="0" err="1" smtClean="0"/>
              <a:t>pengkombinasian</a:t>
            </a:r>
            <a:r>
              <a:rPr lang="en-US" dirty="0" smtClean="0"/>
              <a:t> </a:t>
            </a:r>
            <a:r>
              <a:rPr lang="en-US" dirty="0"/>
              <a:t>(combining), </a:t>
            </a:r>
            <a:r>
              <a:rPr lang="en-US" dirty="0" err="1"/>
              <a:t>penyimpanan</a:t>
            </a:r>
            <a:r>
              <a:rPr lang="en-US" dirty="0"/>
              <a:t> (storing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penggunaan</a:t>
            </a:r>
            <a:r>
              <a:rPr lang="en-US" dirty="0"/>
              <a:t> (using)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dibuatnya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(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komputer</a:t>
            </a:r>
            <a:r>
              <a:rPr lang="en-US" dirty="0" smtClean="0"/>
              <a:t>, </a:t>
            </a:r>
            <a:r>
              <a:rPr lang="nn-NO" dirty="0" smtClean="0"/>
              <a:t>teknologi </a:t>
            </a:r>
            <a:r>
              <a:rPr lang="nn-NO" dirty="0"/>
              <a:t>informasi, dan prosedur kerja</a:t>
            </a:r>
            <a:r>
              <a:rPr lang="nn-NO" dirty="0" smtClean="0"/>
              <a:t>)</a:t>
            </a:r>
          </a:p>
          <a:p>
            <a:pPr algn="just">
              <a:buFont typeface="Arial" pitchFamily="34" charset="0"/>
              <a:buChar char="•"/>
            </a:pPr>
            <a:endParaRPr lang="nn-NO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Ada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diproses</a:t>
            </a:r>
            <a:r>
              <a:rPr lang="en-US" dirty="0"/>
              <a:t> (data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 smtClean="0"/>
              <a:t>)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fi-FI" dirty="0" smtClean="0"/>
              <a:t>Dimaksudkan </a:t>
            </a:r>
            <a:r>
              <a:rPr lang="fi-FI" dirty="0"/>
              <a:t>untuk mencapai suatu sasaran atau</a:t>
            </a:r>
          </a:p>
          <a:p>
            <a:pPr marL="0" indent="0" algn="just">
              <a:buNone/>
            </a:pPr>
            <a:r>
              <a:rPr lang="en-US" dirty="0" err="1"/>
              <a:t>tujuan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produktifitas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aplikasi-aplikasi</a:t>
            </a:r>
            <a:r>
              <a:rPr lang="en-US" dirty="0"/>
              <a:t> </a:t>
            </a:r>
            <a:r>
              <a:rPr lang="en-US" dirty="0" err="1" smtClean="0"/>
              <a:t>strategis</a:t>
            </a:r>
            <a:r>
              <a:rPr lang="en-US" dirty="0" smtClean="0"/>
              <a:t> yang </a:t>
            </a:r>
            <a:r>
              <a:rPr lang="en-US" dirty="0" err="1"/>
              <a:t>baru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(Management </a:t>
            </a:r>
            <a:r>
              <a:rPr lang="en-US" dirty="0" smtClean="0"/>
              <a:t>Information System</a:t>
            </a:r>
            <a:r>
              <a:rPr lang="en-US" dirty="0"/>
              <a:t>)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(Decision Support System)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Eksekutif</a:t>
            </a:r>
            <a:r>
              <a:rPr lang="en-US" dirty="0"/>
              <a:t> (Executive </a:t>
            </a:r>
            <a:r>
              <a:rPr lang="en-US" dirty="0" smtClean="0"/>
              <a:t>Information System</a:t>
            </a:r>
            <a:r>
              <a:rPr lang="en-US" dirty="0"/>
              <a:t>)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Otomasi</a:t>
            </a:r>
            <a:r>
              <a:rPr lang="en-US" dirty="0"/>
              <a:t> </a:t>
            </a:r>
            <a:r>
              <a:rPr lang="en-US" dirty="0" err="1"/>
              <a:t>Perkantoran</a:t>
            </a:r>
            <a:r>
              <a:rPr lang="en-US" dirty="0"/>
              <a:t> (Office Automation)</a:t>
            </a:r>
          </a:p>
          <a:p>
            <a:r>
              <a:rPr lang="sv-SE" dirty="0" smtClean="0"/>
              <a:t>Sistem </a:t>
            </a:r>
            <a:r>
              <a:rPr lang="sv-SE" dirty="0"/>
              <a:t>Pendukung Pakar (Expert Support System)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Transaksi</a:t>
            </a:r>
            <a:r>
              <a:rPr lang="en-US" dirty="0"/>
              <a:t> (Transaction Processing System)</a:t>
            </a:r>
          </a:p>
        </p:txBody>
      </p:sp>
    </p:spTree>
    <p:extLst>
      <p:ext uri="{BB962C8B-B14F-4D97-AF65-F5344CB8AC3E}">
        <p14:creationId xmlns:p14="http://schemas.microsoft.com/office/powerpoint/2010/main" val="33806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 </a:t>
            </a:r>
            <a:r>
              <a:rPr lang="en-US" dirty="0" smtClean="0"/>
              <a:t>(Geographic Information System)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Medis</a:t>
            </a:r>
            <a:r>
              <a:rPr lang="en-US" dirty="0" smtClean="0"/>
              <a:t> (Medical Information System)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(</a:t>
            </a:r>
            <a:r>
              <a:rPr lang="en-US" dirty="0" smtClean="0"/>
              <a:t>Marketing Information </a:t>
            </a:r>
            <a:r>
              <a:rPr lang="en-US" dirty="0"/>
              <a:t>System)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(</a:t>
            </a:r>
            <a:r>
              <a:rPr lang="en-US" dirty="0" smtClean="0"/>
              <a:t>Academic Information </a:t>
            </a:r>
            <a:r>
              <a:rPr lang="en-US" dirty="0"/>
              <a:t>System)</a:t>
            </a:r>
          </a:p>
        </p:txBody>
      </p:sp>
    </p:spTree>
    <p:extLst>
      <p:ext uri="{BB962C8B-B14F-4D97-AF65-F5344CB8AC3E}">
        <p14:creationId xmlns:p14="http://schemas.microsoft.com/office/powerpoint/2010/main" val="22491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id-ID" dirty="0" smtClean="0"/>
              <a:t>efinisi </a:t>
            </a:r>
            <a:r>
              <a:rPr lang="id-ID" dirty="0"/>
              <a:t>dari Sub Sistem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Gordon B. Davis, </a:t>
            </a:r>
            <a:r>
              <a:rPr lang="id-ID" dirty="0"/>
              <a:t>mendefinisikan sistem </a:t>
            </a:r>
            <a:r>
              <a:rPr lang="id-ID" i="1" dirty="0"/>
              <a:t>dibagi menjadi beberapa faktor atau unsur- unsur kedalam subsistem-subsistem.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id-ID" b="1" dirty="0"/>
              <a:t>Norman L. Enger, </a:t>
            </a:r>
            <a:r>
              <a:rPr lang="id-ID" dirty="0"/>
              <a:t>mendefinisikan suatu </a:t>
            </a:r>
            <a:r>
              <a:rPr lang="id-ID" i="1" dirty="0"/>
              <a:t>sub-sistem adalah serangkaian kegiatan yg dapat ditentukan identitasnya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5405438" cy="477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0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Karakteristik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:</a:t>
            </a:r>
          </a:p>
          <a:p>
            <a:pPr marL="502920" indent="-457200">
              <a:buFont typeface="Wingdings" pitchFamily="2" charset="2"/>
              <a:buChar char="Ø"/>
            </a:pP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Elemen</a:t>
            </a:r>
            <a:r>
              <a:rPr lang="en-US" sz="2400" dirty="0"/>
              <a:t>)</a:t>
            </a:r>
          </a:p>
          <a:p>
            <a:pPr marL="502920" indent="-457200">
              <a:buFont typeface="Wingdings" pitchFamily="2" charset="2"/>
              <a:buChar char="Ø"/>
            </a:pPr>
            <a:r>
              <a:rPr lang="en-US" sz="2400" dirty="0" err="1" smtClean="0"/>
              <a:t>Batasan</a:t>
            </a:r>
            <a:r>
              <a:rPr lang="en-US" sz="2400" dirty="0" smtClean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(Boundary)</a:t>
            </a:r>
          </a:p>
          <a:p>
            <a:pPr marL="502920" indent="-457200">
              <a:buFont typeface="Wingdings" pitchFamily="2" charset="2"/>
              <a:buChar char="Ø"/>
            </a:pP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/>
              <a:t>luar</a:t>
            </a:r>
            <a:r>
              <a:rPr lang="en-US" sz="2400" dirty="0"/>
              <a:t> (Environment)</a:t>
            </a:r>
          </a:p>
          <a:p>
            <a:pPr marL="502920" indent="-457200">
              <a:buFont typeface="Wingdings" pitchFamily="2" charset="2"/>
              <a:buChar char="Ø"/>
            </a:pPr>
            <a:r>
              <a:rPr lang="en-US" sz="2400" dirty="0" err="1" smtClean="0"/>
              <a:t>Penghubung</a:t>
            </a:r>
            <a:r>
              <a:rPr lang="en-US" sz="2400" dirty="0" smtClean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(Interface)</a:t>
            </a:r>
          </a:p>
          <a:p>
            <a:pPr marL="502920" indent="-457200">
              <a:buFont typeface="Wingdings" pitchFamily="2" charset="2"/>
              <a:buChar char="Ø"/>
            </a:pPr>
            <a:r>
              <a:rPr lang="en-US" sz="2400" dirty="0" err="1" smtClean="0"/>
              <a:t>Masukan</a:t>
            </a:r>
            <a:r>
              <a:rPr lang="en-US" sz="2400" dirty="0" smtClean="0"/>
              <a:t> </a:t>
            </a:r>
            <a:r>
              <a:rPr lang="en-US" sz="2400" dirty="0"/>
              <a:t>(Input)</a:t>
            </a:r>
          </a:p>
          <a:p>
            <a:pPr marL="502920" indent="-457200">
              <a:buFont typeface="Wingdings" pitchFamily="2" charset="2"/>
              <a:buChar char="Ø"/>
            </a:pPr>
            <a:r>
              <a:rPr lang="en-US" sz="2400" dirty="0" err="1" smtClean="0"/>
              <a:t>Keluaran</a:t>
            </a:r>
            <a:r>
              <a:rPr lang="en-US" sz="2400" dirty="0" smtClean="0"/>
              <a:t> </a:t>
            </a:r>
            <a:r>
              <a:rPr lang="en-US" sz="2400" dirty="0"/>
              <a:t>(Output</a:t>
            </a:r>
            <a:r>
              <a:rPr lang="en-US" sz="2400" dirty="0" smtClean="0"/>
              <a:t>)</a:t>
            </a:r>
          </a:p>
          <a:p>
            <a:pPr marL="502920" indent="-457200">
              <a:buFont typeface="Wingdings" pitchFamily="2" charset="2"/>
              <a:buChar char="Ø"/>
            </a:pPr>
            <a:r>
              <a:rPr lang="en-US" sz="2400" dirty="0" err="1" smtClean="0"/>
              <a:t>Pengolah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(Proses)</a:t>
            </a:r>
          </a:p>
          <a:p>
            <a:pPr marL="502920" indent="-457200">
              <a:buFont typeface="Wingdings" pitchFamily="2" charset="2"/>
              <a:buChar char="Ø"/>
            </a:pPr>
            <a:r>
              <a:rPr lang="id-ID" sz="2400" dirty="0" smtClean="0"/>
              <a:t>Sasaran </a:t>
            </a:r>
            <a:r>
              <a:rPr lang="id-ID" sz="2400" dirty="0"/>
              <a:t>dan Tujuan Sistem ( </a:t>
            </a:r>
            <a:r>
              <a:rPr lang="id-ID" sz="2400" i="1" dirty="0"/>
              <a:t>Objective and Goal System </a:t>
            </a:r>
            <a:r>
              <a:rPr lang="id-ID" sz="24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06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562600"/>
          </a:xfrm>
        </p:spPr>
        <p:txBody>
          <a:bodyPr>
            <a:normAutofit fontScale="92500" lnSpcReduction="10000"/>
          </a:bodyPr>
          <a:lstStyle/>
          <a:p>
            <a:pPr lvl="2" algn="just">
              <a:buFont typeface="Wingdings" pitchFamily="2" charset="2"/>
              <a:buChar char="Ø"/>
            </a:pPr>
            <a:r>
              <a:rPr lang="id-ID" sz="2600" b="1" dirty="0" smtClean="0"/>
              <a:t>Komponen </a:t>
            </a:r>
            <a:r>
              <a:rPr lang="id-ID" sz="2600" b="1" dirty="0"/>
              <a:t>Sistem ( </a:t>
            </a:r>
            <a:r>
              <a:rPr lang="id-ID" sz="2600" b="1" i="1" dirty="0"/>
              <a:t>Components System</a:t>
            </a:r>
            <a:r>
              <a:rPr lang="id-ID" sz="2600" b="1" dirty="0"/>
              <a:t>)</a:t>
            </a:r>
            <a:endParaRPr lang="en-US" sz="2600" dirty="0"/>
          </a:p>
          <a:p>
            <a:pPr marL="0" indent="0" algn="just">
              <a:buNone/>
            </a:pPr>
            <a:r>
              <a:rPr lang="id-ID" b="1" dirty="0"/>
              <a:t> </a:t>
            </a:r>
            <a:r>
              <a:rPr lang="id-ID" dirty="0" smtClean="0"/>
              <a:t>Komponen</a:t>
            </a:r>
            <a:r>
              <a:rPr lang="en-US" dirty="0" smtClean="0"/>
              <a:t> </a:t>
            </a:r>
            <a:r>
              <a:rPr lang="id-ID" dirty="0" smtClean="0"/>
              <a:t>sistem </a:t>
            </a:r>
            <a:r>
              <a:rPr lang="id-ID" dirty="0" smtClean="0"/>
              <a:t>dapat </a:t>
            </a:r>
            <a:r>
              <a:rPr lang="id-ID" dirty="0"/>
              <a:t>berupa suatu subsistem atau bagian-bagian dari sistem. Setiap subsistem memiliki sifat-sifat dari sistem dan menjalankan fungsi tertentu dari sistem.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tercipta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tujuannya</a:t>
            </a:r>
            <a:r>
              <a:rPr lang="en-US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id-ID" dirty="0"/>
              <a:t> </a:t>
            </a:r>
            <a:endParaRPr lang="en-US" dirty="0"/>
          </a:p>
          <a:p>
            <a:pPr lvl="2" algn="just">
              <a:buFont typeface="Wingdings" pitchFamily="2" charset="2"/>
              <a:buChar char="Ø"/>
            </a:pPr>
            <a:r>
              <a:rPr lang="id-ID" sz="2600" b="1" dirty="0"/>
              <a:t>Batasan Sistem ( </a:t>
            </a:r>
            <a:r>
              <a:rPr lang="id-ID" sz="2600" b="1" i="1" dirty="0"/>
              <a:t>Boundary System </a:t>
            </a:r>
            <a:r>
              <a:rPr lang="id-ID" sz="2600" b="1" dirty="0"/>
              <a:t>)</a:t>
            </a:r>
            <a:endParaRPr lang="en-US" sz="2600" dirty="0"/>
          </a:p>
          <a:p>
            <a:pPr marL="0" indent="0" algn="just">
              <a:buNone/>
            </a:pPr>
            <a:r>
              <a:rPr lang="id-ID" b="1" dirty="0"/>
              <a:t> </a:t>
            </a:r>
            <a:r>
              <a:rPr lang="id-ID" dirty="0" smtClean="0"/>
              <a:t>Batasan </a:t>
            </a:r>
            <a:r>
              <a:rPr lang="id-ID" dirty="0"/>
              <a:t>sistem (</a:t>
            </a:r>
            <a:r>
              <a:rPr lang="id-ID" i="1" dirty="0"/>
              <a:t>Boundary System</a:t>
            </a:r>
            <a:r>
              <a:rPr lang="id-ID" dirty="0"/>
              <a:t>) merupakan </a:t>
            </a:r>
            <a:r>
              <a:rPr lang="en-US" dirty="0"/>
              <a:t>Daerah </a:t>
            </a:r>
            <a:r>
              <a:rPr lang="en-US" dirty="0" err="1"/>
              <a:t>pemisah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 smtClean="0"/>
              <a:t>luarnya</a:t>
            </a:r>
            <a:r>
              <a:rPr lang="en-US" dirty="0" smtClean="0"/>
              <a:t>.</a:t>
            </a:r>
            <a:r>
              <a:rPr lang="id-ID" dirty="0" smtClean="0"/>
              <a:t> Batasan </a:t>
            </a:r>
            <a:r>
              <a:rPr lang="id-ID" dirty="0"/>
              <a:t>sistem ini memungkinkan suatu sistem dipandang sebagai satu kesatuan. Batasan sistem ini menunjukan ruang lingkup dari sistem tersebut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5638800"/>
          </a:xfrm>
        </p:spPr>
        <p:txBody>
          <a:bodyPr>
            <a:normAutofit fontScale="77500" lnSpcReduction="20000"/>
          </a:bodyPr>
          <a:lstStyle/>
          <a:p>
            <a:pPr lvl="2" algn="just">
              <a:buFont typeface="Wingdings" pitchFamily="2" charset="2"/>
              <a:buChar char="Ø"/>
            </a:pPr>
            <a:r>
              <a:rPr lang="id-ID" sz="3100" b="1" dirty="0"/>
              <a:t>Lingkungan Sistem ( </a:t>
            </a:r>
            <a:r>
              <a:rPr lang="id-ID" sz="3100" b="1" i="1" dirty="0"/>
              <a:t>Environment System </a:t>
            </a:r>
            <a:r>
              <a:rPr lang="id-ID" sz="3100" b="1" dirty="0" smtClean="0"/>
              <a:t>)</a:t>
            </a:r>
            <a:endParaRPr lang="en-US" sz="3100" dirty="0"/>
          </a:p>
          <a:p>
            <a:pPr marL="0" indent="0" algn="just">
              <a:buNone/>
            </a:pPr>
            <a:r>
              <a:rPr lang="id-ID" sz="3100" dirty="0" smtClean="0"/>
              <a:t>Lingkungan luar (</a:t>
            </a:r>
            <a:r>
              <a:rPr lang="id-ID" sz="3100" i="1" dirty="0" smtClean="0"/>
              <a:t>Environment</a:t>
            </a:r>
            <a:r>
              <a:rPr lang="id-ID" sz="3100" dirty="0" smtClean="0"/>
              <a:t>) dari suatu sistem adalah </a:t>
            </a:r>
            <a:r>
              <a:rPr lang="en-US" sz="3100" dirty="0" err="1" smtClean="0"/>
              <a:t>Segala</a:t>
            </a:r>
            <a:r>
              <a:rPr lang="en-US" sz="3100" dirty="0" smtClean="0"/>
              <a:t> </a:t>
            </a:r>
            <a:r>
              <a:rPr lang="en-US" sz="3100" dirty="0" err="1" smtClean="0"/>
              <a:t>sesuatu</a:t>
            </a:r>
            <a:r>
              <a:rPr lang="id-ID" sz="3100" dirty="0" smtClean="0"/>
              <a:t> </a:t>
            </a:r>
            <a:r>
              <a:rPr lang="id-ID" sz="3100" dirty="0" smtClean="0"/>
              <a:t>yang </a:t>
            </a:r>
            <a:r>
              <a:rPr lang="en-US" sz="3100" dirty="0" err="1" smtClean="0"/>
              <a:t>berada</a:t>
            </a:r>
            <a:r>
              <a:rPr lang="id-ID" sz="3100" dirty="0" smtClean="0"/>
              <a:t> </a:t>
            </a:r>
            <a:r>
              <a:rPr lang="id-ID" sz="3100" dirty="0" smtClean="0"/>
              <a:t>diluar </a:t>
            </a:r>
            <a:r>
              <a:rPr lang="id-ID" sz="3100" smtClean="0"/>
              <a:t>batas </a:t>
            </a:r>
            <a:r>
              <a:rPr lang="id-ID" sz="3100" smtClean="0"/>
              <a:t>sistem </a:t>
            </a:r>
            <a:r>
              <a:rPr lang="id-ID" sz="3100" dirty="0" smtClean="0"/>
              <a:t>yang mempengaruhi operasi sistem. </a:t>
            </a:r>
            <a:r>
              <a:rPr lang="en-US" sz="3100" dirty="0" err="1" smtClean="0"/>
              <a:t>contoh</a:t>
            </a:r>
            <a:r>
              <a:rPr lang="en-US" sz="3100" dirty="0" smtClean="0"/>
              <a:t> </a:t>
            </a:r>
            <a:r>
              <a:rPr lang="en-US" sz="3100" dirty="0"/>
              <a:t>: Vendor, </a:t>
            </a:r>
            <a:r>
              <a:rPr lang="en-US" sz="3100" dirty="0" err="1"/>
              <a:t>Pelanggan</a:t>
            </a:r>
            <a:r>
              <a:rPr lang="en-US" sz="3100" dirty="0"/>
              <a:t>, </a:t>
            </a:r>
            <a:r>
              <a:rPr lang="en-US" sz="3100" dirty="0" err="1"/>
              <a:t>Pemilik</a:t>
            </a:r>
            <a:r>
              <a:rPr lang="en-US" sz="3100" dirty="0"/>
              <a:t>, </a:t>
            </a:r>
            <a:r>
              <a:rPr lang="en-US" sz="3100" dirty="0" err="1"/>
              <a:t>Pemerintah</a:t>
            </a:r>
            <a:r>
              <a:rPr lang="en-US" sz="3100" dirty="0"/>
              <a:t>, Bank</a:t>
            </a:r>
            <a:r>
              <a:rPr lang="en-US" sz="3100" dirty="0" smtClean="0"/>
              <a:t>, </a:t>
            </a:r>
            <a:r>
              <a:rPr lang="en-US" sz="3100" dirty="0" err="1" smtClean="0"/>
              <a:t>Pesaing</a:t>
            </a:r>
            <a:endParaRPr lang="en-US" sz="3100" dirty="0" smtClean="0"/>
          </a:p>
          <a:p>
            <a:pPr marL="0" indent="0" algn="just">
              <a:buNone/>
            </a:pPr>
            <a:endParaRPr lang="en-US" sz="3100" dirty="0" smtClean="0"/>
          </a:p>
          <a:p>
            <a:pPr lvl="2" algn="just">
              <a:buFont typeface="Wingdings" pitchFamily="2" charset="2"/>
              <a:buChar char="Ø"/>
            </a:pPr>
            <a:r>
              <a:rPr lang="id-ID" sz="3100" b="1" dirty="0"/>
              <a:t>Penghubung Sistem ( </a:t>
            </a:r>
            <a:r>
              <a:rPr lang="id-ID" sz="3100" b="1" i="1" dirty="0"/>
              <a:t>Inteface System </a:t>
            </a:r>
            <a:r>
              <a:rPr lang="id-ID" sz="3100" b="1" dirty="0"/>
              <a:t>)</a:t>
            </a:r>
            <a:endParaRPr lang="en-US" sz="3100" dirty="0"/>
          </a:p>
          <a:p>
            <a:pPr marL="0" indent="0" algn="just">
              <a:buNone/>
            </a:pPr>
            <a:r>
              <a:rPr lang="en-US" sz="3100" dirty="0" smtClean="0"/>
              <a:t>P</a:t>
            </a:r>
            <a:r>
              <a:rPr lang="id-ID" sz="3100" dirty="0" smtClean="0"/>
              <a:t>enghubung </a:t>
            </a:r>
            <a:r>
              <a:rPr lang="id-ID" sz="3100" dirty="0"/>
              <a:t>(</a:t>
            </a:r>
            <a:r>
              <a:rPr lang="id-ID" sz="3100" i="1" dirty="0"/>
              <a:t>Interface</a:t>
            </a:r>
            <a:r>
              <a:rPr lang="id-ID" sz="3100" dirty="0"/>
              <a:t>) merupakan media penghubung antara satu subsistem dengan subsistem yang lainnya.</a:t>
            </a:r>
            <a:endParaRPr lang="en-US" sz="3100" dirty="0"/>
          </a:p>
          <a:p>
            <a:pPr marL="0" indent="0" algn="just">
              <a:buNone/>
            </a:pPr>
            <a:r>
              <a:rPr lang="id-ID" sz="3100" dirty="0"/>
              <a:t>Kegunaan penghubung yang lainnya adalah :</a:t>
            </a:r>
            <a:endParaRPr lang="en-US" sz="3100" dirty="0"/>
          </a:p>
          <a:p>
            <a:pPr marL="514350" lvl="0" indent="-514350" algn="just">
              <a:buFont typeface="+mj-lt"/>
              <a:buAutoNum type="arabicPeriod"/>
            </a:pPr>
            <a:r>
              <a:rPr lang="id-ID" sz="3100" dirty="0"/>
              <a:t>Memungkinkan </a:t>
            </a:r>
            <a:r>
              <a:rPr lang="id-ID" sz="3100" dirty="0" smtClean="0"/>
              <a:t>sumber</a:t>
            </a:r>
            <a:r>
              <a:rPr lang="en-US" sz="3100" dirty="0" smtClean="0"/>
              <a:t> </a:t>
            </a:r>
            <a:r>
              <a:rPr lang="id-ID" sz="3100" dirty="0" smtClean="0"/>
              <a:t>dapat </a:t>
            </a:r>
            <a:r>
              <a:rPr lang="id-ID" sz="3100" dirty="0"/>
              <a:t>mengalir dari subsitem yang satu kesubsistem yang lainnya.</a:t>
            </a:r>
            <a:endParaRPr lang="en-US" sz="3100" dirty="0"/>
          </a:p>
          <a:p>
            <a:pPr marL="514350" lvl="0" indent="-514350" algn="just">
              <a:buFont typeface="+mj-lt"/>
              <a:buAutoNum type="arabicPeriod"/>
            </a:pPr>
            <a:r>
              <a:rPr lang="id-ID" sz="3100" dirty="0"/>
              <a:t>Keluaran dari subsistem menjadi masukan untuk subsistem yang lainnya melalui penghubung.</a:t>
            </a:r>
            <a:endParaRPr lang="en-US" sz="3100" dirty="0"/>
          </a:p>
          <a:p>
            <a:pPr marL="514350" lvl="0" indent="-514350" algn="just">
              <a:buFont typeface="+mj-lt"/>
              <a:buAutoNum type="arabicPeriod"/>
            </a:pPr>
            <a:r>
              <a:rPr lang="id-ID" sz="3100" dirty="0"/>
              <a:t>Satu subsitem dapat berintegrasi dengan subsistem yang lainnya untuk membentuk satu kesatuan.</a:t>
            </a:r>
            <a:endParaRPr lang="en-US" sz="31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534400" cy="5867400"/>
          </a:xfrm>
        </p:spPr>
        <p:txBody>
          <a:bodyPr>
            <a:noAutofit/>
          </a:bodyPr>
          <a:lstStyle/>
          <a:p>
            <a:pPr lvl="2">
              <a:spcBef>
                <a:spcPts val="0"/>
              </a:spcBef>
              <a:buFont typeface="Wingdings" pitchFamily="2" charset="2"/>
              <a:buChar char="Ø"/>
            </a:pPr>
            <a:r>
              <a:rPr lang="id-ID" sz="2400" b="1" dirty="0"/>
              <a:t>Masukan Sistem (</a:t>
            </a:r>
            <a:r>
              <a:rPr lang="id-ID" sz="2400" b="1" i="1" dirty="0"/>
              <a:t>Input System</a:t>
            </a:r>
            <a:r>
              <a:rPr lang="id-ID" sz="2400" b="1" dirty="0" smtClean="0"/>
              <a:t>)</a:t>
            </a: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E</a:t>
            </a:r>
            <a:r>
              <a:rPr lang="sv-SE" sz="2400" dirty="0"/>
              <a:t>nergi yg dimasukkan ke dalam sistem. Pada sistem I</a:t>
            </a:r>
            <a:r>
              <a:rPr lang="en-US" sz="2400" dirty="0" err="1"/>
              <a:t>nformasi</a:t>
            </a:r>
            <a:r>
              <a:rPr lang="en-US" sz="2400" dirty="0"/>
              <a:t>, </a:t>
            </a:r>
            <a:r>
              <a:rPr lang="en-US" sz="2400" dirty="0" err="1"/>
              <a:t>masukan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Data </a:t>
            </a:r>
            <a:r>
              <a:rPr lang="en-US" sz="2400" dirty="0" err="1"/>
              <a:t>transaksi</a:t>
            </a:r>
            <a:endParaRPr lang="en-US" sz="2400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Data non </a:t>
            </a:r>
            <a:r>
              <a:rPr lang="en-US" sz="2400" dirty="0" err="1"/>
              <a:t>transaksi</a:t>
            </a:r>
            <a:r>
              <a:rPr lang="en-US" sz="2400" dirty="0"/>
              <a:t> (</a:t>
            </a:r>
            <a:r>
              <a:rPr lang="en-US" sz="2400" dirty="0" err="1"/>
              <a:t>misal</a:t>
            </a:r>
            <a:r>
              <a:rPr lang="en-US" sz="2400" dirty="0"/>
              <a:t> : </a:t>
            </a:r>
            <a:r>
              <a:rPr lang="en-US" sz="2400" dirty="0" err="1"/>
              <a:t>surat</a:t>
            </a:r>
            <a:r>
              <a:rPr lang="en-US" sz="2400" dirty="0"/>
              <a:t> </a:t>
            </a:r>
            <a:r>
              <a:rPr lang="en-US" sz="2400" dirty="0" err="1"/>
              <a:t>pemberitahuan</a:t>
            </a:r>
            <a:r>
              <a:rPr lang="en-US" sz="2400" dirty="0"/>
              <a:t>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Instruksi</a:t>
            </a:r>
            <a:endParaRPr lang="en-US" sz="2400" dirty="0"/>
          </a:p>
          <a:p>
            <a:pPr marL="667512" lvl="2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lvl="2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 err="1"/>
              <a:t>Keluaran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</a:t>
            </a:r>
            <a:r>
              <a:rPr lang="en-US" sz="2400" b="1" dirty="0" smtClean="0"/>
              <a:t>(Output System)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dirty="0" err="1"/>
              <a:t>H</a:t>
            </a:r>
            <a:r>
              <a:rPr lang="en-US" sz="2400" dirty="0" err="1" smtClean="0"/>
              <a:t>asil</a:t>
            </a:r>
            <a:r>
              <a:rPr lang="en-US" sz="2400" dirty="0" smtClean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pemrosesan</a:t>
            </a:r>
            <a:r>
              <a:rPr lang="en-US" sz="2400" dirty="0"/>
              <a:t>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keluaran</a:t>
            </a:r>
            <a:r>
              <a:rPr lang="en-US" sz="2400" dirty="0"/>
              <a:t> </a:t>
            </a:r>
            <a:r>
              <a:rPr lang="en-US" sz="2400" dirty="0" err="1" smtClean="0"/>
              <a:t>yg</a:t>
            </a:r>
            <a:r>
              <a:rPr lang="en-US" sz="2400" dirty="0"/>
              <a:t> </a:t>
            </a:r>
            <a:r>
              <a:rPr lang="en-US" sz="2400" dirty="0" err="1" smtClean="0"/>
              <a:t>berguna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informasi</a:t>
            </a:r>
            <a:r>
              <a:rPr lang="en-US" sz="2400" dirty="0"/>
              <a:t>, </a:t>
            </a:r>
            <a:r>
              <a:rPr lang="en-US" sz="2400" dirty="0" err="1" smtClean="0"/>
              <a:t>produk</a:t>
            </a:r>
            <a:r>
              <a:rPr lang="en-US" sz="2400" dirty="0"/>
              <a:t>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keluaran</a:t>
            </a:r>
            <a:r>
              <a:rPr lang="en-US" sz="2400" dirty="0"/>
              <a:t>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 smtClean="0"/>
              <a:t>tidak</a:t>
            </a:r>
            <a:r>
              <a:rPr lang="en-US" sz="2400" dirty="0"/>
              <a:t> </a:t>
            </a:r>
            <a:r>
              <a:rPr lang="en-US" sz="2400" dirty="0" err="1" smtClean="0"/>
              <a:t>berguna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limbah</a:t>
            </a:r>
            <a:r>
              <a:rPr lang="en-US" sz="2400" dirty="0" smtClean="0"/>
              <a:t>). </a:t>
            </a:r>
            <a:r>
              <a:rPr lang="id-ID" sz="2400" dirty="0"/>
              <a:t>Keluaran dapat menjadi masukan untuk subsistem yang lainnya atau kepada sistem.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, </a:t>
            </a:r>
            <a:r>
              <a:rPr lang="en-US" sz="2400" dirty="0" err="1"/>
              <a:t>keluaran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/>
              <a:t>Informasi</a:t>
            </a:r>
            <a:r>
              <a:rPr lang="en-US" sz="2400" dirty="0" smtClean="0"/>
              <a:t>			3. </a:t>
            </a:r>
            <a:r>
              <a:rPr lang="en-US" sz="2400" dirty="0" err="1" smtClean="0"/>
              <a:t>Cetakan</a:t>
            </a:r>
            <a:r>
              <a:rPr lang="en-US" sz="2400" dirty="0" smtClean="0"/>
              <a:t> </a:t>
            </a:r>
            <a:r>
              <a:rPr lang="en-US" sz="2400" dirty="0" err="1" smtClean="0"/>
              <a:t>laporan</a:t>
            </a: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Saran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89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638800"/>
          </a:xfrm>
        </p:spPr>
        <p:txBody>
          <a:bodyPr>
            <a:normAutofit lnSpcReduction="10000"/>
          </a:bodyPr>
          <a:lstStyle/>
          <a:p>
            <a:pPr lvl="2">
              <a:buFont typeface="Wingdings" pitchFamily="2" charset="2"/>
              <a:buChar char="Ø"/>
            </a:pPr>
            <a:r>
              <a:rPr lang="id-ID" sz="2400" b="1" dirty="0"/>
              <a:t>Pengolah Sistem ( </a:t>
            </a:r>
            <a:r>
              <a:rPr lang="id-ID" sz="2400" b="1" i="1" dirty="0"/>
              <a:t>Process System </a:t>
            </a:r>
            <a:r>
              <a:rPr lang="id-ID" sz="2400" b="1" dirty="0"/>
              <a:t>)</a:t>
            </a:r>
            <a:endParaRPr lang="en-US" sz="2000" dirty="0"/>
          </a:p>
          <a:p>
            <a:pPr marL="0" indent="0" algn="just">
              <a:buNone/>
            </a:pPr>
            <a:r>
              <a:rPr lang="id-ID" sz="2800" b="1" dirty="0"/>
              <a:t> </a:t>
            </a:r>
            <a:r>
              <a:rPr lang="id-ID" sz="2800" dirty="0" smtClean="0"/>
              <a:t>Bagian </a:t>
            </a:r>
            <a:r>
              <a:rPr lang="id-ID" sz="2800" dirty="0"/>
              <a:t>pengolah </a:t>
            </a:r>
            <a:r>
              <a:rPr lang="id-ID" sz="2800" dirty="0" smtClean="0"/>
              <a:t> </a:t>
            </a:r>
            <a:r>
              <a:rPr lang="id-ID" sz="2800" dirty="0"/>
              <a:t>yang akan mengubah masukan menjadi keluaran</a:t>
            </a:r>
            <a:r>
              <a:rPr lang="id-ID" sz="2800" dirty="0" smtClean="0"/>
              <a:t>.</a:t>
            </a:r>
            <a:r>
              <a:rPr lang="en-US" sz="2800" dirty="0" smtClean="0"/>
              <a:t> </a:t>
            </a:r>
            <a:r>
              <a:rPr lang="id-ID" sz="2800" dirty="0" smtClean="0"/>
              <a:t>Sebagai </a:t>
            </a:r>
            <a:r>
              <a:rPr lang="id-ID" sz="2800" dirty="0"/>
              <a:t>contoh </a:t>
            </a:r>
            <a:r>
              <a:rPr lang="id-ID" sz="2800" b="1" dirty="0"/>
              <a:t>sistem produksi </a:t>
            </a:r>
            <a:r>
              <a:rPr lang="id-ID" sz="2800" dirty="0"/>
              <a:t>akan mengolah masukan berupa bahan baku dan barang-barang lainnya menjadi barang jadi.</a:t>
            </a:r>
            <a:endParaRPr lang="en-US" sz="2800" dirty="0"/>
          </a:p>
          <a:p>
            <a:pPr marL="0" indent="0">
              <a:buNone/>
            </a:pPr>
            <a:r>
              <a:rPr lang="id-ID" sz="2800" dirty="0"/>
              <a:t> </a:t>
            </a:r>
            <a:endParaRPr lang="en-US" sz="2800" dirty="0"/>
          </a:p>
          <a:p>
            <a:pPr lvl="2">
              <a:buFont typeface="Wingdings" pitchFamily="2" charset="2"/>
              <a:buChar char="Ø"/>
            </a:pPr>
            <a:r>
              <a:rPr lang="id-ID" sz="2400" b="1" dirty="0"/>
              <a:t>Sasaran dan Tujuan Sistem ( </a:t>
            </a:r>
            <a:r>
              <a:rPr lang="id-ID" sz="2400" b="1" i="1" dirty="0"/>
              <a:t>Objective and Goal System </a:t>
            </a:r>
            <a:r>
              <a:rPr lang="id-ID" sz="2400" b="1" dirty="0"/>
              <a:t>)</a:t>
            </a:r>
            <a:endParaRPr lang="en-US" sz="2000" dirty="0"/>
          </a:p>
          <a:p>
            <a:pPr marL="0" indent="0" algn="just">
              <a:buNone/>
            </a:pPr>
            <a:r>
              <a:rPr lang="id-ID" sz="2800" b="1" dirty="0"/>
              <a:t> </a:t>
            </a:r>
            <a:r>
              <a:rPr lang="id-ID" sz="2800" dirty="0" smtClean="0"/>
              <a:t>Suatu </a:t>
            </a:r>
            <a:r>
              <a:rPr lang="id-ID" sz="2800" dirty="0"/>
              <a:t>sistem pastilah memiliki tujuan atau sasaran. Sasaran dari sistem sangat menentukan sekali masukan yang dibutuhkan sistem dan keluaran yang dihasilkan sistem. Suatu sistem dikatakan berhasil jika mengenai sasaran atau tujuannya.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80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547</TotalTime>
  <Words>910</Words>
  <Application>Microsoft Office PowerPoint</Application>
  <PresentationFormat>On-screen Show (4:3)</PresentationFormat>
  <Paragraphs>133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KONSEP SISTEM DAN  SISTEM INFORMASI</vt:lpstr>
      <vt:lpstr>Defini sistem menurut para ahli</vt:lpstr>
      <vt:lpstr>Definisi dari Sub Sistem</vt:lpstr>
      <vt:lpstr>PowerPoint Presentation</vt:lpstr>
      <vt:lpstr>Karakteristik Sistem </vt:lpstr>
      <vt:lpstr>PowerPoint Presentation</vt:lpstr>
      <vt:lpstr>PowerPoint Presentation</vt:lpstr>
      <vt:lpstr>PowerPoint Presentation</vt:lpstr>
      <vt:lpstr>PowerPoint Presentation</vt:lpstr>
      <vt:lpstr>Model Umum Sistem</vt:lpstr>
      <vt:lpstr>PowerPoint Presentation</vt:lpstr>
      <vt:lpstr>Klasifikasi Sistem </vt:lpstr>
      <vt:lpstr>PowerPoint Presentation</vt:lpstr>
      <vt:lpstr>PowerPoint Presentation</vt:lpstr>
      <vt:lpstr>PowerPoint Presentation</vt:lpstr>
      <vt:lpstr>Komponen Sistem</vt:lpstr>
      <vt:lpstr>Pembentukan Subsistem</vt:lpstr>
      <vt:lpstr>PowerPoint Presentation</vt:lpstr>
      <vt:lpstr>Pengendalian dalam Sistem</vt:lpstr>
      <vt:lpstr>Sistem Informasi</vt:lpstr>
      <vt:lpstr>PowerPoint Presentation</vt:lpstr>
      <vt:lpstr>PowerPoint Presentation</vt:lpstr>
      <vt:lpstr>Bentuk Sistem Informasi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SISTEM DAN  SISTE M INFORMASI</dc:title>
  <dc:creator>User</dc:creator>
  <cp:lastModifiedBy>User</cp:lastModifiedBy>
  <cp:revision>23</cp:revision>
  <dcterms:created xsi:type="dcterms:W3CDTF">2022-03-09T13:58:29Z</dcterms:created>
  <dcterms:modified xsi:type="dcterms:W3CDTF">2022-03-11T08:36:57Z</dcterms:modified>
</cp:coreProperties>
</file>