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6" d="100"/>
          <a:sy n="46" d="100"/>
        </p:scale>
        <p:origin x="-120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837AB26F-F49A-4200-BADA-5B4561C8C011}" type="datetimeFigureOut">
              <a:rPr lang="id-ID" smtClean="0"/>
              <a:pPr/>
              <a:t>01/04/2019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C60F33F-6C77-44E3-832B-EFA44C43BA8F}"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37AB26F-F49A-4200-BADA-5B4561C8C011}" type="datetimeFigureOut">
              <a:rPr lang="id-ID" smtClean="0"/>
              <a:pPr/>
              <a:t>01/04/2019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C60F33F-6C77-44E3-832B-EFA44C43BA8F}"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37AB26F-F49A-4200-BADA-5B4561C8C011}" type="datetimeFigureOut">
              <a:rPr lang="id-ID" smtClean="0"/>
              <a:pPr/>
              <a:t>01/04/2019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C60F33F-6C77-44E3-832B-EFA44C43BA8F}"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37AB26F-F49A-4200-BADA-5B4561C8C011}" type="datetimeFigureOut">
              <a:rPr lang="id-ID" smtClean="0"/>
              <a:pPr/>
              <a:t>01/04/2019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C60F33F-6C77-44E3-832B-EFA44C43BA8F}"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7AB26F-F49A-4200-BADA-5B4561C8C011}" type="datetimeFigureOut">
              <a:rPr lang="id-ID" smtClean="0"/>
              <a:pPr/>
              <a:t>01/04/2019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C60F33F-6C77-44E3-832B-EFA44C43BA8F}"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837AB26F-F49A-4200-BADA-5B4561C8C011}" type="datetimeFigureOut">
              <a:rPr lang="id-ID" smtClean="0"/>
              <a:pPr/>
              <a:t>01/04/2019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C60F33F-6C77-44E3-832B-EFA44C43BA8F}"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837AB26F-F49A-4200-BADA-5B4561C8C011}" type="datetimeFigureOut">
              <a:rPr lang="id-ID" smtClean="0"/>
              <a:pPr/>
              <a:t>01/04/2019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C60F33F-6C77-44E3-832B-EFA44C43BA8F}"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837AB26F-F49A-4200-BADA-5B4561C8C011}" type="datetimeFigureOut">
              <a:rPr lang="id-ID" smtClean="0"/>
              <a:pPr/>
              <a:t>01/04/2019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C60F33F-6C77-44E3-832B-EFA44C43BA8F}"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AB26F-F49A-4200-BADA-5B4561C8C011}" type="datetimeFigureOut">
              <a:rPr lang="id-ID" smtClean="0"/>
              <a:pPr/>
              <a:t>01/04/2019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C60F33F-6C77-44E3-832B-EFA44C43BA8F}"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AB26F-F49A-4200-BADA-5B4561C8C011}" type="datetimeFigureOut">
              <a:rPr lang="id-ID" smtClean="0"/>
              <a:pPr/>
              <a:t>01/04/2019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C60F33F-6C77-44E3-832B-EFA44C43BA8F}"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AB26F-F49A-4200-BADA-5B4561C8C011}" type="datetimeFigureOut">
              <a:rPr lang="id-ID" smtClean="0"/>
              <a:pPr/>
              <a:t>01/04/2019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C60F33F-6C77-44E3-832B-EFA44C43BA8F}"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AB26F-F49A-4200-BADA-5B4561C8C011}" type="datetimeFigureOut">
              <a:rPr lang="id-ID" smtClean="0"/>
              <a:pPr/>
              <a:t>01/04/2019</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0F33F-6C77-44E3-832B-EFA44C43BA8F}"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Teori-teori Etika</a:t>
            </a:r>
            <a:endParaRPr lang="id-ID" dirty="0"/>
          </a:p>
        </p:txBody>
      </p:sp>
      <p:sp>
        <p:nvSpPr>
          <p:cNvPr id="3" name="Subtitle 2"/>
          <p:cNvSpPr>
            <a:spLocks noGrp="1"/>
          </p:cNvSpPr>
          <p:nvPr>
            <p:ph type="subTitle" idx="1"/>
          </p:nvPr>
        </p:nvSpPr>
        <p:spPr/>
        <p:txBody>
          <a:bodyPr/>
          <a:lstStyle/>
          <a:p>
            <a:r>
              <a:rPr lang="id-ID" dirty="0" smtClean="0"/>
              <a:t>By. Randy Napitupulu SH MH</a:t>
            </a:r>
            <a:endParaRPr lang="id-ID"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Norma Sopan Santun</a:t>
            </a:r>
            <a:endParaRPr lang="id-ID" dirty="0"/>
          </a:p>
        </p:txBody>
      </p:sp>
      <p:sp>
        <p:nvSpPr>
          <p:cNvPr id="3" name="Content Placeholder 2"/>
          <p:cNvSpPr>
            <a:spLocks noGrp="1"/>
          </p:cNvSpPr>
          <p:nvPr>
            <p:ph idx="1"/>
          </p:nvPr>
        </p:nvSpPr>
        <p:spPr/>
        <p:txBody>
          <a:bodyPr/>
          <a:lstStyle/>
          <a:p>
            <a:pPr algn="just"/>
            <a:r>
              <a:rPr lang="id-ID" dirty="0" smtClean="0"/>
              <a:t>Atau juga disebut etiket adalah norma yang mengatur pola perilaku dan sikap lahiriah manusia, norma ini lebih menyangkut tata cara lahiriah dalam pergaulan sehari-hari.</a:t>
            </a:r>
          </a:p>
          <a:p>
            <a:pPr algn="just"/>
            <a:r>
              <a:rPr lang="id-ID" dirty="0" smtClean="0"/>
              <a:t>Norma ini tidak menentukan baik buruknya seseorang sebagai manusia, karena ia hanya menyangkut sikap dan perilaku lahiriah.</a:t>
            </a:r>
            <a:endParaRPr lang="id-ID"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Norma Hukum</a:t>
            </a:r>
            <a:endParaRPr lang="id-ID" dirty="0"/>
          </a:p>
        </p:txBody>
      </p:sp>
      <p:sp>
        <p:nvSpPr>
          <p:cNvPr id="3" name="Content Placeholder 2"/>
          <p:cNvSpPr>
            <a:spLocks noGrp="1"/>
          </p:cNvSpPr>
          <p:nvPr>
            <p:ph idx="1"/>
          </p:nvPr>
        </p:nvSpPr>
        <p:spPr/>
        <p:txBody>
          <a:bodyPr>
            <a:normAutofit lnSpcReduction="10000"/>
          </a:bodyPr>
          <a:lstStyle/>
          <a:p>
            <a:pPr algn="just"/>
            <a:r>
              <a:rPr lang="id-ID" dirty="0" smtClean="0"/>
              <a:t>Norma yang dituntut keberlakuannya secara tegas oleh masyarakat karena dianggap perlu dan niscaya demi keselamatan dan kesejahteraan manusia dalam hidup bermasyarakat.</a:t>
            </a:r>
          </a:p>
          <a:p>
            <a:pPr algn="just"/>
            <a:r>
              <a:rPr lang="id-ID" dirty="0" smtClean="0"/>
              <a:t>Norma ini mencerminkan harapan,keinginan dan keyakinan seluruh anggota masyarakat tersebut tentang bagaimana masyarakat tersebut harus diatur secara baik.</a:t>
            </a:r>
            <a:endParaRPr lang="id-ID"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Norma Moral</a:t>
            </a:r>
            <a:endParaRPr lang="id-ID" dirty="0"/>
          </a:p>
        </p:txBody>
      </p:sp>
      <p:sp>
        <p:nvSpPr>
          <p:cNvPr id="3" name="Content Placeholder 2"/>
          <p:cNvSpPr>
            <a:spLocks noGrp="1"/>
          </p:cNvSpPr>
          <p:nvPr>
            <p:ph idx="1"/>
          </p:nvPr>
        </p:nvSpPr>
        <p:spPr/>
        <p:txBody>
          <a:bodyPr/>
          <a:lstStyle/>
          <a:p>
            <a:r>
              <a:rPr lang="id-ID" dirty="0" smtClean="0"/>
              <a:t>Aturan mengenai sikap dan perilaku manusia sebagai manusia</a:t>
            </a:r>
          </a:p>
          <a:p>
            <a:r>
              <a:rPr lang="id-ID" dirty="0" smtClean="0"/>
              <a:t>Menjadi tolok ukur yang dipakai oleh masyarakat.</a:t>
            </a:r>
            <a:endParaRPr lang="id-ID"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Pendahuluan</a:t>
            </a:r>
            <a:endParaRPr lang="id-ID" dirty="0"/>
          </a:p>
        </p:txBody>
      </p:sp>
      <p:sp>
        <p:nvSpPr>
          <p:cNvPr id="3" name="Content Placeholder 2"/>
          <p:cNvSpPr>
            <a:spLocks noGrp="1"/>
          </p:cNvSpPr>
          <p:nvPr>
            <p:ph idx="1"/>
          </p:nvPr>
        </p:nvSpPr>
        <p:spPr/>
        <p:txBody>
          <a:bodyPr>
            <a:normAutofit lnSpcReduction="10000"/>
          </a:bodyPr>
          <a:lstStyle/>
          <a:p>
            <a:pPr algn="just"/>
            <a:r>
              <a:rPr lang="id-ID" dirty="0" smtClean="0"/>
              <a:t>Untuk memahami apa itu etika sesungguhnya kita perlu membandingkannya dengan moralitas</a:t>
            </a:r>
          </a:p>
          <a:p>
            <a:pPr algn="just"/>
            <a:r>
              <a:rPr lang="id-ID" dirty="0" smtClean="0"/>
              <a:t>Baik etika maupun moralitas sering dipakai secara dapat dipertukarkan dengan pengertian yang sering disamakan begitu saja.</a:t>
            </a:r>
          </a:p>
          <a:p>
            <a:pPr algn="just"/>
            <a:r>
              <a:rPr lang="id-ID" dirty="0" smtClean="0"/>
              <a:t>Hanya saja perlu diingat bahwa etika bisa saja punya pengertian yang sama sekali berbeda dengan moralitas</a:t>
            </a:r>
            <a:endParaRPr lang="id-ID"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Etika sama dengan moralitas</a:t>
            </a:r>
            <a:endParaRPr lang="id-ID" dirty="0"/>
          </a:p>
        </p:txBody>
      </p:sp>
      <p:sp>
        <p:nvSpPr>
          <p:cNvPr id="3" name="Content Placeholder 2"/>
          <p:cNvSpPr>
            <a:spLocks noGrp="1"/>
          </p:cNvSpPr>
          <p:nvPr>
            <p:ph idx="1"/>
          </p:nvPr>
        </p:nvSpPr>
        <p:spPr/>
        <p:txBody>
          <a:bodyPr>
            <a:normAutofit fontScale="92500" lnSpcReduction="20000"/>
          </a:bodyPr>
          <a:lstStyle/>
          <a:p>
            <a:pPr algn="just"/>
            <a:r>
              <a:rPr lang="id-ID" dirty="0" smtClean="0"/>
              <a:t>Etika berasal dari bahasa yunani yaitu ethos yang berarti “adat istiadat” atau “kebiasaan”.</a:t>
            </a:r>
          </a:p>
          <a:p>
            <a:pPr algn="just"/>
            <a:r>
              <a:rPr lang="id-ID" dirty="0" smtClean="0"/>
              <a:t>Dalam pengertian ini etika berkaitan dengan kebiasaan hidup yang baik, baik pada diri seseorang maupun pada suatu masyarakat atau kelompok masyarakat.</a:t>
            </a:r>
          </a:p>
          <a:p>
            <a:pPr algn="just"/>
            <a:r>
              <a:rPr lang="id-ID" dirty="0" smtClean="0"/>
              <a:t>Ini berarti etika berkaitan dengan nilai-nilai, tata cara hidup yang baik, aturan hidup yang baik, dan segala kebiasaan yang dianut dan diwariskan dari satu orang ke orang yang lain atau dari satu generasi ke generasi yang lain.</a:t>
            </a:r>
            <a:endParaRPr lang="id-ID"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a:xfrm>
            <a:off x="571472" y="1714489"/>
            <a:ext cx="8572528" cy="5143512"/>
          </a:xfrm>
        </p:spPr>
        <p:txBody>
          <a:bodyPr>
            <a:normAutofit fontScale="92500" lnSpcReduction="20000"/>
          </a:bodyPr>
          <a:lstStyle/>
          <a:p>
            <a:pPr algn="just"/>
            <a:r>
              <a:rPr lang="id-ID" dirty="0" smtClean="0"/>
              <a:t>Yang menarik di sini, dalam pengertian ini etika justru persis sama dengan pengertian moralitas.</a:t>
            </a:r>
          </a:p>
          <a:p>
            <a:pPr algn="just"/>
            <a:r>
              <a:rPr lang="id-ID" dirty="0" smtClean="0"/>
              <a:t>Moralitas berasal dari kata Latin Mos, yang dalam bentuk jamaknya mores yang berarti “adat istiadat” atau “kebiasaan”.</a:t>
            </a:r>
          </a:p>
          <a:p>
            <a:pPr algn="just"/>
            <a:r>
              <a:rPr lang="id-ID" dirty="0" smtClean="0"/>
              <a:t>Dalam pengertian ini maka baik etika maupun moralitas memiliki arti yang sama yaitu sistem nilai tentang bagaimana manusia harus hidup baik sebagai manusia yang sudah diinstitusionalisasikan dalam sebuah adat kebiasaan yang kemudian terwujud dalam pola perilaku yang ajek dan terulang dalam kurun waktu yang lama sebagaimana laiknya sebuah kebiasaan.</a:t>
            </a:r>
            <a:endParaRPr lang="id-ID"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Etika berbeda dengan moralitas</a:t>
            </a:r>
            <a:endParaRPr lang="id-ID" dirty="0"/>
          </a:p>
        </p:txBody>
      </p:sp>
      <p:sp>
        <p:nvSpPr>
          <p:cNvPr id="3" name="Content Placeholder 2"/>
          <p:cNvSpPr>
            <a:spLocks noGrp="1"/>
          </p:cNvSpPr>
          <p:nvPr>
            <p:ph idx="1"/>
          </p:nvPr>
        </p:nvSpPr>
        <p:spPr/>
        <p:txBody>
          <a:bodyPr/>
          <a:lstStyle/>
          <a:p>
            <a:pPr algn="just"/>
            <a:r>
              <a:rPr lang="id-ID" dirty="0" smtClean="0"/>
              <a:t>Dalam hal ini dapat kita lihat bahwa etika sangat berbeda dengan moralitas di dalam pengertian kedua ini</a:t>
            </a:r>
          </a:p>
          <a:p>
            <a:pPr algn="just"/>
            <a:r>
              <a:rPr lang="id-ID" dirty="0" smtClean="0"/>
              <a:t>Etika dalam pengertian kedua ini merupakan sebagai filsafat moral atau ilmu yang membahas dan mengkaji nilai dan norma yang diberikan oleh moralitas dan etika dalam pengertian pertama di atas.</a:t>
            </a:r>
            <a:endParaRPr lang="id-ID"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algn="just"/>
            <a:r>
              <a:rPr lang="id-ID" dirty="0" smtClean="0"/>
              <a:t>Etika dalam pengertian kedua sebagai filsafat moral tidak langsung memberi perintah konkret sebagai pegangan siap pakai. Sebagai sebuah cabang filsafat, etika lalu sangat menekankan pendekatan kritis dalam melihat dan menggumuli nilai dan norma moral serta permasalahan-permasalahan moral yang timbul dalam kehidupan manusia, khususnya dalam bermasyarakat.</a:t>
            </a:r>
            <a:endParaRPr lang="id-ID"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algn="just"/>
            <a:r>
              <a:rPr lang="id-ID" dirty="0" smtClean="0"/>
              <a:t>Dengan ini menjadi jelas bahwa moralitas dan etika dalam pengertian pertama bisa saja sama di antara semua orang, tetapi sikap etis bisa saja berbeda-beda berdasarkan refleksi kritis rasional yang dianutnya.</a:t>
            </a:r>
          </a:p>
          <a:p>
            <a:pPr algn="just"/>
            <a:r>
              <a:rPr lang="id-ID" dirty="0" smtClean="0"/>
              <a:t>Demikian pula, berdasarkan nilai dan norma moral yang sama, perilaku etis bisa saja berbeda.</a:t>
            </a:r>
            <a:endParaRPr lang="id-ID"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fontScale="92500" lnSpcReduction="10000"/>
          </a:bodyPr>
          <a:lstStyle/>
          <a:p>
            <a:pPr algn="just"/>
            <a:r>
              <a:rPr lang="id-ID" dirty="0" smtClean="0"/>
              <a:t>Dalam bahasa Kant, etika berusaha menggugah kesadaran manusia untuk bertindak secara otonom dan bukan secara heteronom.</a:t>
            </a:r>
          </a:p>
          <a:p>
            <a:pPr algn="just"/>
            <a:r>
              <a:rPr lang="id-ID" dirty="0" smtClean="0"/>
              <a:t>Etika bermaksud membantu manusia untuk bertindak secara bebas tetapi dapat dipertanggung jawabkan.</a:t>
            </a:r>
          </a:p>
          <a:p>
            <a:pPr algn="just"/>
            <a:r>
              <a:rPr lang="id-ID" dirty="0" smtClean="0"/>
              <a:t>Kebebasan dan tanggung jawab adalah unsur pokok dari otonomi moral yang merupakan salah satu prinsip utama moralitas, termasuk etika bisnis.</a:t>
            </a:r>
            <a:endParaRPr lang="id-ID"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3 norma umum</a:t>
            </a:r>
            <a:endParaRPr lang="id-ID" dirty="0"/>
          </a:p>
        </p:txBody>
      </p:sp>
      <p:sp>
        <p:nvSpPr>
          <p:cNvPr id="3" name="Content Placeholder 2"/>
          <p:cNvSpPr>
            <a:spLocks noGrp="1"/>
          </p:cNvSpPr>
          <p:nvPr>
            <p:ph idx="1"/>
          </p:nvPr>
        </p:nvSpPr>
        <p:spPr/>
        <p:txBody>
          <a:bodyPr/>
          <a:lstStyle/>
          <a:p>
            <a:r>
              <a:rPr lang="id-ID" dirty="0" smtClean="0"/>
              <a:t>Norma-norma umum lebih bersifat umum dan sampai tingkat tertentu boleh dikatakan bersifat universal</a:t>
            </a:r>
          </a:p>
          <a:p>
            <a:r>
              <a:rPr lang="id-ID" dirty="0" smtClean="0"/>
              <a:t>3 norma umum ini adalah:</a:t>
            </a:r>
          </a:p>
          <a:p>
            <a:pPr marL="514350" indent="-514350">
              <a:buAutoNum type="arabicPeriod"/>
            </a:pPr>
            <a:r>
              <a:rPr lang="id-ID" dirty="0" smtClean="0"/>
              <a:t>Norma Sopan Santun</a:t>
            </a:r>
          </a:p>
          <a:p>
            <a:pPr marL="514350" indent="-514350">
              <a:buAutoNum type="arabicPeriod"/>
            </a:pPr>
            <a:r>
              <a:rPr lang="id-ID" dirty="0" smtClean="0"/>
              <a:t>Norma hukum, dan</a:t>
            </a:r>
          </a:p>
          <a:p>
            <a:pPr marL="514350" indent="-514350">
              <a:buAutoNum type="arabicPeriod"/>
            </a:pPr>
            <a:r>
              <a:rPr lang="id-ID" dirty="0" smtClean="0"/>
              <a:t>Norma Moral</a:t>
            </a:r>
            <a:endParaRPr lang="id-ID"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568</Words>
  <Application>Microsoft Office PowerPoint</Application>
  <PresentationFormat>On-screen Show (4:3)</PresentationFormat>
  <Paragraphs>37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Teori-teori Etika</vt:lpstr>
      <vt:lpstr>Pendahuluan</vt:lpstr>
      <vt:lpstr>Etika sama dengan moralitas</vt:lpstr>
      <vt:lpstr>Slide 4</vt:lpstr>
      <vt:lpstr>Etika berbeda dengan moralitas</vt:lpstr>
      <vt:lpstr>Slide 6</vt:lpstr>
      <vt:lpstr>Slide 7</vt:lpstr>
      <vt:lpstr>Slide 8</vt:lpstr>
      <vt:lpstr>3 norma umum</vt:lpstr>
      <vt:lpstr>Norma Sopan Santun</vt:lpstr>
      <vt:lpstr>Norma Hukum</vt:lpstr>
      <vt:lpstr>Norma Moral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Teori-teori Etika</dc:title>
  <dc:creator>User</dc:creator>
  <cp:lastModifiedBy>User</cp:lastModifiedBy>
  <cp:revision>21</cp:revision>
  <dcterms:created xsi:type="dcterms:W3CDTF">2019-03-22T07:51:44Z</dcterms:created>
  <dcterms:modified xsi:type="dcterms:W3CDTF">2019-04-01T04:55:53Z</dcterms:modified>
</cp:coreProperties>
</file>