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4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1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6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3.wmf"/><Relationship Id="rId1" Type="http://schemas.openxmlformats.org/officeDocument/2006/relationships/image" Target="../media/image68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6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3.wmf"/><Relationship Id="rId1" Type="http://schemas.openxmlformats.org/officeDocument/2006/relationships/image" Target="../media/image68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68.wmf"/><Relationship Id="rId1" Type="http://schemas.openxmlformats.org/officeDocument/2006/relationships/image" Target="../media/image109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12" Type="http://schemas.openxmlformats.org/officeDocument/2006/relationships/image" Target="../media/image127.wmf"/><Relationship Id="rId2" Type="http://schemas.openxmlformats.org/officeDocument/2006/relationships/image" Target="../media/image117.wmf"/><Relationship Id="rId1" Type="http://schemas.openxmlformats.org/officeDocument/2006/relationships/image" Target="../media/image68.wmf"/><Relationship Id="rId6" Type="http://schemas.openxmlformats.org/officeDocument/2006/relationships/image" Target="../media/image121.wmf"/><Relationship Id="rId11" Type="http://schemas.openxmlformats.org/officeDocument/2006/relationships/image" Target="../media/image126.wmf"/><Relationship Id="rId5" Type="http://schemas.openxmlformats.org/officeDocument/2006/relationships/image" Target="../media/image120.wmf"/><Relationship Id="rId10" Type="http://schemas.openxmlformats.org/officeDocument/2006/relationships/image" Target="../media/image125.wmf"/><Relationship Id="rId4" Type="http://schemas.openxmlformats.org/officeDocument/2006/relationships/image" Target="../media/image119.wmf"/><Relationship Id="rId9" Type="http://schemas.openxmlformats.org/officeDocument/2006/relationships/image" Target="../media/image124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17.wmf"/><Relationship Id="rId1" Type="http://schemas.openxmlformats.org/officeDocument/2006/relationships/image" Target="../media/image68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10" Type="http://schemas.openxmlformats.org/officeDocument/2006/relationships/image" Target="../media/image135.wmf"/><Relationship Id="rId4" Type="http://schemas.openxmlformats.org/officeDocument/2006/relationships/image" Target="../media/image129.wmf"/><Relationship Id="rId9" Type="http://schemas.openxmlformats.org/officeDocument/2006/relationships/image" Target="../media/image13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10.wmf"/><Relationship Id="rId1" Type="http://schemas.openxmlformats.org/officeDocument/2006/relationships/image" Target="../media/image68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.wmf"/><Relationship Id="rId1" Type="http://schemas.openxmlformats.org/officeDocument/2006/relationships/image" Target="../media/image15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50.wmf"/><Relationship Id="rId7" Type="http://schemas.openxmlformats.org/officeDocument/2006/relationships/image" Target="../media/image53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44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09313-061E-492A-9134-9729816496E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58F0-210A-45E1-AC9D-2E9FA1C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7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C1228-4C35-40FF-9E0E-141FB16D8D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10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C1228-4C35-40FF-9E0E-141FB16D8D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88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C1228-4C35-40FF-9E0E-141FB16D8D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57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FF231-F0F9-4DB4-8916-D7D31AB3597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62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C1228-4C35-40FF-9E0E-141FB16D8DC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46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BE0C08-0D72-401E-B065-6FC95850382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01757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C1228-4C35-40FF-9E0E-141FB16D8DC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29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C1228-4C35-40FF-9E0E-141FB16D8DC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17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C1228-4C35-40FF-9E0E-141FB16D8DC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8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C1228-4C35-40FF-9E0E-141FB16D8DC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62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C1228-4C35-40FF-9E0E-141FB16D8DC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3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C1228-4C35-40FF-9E0E-141FB16D8D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7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CA50B0-C017-4C83-87A9-AB78DEA5CDA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6875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C1228-4C35-40FF-9E0E-141FB16D8DC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59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C1228-4C35-40FF-9E0E-141FB16D8DC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67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FF231-F0F9-4DB4-8916-D7D31AB3597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4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AA8ED0-C6F3-494F-A50C-8CA47596FA42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94696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C1228-4C35-40FF-9E0E-141FB16D8DC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889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C1228-4C35-40FF-9E0E-141FB16D8DC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667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C1228-4C35-40FF-9E0E-141FB16D8DC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45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C1228-4C35-40FF-9E0E-141FB16D8DC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879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C1228-4C35-40FF-9E0E-141FB16D8DC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88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C1228-4C35-40FF-9E0E-141FB16D8D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229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C1228-4C35-40FF-9E0E-141FB16D8DC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59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C1228-4C35-40FF-9E0E-141FB16D8DC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902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C1228-4C35-40FF-9E0E-141FB16D8DC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6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C1228-4C35-40FF-9E0E-141FB16D8D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C1228-4C35-40FF-9E0E-141FB16D8D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35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C1228-4C35-40FF-9E0E-141FB16D8D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45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C1228-4C35-40FF-9E0E-141FB16D8D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58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C1228-4C35-40FF-9E0E-141FB16D8D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41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C1228-4C35-40FF-9E0E-141FB16D8D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5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7067-18B3-486E-AA6B-78ACF29CA81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B26A-5FD7-4AB3-BA4A-F17448612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97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7067-18B3-486E-AA6B-78ACF29CA81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B26A-5FD7-4AB3-BA4A-F17448612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84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7067-18B3-486E-AA6B-78ACF29CA81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B26A-5FD7-4AB3-BA4A-F17448612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8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1DFEE-B9B6-4A4B-9A51-EC0B24B602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7A58B-30F0-4C1F-8918-31A9BEC3D16A}" type="datetime1">
              <a:rPr lang="en-US" smtClean="0"/>
              <a:t>11/23/2017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57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70104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8C238-AF1E-42B7-94D0-1C98977D02BF}" type="datetime1">
              <a:rPr lang="en-US" smtClean="0"/>
              <a:t>11/23/2017</a:t>
            </a:fld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D53EF-63D3-470A-AE66-A5C88BDEB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2016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328" y="214314"/>
            <a:ext cx="7794380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566" y="2017713"/>
            <a:ext cx="381586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39104" y="2017713"/>
            <a:ext cx="3815862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39104" y="4151313"/>
            <a:ext cx="3815862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88DEF-C0D4-40DC-8FD0-5DF84F3B28B3}" type="datetime1">
              <a:rPr lang="en-US" smtClean="0"/>
              <a:t>11/23/2017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MA1113 KALKULUS I</a:t>
            </a: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61BC3-E450-4AAD-8F45-ECB3F6797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0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7067-18B3-486E-AA6B-78ACF29CA81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B26A-5FD7-4AB3-BA4A-F17448612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77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7067-18B3-486E-AA6B-78ACF29CA81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B26A-5FD7-4AB3-BA4A-F17448612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71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7067-18B3-486E-AA6B-78ACF29CA81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B26A-5FD7-4AB3-BA4A-F17448612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62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7067-18B3-486E-AA6B-78ACF29CA81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B26A-5FD7-4AB3-BA4A-F17448612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57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7067-18B3-486E-AA6B-78ACF29CA81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B26A-5FD7-4AB3-BA4A-F17448612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70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7067-18B3-486E-AA6B-78ACF29CA81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B26A-5FD7-4AB3-BA4A-F17448612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89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7067-18B3-486E-AA6B-78ACF29CA81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B26A-5FD7-4AB3-BA4A-F17448612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78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7067-18B3-486E-AA6B-78ACF29CA81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B26A-5FD7-4AB3-BA4A-F17448612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6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E7067-18B3-486E-AA6B-78ACF29CA81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3B26A-5FD7-4AB3-BA4A-F174486126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0"/>
            <a:ext cx="9144000" cy="78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6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6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49.bin"/><Relationship Id="rId18" Type="http://schemas.openxmlformats.org/officeDocument/2006/relationships/oleObject" Target="../embeddings/oleObject52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53.wmf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1.wmf"/><Relationship Id="rId17" Type="http://schemas.openxmlformats.org/officeDocument/2006/relationships/image" Target="../media/image5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2.wmf"/><Relationship Id="rId20" Type="http://schemas.openxmlformats.org/officeDocument/2006/relationships/oleObject" Target="../embeddings/oleObject53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1.bin"/><Relationship Id="rId23" Type="http://schemas.openxmlformats.org/officeDocument/2006/relationships/image" Target="../media/image54.wmf"/><Relationship Id="rId10" Type="http://schemas.openxmlformats.org/officeDocument/2006/relationships/image" Target="../media/image50.wmf"/><Relationship Id="rId19" Type="http://schemas.openxmlformats.org/officeDocument/2006/relationships/image" Target="../media/image44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47.bin"/><Relationship Id="rId14" Type="http://schemas.openxmlformats.org/officeDocument/2006/relationships/oleObject" Target="../embeddings/oleObject50.bin"/><Relationship Id="rId22" Type="http://schemas.openxmlformats.org/officeDocument/2006/relationships/oleObject" Target="../embeddings/oleObject5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png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3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2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72.png"/><Relationship Id="rId18" Type="http://schemas.openxmlformats.org/officeDocument/2006/relationships/oleObject" Target="../embeddings/oleObject71.bin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71.wmf"/><Relationship Id="rId7" Type="http://schemas.openxmlformats.org/officeDocument/2006/relationships/image" Target="../media/image67.wmf"/><Relationship Id="rId12" Type="http://schemas.openxmlformats.org/officeDocument/2006/relationships/image" Target="../media/image9.wmf"/><Relationship Id="rId17" Type="http://schemas.openxmlformats.org/officeDocument/2006/relationships/image" Target="../media/image69.w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70.bin"/><Relationship Id="rId20" Type="http://schemas.openxmlformats.org/officeDocument/2006/relationships/oleObject" Target="../embeddings/oleObject72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4.bin"/><Relationship Id="rId11" Type="http://schemas.openxmlformats.org/officeDocument/2006/relationships/oleObject" Target="../embeddings/oleObject67.bin"/><Relationship Id="rId5" Type="http://schemas.openxmlformats.org/officeDocument/2006/relationships/image" Target="../media/image66.wmf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68.wmf"/><Relationship Id="rId19" Type="http://schemas.openxmlformats.org/officeDocument/2006/relationships/image" Target="../media/image70.wmf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6.bin"/><Relationship Id="rId14" Type="http://schemas.openxmlformats.org/officeDocument/2006/relationships/oleObject" Target="../embeddings/oleObject6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4.png"/><Relationship Id="rId5" Type="http://schemas.openxmlformats.org/officeDocument/2006/relationships/image" Target="../media/image73.wmf"/><Relationship Id="rId4" Type="http://schemas.openxmlformats.org/officeDocument/2006/relationships/oleObject" Target="../embeddings/oleObject7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oleObject" Target="../embeddings/oleObject80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5.bin"/><Relationship Id="rId11" Type="http://schemas.openxmlformats.org/officeDocument/2006/relationships/oleObject" Target="../embeddings/oleObject79.bin"/><Relationship Id="rId5" Type="http://schemas.openxmlformats.org/officeDocument/2006/relationships/image" Target="../media/image75.w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6.wmf"/><Relationship Id="rId14" Type="http://schemas.openxmlformats.org/officeDocument/2006/relationships/image" Target="../media/image7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81.wmf"/><Relationship Id="rId18" Type="http://schemas.openxmlformats.org/officeDocument/2006/relationships/image" Target="../media/image83.wmf"/><Relationship Id="rId26" Type="http://schemas.openxmlformats.org/officeDocument/2006/relationships/image" Target="../media/image86.wmf"/><Relationship Id="rId3" Type="http://schemas.openxmlformats.org/officeDocument/2006/relationships/notesSlide" Target="../notesSlides/notesSlide18.xml"/><Relationship Id="rId21" Type="http://schemas.openxmlformats.org/officeDocument/2006/relationships/oleObject" Target="../embeddings/oleObject91.bin"/><Relationship Id="rId7" Type="http://schemas.openxmlformats.org/officeDocument/2006/relationships/image" Target="../media/image87.png"/><Relationship Id="rId12" Type="http://schemas.openxmlformats.org/officeDocument/2006/relationships/oleObject" Target="../embeddings/oleObject85.bin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3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87.bin"/><Relationship Id="rId20" Type="http://schemas.openxmlformats.org/officeDocument/2006/relationships/oleObject" Target="../embeddings/oleObject90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80.wmf"/><Relationship Id="rId24" Type="http://schemas.openxmlformats.org/officeDocument/2006/relationships/image" Target="../media/image85.wmf"/><Relationship Id="rId5" Type="http://schemas.openxmlformats.org/officeDocument/2006/relationships/image" Target="../media/image68.wmf"/><Relationship Id="rId15" Type="http://schemas.openxmlformats.org/officeDocument/2006/relationships/image" Target="../media/image82.wmf"/><Relationship Id="rId23" Type="http://schemas.openxmlformats.org/officeDocument/2006/relationships/oleObject" Target="../embeddings/oleObject92.bin"/><Relationship Id="rId10" Type="http://schemas.openxmlformats.org/officeDocument/2006/relationships/oleObject" Target="../embeddings/oleObject84.bin"/><Relationship Id="rId19" Type="http://schemas.openxmlformats.org/officeDocument/2006/relationships/oleObject" Target="../embeddings/oleObject89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86.bin"/><Relationship Id="rId22" Type="http://schemas.openxmlformats.org/officeDocument/2006/relationships/image" Target="../media/image8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4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9.png"/><Relationship Id="rId5" Type="http://schemas.openxmlformats.org/officeDocument/2006/relationships/image" Target="../media/image88.wmf"/><Relationship Id="rId4" Type="http://schemas.openxmlformats.org/officeDocument/2006/relationships/oleObject" Target="../embeddings/oleObject9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6.bin"/><Relationship Id="rId11" Type="http://schemas.openxmlformats.org/officeDocument/2006/relationships/oleObject" Target="../embeddings/oleObject100.bin"/><Relationship Id="rId5" Type="http://schemas.openxmlformats.org/officeDocument/2006/relationships/image" Target="../media/image3.wmf"/><Relationship Id="rId10" Type="http://schemas.openxmlformats.org/officeDocument/2006/relationships/image" Target="../media/image90.wmf"/><Relationship Id="rId4" Type="http://schemas.openxmlformats.org/officeDocument/2006/relationships/oleObject" Target="../embeddings/oleObject95.bin"/><Relationship Id="rId9" Type="http://schemas.openxmlformats.org/officeDocument/2006/relationships/oleObject" Target="../embeddings/oleObject9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96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.wmf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02.bin"/><Relationship Id="rId11" Type="http://schemas.openxmlformats.org/officeDocument/2006/relationships/oleObject" Target="../embeddings/oleObject104.bin"/><Relationship Id="rId5" Type="http://schemas.openxmlformats.org/officeDocument/2006/relationships/image" Target="../media/image68.wmf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98.png"/><Relationship Id="rId19" Type="http://schemas.openxmlformats.org/officeDocument/2006/relationships/oleObject" Target="../embeddings/oleObject108.bin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92.wmf"/><Relationship Id="rId14" Type="http://schemas.openxmlformats.org/officeDocument/2006/relationships/image" Target="../media/image9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109.bin"/><Relationship Id="rId4" Type="http://schemas.openxmlformats.org/officeDocument/2006/relationships/audio" Target="../media/audio4.wav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7.wmf"/><Relationship Id="rId11" Type="http://schemas.openxmlformats.org/officeDocument/2006/relationships/image" Target="../media/image101.wmf"/><Relationship Id="rId5" Type="http://schemas.openxmlformats.org/officeDocument/2006/relationships/oleObject" Target="../embeddings/oleObject110.bin"/><Relationship Id="rId10" Type="http://schemas.openxmlformats.org/officeDocument/2006/relationships/oleObject" Target="../embeddings/oleObject113.bin"/><Relationship Id="rId4" Type="http://schemas.openxmlformats.org/officeDocument/2006/relationships/image" Target="../media/image102.png"/><Relationship Id="rId9" Type="http://schemas.openxmlformats.org/officeDocument/2006/relationships/image" Target="../media/image10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image" Target="../media/image104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03.wmf"/><Relationship Id="rId5" Type="http://schemas.openxmlformats.org/officeDocument/2006/relationships/image" Target="../media/image107.png"/><Relationship Id="rId15" Type="http://schemas.openxmlformats.org/officeDocument/2006/relationships/image" Target="../media/image105.wmf"/><Relationship Id="rId10" Type="http://schemas.openxmlformats.org/officeDocument/2006/relationships/oleObject" Target="../embeddings/oleObject116.bin"/><Relationship Id="rId4" Type="http://schemas.openxmlformats.org/officeDocument/2006/relationships/image" Target="../media/image106.png"/><Relationship Id="rId9" Type="http://schemas.openxmlformats.org/officeDocument/2006/relationships/image" Target="../media/image3.wmf"/><Relationship Id="rId14" Type="http://schemas.openxmlformats.org/officeDocument/2006/relationships/oleObject" Target="../embeddings/oleObject11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14.w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68.wmf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3.wmf"/><Relationship Id="rId20" Type="http://schemas.openxmlformats.org/officeDocument/2006/relationships/image" Target="../media/image115.wmf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0.bin"/><Relationship Id="rId11" Type="http://schemas.openxmlformats.org/officeDocument/2006/relationships/oleObject" Target="../embeddings/oleObject122.bin"/><Relationship Id="rId5" Type="http://schemas.openxmlformats.org/officeDocument/2006/relationships/image" Target="../media/image109.wmf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10.wmf"/><Relationship Id="rId19" Type="http://schemas.openxmlformats.org/officeDocument/2006/relationships/oleObject" Target="../embeddings/oleObject126.bin"/><Relationship Id="rId4" Type="http://schemas.openxmlformats.org/officeDocument/2006/relationships/oleObject" Target="../embeddings/oleObject119.bin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1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22.wmf"/><Relationship Id="rId26" Type="http://schemas.openxmlformats.org/officeDocument/2006/relationships/image" Target="../media/image126.wmf"/><Relationship Id="rId3" Type="http://schemas.openxmlformats.org/officeDocument/2006/relationships/notesSlide" Target="../notesSlides/notesSlide28.xml"/><Relationship Id="rId21" Type="http://schemas.openxmlformats.org/officeDocument/2006/relationships/oleObject" Target="../embeddings/oleObject135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33.bin"/><Relationship Id="rId25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1.wmf"/><Relationship Id="rId20" Type="http://schemas.openxmlformats.org/officeDocument/2006/relationships/image" Target="../media/image123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6.png"/><Relationship Id="rId11" Type="http://schemas.openxmlformats.org/officeDocument/2006/relationships/oleObject" Target="../embeddings/oleObject130.bin"/><Relationship Id="rId24" Type="http://schemas.openxmlformats.org/officeDocument/2006/relationships/image" Target="../media/image125.wmf"/><Relationship Id="rId5" Type="http://schemas.openxmlformats.org/officeDocument/2006/relationships/image" Target="../media/image68.wmf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6.bin"/><Relationship Id="rId28" Type="http://schemas.openxmlformats.org/officeDocument/2006/relationships/image" Target="../media/image127.wmf"/><Relationship Id="rId10" Type="http://schemas.openxmlformats.org/officeDocument/2006/relationships/image" Target="../media/image118.wmf"/><Relationship Id="rId19" Type="http://schemas.openxmlformats.org/officeDocument/2006/relationships/oleObject" Target="../embeddings/oleObject134.bin"/><Relationship Id="rId4" Type="http://schemas.openxmlformats.org/officeDocument/2006/relationships/oleObject" Target="../embeddings/oleObject127.bin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20.wmf"/><Relationship Id="rId22" Type="http://schemas.openxmlformats.org/officeDocument/2006/relationships/image" Target="../media/image124.wmf"/><Relationship Id="rId27" Type="http://schemas.openxmlformats.org/officeDocument/2006/relationships/oleObject" Target="../embeddings/oleObject13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8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4.png"/><Relationship Id="rId14" Type="http://schemas.openxmlformats.org/officeDocument/2006/relationships/oleObject" Target="../embeddings/oleObject9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32.wmf"/><Relationship Id="rId3" Type="http://schemas.openxmlformats.org/officeDocument/2006/relationships/notesSlide" Target="../notesSlides/notesSlide29.xml"/><Relationship Id="rId21" Type="http://schemas.openxmlformats.org/officeDocument/2006/relationships/oleObject" Target="../embeddings/oleObject147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1.wmf"/><Relationship Id="rId20" Type="http://schemas.openxmlformats.org/officeDocument/2006/relationships/image" Target="../media/image133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6.png"/><Relationship Id="rId11" Type="http://schemas.openxmlformats.org/officeDocument/2006/relationships/oleObject" Target="../embeddings/oleObject142.bin"/><Relationship Id="rId24" Type="http://schemas.openxmlformats.org/officeDocument/2006/relationships/image" Target="../media/image135.wmf"/><Relationship Id="rId5" Type="http://schemas.openxmlformats.org/officeDocument/2006/relationships/image" Target="../media/image68.wmf"/><Relationship Id="rId15" Type="http://schemas.openxmlformats.org/officeDocument/2006/relationships/oleObject" Target="../embeddings/oleObject144.bin"/><Relationship Id="rId23" Type="http://schemas.openxmlformats.org/officeDocument/2006/relationships/oleObject" Target="../embeddings/oleObject148.bin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146.bin"/><Relationship Id="rId4" Type="http://schemas.openxmlformats.org/officeDocument/2006/relationships/oleObject" Target="../embeddings/oleObject139.bin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30.wmf"/><Relationship Id="rId22" Type="http://schemas.openxmlformats.org/officeDocument/2006/relationships/image" Target="../media/image13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137.wmf"/><Relationship Id="rId18" Type="http://schemas.openxmlformats.org/officeDocument/2006/relationships/oleObject" Target="../embeddings/oleObject156.bin"/><Relationship Id="rId3" Type="http://schemas.openxmlformats.org/officeDocument/2006/relationships/notesSlide" Target="../notesSlides/notesSlide30.xml"/><Relationship Id="rId21" Type="http://schemas.openxmlformats.org/officeDocument/2006/relationships/image" Target="../media/image141.wmf"/><Relationship Id="rId7" Type="http://schemas.openxmlformats.org/officeDocument/2006/relationships/oleObject" Target="../embeddings/oleObject150.bin"/><Relationship Id="rId12" Type="http://schemas.openxmlformats.org/officeDocument/2006/relationships/oleObject" Target="../embeddings/oleObject153.bin"/><Relationship Id="rId17" Type="http://schemas.openxmlformats.org/officeDocument/2006/relationships/image" Target="../media/image13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5.bin"/><Relationship Id="rId20" Type="http://schemas.openxmlformats.org/officeDocument/2006/relationships/oleObject" Target="../embeddings/oleObject157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6.png"/><Relationship Id="rId11" Type="http://schemas.openxmlformats.org/officeDocument/2006/relationships/oleObject" Target="../embeddings/oleObject152.bin"/><Relationship Id="rId5" Type="http://schemas.openxmlformats.org/officeDocument/2006/relationships/image" Target="../media/image68.wmf"/><Relationship Id="rId15" Type="http://schemas.openxmlformats.org/officeDocument/2006/relationships/image" Target="../media/image138.wmf"/><Relationship Id="rId10" Type="http://schemas.openxmlformats.org/officeDocument/2006/relationships/image" Target="../media/image136.wmf"/><Relationship Id="rId19" Type="http://schemas.openxmlformats.org/officeDocument/2006/relationships/image" Target="../media/image140.wmf"/><Relationship Id="rId4" Type="http://schemas.openxmlformats.org/officeDocument/2006/relationships/oleObject" Target="../embeddings/oleObject149.bin"/><Relationship Id="rId9" Type="http://schemas.openxmlformats.org/officeDocument/2006/relationships/oleObject" Target="../embeddings/oleObject151.bin"/><Relationship Id="rId14" Type="http://schemas.openxmlformats.org/officeDocument/2006/relationships/oleObject" Target="../embeddings/oleObject15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13" Type="http://schemas.openxmlformats.org/officeDocument/2006/relationships/image" Target="../media/image146.w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43.wmf"/><Relationship Id="rId12" Type="http://schemas.openxmlformats.org/officeDocument/2006/relationships/oleObject" Target="../embeddings/oleObject1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59.bin"/><Relationship Id="rId11" Type="http://schemas.openxmlformats.org/officeDocument/2006/relationships/image" Target="../media/image145.wmf"/><Relationship Id="rId5" Type="http://schemas.openxmlformats.org/officeDocument/2006/relationships/image" Target="../media/image142.wmf"/><Relationship Id="rId10" Type="http://schemas.openxmlformats.org/officeDocument/2006/relationships/oleObject" Target="../embeddings/oleObject161.bin"/><Relationship Id="rId4" Type="http://schemas.openxmlformats.org/officeDocument/2006/relationships/oleObject" Target="../embeddings/oleObject158.bin"/><Relationship Id="rId9" Type="http://schemas.openxmlformats.org/officeDocument/2006/relationships/image" Target="../media/image14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9.png"/><Relationship Id="rId5" Type="http://schemas.openxmlformats.org/officeDocument/2006/relationships/image" Target="../media/image15.wmf"/><Relationship Id="rId10" Type="http://schemas.openxmlformats.org/officeDocument/2006/relationships/image" Target="../media/image18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20.bin"/><Relationship Id="rId18" Type="http://schemas.openxmlformats.org/officeDocument/2006/relationships/oleObject" Target="../embeddings/oleObject2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1.wmf"/><Relationship Id="rId12" Type="http://schemas.openxmlformats.org/officeDocument/2006/relationships/image" Target="../media/image23.wmf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20.wmf"/><Relationship Id="rId15" Type="http://schemas.openxmlformats.org/officeDocument/2006/relationships/image" Target="../media/image27.png"/><Relationship Id="rId10" Type="http://schemas.openxmlformats.org/officeDocument/2006/relationships/image" Target="../media/image22.wmf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3.bin"/><Relationship Id="rId4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8.png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33.bin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37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5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31.bin"/><Relationship Id="rId10" Type="http://schemas.openxmlformats.org/officeDocument/2006/relationships/oleObject" Target="../embeddings/oleObject28.bin"/><Relationship Id="rId19" Type="http://schemas.openxmlformats.org/officeDocument/2006/relationships/oleObject" Target="../embeddings/oleObject32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2.wmf"/><Relationship Id="rId14" Type="http://schemas.openxmlformats.org/officeDocument/2006/relationships/image" Target="../media/image34.wmf"/><Relationship Id="rId22" Type="http://schemas.openxmlformats.org/officeDocument/2006/relationships/oleObject" Target="../embeddings/oleObject3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oleObject" Target="../embeddings/oleObject4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4.wmf"/><Relationship Id="rId12" Type="http://schemas.openxmlformats.org/officeDocument/2006/relationships/image" Target="../media/image4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800" smtClean="0">
                <a:latin typeface="Comic Sans MS" pitchFamily="66" charset="0"/>
              </a:rPr>
              <a:t>7. APLIKASI INTEGRAL</a:t>
            </a:r>
          </a:p>
        </p:txBody>
      </p:sp>
    </p:spTree>
    <p:extLst>
      <p:ext uri="{BB962C8B-B14F-4D97-AF65-F5344CB8AC3E}">
        <p14:creationId xmlns:p14="http://schemas.microsoft.com/office/powerpoint/2010/main" val="2003560540"/>
      </p:ext>
    </p:extLst>
  </p:cSld>
  <p:clrMapOvr>
    <a:masterClrMapping/>
  </p:clrMapOvr>
  <p:transition spd="med">
    <p:split orient="vert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86" name="Object 58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76202313"/>
              </p:ext>
            </p:extLst>
          </p:nvPr>
        </p:nvGraphicFramePr>
        <p:xfrm>
          <a:off x="2152650" y="2763927"/>
          <a:ext cx="647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8" name="Equation" r:id="rId5" imgW="647700" imgH="228600" progId="Equation.3">
                  <p:embed/>
                </p:oleObj>
              </mc:Choice>
              <mc:Fallback>
                <p:oleObj name="Equation" r:id="rId5" imgW="647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2763927"/>
                        <a:ext cx="647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9" name="Object 31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702088176"/>
              </p:ext>
            </p:extLst>
          </p:nvPr>
        </p:nvGraphicFramePr>
        <p:xfrm>
          <a:off x="5177447" y="2963952"/>
          <a:ext cx="13684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9" name="Equation" r:id="rId7" imgW="812520" imgH="228600" progId="Equation.3">
                  <p:embed/>
                </p:oleObj>
              </mc:Choice>
              <mc:Fallback>
                <p:oleObj name="Equation" r:id="rId7" imgW="812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7447" y="2963952"/>
                        <a:ext cx="1368425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6" name="Object 3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760822435"/>
              </p:ext>
            </p:extLst>
          </p:nvPr>
        </p:nvGraphicFramePr>
        <p:xfrm>
          <a:off x="5137760" y="3440202"/>
          <a:ext cx="15605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0" name="Equation" r:id="rId9" imgW="863280" imgH="228600" progId="Equation.3">
                  <p:embed/>
                </p:oleObj>
              </mc:Choice>
              <mc:Fallback>
                <p:oleObj name="Equation" r:id="rId9" imgW="863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760" y="3440202"/>
                        <a:ext cx="156051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9" name="Object 61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87345075"/>
              </p:ext>
            </p:extLst>
          </p:nvPr>
        </p:nvGraphicFramePr>
        <p:xfrm>
          <a:off x="2444750" y="2705189"/>
          <a:ext cx="9715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1" name="Equation" r:id="rId11" imgW="571252" imgH="203112" progId="Equation.3">
                  <p:embed/>
                </p:oleObj>
              </mc:Choice>
              <mc:Fallback>
                <p:oleObj name="Equation" r:id="rId11" imgW="57125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2705189"/>
                        <a:ext cx="971550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5"/>
          <p:cNvSpPr>
            <a:spLocks noChangeArrowheads="1"/>
          </p:cNvSpPr>
          <p:nvPr/>
        </p:nvSpPr>
        <p:spPr bwMode="auto">
          <a:xfrm>
            <a:off x="0" y="47951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1" name="Rectangle 6"/>
          <p:cNvSpPr>
            <a:spLocks noChangeArrowheads="1"/>
          </p:cNvSpPr>
          <p:nvPr/>
        </p:nvSpPr>
        <p:spPr bwMode="auto">
          <a:xfrm>
            <a:off x="0" y="698589"/>
            <a:ext cx="2776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>
                <a:latin typeface="Arial" charset="0"/>
                <a:cs typeface="Times New Roman" pitchFamily="18" charset="0"/>
              </a:rPr>
              <a:t> </a:t>
            </a:r>
            <a:r>
              <a:rPr lang="en-US" sz="1400">
                <a:latin typeface="Arial" charset="0"/>
              </a:rPr>
              <a:t> </a:t>
            </a:r>
            <a:endParaRPr lang="en-US" sz="1800">
              <a:latin typeface="Arial" charset="0"/>
            </a:endParaRPr>
          </a:p>
        </p:txBody>
      </p:sp>
      <p:sp>
        <p:nvSpPr>
          <p:cNvPr id="9232" name="Rectangle 9"/>
          <p:cNvSpPr>
            <a:spLocks noChangeArrowheads="1"/>
          </p:cNvSpPr>
          <p:nvPr/>
        </p:nvSpPr>
        <p:spPr bwMode="auto">
          <a:xfrm>
            <a:off x="0" y="3703727"/>
            <a:ext cx="2776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>
                <a:latin typeface="Arial" charset="0"/>
                <a:cs typeface="Times New Roman" pitchFamily="18" charset="0"/>
              </a:rPr>
              <a:t> </a:t>
            </a:r>
            <a:r>
              <a:rPr lang="en-US" sz="1400">
                <a:latin typeface="Arial" charset="0"/>
              </a:rPr>
              <a:t> </a:t>
            </a:r>
            <a:endParaRPr lang="en-US" sz="1800">
              <a:latin typeface="Arial" charset="0"/>
            </a:endParaRPr>
          </a:p>
        </p:txBody>
      </p:sp>
      <p:sp>
        <p:nvSpPr>
          <p:cNvPr id="9233" name="Rectangle 22"/>
          <p:cNvSpPr>
            <a:spLocks noChangeArrowheads="1"/>
          </p:cNvSpPr>
          <p:nvPr/>
        </p:nvSpPr>
        <p:spPr bwMode="auto">
          <a:xfrm>
            <a:off x="0" y="47951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230610"/>
              </p:ext>
            </p:extLst>
          </p:nvPr>
        </p:nvGraphicFramePr>
        <p:xfrm>
          <a:off x="1786303" y="1368514"/>
          <a:ext cx="126169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2" name="Equation" r:id="rId13" imgW="647700" imgH="228600" progId="Equation.3">
                  <p:embed/>
                </p:oleObj>
              </mc:Choice>
              <mc:Fallback>
                <p:oleObj name="Equation" r:id="rId13" imgW="647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6303" y="1368514"/>
                        <a:ext cx="126169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Rectangle 23"/>
          <p:cNvSpPr>
            <a:spLocks noChangeArrowheads="1"/>
          </p:cNvSpPr>
          <p:nvPr/>
        </p:nvSpPr>
        <p:spPr bwMode="auto">
          <a:xfrm>
            <a:off x="0" y="708114"/>
            <a:ext cx="2776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>
                <a:latin typeface="Arial" charset="0"/>
                <a:cs typeface="Times New Roman" pitchFamily="18" charset="0"/>
              </a:rPr>
              <a:t> </a:t>
            </a:r>
            <a:r>
              <a:rPr lang="en-US" sz="1400">
                <a:latin typeface="Arial" charset="0"/>
              </a:rPr>
              <a:t> </a:t>
            </a:r>
            <a:endParaRPr lang="en-US" sz="1800">
              <a:latin typeface="Arial" charset="0"/>
            </a:endParaRPr>
          </a:p>
        </p:txBody>
      </p:sp>
      <p:sp>
        <p:nvSpPr>
          <p:cNvPr id="9235" name="Rectangle 25"/>
          <p:cNvSpPr>
            <a:spLocks noChangeArrowheads="1"/>
          </p:cNvSpPr>
          <p:nvPr/>
        </p:nvSpPr>
        <p:spPr bwMode="auto">
          <a:xfrm>
            <a:off x="140677" y="372912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6" name="Rectangle 26"/>
          <p:cNvSpPr>
            <a:spLocks noChangeArrowheads="1"/>
          </p:cNvSpPr>
          <p:nvPr/>
        </p:nvSpPr>
        <p:spPr bwMode="auto">
          <a:xfrm>
            <a:off x="0" y="3703727"/>
            <a:ext cx="2776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>
                <a:latin typeface="Arial" charset="0"/>
                <a:cs typeface="Times New Roman" pitchFamily="18" charset="0"/>
              </a:rPr>
              <a:t> </a:t>
            </a:r>
            <a:r>
              <a:rPr lang="en-US" sz="1400">
                <a:latin typeface="Arial" charset="0"/>
              </a:rPr>
              <a:t> </a:t>
            </a:r>
            <a:endParaRPr lang="en-US" sz="1800">
              <a:latin typeface="Arial" charset="0"/>
            </a:endParaRPr>
          </a:p>
        </p:txBody>
      </p:sp>
      <p:sp>
        <p:nvSpPr>
          <p:cNvPr id="22570" name="Text Box 42"/>
          <p:cNvSpPr txBox="1">
            <a:spLocks noChangeArrowheads="1"/>
          </p:cNvSpPr>
          <p:nvPr/>
        </p:nvSpPr>
        <p:spPr bwMode="auto">
          <a:xfrm>
            <a:off x="517282" y="936714"/>
            <a:ext cx="6201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Contoh</a:t>
            </a:r>
            <a:r>
              <a:rPr lang="en-US" sz="2400" dirty="0" smtClean="0">
                <a:solidFill>
                  <a:srgbClr val="FF0000"/>
                </a:solidFill>
              </a:rPr>
              <a:t> 4</a:t>
            </a:r>
            <a:r>
              <a:rPr lang="en-US" sz="2400" dirty="0" smtClean="0"/>
              <a:t>: </a:t>
            </a:r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 yang </a:t>
            </a:r>
            <a:r>
              <a:rPr lang="en-US" sz="2400" dirty="0" err="1"/>
              <a:t>dibatasi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</a:p>
        </p:txBody>
      </p:sp>
      <p:sp>
        <p:nvSpPr>
          <p:cNvPr id="22571" name="Text Box 43"/>
          <p:cNvSpPr txBox="1">
            <a:spLocks noChangeArrowheads="1"/>
          </p:cNvSpPr>
          <p:nvPr/>
        </p:nvSpPr>
        <p:spPr bwMode="auto">
          <a:xfrm>
            <a:off x="3102011" y="1359469"/>
            <a:ext cx="7841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/>
              <a:t>dan</a:t>
            </a:r>
            <a:r>
              <a:rPr lang="en-US" sz="2400" dirty="0"/>
              <a:t> </a:t>
            </a:r>
          </a:p>
        </p:txBody>
      </p:sp>
      <p:sp>
        <p:nvSpPr>
          <p:cNvPr id="9239" name="Rectangle 45"/>
          <p:cNvSpPr>
            <a:spLocks noChangeArrowheads="1"/>
          </p:cNvSpPr>
          <p:nvPr/>
        </p:nvSpPr>
        <p:spPr bwMode="auto">
          <a:xfrm>
            <a:off x="0" y="351322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7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439004"/>
              </p:ext>
            </p:extLst>
          </p:nvPr>
        </p:nvGraphicFramePr>
        <p:xfrm>
          <a:off x="3886200" y="1393914"/>
          <a:ext cx="113127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3" name="Equation" r:id="rId14" imgW="571252" imgH="203112" progId="Equation.3">
                  <p:embed/>
                </p:oleObj>
              </mc:Choice>
              <mc:Fallback>
                <p:oleObj name="Equation" r:id="rId14" imgW="57125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393914"/>
                        <a:ext cx="113127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4" name="Text Box 46"/>
          <p:cNvSpPr txBox="1">
            <a:spLocks noChangeArrowheads="1"/>
          </p:cNvSpPr>
          <p:nvPr/>
        </p:nvSpPr>
        <p:spPr bwMode="auto">
          <a:xfrm>
            <a:off x="457200" y="1801903"/>
            <a:ext cx="13484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/>
              <a:t>Jawab</a:t>
            </a:r>
            <a:r>
              <a:rPr lang="en-US" dirty="0"/>
              <a:t> :</a:t>
            </a:r>
          </a:p>
        </p:txBody>
      </p:sp>
      <p:sp>
        <p:nvSpPr>
          <p:cNvPr id="22575" name="Text Box 47"/>
          <p:cNvSpPr txBox="1">
            <a:spLocks noChangeArrowheads="1"/>
          </p:cNvSpPr>
          <p:nvPr/>
        </p:nvSpPr>
        <p:spPr bwMode="auto">
          <a:xfrm>
            <a:off x="4572000" y="2170203"/>
            <a:ext cx="37497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/>
              <a:t>Titik</a:t>
            </a:r>
            <a:r>
              <a:rPr lang="en-US" sz="2000" dirty="0"/>
              <a:t> </a:t>
            </a:r>
            <a:r>
              <a:rPr lang="en-US" sz="2000" dirty="0" err="1"/>
              <a:t>potong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garis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endParaRPr lang="en-US" sz="2000" dirty="0"/>
          </a:p>
          <a:p>
            <a:r>
              <a:rPr lang="en-US" sz="2000" dirty="0"/>
              <a:t>parabola</a:t>
            </a:r>
          </a:p>
        </p:txBody>
      </p:sp>
      <p:graphicFrame>
        <p:nvGraphicFramePr>
          <p:cNvPr id="2257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296659"/>
              </p:ext>
            </p:extLst>
          </p:nvPr>
        </p:nvGraphicFramePr>
        <p:xfrm>
          <a:off x="5128846" y="3946614"/>
          <a:ext cx="192698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4" name="Equation" r:id="rId15" imgW="1079032" imgH="203112" progId="Equation.3">
                  <p:embed/>
                </p:oleObj>
              </mc:Choice>
              <mc:Fallback>
                <p:oleObj name="Equation" r:id="rId15" imgW="107903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8846" y="3946614"/>
                        <a:ext cx="192698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8" name="Text Box 50"/>
          <p:cNvSpPr txBox="1">
            <a:spLocks noChangeArrowheads="1"/>
          </p:cNvSpPr>
          <p:nvPr/>
        </p:nvSpPr>
        <p:spPr bwMode="auto">
          <a:xfrm>
            <a:off x="5105400" y="4375240"/>
            <a:ext cx="18133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 = -2 </a:t>
            </a:r>
            <a:r>
              <a:rPr lang="en-US"/>
              <a:t>dan</a:t>
            </a:r>
            <a:r>
              <a:rPr lang="en-US" b="1"/>
              <a:t> y = 1</a:t>
            </a:r>
          </a:p>
        </p:txBody>
      </p:sp>
      <p:sp>
        <p:nvSpPr>
          <p:cNvPr id="22580" name="Line 52"/>
          <p:cNvSpPr>
            <a:spLocks noChangeShapeType="1"/>
          </p:cNvSpPr>
          <p:nvPr/>
        </p:nvSpPr>
        <p:spPr bwMode="auto">
          <a:xfrm>
            <a:off x="1629508" y="2676615"/>
            <a:ext cx="0" cy="309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81" name="Line 53"/>
          <p:cNvSpPr>
            <a:spLocks noChangeShapeType="1"/>
          </p:cNvSpPr>
          <p:nvPr/>
        </p:nvSpPr>
        <p:spPr bwMode="auto">
          <a:xfrm>
            <a:off x="778120" y="4189502"/>
            <a:ext cx="37235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45" name="Line 55"/>
          <p:cNvSpPr>
            <a:spLocks noChangeShapeType="1"/>
          </p:cNvSpPr>
          <p:nvPr/>
        </p:nvSpPr>
        <p:spPr bwMode="auto">
          <a:xfrm>
            <a:off x="849923" y="5610314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4" name="Line 56"/>
          <p:cNvSpPr>
            <a:spLocks noChangeShapeType="1"/>
          </p:cNvSpPr>
          <p:nvPr/>
        </p:nvSpPr>
        <p:spPr bwMode="auto">
          <a:xfrm flipV="1">
            <a:off x="1097574" y="3114764"/>
            <a:ext cx="1666142" cy="261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5" name="Freeform 57"/>
          <p:cNvSpPr>
            <a:spLocks/>
          </p:cNvSpPr>
          <p:nvPr/>
        </p:nvSpPr>
        <p:spPr bwMode="auto">
          <a:xfrm>
            <a:off x="423497" y="2768690"/>
            <a:ext cx="2653811" cy="2841625"/>
          </a:xfrm>
          <a:custGeom>
            <a:avLst/>
            <a:gdLst>
              <a:gd name="T0" fmla="*/ 2147483647 w 1811"/>
              <a:gd name="T1" fmla="*/ 0 h 1790"/>
              <a:gd name="T2" fmla="*/ 2147483647 w 1811"/>
              <a:gd name="T3" fmla="*/ 2147483647 h 1790"/>
              <a:gd name="T4" fmla="*/ 2147483647 w 1811"/>
              <a:gd name="T5" fmla="*/ 2147483647 h 1790"/>
              <a:gd name="T6" fmla="*/ 2147483647 w 1811"/>
              <a:gd name="T7" fmla="*/ 2147483647 h 1790"/>
              <a:gd name="T8" fmla="*/ 0 w 1811"/>
              <a:gd name="T9" fmla="*/ 2147483647 h 17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11"/>
              <a:gd name="T16" fmla="*/ 0 h 1790"/>
              <a:gd name="T17" fmla="*/ 1811 w 1811"/>
              <a:gd name="T18" fmla="*/ 1790 h 17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11" h="1790">
                <a:moveTo>
                  <a:pt x="49" y="0"/>
                </a:moveTo>
                <a:cubicBezTo>
                  <a:pt x="508" y="119"/>
                  <a:pt x="968" y="238"/>
                  <a:pt x="1258" y="387"/>
                </a:cubicBezTo>
                <a:cubicBezTo>
                  <a:pt x="1548" y="536"/>
                  <a:pt x="1811" y="718"/>
                  <a:pt x="1791" y="895"/>
                </a:cubicBezTo>
                <a:cubicBezTo>
                  <a:pt x="1771" y="1072"/>
                  <a:pt x="1435" y="1302"/>
                  <a:pt x="1137" y="1451"/>
                </a:cubicBezTo>
                <a:cubicBezTo>
                  <a:pt x="839" y="1600"/>
                  <a:pt x="419" y="1695"/>
                  <a:pt x="0" y="179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2" name="Line 64"/>
          <p:cNvSpPr>
            <a:spLocks noChangeShapeType="1"/>
          </p:cNvSpPr>
          <p:nvPr/>
        </p:nvSpPr>
        <p:spPr bwMode="auto">
          <a:xfrm>
            <a:off x="1345223" y="5380127"/>
            <a:ext cx="28428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4" name="Line 66"/>
          <p:cNvSpPr>
            <a:spLocks noChangeShapeType="1"/>
          </p:cNvSpPr>
          <p:nvPr/>
        </p:nvSpPr>
        <p:spPr bwMode="auto">
          <a:xfrm flipH="1">
            <a:off x="1623646" y="3537039"/>
            <a:ext cx="84992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5" name="Text Box 67"/>
          <p:cNvSpPr txBox="1">
            <a:spLocks noChangeArrowheads="1"/>
          </p:cNvSpPr>
          <p:nvPr/>
        </p:nvSpPr>
        <p:spPr bwMode="auto">
          <a:xfrm>
            <a:off x="1664678" y="5205502"/>
            <a:ext cx="389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-2</a:t>
            </a:r>
          </a:p>
        </p:txBody>
      </p:sp>
      <p:sp>
        <p:nvSpPr>
          <p:cNvPr id="22597" name="Text Box 69"/>
          <p:cNvSpPr txBox="1">
            <a:spLocks noChangeArrowheads="1"/>
          </p:cNvSpPr>
          <p:nvPr/>
        </p:nvSpPr>
        <p:spPr bwMode="auto">
          <a:xfrm>
            <a:off x="1343758" y="3322727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pic>
        <p:nvPicPr>
          <p:cNvPr id="22598" name="Picture 70" descr="daerah-8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402982" y="2609940"/>
            <a:ext cx="4106008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600" name="Rectangle 72"/>
          <p:cNvSpPr>
            <a:spLocks noChangeArrowheads="1"/>
          </p:cNvSpPr>
          <p:nvPr/>
        </p:nvSpPr>
        <p:spPr bwMode="auto">
          <a:xfrm>
            <a:off x="2202474" y="3805327"/>
            <a:ext cx="781050" cy="192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01" name="Line 73"/>
          <p:cNvSpPr>
            <a:spLocks noChangeShapeType="1"/>
          </p:cNvSpPr>
          <p:nvPr/>
        </p:nvSpPr>
        <p:spPr bwMode="auto">
          <a:xfrm flipH="1">
            <a:off x="1629508" y="3805327"/>
            <a:ext cx="567104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2" name="Line 74"/>
          <p:cNvSpPr>
            <a:spLocks noChangeShapeType="1"/>
          </p:cNvSpPr>
          <p:nvPr/>
        </p:nvSpPr>
        <p:spPr bwMode="auto">
          <a:xfrm flipH="1">
            <a:off x="1594339" y="3997414"/>
            <a:ext cx="602274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2603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824759"/>
              </p:ext>
            </p:extLst>
          </p:nvPr>
        </p:nvGraphicFramePr>
        <p:xfrm>
          <a:off x="1310054" y="3729127"/>
          <a:ext cx="33264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5" name="Equation" r:id="rId18" imgW="215713" imgH="203024" progId="Equation.3">
                  <p:embed/>
                </p:oleObj>
              </mc:Choice>
              <mc:Fallback>
                <p:oleObj name="Equation" r:id="rId18" imgW="215713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054" y="3729127"/>
                        <a:ext cx="332643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05" name="AutoShape 77"/>
          <p:cNvSpPr>
            <a:spLocks/>
          </p:cNvSpPr>
          <p:nvPr/>
        </p:nvSpPr>
        <p:spPr bwMode="auto">
          <a:xfrm rot="16200000">
            <a:off x="2505014" y="3703666"/>
            <a:ext cx="192088" cy="779585"/>
          </a:xfrm>
          <a:prstGeom prst="leftBrace">
            <a:avLst>
              <a:gd name="adj1" fmla="val 36639"/>
              <a:gd name="adj2" fmla="val 4830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612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865544"/>
              </p:ext>
            </p:extLst>
          </p:nvPr>
        </p:nvGraphicFramePr>
        <p:xfrm>
          <a:off x="2091105" y="4227602"/>
          <a:ext cx="975946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6" name="Equation" r:id="rId20" imgW="1054100" imgH="228600" progId="Equation.3">
                  <p:embed/>
                </p:oleObj>
              </mc:Choice>
              <mc:Fallback>
                <p:oleObj name="Equation" r:id="rId20" imgW="1054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1105" y="4227602"/>
                        <a:ext cx="975946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14" name="Text Box 86"/>
          <p:cNvSpPr txBox="1">
            <a:spLocks noChangeArrowheads="1"/>
          </p:cNvSpPr>
          <p:nvPr/>
        </p:nvSpPr>
        <p:spPr bwMode="auto">
          <a:xfrm>
            <a:off x="4687498" y="4926103"/>
            <a:ext cx="14847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Luas </a:t>
            </a:r>
            <a:r>
              <a:rPr lang="en-US" sz="2000" dirty="0" err="1"/>
              <a:t>irisan</a:t>
            </a:r>
            <a:r>
              <a:rPr lang="en-US" sz="2000" dirty="0"/>
              <a:t> </a:t>
            </a:r>
          </a:p>
        </p:txBody>
      </p:sp>
      <p:graphicFrame>
        <p:nvGraphicFramePr>
          <p:cNvPr id="22615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955817"/>
              </p:ext>
            </p:extLst>
          </p:nvPr>
        </p:nvGraphicFramePr>
        <p:xfrm>
          <a:off x="5105400" y="5459503"/>
          <a:ext cx="265967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7" name="Equation" r:id="rId22" imgW="1638000" imgH="228600" progId="Equation.DSMT4">
                  <p:embed/>
                </p:oleObj>
              </mc:Choice>
              <mc:Fallback>
                <p:oleObj name="Equation" r:id="rId22" imgW="1638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459503"/>
                        <a:ext cx="265967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5862145"/>
      </p:ext>
    </p:extLst>
  </p:cSld>
  <p:clrMapOvr>
    <a:masterClrMapping/>
  </p:clrMapOvr>
  <p:transition spd="med">
    <p:cover dir="rd"/>
    <p:sndAc>
      <p:stSnd>
        <p:snd r:embed="rId4" name="bomb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2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9" dur="3000"/>
                                        <p:tgtEl>
                                          <p:spTgt spid="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2000"/>
                                        <p:tgtEl>
                                          <p:spTgt spid="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2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2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500"/>
                            </p:stCondLst>
                            <p:childTnLst>
                              <p:par>
                                <p:cTn id="8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20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3500"/>
                            </p:stCondLst>
                            <p:childTnLst>
                              <p:par>
                                <p:cTn id="8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2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500"/>
                            </p:stCondLst>
                            <p:childTnLst>
                              <p:par>
                                <p:cTn id="8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2000"/>
                                        <p:tgtEl>
                                          <p:spTgt spid="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20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20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5" dur="20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8" dur="2000"/>
                                        <p:tgtEl>
                                          <p:spTgt spid="2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1" dur="20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6" dur="2000"/>
                                        <p:tgtEl>
                                          <p:spTgt spid="2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1" dur="2000"/>
                                        <p:tgtEl>
                                          <p:spTgt spid="2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0" grpId="0"/>
      <p:bldP spid="22571" grpId="0"/>
      <p:bldP spid="22574" grpId="0"/>
      <p:bldP spid="22575" grpId="0"/>
      <p:bldP spid="22578" grpId="0"/>
      <p:bldP spid="22580" grpId="0" animBg="1"/>
      <p:bldP spid="22581" grpId="0" animBg="1"/>
      <p:bldP spid="22584" grpId="0" animBg="1"/>
      <p:bldP spid="22585" grpId="0" animBg="1"/>
      <p:bldP spid="22592" grpId="0" animBg="1"/>
      <p:bldP spid="22594" grpId="0" animBg="1"/>
      <p:bldP spid="22595" grpId="0"/>
      <p:bldP spid="22597" grpId="0"/>
      <p:bldP spid="22600" grpId="0" animBg="1"/>
      <p:bldP spid="22601" grpId="0" animBg="1"/>
      <p:bldP spid="22602" grpId="0" animBg="1"/>
      <p:bldP spid="22605" grpId="0" animBg="1"/>
      <p:bldP spid="226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802" name="Object 10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01589621"/>
              </p:ext>
            </p:extLst>
          </p:nvPr>
        </p:nvGraphicFramePr>
        <p:xfrm>
          <a:off x="1487488" y="1539393"/>
          <a:ext cx="304958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6" name="Equation" r:id="rId4" imgW="1663560" imgH="469800" progId="Equation.3">
                  <p:embed/>
                </p:oleObj>
              </mc:Choice>
              <mc:Fallback>
                <p:oleObj name="Equation" r:id="rId4" imgW="16635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1539393"/>
                        <a:ext cx="3049587" cy="86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4" name="Object 1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764874802"/>
              </p:ext>
            </p:extLst>
          </p:nvPr>
        </p:nvGraphicFramePr>
        <p:xfrm>
          <a:off x="4641850" y="1542568"/>
          <a:ext cx="23399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7" name="Equation" r:id="rId6" imgW="1244520" imgH="469800" progId="Equation.3">
                  <p:embed/>
                </p:oleObj>
              </mc:Choice>
              <mc:Fallback>
                <p:oleObj name="Equation" r:id="rId6" imgW="12445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1542568"/>
                        <a:ext cx="2339975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7" name="Object 1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962191571"/>
              </p:ext>
            </p:extLst>
          </p:nvPr>
        </p:nvGraphicFramePr>
        <p:xfrm>
          <a:off x="1736725" y="2534755"/>
          <a:ext cx="290036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8" name="Equation" r:id="rId8" imgW="1828800" imgH="482400" progId="Equation.3">
                  <p:embed/>
                </p:oleObj>
              </mc:Choice>
              <mc:Fallback>
                <p:oleObj name="Equation" r:id="rId8" imgW="18288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2534755"/>
                        <a:ext cx="2900363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729761" y="79168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1141997" y="736415"/>
            <a:ext cx="33538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 :</a:t>
            </a:r>
          </a:p>
        </p:txBody>
      </p:sp>
      <p:sp>
        <p:nvSpPr>
          <p:cNvPr id="10249" name="Text Box 18"/>
          <p:cNvSpPr txBox="1">
            <a:spLocks noChangeArrowheads="1"/>
          </p:cNvSpPr>
          <p:nvPr/>
        </p:nvSpPr>
        <p:spPr bwMode="auto">
          <a:xfrm>
            <a:off x="1260231" y="351900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161811" name="Text Box 19"/>
          <p:cNvSpPr txBox="1">
            <a:spLocks noChangeArrowheads="1"/>
          </p:cNvSpPr>
          <p:nvPr/>
        </p:nvSpPr>
        <p:spPr bwMode="auto">
          <a:xfrm>
            <a:off x="838200" y="3648148"/>
            <a:ext cx="1172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 err="1" smtClean="0"/>
              <a:t>Catatan</a:t>
            </a:r>
            <a:r>
              <a:rPr lang="en-US" sz="1800" b="1" dirty="0" smtClean="0"/>
              <a:t> </a:t>
            </a:r>
            <a:r>
              <a:rPr lang="en-US" sz="1800" b="1" dirty="0"/>
              <a:t>:</a:t>
            </a:r>
          </a:p>
        </p:txBody>
      </p:sp>
      <p:sp>
        <p:nvSpPr>
          <p:cNvPr id="161812" name="Text Box 20"/>
          <p:cNvSpPr txBox="1">
            <a:spLocks noChangeArrowheads="1"/>
          </p:cNvSpPr>
          <p:nvPr/>
        </p:nvSpPr>
        <p:spPr bwMode="auto">
          <a:xfrm>
            <a:off x="838200" y="4128606"/>
            <a:ext cx="8001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5425" indent="-225425">
              <a:buFont typeface="Arial" pitchFamily="34" charset="0"/>
              <a:buChar char="•"/>
            </a:pP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/>
              <a:t>irisan</a:t>
            </a:r>
            <a:r>
              <a:rPr lang="en-US" sz="2000" dirty="0"/>
              <a:t> </a:t>
            </a:r>
            <a:r>
              <a:rPr lang="en-US" sz="2000" dirty="0" err="1"/>
              <a:t>sejajar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sumbu</a:t>
            </a:r>
            <a:r>
              <a:rPr lang="en-US" sz="2000" dirty="0"/>
              <a:t> </a:t>
            </a:r>
            <a:r>
              <a:rPr lang="en-US" sz="2000" dirty="0" smtClean="0"/>
              <a:t>x,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irisan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kurva</a:t>
            </a:r>
            <a:r>
              <a:rPr lang="en-US" sz="2000" dirty="0"/>
              <a:t> </a:t>
            </a:r>
            <a:r>
              <a:rPr lang="en-US" sz="2000" dirty="0" smtClean="0"/>
              <a:t>yang </a:t>
            </a:r>
            <a:r>
              <a:rPr lang="en-US" sz="2000" dirty="0" err="1"/>
              <a:t>terletak</a:t>
            </a:r>
            <a:r>
              <a:rPr lang="en-US" sz="2000" dirty="0"/>
              <a:t> </a:t>
            </a:r>
            <a:r>
              <a:rPr lang="en-US" sz="2000" dirty="0" err="1"/>
              <a:t>disebelah</a:t>
            </a:r>
            <a:r>
              <a:rPr lang="en-US" sz="2000" dirty="0"/>
              <a:t> </a:t>
            </a:r>
            <a:r>
              <a:rPr lang="en-US" sz="2000" dirty="0" err="1"/>
              <a:t>kanan</a:t>
            </a:r>
            <a:r>
              <a:rPr lang="en-US" sz="2000" dirty="0"/>
              <a:t> </a:t>
            </a:r>
            <a:r>
              <a:rPr lang="en-US" sz="2000" dirty="0" err="1"/>
              <a:t>dikurangi</a:t>
            </a:r>
            <a:r>
              <a:rPr lang="en-US" sz="2000" dirty="0"/>
              <a:t> </a:t>
            </a:r>
            <a:r>
              <a:rPr lang="en-US" sz="2000" dirty="0" err="1"/>
              <a:t>kurva</a:t>
            </a:r>
            <a:r>
              <a:rPr lang="en-US" sz="2000" dirty="0"/>
              <a:t> yang </a:t>
            </a:r>
            <a:r>
              <a:rPr lang="en-US" sz="2000" dirty="0" err="1"/>
              <a:t>berada</a:t>
            </a:r>
            <a:r>
              <a:rPr lang="en-US" sz="2000" dirty="0"/>
              <a:t> </a:t>
            </a:r>
            <a:r>
              <a:rPr lang="en-US" sz="2000" dirty="0" err="1"/>
              <a:t>disebelah</a:t>
            </a:r>
            <a:r>
              <a:rPr lang="en-US" sz="2000" dirty="0"/>
              <a:t> </a:t>
            </a:r>
            <a:r>
              <a:rPr lang="en-US" sz="2000" dirty="0" err="1" smtClean="0"/>
              <a:t>kiri</a:t>
            </a:r>
            <a:r>
              <a:rPr lang="en-US" sz="2000" dirty="0" smtClean="0"/>
              <a:t>.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/>
              <a:t>batas</a:t>
            </a:r>
            <a:r>
              <a:rPr lang="en-US" sz="2000" dirty="0"/>
              <a:t> </a:t>
            </a:r>
            <a:r>
              <a:rPr lang="en-US" sz="2000" dirty="0" err="1"/>
              <a:t>kanan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> </a:t>
            </a:r>
            <a:r>
              <a:rPr lang="en-US" sz="2000" dirty="0" err="1"/>
              <a:t>irisan</a:t>
            </a:r>
            <a:r>
              <a:rPr lang="en-US" sz="2000" dirty="0"/>
              <a:t> </a:t>
            </a:r>
            <a:r>
              <a:rPr lang="en-US" sz="2000" dirty="0" err="1"/>
              <a:t>berubah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sembarang</a:t>
            </a:r>
            <a:r>
              <a:rPr lang="en-US" sz="2000" dirty="0"/>
              <a:t> </a:t>
            </a:r>
            <a:r>
              <a:rPr lang="en-US" sz="2000" dirty="0" err="1"/>
              <a:t>irisan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smtClean="0"/>
              <a:t>D,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/>
              <a:t>daerah</a:t>
            </a:r>
            <a:r>
              <a:rPr lang="en-US" sz="2000" dirty="0"/>
              <a:t> D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dibagi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855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6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8" grpId="0"/>
      <p:bldP spid="161811" grpId="0"/>
      <p:bldP spid="1618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 smtClean="0"/>
              <a:t>Carilah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luas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daerah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dibatasi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oleh</a:t>
            </a:r>
            <a:r>
              <a:rPr lang="en-US" sz="2800" b="1" dirty="0" smtClean="0"/>
              <a:t> : </a:t>
            </a:r>
            <a:endParaRPr lang="en-US" sz="28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4350" y="2194561"/>
            <a:ext cx="8401050" cy="4024125"/>
          </a:xfrm>
        </p:spPr>
        <p:txBody>
          <a:bodyPr/>
          <a:lstStyle/>
          <a:p>
            <a:pPr marL="514350" indent="-514350">
              <a:buAutoNum type="alphaLcPeriod"/>
            </a:pPr>
            <a:r>
              <a:rPr lang="en-US" sz="2400" dirty="0" err="1" smtClean="0"/>
              <a:t>Kurva</a:t>
            </a:r>
            <a:r>
              <a:rPr lang="en-US" sz="2400" dirty="0" smtClean="0"/>
              <a:t> y = x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+ x +15, </a:t>
            </a:r>
            <a:r>
              <a:rPr lang="en-US" sz="2400" dirty="0" err="1" smtClean="0"/>
              <a:t>garis</a:t>
            </a:r>
            <a:r>
              <a:rPr lang="en-US" sz="2400" dirty="0" smtClean="0"/>
              <a:t> x = -2, x = 1,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sumbu</a:t>
            </a:r>
            <a:r>
              <a:rPr lang="en-US" sz="2400" dirty="0" smtClean="0"/>
              <a:t> x</a:t>
            </a:r>
          </a:p>
          <a:p>
            <a:pPr marL="514350" indent="-514350">
              <a:buAutoNum type="alphaLcPeriod"/>
            </a:pPr>
            <a:r>
              <a:rPr lang="en-US" sz="2400" dirty="0" err="1" smtClean="0"/>
              <a:t>Kurva</a:t>
            </a:r>
            <a:r>
              <a:rPr lang="en-US" sz="2400" dirty="0" smtClean="0"/>
              <a:t> y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x – 1, </a:t>
            </a:r>
            <a:r>
              <a:rPr lang="en-US" sz="2400" dirty="0" err="1" smtClean="0"/>
              <a:t>garis</a:t>
            </a:r>
            <a:r>
              <a:rPr lang="en-US" sz="2400" dirty="0" smtClean="0"/>
              <a:t> y = -4, y = 2,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sumbu</a:t>
            </a:r>
            <a:r>
              <a:rPr lang="en-US" sz="2400" dirty="0" smtClean="0"/>
              <a:t> y</a:t>
            </a:r>
          </a:p>
          <a:p>
            <a:pPr marL="514350" indent="-514350">
              <a:buAutoNum type="alphaLcPeriod"/>
            </a:pPr>
            <a:r>
              <a:rPr lang="en-US" sz="2400" dirty="0" err="1" smtClean="0"/>
              <a:t>Kurva</a:t>
            </a:r>
            <a:r>
              <a:rPr lang="en-US" sz="2400" dirty="0" smtClean="0"/>
              <a:t> 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2 – y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garis</a:t>
            </a:r>
            <a:r>
              <a:rPr lang="en-US" sz="2400" dirty="0" smtClean="0"/>
              <a:t> y = x </a:t>
            </a:r>
          </a:p>
          <a:p>
            <a:pPr marL="514350" indent="-514350">
              <a:buAutoNum type="alphaLcPeriod"/>
            </a:pPr>
            <a:r>
              <a:rPr lang="en-US" sz="2400" dirty="0" err="1" smtClean="0"/>
              <a:t>Kurva</a:t>
            </a:r>
            <a:r>
              <a:rPr lang="en-US" sz="2400" dirty="0" smtClean="0"/>
              <a:t> y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x, </a:t>
            </a:r>
            <a:r>
              <a:rPr lang="en-US" sz="2400" dirty="0" err="1" smtClean="0"/>
              <a:t>garis</a:t>
            </a:r>
            <a:r>
              <a:rPr lang="en-US" sz="2400" dirty="0" smtClean="0"/>
              <a:t> x + y = 6,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sumbu</a:t>
            </a:r>
            <a:r>
              <a:rPr lang="en-US" sz="2400" dirty="0" smtClean="0"/>
              <a:t> x</a:t>
            </a:r>
          </a:p>
          <a:p>
            <a:pPr marL="514350" indent="-514350">
              <a:buAutoNum type="alphaLcPeriod"/>
            </a:pPr>
            <a:r>
              <a:rPr lang="en-US" sz="2400" dirty="0" err="1" smtClean="0"/>
              <a:t>Kurva</a:t>
            </a:r>
            <a:r>
              <a:rPr lang="en-US" sz="2400" dirty="0" smtClean="0"/>
              <a:t> x = 4 - y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 , </a:t>
            </a:r>
            <a:r>
              <a:rPr lang="en-US" sz="2400" dirty="0" err="1" smtClean="0"/>
              <a:t>garis</a:t>
            </a:r>
            <a:r>
              <a:rPr lang="en-US" sz="2400" dirty="0" smtClean="0"/>
              <a:t> x + y – 2 = 0</a:t>
            </a:r>
          </a:p>
          <a:p>
            <a:pPr marL="514350" indent="-514350">
              <a:buAutoNum type="alphaLcPeriod"/>
            </a:pPr>
            <a:r>
              <a:rPr lang="en-US" sz="2400" dirty="0" err="1" smtClean="0"/>
              <a:t>Kurva</a:t>
            </a:r>
            <a:r>
              <a:rPr lang="en-US" sz="2400" dirty="0" smtClean="0"/>
              <a:t> y = 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+ 3, </a:t>
            </a:r>
            <a:r>
              <a:rPr lang="en-US" sz="2400" dirty="0" err="1" smtClean="0"/>
              <a:t>kurva</a:t>
            </a:r>
            <a:r>
              <a:rPr lang="en-US" sz="2400" dirty="0" smtClean="0"/>
              <a:t> y = -x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+ 1, </a:t>
            </a:r>
            <a:r>
              <a:rPr lang="en-US" sz="2400" dirty="0" err="1" smtClean="0"/>
              <a:t>garis</a:t>
            </a:r>
            <a:r>
              <a:rPr lang="en-US" sz="2400" dirty="0" smtClean="0"/>
              <a:t> x = -3,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err="1" smtClean="0"/>
              <a:t>garis</a:t>
            </a:r>
            <a:r>
              <a:rPr lang="en-US" sz="2400" dirty="0" smtClean="0"/>
              <a:t> 7x + y = 11</a:t>
            </a:r>
          </a:p>
          <a:p>
            <a:pPr marL="514350" indent="-514350">
              <a:buAutoNum type="alphaLcPeriod"/>
            </a:pPr>
            <a:endParaRPr lang="en-US" sz="2400" dirty="0" smtClean="0"/>
          </a:p>
          <a:p>
            <a:pPr marL="514350" indent="-514350">
              <a:buAutoNum type="alphaL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99532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8" name="Object 6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549048628"/>
              </p:ext>
            </p:extLst>
          </p:nvPr>
        </p:nvGraphicFramePr>
        <p:xfrm>
          <a:off x="2242552" y="2008236"/>
          <a:ext cx="42545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Equation" r:id="rId4" imgW="2311400" imgH="215900" progId="Equation.3">
                  <p:embed/>
                </p:oleObj>
              </mc:Choice>
              <mc:Fallback>
                <p:oleObj name="Equation" r:id="rId4" imgW="2311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552" y="2008236"/>
                        <a:ext cx="42545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533400" y="785626"/>
            <a:ext cx="63369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/>
              <a:t>7.2</a:t>
            </a:r>
            <a:r>
              <a:rPr lang="en-US" sz="2800" b="1" dirty="0">
                <a:solidFill>
                  <a:srgbClr val="FFFF66"/>
                </a:solidFill>
              </a:rPr>
              <a:t> </a:t>
            </a:r>
            <a:r>
              <a:rPr lang="en-US" sz="2800" b="1" dirty="0"/>
              <a:t>M</a:t>
            </a:r>
            <a:r>
              <a:rPr lang="id-ID" sz="2800" b="1" dirty="0"/>
              <a:t>enghitung volume benda putar</a:t>
            </a:r>
            <a:endParaRPr lang="en-US" sz="2800" b="1" dirty="0"/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548390" y="1396714"/>
            <a:ext cx="4043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id-ID" sz="2400" b="1" dirty="0"/>
              <a:t>7.2.1 Metoda </a:t>
            </a:r>
            <a:r>
              <a:rPr lang="id-ID" sz="2400" b="1" dirty="0" smtClean="0"/>
              <a:t>Cakram</a:t>
            </a:r>
            <a:endParaRPr lang="id-ID" sz="2400" b="1" dirty="0"/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1296866" y="219522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587240" y="1930114"/>
            <a:ext cx="16225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a.</a:t>
            </a:r>
            <a:r>
              <a:rPr lang="en-US" sz="2400" dirty="0"/>
              <a:t> Daerah </a:t>
            </a:r>
          </a:p>
        </p:txBody>
      </p:sp>
      <p:sp>
        <p:nvSpPr>
          <p:cNvPr id="125962" name="Text Box 10"/>
          <p:cNvSpPr txBox="1">
            <a:spLocks noChangeArrowheads="1"/>
          </p:cNvSpPr>
          <p:nvPr/>
        </p:nvSpPr>
        <p:spPr bwMode="auto">
          <a:xfrm>
            <a:off x="914400" y="2311114"/>
            <a:ext cx="36776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/>
              <a:t>diputar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sumbu</a:t>
            </a:r>
            <a:r>
              <a:rPr lang="en-US" sz="2400" dirty="0"/>
              <a:t> x</a:t>
            </a:r>
          </a:p>
        </p:txBody>
      </p:sp>
      <p:sp>
        <p:nvSpPr>
          <p:cNvPr id="125966" name="Freeform 14"/>
          <p:cNvSpPr>
            <a:spLocks/>
          </p:cNvSpPr>
          <p:nvPr/>
        </p:nvSpPr>
        <p:spPr bwMode="auto">
          <a:xfrm>
            <a:off x="1581151" y="3403313"/>
            <a:ext cx="1595803" cy="360362"/>
          </a:xfrm>
          <a:custGeom>
            <a:avLst/>
            <a:gdLst>
              <a:gd name="T0" fmla="*/ 0 w 1089"/>
              <a:gd name="T1" fmla="*/ 2147483647 h 227"/>
              <a:gd name="T2" fmla="*/ 2147483647 w 1089"/>
              <a:gd name="T3" fmla="*/ 2147483647 h 227"/>
              <a:gd name="T4" fmla="*/ 2147483647 w 1089"/>
              <a:gd name="T5" fmla="*/ 2147483647 h 227"/>
              <a:gd name="T6" fmla="*/ 2147483647 w 1089"/>
              <a:gd name="T7" fmla="*/ 0 h 227"/>
              <a:gd name="T8" fmla="*/ 0 60000 65536"/>
              <a:gd name="T9" fmla="*/ 0 60000 65536"/>
              <a:gd name="T10" fmla="*/ 0 60000 65536"/>
              <a:gd name="T11" fmla="*/ 0 60000 65536"/>
              <a:gd name="T12" fmla="*/ 0 w 1089"/>
              <a:gd name="T13" fmla="*/ 0 h 227"/>
              <a:gd name="T14" fmla="*/ 1089 w 1089"/>
              <a:gd name="T15" fmla="*/ 227 h 2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9" h="227">
                <a:moveTo>
                  <a:pt x="0" y="227"/>
                </a:moveTo>
                <a:cubicBezTo>
                  <a:pt x="106" y="144"/>
                  <a:pt x="212" y="61"/>
                  <a:pt x="318" y="46"/>
                </a:cubicBezTo>
                <a:cubicBezTo>
                  <a:pt x="424" y="31"/>
                  <a:pt x="507" y="144"/>
                  <a:pt x="635" y="136"/>
                </a:cubicBezTo>
                <a:cubicBezTo>
                  <a:pt x="763" y="128"/>
                  <a:pt x="926" y="64"/>
                  <a:pt x="1089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967" name="Line 15"/>
          <p:cNvSpPr>
            <a:spLocks noChangeShapeType="1"/>
          </p:cNvSpPr>
          <p:nvPr/>
        </p:nvSpPr>
        <p:spPr bwMode="auto">
          <a:xfrm>
            <a:off x="1581150" y="376367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968" name="Line 16"/>
          <p:cNvSpPr>
            <a:spLocks noChangeShapeType="1"/>
          </p:cNvSpPr>
          <p:nvPr/>
        </p:nvSpPr>
        <p:spPr bwMode="auto">
          <a:xfrm>
            <a:off x="3176954" y="3403313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1466850" y="4595526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a</a:t>
            </a:r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3039208" y="4666963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2208335" y="3042951"/>
            <a:ext cx="5180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f(x)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1865436" y="3850988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</a:t>
            </a:r>
          </a:p>
        </p:txBody>
      </p:sp>
      <p:pic>
        <p:nvPicPr>
          <p:cNvPr id="125975" name="Picture 23" descr="daerah-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2020" y="2958814"/>
            <a:ext cx="295421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81" name="Picture 29" descr="benda-putar-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98428" y="2839751"/>
            <a:ext cx="2963008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84" name="Text Box 32"/>
          <p:cNvSpPr txBox="1">
            <a:spLocks noChangeArrowheads="1"/>
          </p:cNvSpPr>
          <p:nvPr/>
        </p:nvSpPr>
        <p:spPr bwMode="auto">
          <a:xfrm>
            <a:off x="6102380" y="5042646"/>
            <a:ext cx="14414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Benda </a:t>
            </a:r>
            <a:r>
              <a:rPr lang="en-US" dirty="0" err="1"/>
              <a:t>putar</a:t>
            </a:r>
            <a:endParaRPr lang="en-US" dirty="0"/>
          </a:p>
        </p:txBody>
      </p:sp>
      <p:sp>
        <p:nvSpPr>
          <p:cNvPr id="125985" name="Text Box 33"/>
          <p:cNvSpPr txBox="1">
            <a:spLocks noChangeArrowheads="1"/>
          </p:cNvSpPr>
          <p:nvPr/>
        </p:nvSpPr>
        <p:spPr bwMode="auto">
          <a:xfrm>
            <a:off x="1952084" y="5042646"/>
            <a:ext cx="1172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Daerah D</a:t>
            </a:r>
          </a:p>
        </p:txBody>
      </p:sp>
      <p:sp>
        <p:nvSpPr>
          <p:cNvPr id="125992" name="Text Box 40"/>
          <p:cNvSpPr txBox="1">
            <a:spLocks noChangeArrowheads="1"/>
          </p:cNvSpPr>
          <p:nvPr/>
        </p:nvSpPr>
        <p:spPr bwMode="auto">
          <a:xfrm>
            <a:off x="3199913" y="5511514"/>
            <a:ext cx="25912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 Volume </a:t>
            </a:r>
            <a:r>
              <a:rPr lang="en-US" b="1" dirty="0" err="1">
                <a:solidFill>
                  <a:srgbClr val="FF0000"/>
                </a:solidFill>
              </a:rPr>
              <a:t>benda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putar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3402624" y="4534835"/>
            <a:ext cx="133350" cy="287338"/>
            <a:chOff x="2467" y="3152"/>
            <a:chExt cx="91" cy="181"/>
          </a:xfrm>
        </p:grpSpPr>
        <p:sp>
          <p:nvSpPr>
            <p:cNvPr id="11288" name="Oval 39"/>
            <p:cNvSpPr>
              <a:spLocks noChangeArrowheads="1"/>
            </p:cNvSpPr>
            <p:nvPr/>
          </p:nvSpPr>
          <p:spPr bwMode="auto">
            <a:xfrm>
              <a:off x="2467" y="3152"/>
              <a:ext cx="9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Line 43"/>
            <p:cNvSpPr>
              <a:spLocks noChangeShapeType="1"/>
            </p:cNvSpPr>
            <p:nvPr/>
          </p:nvSpPr>
          <p:spPr bwMode="auto">
            <a:xfrm flipV="1">
              <a:off x="2467" y="315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717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20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2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20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2000"/>
                                        <p:tgtEl>
                                          <p:spTgt spid="12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2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20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2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2000"/>
                                        <p:tgtEl>
                                          <p:spTgt spid="12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12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1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/>
      <p:bldP spid="125957" grpId="0"/>
      <p:bldP spid="125961" grpId="0"/>
      <p:bldP spid="125962" grpId="0"/>
      <p:bldP spid="125966" grpId="0" animBg="1"/>
      <p:bldP spid="125967" grpId="0" animBg="1"/>
      <p:bldP spid="125968" grpId="0" animBg="1"/>
      <p:bldP spid="125969" grpId="0"/>
      <p:bldP spid="125970" grpId="0"/>
      <p:bldP spid="125971" grpId="0"/>
      <p:bldP spid="125972" grpId="0"/>
      <p:bldP spid="125984" grpId="0"/>
      <p:bldP spid="125985" grpId="0"/>
      <p:bldP spid="1259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35" name="Object 3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900480010"/>
              </p:ext>
            </p:extLst>
          </p:nvPr>
        </p:nvGraphicFramePr>
        <p:xfrm>
          <a:off x="1701923" y="5722465"/>
          <a:ext cx="398462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8" name="Equation" r:id="rId4" imgW="215619" imgH="177569" progId="Equation.3">
                  <p:embed/>
                </p:oleObj>
              </mc:Choice>
              <mc:Fallback>
                <p:oleObj name="Equation" r:id="rId4" imgW="215619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923" y="5722465"/>
                        <a:ext cx="398462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3981" y="1666404"/>
            <a:ext cx="2923442" cy="2160587"/>
            <a:chOff x="172" y="1752"/>
            <a:chExt cx="1995" cy="1361"/>
          </a:xfrm>
        </p:grpSpPr>
        <p:sp>
          <p:nvSpPr>
            <p:cNvPr id="12320" name="Line 5"/>
            <p:cNvSpPr>
              <a:spLocks noChangeShapeType="1"/>
            </p:cNvSpPr>
            <p:nvPr/>
          </p:nvSpPr>
          <p:spPr bwMode="auto">
            <a:xfrm>
              <a:off x="625" y="175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2321" name="Line 6"/>
            <p:cNvSpPr>
              <a:spLocks noChangeShapeType="1"/>
            </p:cNvSpPr>
            <p:nvPr/>
          </p:nvSpPr>
          <p:spPr bwMode="auto">
            <a:xfrm>
              <a:off x="172" y="2840"/>
              <a:ext cx="19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2000"/>
            </a:p>
          </p:txBody>
        </p:sp>
      </p:grpSp>
      <p:sp>
        <p:nvSpPr>
          <p:cNvPr id="128007" name="Freeform 7"/>
          <p:cNvSpPr>
            <a:spLocks/>
          </p:cNvSpPr>
          <p:nvPr/>
        </p:nvSpPr>
        <p:spPr bwMode="auto">
          <a:xfrm>
            <a:off x="1780443" y="2169641"/>
            <a:ext cx="1595803" cy="360363"/>
          </a:xfrm>
          <a:custGeom>
            <a:avLst/>
            <a:gdLst>
              <a:gd name="T0" fmla="*/ 0 w 1089"/>
              <a:gd name="T1" fmla="*/ 2147483647 h 227"/>
              <a:gd name="T2" fmla="*/ 2147483647 w 1089"/>
              <a:gd name="T3" fmla="*/ 2147483647 h 227"/>
              <a:gd name="T4" fmla="*/ 2147483647 w 1089"/>
              <a:gd name="T5" fmla="*/ 2147483647 h 227"/>
              <a:gd name="T6" fmla="*/ 2147483647 w 1089"/>
              <a:gd name="T7" fmla="*/ 0 h 227"/>
              <a:gd name="T8" fmla="*/ 0 60000 65536"/>
              <a:gd name="T9" fmla="*/ 0 60000 65536"/>
              <a:gd name="T10" fmla="*/ 0 60000 65536"/>
              <a:gd name="T11" fmla="*/ 0 60000 65536"/>
              <a:gd name="T12" fmla="*/ 0 w 1089"/>
              <a:gd name="T13" fmla="*/ 0 h 227"/>
              <a:gd name="T14" fmla="*/ 1089 w 1089"/>
              <a:gd name="T15" fmla="*/ 227 h 2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9" h="227">
                <a:moveTo>
                  <a:pt x="0" y="227"/>
                </a:moveTo>
                <a:cubicBezTo>
                  <a:pt x="106" y="144"/>
                  <a:pt x="212" y="61"/>
                  <a:pt x="318" y="46"/>
                </a:cubicBezTo>
                <a:cubicBezTo>
                  <a:pt x="424" y="31"/>
                  <a:pt x="507" y="144"/>
                  <a:pt x="635" y="136"/>
                </a:cubicBezTo>
                <a:cubicBezTo>
                  <a:pt x="763" y="128"/>
                  <a:pt x="926" y="64"/>
                  <a:pt x="1089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>
            <a:off x="1780443" y="253000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>
            <a:off x="3376246" y="2169641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1666143" y="3361853"/>
            <a:ext cx="3593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</a:p>
        </p:txBody>
      </p:sp>
      <p:sp>
        <p:nvSpPr>
          <p:cNvPr id="128011" name="Text Box 11"/>
          <p:cNvSpPr txBox="1">
            <a:spLocks noChangeArrowheads="1"/>
          </p:cNvSpPr>
          <p:nvPr/>
        </p:nvSpPr>
        <p:spPr bwMode="auto">
          <a:xfrm>
            <a:off x="3238500" y="3433291"/>
            <a:ext cx="3593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</a:p>
        </p:txBody>
      </p:sp>
      <p:sp>
        <p:nvSpPr>
          <p:cNvPr id="128012" name="Text Box 12"/>
          <p:cNvSpPr txBox="1">
            <a:spLocks noChangeArrowheads="1"/>
          </p:cNvSpPr>
          <p:nvPr/>
        </p:nvSpPr>
        <p:spPr bwMode="auto">
          <a:xfrm>
            <a:off x="2407628" y="1809278"/>
            <a:ext cx="5774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f(x)</a:t>
            </a:r>
          </a:p>
        </p:txBody>
      </p:sp>
      <p:sp>
        <p:nvSpPr>
          <p:cNvPr id="128013" name="Text Box 13"/>
          <p:cNvSpPr txBox="1">
            <a:spLocks noChangeArrowheads="1"/>
          </p:cNvSpPr>
          <p:nvPr/>
        </p:nvSpPr>
        <p:spPr bwMode="auto">
          <a:xfrm>
            <a:off x="2064728" y="2617316"/>
            <a:ext cx="3754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2445728" y="2314103"/>
            <a:ext cx="199292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1280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68033"/>
              </p:ext>
            </p:extLst>
          </p:nvPr>
        </p:nvGraphicFramePr>
        <p:xfrm>
          <a:off x="2379785" y="3338040"/>
          <a:ext cx="46452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9" name="Equation" r:id="rId6" imgW="215619" imgH="177569" progId="Equation.3">
                  <p:embed/>
                </p:oleObj>
              </mc:Choice>
              <mc:Fallback>
                <p:oleObj name="Equation" r:id="rId6" imgW="215619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785" y="3338040"/>
                        <a:ext cx="464527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Text Box 16"/>
          <p:cNvSpPr txBox="1">
            <a:spLocks noChangeArrowheads="1"/>
          </p:cNvSpPr>
          <p:nvPr/>
        </p:nvSpPr>
        <p:spPr bwMode="auto">
          <a:xfrm>
            <a:off x="1362808" y="601191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609600" y="935934"/>
            <a:ext cx="7467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menghitung</a:t>
            </a:r>
            <a:r>
              <a:rPr lang="en-US" sz="2000" dirty="0"/>
              <a:t> volume </a:t>
            </a:r>
            <a:r>
              <a:rPr lang="en-US" sz="2000" dirty="0" err="1"/>
              <a:t>benda</a:t>
            </a:r>
            <a:r>
              <a:rPr lang="en-US" sz="2000" dirty="0"/>
              <a:t> </a:t>
            </a:r>
            <a:r>
              <a:rPr lang="en-US" sz="2000" dirty="0" err="1"/>
              <a:t>putar</a:t>
            </a:r>
            <a:r>
              <a:rPr lang="en-US" sz="2000" dirty="0"/>
              <a:t> </a:t>
            </a:r>
            <a:r>
              <a:rPr lang="en-US" sz="2000" dirty="0" err="1"/>
              <a:t>gunakan</a:t>
            </a:r>
            <a:r>
              <a:rPr lang="en-US" sz="2000" dirty="0"/>
              <a:t> </a:t>
            </a:r>
            <a:r>
              <a:rPr lang="en-US" sz="2000" dirty="0" err="1" smtClean="0"/>
              <a:t>pendekatan</a:t>
            </a:r>
            <a:r>
              <a:rPr lang="en-US" sz="2000" dirty="0" smtClean="0"/>
              <a:t> iris, </a:t>
            </a:r>
            <a:r>
              <a:rPr lang="en-US" sz="2000" dirty="0" err="1"/>
              <a:t>hampiri</a:t>
            </a:r>
            <a:r>
              <a:rPr lang="en-US" sz="2000" dirty="0"/>
              <a:t>, </a:t>
            </a:r>
            <a:r>
              <a:rPr lang="en-US" sz="2000" dirty="0" err="1"/>
              <a:t>jumlahkan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ambil</a:t>
            </a:r>
            <a:r>
              <a:rPr lang="en-US" sz="2000" dirty="0"/>
              <a:t> </a:t>
            </a:r>
            <a:r>
              <a:rPr lang="en-US" sz="2000" dirty="0" err="1"/>
              <a:t>limitnya</a:t>
            </a:r>
            <a:r>
              <a:rPr lang="en-US" sz="2000" dirty="0"/>
              <a:t>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018" name="Text Box 18"/>
              <p:cNvSpPr txBox="1">
                <a:spLocks noChangeArrowheads="1"/>
              </p:cNvSpPr>
              <p:nvPr/>
            </p:nvSpPr>
            <p:spPr bwMode="auto">
              <a:xfrm>
                <a:off x="4178070" y="1562189"/>
                <a:ext cx="5038596" cy="1631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Jika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irisan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berbentuk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persegi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panjang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dengan</a:t>
                </a:r>
                <a:r>
                  <a:rPr lang="en-US" sz="2000" dirty="0" smtClean="0"/>
                  <a:t> </a:t>
                </a:r>
                <a:r>
                  <a:rPr lang="en-US" sz="2000" dirty="0" err="1"/>
                  <a:t>tinggi</a:t>
                </a:r>
                <a:r>
                  <a:rPr lang="en-US" sz="2000" dirty="0"/>
                  <a:t>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2000" dirty="0"/>
                  <a:t>(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000" dirty="0"/>
                  <a:t>) </a:t>
                </a:r>
                <a:r>
                  <a:rPr lang="en-US" sz="2000" dirty="0" err="1"/>
                  <a:t>dan</a:t>
                </a:r>
                <a:r>
                  <a:rPr lang="en-US" sz="2000" dirty="0"/>
                  <a:t> alas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    </a:t>
                </a:r>
                <a:r>
                  <a:rPr lang="en-US" sz="2000" dirty="0" err="1" smtClean="0"/>
                  <a:t>diputar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terhadap</a:t>
                </a:r>
                <a:r>
                  <a:rPr lang="en-US" sz="2000" dirty="0" smtClean="0"/>
                  <a:t> </a:t>
                </a:r>
                <a:r>
                  <a:rPr lang="en-US" sz="2000" dirty="0" err="1"/>
                  <a:t>sumbu</a:t>
                </a:r>
                <a:r>
                  <a:rPr lang="en-US" sz="2000" dirty="0"/>
                  <a:t>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diperoleh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suatu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cakram</a:t>
                </a:r>
                <a:r>
                  <a:rPr lang="en-US" sz="2000" dirty="0" smtClean="0"/>
                  <a:t> </a:t>
                </a:r>
                <a:r>
                  <a:rPr lang="en-US" sz="2000" dirty="0" err="1"/>
                  <a:t>lingkaran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tebal</a:t>
                </a: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     </a:t>
                </a:r>
                <a:r>
                  <a:rPr lang="en-US" sz="2000" dirty="0" err="1"/>
                  <a:t>dan</a:t>
                </a:r>
                <a:endParaRPr lang="en-US" sz="2000" dirty="0"/>
              </a:p>
              <a:p>
                <a:r>
                  <a:rPr lang="en-US" sz="2000" dirty="0" err="1"/>
                  <a:t>jari-jari</a:t>
                </a:r>
                <a:r>
                  <a:rPr lang="en-US" sz="2000" dirty="0"/>
                  <a:t>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2000" dirty="0"/>
                  <a:t>(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000" dirty="0" smtClean="0"/>
                  <a:t>),</a:t>
                </a:r>
                <a:endParaRPr lang="en-US" sz="2000" dirty="0"/>
              </a:p>
            </p:txBody>
          </p:sp>
        </mc:Choice>
        <mc:Fallback>
          <p:sp>
            <p:nvSpPr>
              <p:cNvPr id="128018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8070" y="1562189"/>
                <a:ext cx="5038596" cy="1631216"/>
              </a:xfrm>
              <a:prstGeom prst="rect">
                <a:avLst/>
              </a:prstGeom>
              <a:blipFill rotWithShape="0">
                <a:blip r:embed="rId7"/>
                <a:stretch>
                  <a:fillRect l="-1209" t="-1866" b="-55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09" name="Rectangle 25"/>
          <p:cNvSpPr>
            <a:spLocks noChangeArrowheads="1"/>
          </p:cNvSpPr>
          <p:nvPr/>
        </p:nvSpPr>
        <p:spPr bwMode="auto">
          <a:xfrm>
            <a:off x="0" y="2976576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000"/>
          </a:p>
        </p:txBody>
      </p:sp>
      <p:graphicFrame>
        <p:nvGraphicFramePr>
          <p:cNvPr id="1280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617107"/>
              </p:ext>
            </p:extLst>
          </p:nvPr>
        </p:nvGraphicFramePr>
        <p:xfrm>
          <a:off x="5971443" y="3533450"/>
          <a:ext cx="218195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0" name="Equation" r:id="rId8" imgW="1091726" imgH="228501" progId="Equation.3">
                  <p:embed/>
                </p:oleObj>
              </mc:Choice>
              <mc:Fallback>
                <p:oleObj name="Equation" r:id="rId8" imgW="109172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1443" y="3533450"/>
                        <a:ext cx="2181957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6" name="AutoShape 26"/>
          <p:cNvSpPr>
            <a:spLocks noChangeArrowheads="1"/>
          </p:cNvSpPr>
          <p:nvPr/>
        </p:nvSpPr>
        <p:spPr bwMode="auto">
          <a:xfrm>
            <a:off x="6629736" y="4073720"/>
            <a:ext cx="448408" cy="504825"/>
          </a:xfrm>
          <a:prstGeom prst="downArrow">
            <a:avLst>
              <a:gd name="adj1" fmla="val 50000"/>
              <a:gd name="adj2" fmla="val 259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311" name="Rectangle 28"/>
          <p:cNvSpPr>
            <a:spLocks noChangeArrowheads="1"/>
          </p:cNvSpPr>
          <p:nvPr/>
        </p:nvSpPr>
        <p:spPr bwMode="auto">
          <a:xfrm>
            <a:off x="0" y="2847989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000"/>
          </a:p>
        </p:txBody>
      </p:sp>
      <p:graphicFrame>
        <p:nvGraphicFramePr>
          <p:cNvPr id="1280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343959"/>
              </p:ext>
            </p:extLst>
          </p:nvPr>
        </p:nvGraphicFramePr>
        <p:xfrm>
          <a:off x="5847220" y="4607120"/>
          <a:ext cx="2126274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1" name="Equation" r:id="rId10" imgW="1040948" imgH="482391" progId="Equation.3">
                  <p:embed/>
                </p:oleObj>
              </mc:Choice>
              <mc:Fallback>
                <p:oleObj name="Equation" r:id="rId10" imgW="104094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7220" y="4607120"/>
                        <a:ext cx="2126274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9" name="Text Box 29"/>
          <p:cNvSpPr txBox="1">
            <a:spLocks noChangeArrowheads="1"/>
          </p:cNvSpPr>
          <p:nvPr/>
        </p:nvSpPr>
        <p:spPr bwMode="auto">
          <a:xfrm>
            <a:off x="4403558" y="3532323"/>
            <a:ext cx="13372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/>
              <a:t>sehingga</a:t>
            </a:r>
            <a:endParaRPr lang="en-US" sz="2000" dirty="0"/>
          </a:p>
        </p:txBody>
      </p:sp>
      <p:sp>
        <p:nvSpPr>
          <p:cNvPr id="128040" name="Text Box 40"/>
          <p:cNvSpPr txBox="1">
            <a:spLocks noChangeArrowheads="1"/>
          </p:cNvSpPr>
          <p:nvPr/>
        </p:nvSpPr>
        <p:spPr bwMode="auto">
          <a:xfrm>
            <a:off x="2261090" y="4306415"/>
            <a:ext cx="5774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f(x)</a:t>
            </a:r>
          </a:p>
        </p:txBody>
      </p:sp>
      <p:sp>
        <p:nvSpPr>
          <p:cNvPr id="128043" name="AutoShape 43"/>
          <p:cNvSpPr>
            <a:spLocks noChangeArrowheads="1"/>
          </p:cNvSpPr>
          <p:nvPr/>
        </p:nvSpPr>
        <p:spPr bwMode="auto">
          <a:xfrm rot="5400000">
            <a:off x="1088293" y="4456373"/>
            <a:ext cx="1651000" cy="779585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8044" name="Line 44"/>
          <p:cNvSpPr>
            <a:spLocks noChangeShapeType="1"/>
          </p:cNvSpPr>
          <p:nvPr/>
        </p:nvSpPr>
        <p:spPr bwMode="auto">
          <a:xfrm flipV="1">
            <a:off x="2126274" y="4174653"/>
            <a:ext cx="70338" cy="614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3446585" y="3260253"/>
            <a:ext cx="133350" cy="287337"/>
            <a:chOff x="2467" y="3152"/>
            <a:chExt cx="91" cy="181"/>
          </a:xfrm>
        </p:grpSpPr>
        <p:sp>
          <p:nvSpPr>
            <p:cNvPr id="12318" name="Oval 46"/>
            <p:cNvSpPr>
              <a:spLocks noChangeArrowheads="1"/>
            </p:cNvSpPr>
            <p:nvPr/>
          </p:nvSpPr>
          <p:spPr bwMode="auto">
            <a:xfrm>
              <a:off x="2467" y="3152"/>
              <a:ext cx="9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2319" name="Line 47"/>
            <p:cNvSpPr>
              <a:spLocks noChangeShapeType="1"/>
            </p:cNvSpPr>
            <p:nvPr/>
          </p:nvSpPr>
          <p:spPr bwMode="auto">
            <a:xfrm flipV="1">
              <a:off x="2467" y="315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/>
            </a:p>
          </p:txBody>
        </p:sp>
      </p:grpSp>
      <p:sp>
        <p:nvSpPr>
          <p:cNvPr id="12317" name="TextBox 32"/>
          <p:cNvSpPr txBox="1">
            <a:spLocks noChangeArrowheads="1"/>
          </p:cNvSpPr>
          <p:nvPr/>
        </p:nvSpPr>
        <p:spPr bwMode="auto">
          <a:xfrm>
            <a:off x="2883877" y="5316065"/>
            <a:ext cx="62135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/>
              <a:t>Catatan</a:t>
            </a:r>
            <a:r>
              <a:rPr lang="en-US" sz="2000" dirty="0"/>
              <a:t>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jari-jari</a:t>
            </a:r>
            <a:r>
              <a:rPr lang="en-US" sz="2000" dirty="0" smtClean="0"/>
              <a:t> = </a:t>
            </a:r>
            <a:r>
              <a:rPr lang="en-US" sz="2000" dirty="0" err="1" smtClean="0"/>
              <a:t>jarak</a:t>
            </a:r>
            <a:r>
              <a:rPr lang="en-US" sz="2000" dirty="0" smtClean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sumbu</a:t>
            </a:r>
            <a:r>
              <a:rPr lang="en-US" sz="2000" dirty="0"/>
              <a:t> </a:t>
            </a:r>
            <a:r>
              <a:rPr lang="en-US" sz="2000" dirty="0" err="1"/>
              <a:t>putar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batas</a:t>
            </a:r>
            <a:r>
              <a:rPr lang="en-US" sz="2000" dirty="0"/>
              <a:t> </a:t>
            </a:r>
            <a:r>
              <a:rPr lang="en-US" sz="2000" dirty="0" err="1"/>
              <a:t>daerah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101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2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20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20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20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2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2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12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1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1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1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1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1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6" dur="2000"/>
                                        <p:tgtEl>
                                          <p:spTgt spid="12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12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20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7" grpId="0" animBg="1"/>
      <p:bldP spid="128008" grpId="0" animBg="1"/>
      <p:bldP spid="128009" grpId="0" animBg="1"/>
      <p:bldP spid="128010" grpId="0"/>
      <p:bldP spid="128011" grpId="0"/>
      <p:bldP spid="128012" grpId="0"/>
      <p:bldP spid="128013" grpId="0"/>
      <p:bldP spid="128014" grpId="0" animBg="1"/>
      <p:bldP spid="128017" grpId="0"/>
      <p:bldP spid="128018" grpId="0"/>
      <p:bldP spid="128026" grpId="0" animBg="1"/>
      <p:bldP spid="128029" grpId="0"/>
      <p:bldP spid="128040" grpId="0"/>
      <p:bldP spid="128043" grpId="0" animBg="1"/>
      <p:bldP spid="128044" grpId="0" animBg="1"/>
      <p:bldP spid="123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2991004" cy="422931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772816"/>
            <a:ext cx="5385077" cy="30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2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126" name="Object 30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01507538"/>
              </p:ext>
            </p:extLst>
          </p:nvPr>
        </p:nvGraphicFramePr>
        <p:xfrm>
          <a:off x="4503738" y="2867024"/>
          <a:ext cx="29686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4" name="Equation" r:id="rId4" imgW="177569" imgH="202936" progId="Equation.3">
                  <p:embed/>
                </p:oleObj>
              </mc:Choice>
              <mc:Fallback>
                <p:oleObj name="Equation" r:id="rId4" imgW="177569" imgH="202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2867024"/>
                        <a:ext cx="296862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28" name="Object 3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471320688"/>
              </p:ext>
            </p:extLst>
          </p:nvPr>
        </p:nvGraphicFramePr>
        <p:xfrm>
          <a:off x="5997579" y="2924176"/>
          <a:ext cx="3905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5" name="Equation" r:id="rId6" imgW="215619" imgH="177569" progId="Equation.3">
                  <p:embed/>
                </p:oleObj>
              </mc:Choice>
              <mc:Fallback>
                <p:oleObj name="Equation" r:id="rId6" imgW="215619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579" y="2924176"/>
                        <a:ext cx="390525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40" name="Object 4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779908418"/>
              </p:ext>
            </p:extLst>
          </p:nvPr>
        </p:nvGraphicFramePr>
        <p:xfrm>
          <a:off x="2173288" y="5680075"/>
          <a:ext cx="319087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6" name="Equation" r:id="rId8" imgW="215619" imgH="177569" progId="Equation.3">
                  <p:embed/>
                </p:oleObj>
              </mc:Choice>
              <mc:Fallback>
                <p:oleObj name="Equation" r:id="rId8" imgW="215619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5680075"/>
                        <a:ext cx="319087" cy="26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Text Box 4"/>
          <p:cNvSpPr txBox="1">
            <a:spLocks noChangeArrowheads="1"/>
          </p:cNvSpPr>
          <p:nvPr/>
        </p:nvSpPr>
        <p:spPr bwMode="auto">
          <a:xfrm>
            <a:off x="1210261" y="656956"/>
            <a:ext cx="762779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/>
              <a:t>Contoh</a:t>
            </a:r>
            <a:r>
              <a:rPr lang="en-US" sz="2400" dirty="0"/>
              <a:t>: </a:t>
            </a:r>
            <a:r>
              <a:rPr lang="en-US" sz="2400" dirty="0" err="1"/>
              <a:t>Tentukan</a:t>
            </a:r>
            <a:r>
              <a:rPr lang="en-US" sz="2400" dirty="0"/>
              <a:t> volume </a:t>
            </a:r>
            <a:r>
              <a:rPr lang="en-US" sz="2400" dirty="0" err="1"/>
              <a:t>benda</a:t>
            </a:r>
            <a:r>
              <a:rPr lang="en-US" sz="2400" dirty="0"/>
              <a:t> </a:t>
            </a:r>
            <a:r>
              <a:rPr lang="en-US" sz="2400" dirty="0" err="1"/>
              <a:t>putar</a:t>
            </a:r>
            <a:r>
              <a:rPr lang="en-US" sz="2400" dirty="0"/>
              <a:t> yang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endParaRPr lang="en-US" sz="2400" dirty="0"/>
          </a:p>
          <a:p>
            <a:r>
              <a:rPr lang="en-US" sz="2400" dirty="0" err="1"/>
              <a:t>daerah</a:t>
            </a:r>
            <a:r>
              <a:rPr lang="en-US" sz="2400" dirty="0"/>
              <a:t> D yang </a:t>
            </a:r>
            <a:r>
              <a:rPr lang="en-US" sz="2400" dirty="0" err="1"/>
              <a:t>dibatasi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         </a:t>
            </a:r>
            <a:r>
              <a:rPr lang="en-US" sz="2400" dirty="0" smtClean="0"/>
              <a:t>, </a:t>
            </a:r>
            <a:r>
              <a:rPr lang="en-US" sz="2400" dirty="0" err="1"/>
              <a:t>sumbu</a:t>
            </a:r>
            <a:r>
              <a:rPr lang="en-US" sz="2400" dirty="0"/>
              <a:t> x,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garis</a:t>
            </a:r>
            <a:r>
              <a:rPr lang="en-US" sz="2400" dirty="0"/>
              <a:t> </a:t>
            </a:r>
            <a:r>
              <a:rPr lang="en-US" sz="2400" dirty="0" smtClean="0"/>
              <a:t>x = 2 </a:t>
            </a:r>
            <a:r>
              <a:rPr lang="en-US" sz="2400" dirty="0" err="1"/>
              <a:t>diputar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sumbu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 </a:t>
            </a:r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275289"/>
              </p:ext>
            </p:extLst>
          </p:nvPr>
        </p:nvGraphicFramePr>
        <p:xfrm>
          <a:off x="4784480" y="1050407"/>
          <a:ext cx="77812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7" name="Equation" r:id="rId9" imgW="431613" imgH="228501" progId="Equation.3">
                  <p:embed/>
                </p:oleObj>
              </mc:Choice>
              <mc:Fallback>
                <p:oleObj name="Equation" r:id="rId9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480" y="1050407"/>
                        <a:ext cx="778120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7" name="Line 11"/>
          <p:cNvSpPr>
            <a:spLocks noChangeShapeType="1"/>
          </p:cNvSpPr>
          <p:nvPr/>
        </p:nvSpPr>
        <p:spPr bwMode="auto">
          <a:xfrm>
            <a:off x="1314450" y="1847850"/>
            <a:ext cx="0" cy="259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08" name="Line 12"/>
          <p:cNvSpPr>
            <a:spLocks noChangeShapeType="1"/>
          </p:cNvSpPr>
          <p:nvPr/>
        </p:nvSpPr>
        <p:spPr bwMode="auto">
          <a:xfrm>
            <a:off x="383931" y="3790950"/>
            <a:ext cx="35227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09" name="Freeform 13"/>
          <p:cNvSpPr>
            <a:spLocks/>
          </p:cNvSpPr>
          <p:nvPr/>
        </p:nvSpPr>
        <p:spPr bwMode="auto">
          <a:xfrm>
            <a:off x="1299797" y="2127251"/>
            <a:ext cx="1462454" cy="1655763"/>
          </a:xfrm>
          <a:custGeom>
            <a:avLst/>
            <a:gdLst>
              <a:gd name="T0" fmla="*/ 0 w 998"/>
              <a:gd name="T1" fmla="*/ 2147483647 h 1043"/>
              <a:gd name="T2" fmla="*/ 2147483647 w 998"/>
              <a:gd name="T3" fmla="*/ 2147483647 h 1043"/>
              <a:gd name="T4" fmla="*/ 2147483647 w 998"/>
              <a:gd name="T5" fmla="*/ 0 h 1043"/>
              <a:gd name="T6" fmla="*/ 0 60000 65536"/>
              <a:gd name="T7" fmla="*/ 0 60000 65536"/>
              <a:gd name="T8" fmla="*/ 0 60000 65536"/>
              <a:gd name="T9" fmla="*/ 0 w 998"/>
              <a:gd name="T10" fmla="*/ 0 h 1043"/>
              <a:gd name="T11" fmla="*/ 998 w 998"/>
              <a:gd name="T12" fmla="*/ 1043 h 10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8" h="1043">
                <a:moveTo>
                  <a:pt x="0" y="1043"/>
                </a:moveTo>
                <a:cubicBezTo>
                  <a:pt x="144" y="1039"/>
                  <a:pt x="288" y="1036"/>
                  <a:pt x="454" y="862"/>
                </a:cubicBezTo>
                <a:cubicBezTo>
                  <a:pt x="620" y="688"/>
                  <a:pt x="809" y="344"/>
                  <a:pt x="99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110" name="Line 14"/>
          <p:cNvSpPr>
            <a:spLocks noChangeShapeType="1"/>
          </p:cNvSpPr>
          <p:nvPr/>
        </p:nvSpPr>
        <p:spPr bwMode="auto">
          <a:xfrm>
            <a:off x="2762250" y="213518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21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998454"/>
              </p:ext>
            </p:extLst>
          </p:nvPr>
        </p:nvGraphicFramePr>
        <p:xfrm>
          <a:off x="1683728" y="2495550"/>
          <a:ext cx="59348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8" name="Equation" r:id="rId11" imgW="419040" imgH="228600" progId="Equation.3">
                  <p:embed/>
                </p:oleObj>
              </mc:Choice>
              <mc:Fallback>
                <p:oleObj name="Equation" r:id="rId11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728" y="2495550"/>
                        <a:ext cx="59348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2642089" y="3743326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</a:p>
        </p:txBody>
      </p:sp>
      <p:pic>
        <p:nvPicPr>
          <p:cNvPr id="132118" name="Picture 22" descr="daerah-9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86862" y="1828800"/>
            <a:ext cx="3552092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119" name="Rectangle 23"/>
          <p:cNvSpPr>
            <a:spLocks noChangeArrowheads="1"/>
          </p:cNvSpPr>
          <p:nvPr/>
        </p:nvSpPr>
        <p:spPr bwMode="auto">
          <a:xfrm>
            <a:off x="2231782" y="2943225"/>
            <a:ext cx="212480" cy="844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AutoShape 24"/>
          <p:cNvSpPr>
            <a:spLocks/>
          </p:cNvSpPr>
          <p:nvPr/>
        </p:nvSpPr>
        <p:spPr bwMode="auto">
          <a:xfrm>
            <a:off x="2590800" y="2927350"/>
            <a:ext cx="105508" cy="806450"/>
          </a:xfrm>
          <a:prstGeom prst="rightBrace">
            <a:avLst>
              <a:gd name="adj1" fmla="val 587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Rectangle 26"/>
          <p:cNvSpPr>
            <a:spLocks noChangeArrowheads="1"/>
          </p:cNvSpPr>
          <p:nvPr/>
        </p:nvSpPr>
        <p:spPr bwMode="auto">
          <a:xfrm>
            <a:off x="0" y="28368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212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770537"/>
              </p:ext>
            </p:extLst>
          </p:nvPr>
        </p:nvGraphicFramePr>
        <p:xfrm>
          <a:off x="2181959" y="3810000"/>
          <a:ext cx="319454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9" name="Equation" r:id="rId14" imgW="215619" imgH="177569" progId="Equation.3">
                  <p:embed/>
                </p:oleObj>
              </mc:Choice>
              <mc:Fallback>
                <p:oleObj name="Equation" r:id="rId14" imgW="215619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959" y="3810000"/>
                        <a:ext cx="319454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7" name="Rectangle 28"/>
          <p:cNvSpPr>
            <a:spLocks noChangeArrowheads="1"/>
          </p:cNvSpPr>
          <p:nvPr/>
        </p:nvSpPr>
        <p:spPr bwMode="auto">
          <a:xfrm>
            <a:off x="0" y="28273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212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04195"/>
              </p:ext>
            </p:extLst>
          </p:nvPr>
        </p:nvGraphicFramePr>
        <p:xfrm>
          <a:off x="2860431" y="3057525"/>
          <a:ext cx="339969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0" name="Equation" r:id="rId15" imgW="177569" imgH="202936" progId="Equation.3">
                  <p:embed/>
                </p:oleObj>
              </mc:Choice>
              <mc:Fallback>
                <p:oleObj name="Equation" r:id="rId15" imgW="177569" imgH="202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431" y="3057525"/>
                        <a:ext cx="339969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25" name="Text Box 29"/>
          <p:cNvSpPr txBox="1">
            <a:spLocks noChangeArrowheads="1"/>
          </p:cNvSpPr>
          <p:nvPr/>
        </p:nvSpPr>
        <p:spPr bwMode="auto">
          <a:xfrm>
            <a:off x="4419600" y="1981200"/>
            <a:ext cx="4565673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irisan</a:t>
            </a:r>
            <a:r>
              <a:rPr lang="en-US" dirty="0"/>
              <a:t> </a:t>
            </a:r>
            <a:r>
              <a:rPr lang="en-US" dirty="0" err="1"/>
              <a:t>diputar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 x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cakram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jari-jari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tebal</a:t>
            </a:r>
            <a:r>
              <a:rPr lang="en-US" dirty="0"/>
              <a:t>   </a:t>
            </a:r>
          </a:p>
        </p:txBody>
      </p:sp>
      <p:sp>
        <p:nvSpPr>
          <p:cNvPr id="132131" name="Text Box 35"/>
          <p:cNvSpPr txBox="1">
            <a:spLocks noChangeArrowheads="1"/>
          </p:cNvSpPr>
          <p:nvPr/>
        </p:nvSpPr>
        <p:spPr bwMode="auto">
          <a:xfrm>
            <a:off x="4444512" y="3352800"/>
            <a:ext cx="11592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Sehingga</a:t>
            </a:r>
          </a:p>
        </p:txBody>
      </p:sp>
      <p:sp>
        <p:nvSpPr>
          <p:cNvPr id="132133" name="Rectangle 37"/>
          <p:cNvSpPr>
            <a:spLocks noChangeArrowheads="1"/>
          </p:cNvSpPr>
          <p:nvPr/>
        </p:nvSpPr>
        <p:spPr bwMode="auto">
          <a:xfrm>
            <a:off x="0" y="23129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213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823829"/>
              </p:ext>
            </p:extLst>
          </p:nvPr>
        </p:nvGraphicFramePr>
        <p:xfrm>
          <a:off x="4854820" y="3779836"/>
          <a:ext cx="3616569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1" name="Equation" r:id="rId16" imgW="1625600" imgH="228600" progId="Equation.3">
                  <p:embed/>
                </p:oleObj>
              </mc:Choice>
              <mc:Fallback>
                <p:oleObj name="Equation" r:id="rId16" imgW="162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820" y="3779836"/>
                        <a:ext cx="3616569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34" name="Text Box 38"/>
          <p:cNvSpPr txBox="1">
            <a:spLocks noChangeArrowheads="1"/>
          </p:cNvSpPr>
          <p:nvPr/>
        </p:nvSpPr>
        <p:spPr bwMode="auto">
          <a:xfrm>
            <a:off x="4465028" y="4389437"/>
            <a:ext cx="2249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Volume benda putar</a:t>
            </a:r>
          </a:p>
        </p:txBody>
      </p:sp>
      <p:sp>
        <p:nvSpPr>
          <p:cNvPr id="13342" name="Rectangle 40"/>
          <p:cNvSpPr>
            <a:spLocks noChangeArrowheads="1"/>
          </p:cNvSpPr>
          <p:nvPr/>
        </p:nvSpPr>
        <p:spPr bwMode="auto">
          <a:xfrm>
            <a:off x="0" y="26844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213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281377"/>
              </p:ext>
            </p:extLst>
          </p:nvPr>
        </p:nvGraphicFramePr>
        <p:xfrm>
          <a:off x="4891454" y="4724400"/>
          <a:ext cx="3615104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2" name="Equation" r:id="rId18" imgW="1803400" imgH="482600" progId="Equation.3">
                  <p:embed/>
                </p:oleObj>
              </mc:Choice>
              <mc:Fallback>
                <p:oleObj name="Equation" r:id="rId18" imgW="1803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454" y="4724400"/>
                        <a:ext cx="3615104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37" name="AutoShape 41"/>
          <p:cNvSpPr>
            <a:spLocks noChangeArrowheads="1"/>
          </p:cNvSpPr>
          <p:nvPr/>
        </p:nvSpPr>
        <p:spPr bwMode="auto">
          <a:xfrm rot="5400000">
            <a:off x="1661381" y="4478338"/>
            <a:ext cx="1343025" cy="10287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43" name="Line 47"/>
          <p:cNvSpPr>
            <a:spLocks noChangeShapeType="1"/>
          </p:cNvSpPr>
          <p:nvPr/>
        </p:nvSpPr>
        <p:spPr bwMode="auto">
          <a:xfrm flipV="1">
            <a:off x="2599592" y="4397376"/>
            <a:ext cx="105508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44" name="AutoShape 48"/>
          <p:cNvSpPr>
            <a:spLocks/>
          </p:cNvSpPr>
          <p:nvPr/>
        </p:nvSpPr>
        <p:spPr bwMode="auto">
          <a:xfrm rot="10800000" flipH="1">
            <a:off x="3002281" y="4391026"/>
            <a:ext cx="45719" cy="582614"/>
          </a:xfrm>
          <a:prstGeom prst="rightBrace">
            <a:avLst>
              <a:gd name="adj1" fmla="val 1090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6" name="Rectangle 50"/>
          <p:cNvSpPr>
            <a:spLocks noChangeArrowheads="1"/>
          </p:cNvSpPr>
          <p:nvPr/>
        </p:nvSpPr>
        <p:spPr bwMode="auto">
          <a:xfrm>
            <a:off x="0" y="28273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2145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133483"/>
              </p:ext>
            </p:extLst>
          </p:nvPr>
        </p:nvGraphicFramePr>
        <p:xfrm>
          <a:off x="3048000" y="4513263"/>
          <a:ext cx="27549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3" name="Equation" r:id="rId20" imgW="177569" imgH="202936" progId="Equation.3">
                  <p:embed/>
                </p:oleObj>
              </mc:Choice>
              <mc:Fallback>
                <p:oleObj name="Equation" r:id="rId20" imgW="177569" imgH="202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513263"/>
                        <a:ext cx="275492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623896" y="3657600"/>
            <a:ext cx="133350" cy="287338"/>
            <a:chOff x="2467" y="3152"/>
            <a:chExt cx="91" cy="181"/>
          </a:xfrm>
        </p:grpSpPr>
        <p:sp>
          <p:nvSpPr>
            <p:cNvPr id="13348" name="Oval 52"/>
            <p:cNvSpPr>
              <a:spLocks noChangeArrowheads="1"/>
            </p:cNvSpPr>
            <p:nvPr/>
          </p:nvSpPr>
          <p:spPr bwMode="auto">
            <a:xfrm>
              <a:off x="2467" y="3152"/>
              <a:ext cx="9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9" name="Line 53"/>
            <p:cNvSpPr>
              <a:spLocks noChangeShapeType="1"/>
            </p:cNvSpPr>
            <p:nvPr/>
          </p:nvSpPr>
          <p:spPr bwMode="auto">
            <a:xfrm flipV="1">
              <a:off x="2467" y="315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96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20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20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13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13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1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13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13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1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1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13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13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13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6" dur="2000"/>
                                        <p:tgtEl>
                                          <p:spTgt spid="13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13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200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1" dur="2000"/>
                                        <p:tgtEl>
                                          <p:spTgt spid="1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7" grpId="0" animBg="1"/>
      <p:bldP spid="132108" grpId="0" animBg="1"/>
      <p:bldP spid="132109" grpId="0" animBg="1"/>
      <p:bldP spid="132110" grpId="0" animBg="1"/>
      <p:bldP spid="132112" grpId="0"/>
      <p:bldP spid="132119" grpId="0" animBg="1"/>
      <p:bldP spid="132120" grpId="0" animBg="1"/>
      <p:bldP spid="132125" grpId="0"/>
      <p:bldP spid="132131" grpId="0"/>
      <p:bldP spid="132133" grpId="0" animBg="1"/>
      <p:bldP spid="132134" grpId="0"/>
      <p:bldP spid="132137" grpId="0" animBg="1"/>
      <p:bldP spid="132143" grpId="0" animBg="1"/>
      <p:bldP spid="1321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24" name="Object 4"/>
          <p:cNvGraphicFramePr>
            <a:graphicFrameLocks noGrp="1" noChangeAspect="1"/>
          </p:cNvGraphicFramePr>
          <p:nvPr>
            <p:ph/>
            <p:extLst/>
          </p:nvPr>
        </p:nvGraphicFramePr>
        <p:xfrm>
          <a:off x="2403475" y="1267380"/>
          <a:ext cx="44545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Equation" r:id="rId4" imgW="2247840" imgH="215640" progId="Equation.3">
                  <p:embed/>
                </p:oleObj>
              </mc:Choice>
              <mc:Fallback>
                <p:oleObj name="Equation" r:id="rId4" imgW="22478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1267380"/>
                        <a:ext cx="44545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762000" y="1234927"/>
            <a:ext cx="1553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b.</a:t>
            </a:r>
            <a:r>
              <a:rPr lang="en-US" sz="2400" dirty="0"/>
              <a:t> Daerah</a:t>
            </a: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1143000" y="1676400"/>
            <a:ext cx="36776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/>
              <a:t>diputar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sumbu</a:t>
            </a:r>
            <a:r>
              <a:rPr lang="en-US" sz="2400" dirty="0"/>
              <a:t> y</a:t>
            </a:r>
          </a:p>
        </p:txBody>
      </p:sp>
      <p:sp>
        <p:nvSpPr>
          <p:cNvPr id="133128" name="Line 8"/>
          <p:cNvSpPr>
            <a:spLocks noChangeShapeType="1"/>
          </p:cNvSpPr>
          <p:nvPr/>
        </p:nvSpPr>
        <p:spPr bwMode="auto">
          <a:xfrm>
            <a:off x="2028092" y="2716767"/>
            <a:ext cx="0" cy="237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>
            <a:off x="1311520" y="4661455"/>
            <a:ext cx="29102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31" name="Freeform 11"/>
          <p:cNvSpPr>
            <a:spLocks/>
          </p:cNvSpPr>
          <p:nvPr/>
        </p:nvSpPr>
        <p:spPr bwMode="auto">
          <a:xfrm>
            <a:off x="2615712" y="3077131"/>
            <a:ext cx="243254" cy="1296987"/>
          </a:xfrm>
          <a:custGeom>
            <a:avLst/>
            <a:gdLst>
              <a:gd name="T0" fmla="*/ 2147483647 w 166"/>
              <a:gd name="T1" fmla="*/ 0 h 817"/>
              <a:gd name="T2" fmla="*/ 2147483647 w 166"/>
              <a:gd name="T3" fmla="*/ 2147483647 h 817"/>
              <a:gd name="T4" fmla="*/ 2147483647 w 166"/>
              <a:gd name="T5" fmla="*/ 2147483647 h 817"/>
              <a:gd name="T6" fmla="*/ 2147483647 w 166"/>
              <a:gd name="T7" fmla="*/ 2147483647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166"/>
              <a:gd name="T13" fmla="*/ 0 h 817"/>
              <a:gd name="T14" fmla="*/ 166 w 166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6" h="817">
                <a:moveTo>
                  <a:pt x="98" y="0"/>
                </a:moveTo>
                <a:cubicBezTo>
                  <a:pt x="49" y="106"/>
                  <a:pt x="0" y="212"/>
                  <a:pt x="7" y="318"/>
                </a:cubicBezTo>
                <a:cubicBezTo>
                  <a:pt x="14" y="424"/>
                  <a:pt x="120" y="552"/>
                  <a:pt x="143" y="635"/>
                </a:cubicBezTo>
                <a:cubicBezTo>
                  <a:pt x="166" y="718"/>
                  <a:pt x="154" y="767"/>
                  <a:pt x="143" y="8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32" name="Line 12"/>
          <p:cNvSpPr>
            <a:spLocks noChangeShapeType="1"/>
          </p:cNvSpPr>
          <p:nvPr/>
        </p:nvSpPr>
        <p:spPr bwMode="auto">
          <a:xfrm flipH="1">
            <a:off x="2028093" y="3077130"/>
            <a:ext cx="7312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33" name="Line 13"/>
          <p:cNvSpPr>
            <a:spLocks noChangeShapeType="1"/>
          </p:cNvSpPr>
          <p:nvPr/>
        </p:nvSpPr>
        <p:spPr bwMode="auto">
          <a:xfrm flipH="1">
            <a:off x="2028092" y="4374117"/>
            <a:ext cx="7971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34" name="Text Box 14"/>
          <p:cNvSpPr txBox="1">
            <a:spLocks noChangeArrowheads="1"/>
          </p:cNvSpPr>
          <p:nvPr/>
        </p:nvSpPr>
        <p:spPr bwMode="auto">
          <a:xfrm>
            <a:off x="1802423" y="414869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</a:p>
        </p:txBody>
      </p:sp>
      <p:sp>
        <p:nvSpPr>
          <p:cNvPr id="133135" name="Text Box 15"/>
          <p:cNvSpPr txBox="1">
            <a:spLocks noChangeArrowheads="1"/>
          </p:cNvSpPr>
          <p:nvPr/>
        </p:nvSpPr>
        <p:spPr bwMode="auto">
          <a:xfrm>
            <a:off x="1773115" y="2892980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</a:t>
            </a:r>
          </a:p>
        </p:txBody>
      </p:sp>
      <p:sp>
        <p:nvSpPr>
          <p:cNvPr id="133136" name="Text Box 16"/>
          <p:cNvSpPr txBox="1">
            <a:spLocks noChangeArrowheads="1"/>
          </p:cNvSpPr>
          <p:nvPr/>
        </p:nvSpPr>
        <p:spPr bwMode="auto">
          <a:xfrm>
            <a:off x="2674328" y="3380343"/>
            <a:ext cx="8322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x=g(y)</a:t>
            </a:r>
          </a:p>
        </p:txBody>
      </p:sp>
      <p:pic>
        <p:nvPicPr>
          <p:cNvPr id="133137" name="Picture 17" descr="daerah-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93935" y="2697717"/>
            <a:ext cx="2945423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38" name="Text Box 18"/>
          <p:cNvSpPr txBox="1">
            <a:spLocks noChangeArrowheads="1"/>
          </p:cNvSpPr>
          <p:nvPr/>
        </p:nvSpPr>
        <p:spPr bwMode="auto">
          <a:xfrm>
            <a:off x="2275743" y="3812143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</a:t>
            </a:r>
          </a:p>
        </p:txBody>
      </p:sp>
      <p:sp>
        <p:nvSpPr>
          <p:cNvPr id="133155" name="Text Box 35"/>
          <p:cNvSpPr txBox="1">
            <a:spLocks noChangeArrowheads="1"/>
          </p:cNvSpPr>
          <p:nvPr/>
        </p:nvSpPr>
        <p:spPr bwMode="auto">
          <a:xfrm>
            <a:off x="1743808" y="5371068"/>
            <a:ext cx="1172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Daerah D</a:t>
            </a:r>
          </a:p>
        </p:txBody>
      </p:sp>
      <p:sp>
        <p:nvSpPr>
          <p:cNvPr id="133156" name="Text Box 36"/>
          <p:cNvSpPr txBox="1">
            <a:spLocks noChangeArrowheads="1"/>
          </p:cNvSpPr>
          <p:nvPr/>
        </p:nvSpPr>
        <p:spPr bwMode="auto">
          <a:xfrm>
            <a:off x="5533293" y="5299631"/>
            <a:ext cx="14414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Benda putar</a:t>
            </a:r>
          </a:p>
        </p:txBody>
      </p:sp>
      <p:sp>
        <p:nvSpPr>
          <p:cNvPr id="133157" name="Text Box 37"/>
          <p:cNvSpPr txBox="1">
            <a:spLocks noChangeArrowheads="1"/>
          </p:cNvSpPr>
          <p:nvPr/>
        </p:nvSpPr>
        <p:spPr bwMode="auto">
          <a:xfrm>
            <a:off x="3352313" y="5867400"/>
            <a:ext cx="25912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 Volume </a:t>
            </a:r>
            <a:r>
              <a:rPr lang="en-US" b="1" dirty="0" err="1">
                <a:solidFill>
                  <a:srgbClr val="FF0000"/>
                </a:solidFill>
              </a:rPr>
              <a:t>benda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putar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3158" name="Line 38"/>
          <p:cNvSpPr>
            <a:spLocks noChangeShapeType="1"/>
          </p:cNvSpPr>
          <p:nvPr/>
        </p:nvSpPr>
        <p:spPr bwMode="auto">
          <a:xfrm>
            <a:off x="5166946" y="4661455"/>
            <a:ext cx="29102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59" name="Freeform 39"/>
          <p:cNvSpPr>
            <a:spLocks/>
          </p:cNvSpPr>
          <p:nvPr/>
        </p:nvSpPr>
        <p:spPr bwMode="auto">
          <a:xfrm>
            <a:off x="7003074" y="3077131"/>
            <a:ext cx="243254" cy="1296987"/>
          </a:xfrm>
          <a:custGeom>
            <a:avLst/>
            <a:gdLst>
              <a:gd name="T0" fmla="*/ 2147483647 w 166"/>
              <a:gd name="T1" fmla="*/ 0 h 817"/>
              <a:gd name="T2" fmla="*/ 2147483647 w 166"/>
              <a:gd name="T3" fmla="*/ 2147483647 h 817"/>
              <a:gd name="T4" fmla="*/ 2147483647 w 166"/>
              <a:gd name="T5" fmla="*/ 2147483647 h 817"/>
              <a:gd name="T6" fmla="*/ 2147483647 w 166"/>
              <a:gd name="T7" fmla="*/ 2147483647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166"/>
              <a:gd name="T13" fmla="*/ 0 h 817"/>
              <a:gd name="T14" fmla="*/ 166 w 166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6" h="817">
                <a:moveTo>
                  <a:pt x="98" y="0"/>
                </a:moveTo>
                <a:cubicBezTo>
                  <a:pt x="49" y="106"/>
                  <a:pt x="0" y="212"/>
                  <a:pt x="7" y="318"/>
                </a:cubicBezTo>
                <a:cubicBezTo>
                  <a:pt x="14" y="424"/>
                  <a:pt x="120" y="552"/>
                  <a:pt x="143" y="635"/>
                </a:cubicBezTo>
                <a:cubicBezTo>
                  <a:pt x="166" y="718"/>
                  <a:pt x="154" y="767"/>
                  <a:pt x="143" y="8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60" name="Text Box 40"/>
          <p:cNvSpPr txBox="1">
            <a:spLocks noChangeArrowheads="1"/>
          </p:cNvSpPr>
          <p:nvPr/>
        </p:nvSpPr>
        <p:spPr bwMode="auto">
          <a:xfrm>
            <a:off x="6189785" y="408519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</a:p>
        </p:txBody>
      </p:sp>
      <p:sp>
        <p:nvSpPr>
          <p:cNvPr id="133161" name="Text Box 41"/>
          <p:cNvSpPr txBox="1">
            <a:spLocks noChangeArrowheads="1"/>
          </p:cNvSpPr>
          <p:nvPr/>
        </p:nvSpPr>
        <p:spPr bwMode="auto">
          <a:xfrm>
            <a:off x="6194181" y="314221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</a:t>
            </a:r>
          </a:p>
        </p:txBody>
      </p:sp>
      <p:sp>
        <p:nvSpPr>
          <p:cNvPr id="133162" name="Freeform 42"/>
          <p:cNvSpPr>
            <a:spLocks/>
          </p:cNvSpPr>
          <p:nvPr/>
        </p:nvSpPr>
        <p:spPr bwMode="auto">
          <a:xfrm flipH="1">
            <a:off x="5565531" y="3077131"/>
            <a:ext cx="222738" cy="1296987"/>
          </a:xfrm>
          <a:custGeom>
            <a:avLst/>
            <a:gdLst>
              <a:gd name="T0" fmla="*/ 2147483647 w 166"/>
              <a:gd name="T1" fmla="*/ 0 h 817"/>
              <a:gd name="T2" fmla="*/ 2147483647 w 166"/>
              <a:gd name="T3" fmla="*/ 2147483647 h 817"/>
              <a:gd name="T4" fmla="*/ 2147483647 w 166"/>
              <a:gd name="T5" fmla="*/ 2147483647 h 817"/>
              <a:gd name="T6" fmla="*/ 2147483647 w 166"/>
              <a:gd name="T7" fmla="*/ 2147483647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166"/>
              <a:gd name="T13" fmla="*/ 0 h 817"/>
              <a:gd name="T14" fmla="*/ 166 w 166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6" h="817">
                <a:moveTo>
                  <a:pt x="98" y="0"/>
                </a:moveTo>
                <a:cubicBezTo>
                  <a:pt x="49" y="106"/>
                  <a:pt x="0" y="212"/>
                  <a:pt x="7" y="318"/>
                </a:cubicBezTo>
                <a:cubicBezTo>
                  <a:pt x="14" y="424"/>
                  <a:pt x="120" y="552"/>
                  <a:pt x="143" y="635"/>
                </a:cubicBezTo>
                <a:cubicBezTo>
                  <a:pt x="166" y="718"/>
                  <a:pt x="154" y="767"/>
                  <a:pt x="143" y="8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63" name="Line 43"/>
          <p:cNvSpPr>
            <a:spLocks noChangeShapeType="1"/>
          </p:cNvSpPr>
          <p:nvPr/>
        </p:nvSpPr>
        <p:spPr bwMode="auto">
          <a:xfrm>
            <a:off x="6415454" y="2789792"/>
            <a:ext cx="0" cy="230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64" name="Oval 44"/>
          <p:cNvSpPr>
            <a:spLocks noChangeArrowheads="1"/>
          </p:cNvSpPr>
          <p:nvPr/>
        </p:nvSpPr>
        <p:spPr bwMode="auto">
          <a:xfrm>
            <a:off x="5603631" y="4229655"/>
            <a:ext cx="1608992" cy="215900"/>
          </a:xfrm>
          <a:prstGeom prst="ellipse">
            <a:avLst/>
          </a:prstGeom>
          <a:gradFill rotWithShape="1">
            <a:gsLst>
              <a:gs pos="0">
                <a:srgbClr val="C0C0C0">
                  <a:alpha val="39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5" name="Oval 45"/>
          <p:cNvSpPr>
            <a:spLocks noChangeArrowheads="1"/>
          </p:cNvSpPr>
          <p:nvPr/>
        </p:nvSpPr>
        <p:spPr bwMode="auto">
          <a:xfrm>
            <a:off x="5669574" y="2973942"/>
            <a:ext cx="1462454" cy="215900"/>
          </a:xfrm>
          <a:prstGeom prst="ellipse">
            <a:avLst/>
          </a:prstGeom>
          <a:gradFill rotWithShape="1">
            <a:gsLst>
              <a:gs pos="0">
                <a:srgbClr val="C0C0C0">
                  <a:alpha val="43999"/>
                </a:srgbClr>
              </a:gs>
              <a:gs pos="100000">
                <a:schemeClr val="bg1">
                  <a:alpha val="10999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823732" y="4805917"/>
            <a:ext cx="391257" cy="114300"/>
            <a:chOff x="531" y="3781"/>
            <a:chExt cx="267" cy="72"/>
          </a:xfrm>
        </p:grpSpPr>
        <p:sp>
          <p:nvSpPr>
            <p:cNvPr id="14365" name="Oval 46"/>
            <p:cNvSpPr>
              <a:spLocks noChangeArrowheads="1"/>
            </p:cNvSpPr>
            <p:nvPr/>
          </p:nvSpPr>
          <p:spPr bwMode="auto">
            <a:xfrm>
              <a:off x="531" y="3781"/>
              <a:ext cx="267" cy="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Line 47"/>
            <p:cNvSpPr>
              <a:spLocks noChangeShapeType="1"/>
            </p:cNvSpPr>
            <p:nvPr/>
          </p:nvSpPr>
          <p:spPr bwMode="auto">
            <a:xfrm>
              <a:off x="605" y="3853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51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20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20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20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30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13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1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2000"/>
                                        <p:tgtEl>
                                          <p:spTgt spid="1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2000"/>
                                        <p:tgtEl>
                                          <p:spTgt spid="1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2000"/>
                                        <p:tgtEl>
                                          <p:spTgt spid="1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2000"/>
                                        <p:tgtEl>
                                          <p:spTgt spid="1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2000"/>
                                        <p:tgtEl>
                                          <p:spTgt spid="13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2000"/>
                                        <p:tgtEl>
                                          <p:spTgt spid="13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2000"/>
                                        <p:tgtEl>
                                          <p:spTgt spid="13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2000"/>
                                        <p:tgtEl>
                                          <p:spTgt spid="13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2000"/>
                                        <p:tgtEl>
                                          <p:spTgt spid="1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2000"/>
                                        <p:tgtEl>
                                          <p:spTgt spid="1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7" grpId="0"/>
      <p:bldP spid="133128" grpId="0" animBg="1"/>
      <p:bldP spid="133129" grpId="0" animBg="1"/>
      <p:bldP spid="133131" grpId="0" animBg="1"/>
      <p:bldP spid="133132" grpId="0" animBg="1"/>
      <p:bldP spid="133133" grpId="0" animBg="1"/>
      <p:bldP spid="133134" grpId="0"/>
      <p:bldP spid="133135" grpId="0"/>
      <p:bldP spid="133136" grpId="0"/>
      <p:bldP spid="133138" grpId="0"/>
      <p:bldP spid="133155" grpId="0"/>
      <p:bldP spid="133156" grpId="0"/>
      <p:bldP spid="133157" grpId="0"/>
      <p:bldP spid="133158" grpId="0" animBg="1"/>
      <p:bldP spid="133159" grpId="0" animBg="1"/>
      <p:bldP spid="133160" grpId="0"/>
      <p:bldP spid="133161" grpId="0"/>
      <p:bldP spid="133162" grpId="0" animBg="1"/>
      <p:bldP spid="133163" grpId="0" animBg="1"/>
      <p:bldP spid="133164" grpId="0" animBg="1"/>
      <p:bldP spid="1331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208" name="Object 40"/>
          <p:cNvGraphicFramePr>
            <a:graphicFrameLocks noGrp="1" noChangeAspect="1"/>
          </p:cNvGraphicFramePr>
          <p:nvPr>
            <p:ph sz="quarter" idx="1"/>
            <p:extLst/>
          </p:nvPr>
        </p:nvGraphicFramePr>
        <p:xfrm>
          <a:off x="7486648" y="2362200"/>
          <a:ext cx="3333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8" name="Equation" r:id="rId4" imgW="215713" imgH="203024" progId="Equation.3">
                  <p:embed/>
                </p:oleObj>
              </mc:Choice>
              <mc:Fallback>
                <p:oleObj name="Equation" r:id="rId4" imgW="215713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648" y="2362200"/>
                        <a:ext cx="333375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10" name="Object 42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7934320" y="2895600"/>
          <a:ext cx="339481" cy="319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9" name="Equation" r:id="rId6" imgW="215713" imgH="203024" progId="Equation.3">
                  <p:embed/>
                </p:oleObj>
              </mc:Choice>
              <mc:Fallback>
                <p:oleObj name="Equation" r:id="rId6" imgW="215713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4320" y="2895600"/>
                        <a:ext cx="339481" cy="3195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17" name="Object 49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3200400" y="5715000"/>
          <a:ext cx="362644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0" name="Equation" r:id="rId7" imgW="215713" imgH="203024" progId="Equation.3">
                  <p:embed/>
                </p:oleObj>
              </mc:Choice>
              <mc:Fallback>
                <p:oleObj name="Equation" r:id="rId7" imgW="215713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715000"/>
                        <a:ext cx="362644" cy="3413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24" name="Object 5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970463" y="4178300"/>
          <a:ext cx="18605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1" name="Equation" r:id="rId8" imgW="1066680" imgH="228600" progId="Equation.3">
                  <p:embed/>
                </p:oleObj>
              </mc:Choice>
              <mc:Fallback>
                <p:oleObj name="Equation" r:id="rId8" imgW="1066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463" y="4178300"/>
                        <a:ext cx="1860550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25"/>
          <p:cNvSpPr txBox="1">
            <a:spLocks noChangeArrowheads="1"/>
          </p:cNvSpPr>
          <p:nvPr/>
        </p:nvSpPr>
        <p:spPr bwMode="auto">
          <a:xfrm>
            <a:off x="1428750" y="7794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135194" name="Text Box 26"/>
          <p:cNvSpPr txBox="1">
            <a:spLocks noChangeArrowheads="1"/>
          </p:cNvSpPr>
          <p:nvPr/>
        </p:nvSpPr>
        <p:spPr bwMode="auto">
          <a:xfrm>
            <a:off x="784131" y="1258669"/>
            <a:ext cx="69882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volume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putar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iris, </a:t>
            </a:r>
            <a:r>
              <a:rPr lang="en-US" dirty="0" err="1"/>
              <a:t>hampiri</a:t>
            </a:r>
            <a:r>
              <a:rPr lang="en-US" dirty="0"/>
              <a:t>, </a:t>
            </a:r>
            <a:r>
              <a:rPr lang="en-US" dirty="0" err="1"/>
              <a:t>jumlahkan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limitnya</a:t>
            </a:r>
            <a:r>
              <a:rPr lang="en-US" dirty="0"/>
              <a:t>.</a:t>
            </a:r>
            <a:r>
              <a:rPr lang="en-US" sz="1800" dirty="0"/>
              <a:t> </a:t>
            </a:r>
          </a:p>
        </p:txBody>
      </p:sp>
      <p:sp>
        <p:nvSpPr>
          <p:cNvPr id="135195" name="Line 27"/>
          <p:cNvSpPr>
            <a:spLocks noChangeShapeType="1"/>
          </p:cNvSpPr>
          <p:nvPr/>
        </p:nvSpPr>
        <p:spPr bwMode="auto">
          <a:xfrm>
            <a:off x="1447800" y="2492375"/>
            <a:ext cx="0" cy="237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196" name="Line 28"/>
          <p:cNvSpPr>
            <a:spLocks noChangeShapeType="1"/>
          </p:cNvSpPr>
          <p:nvPr/>
        </p:nvSpPr>
        <p:spPr bwMode="auto">
          <a:xfrm>
            <a:off x="731228" y="4437063"/>
            <a:ext cx="29102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197" name="Freeform 29"/>
          <p:cNvSpPr>
            <a:spLocks/>
          </p:cNvSpPr>
          <p:nvPr/>
        </p:nvSpPr>
        <p:spPr bwMode="auto">
          <a:xfrm>
            <a:off x="2035420" y="2852739"/>
            <a:ext cx="243254" cy="1296987"/>
          </a:xfrm>
          <a:custGeom>
            <a:avLst/>
            <a:gdLst>
              <a:gd name="T0" fmla="*/ 2147483647 w 166"/>
              <a:gd name="T1" fmla="*/ 0 h 817"/>
              <a:gd name="T2" fmla="*/ 2147483647 w 166"/>
              <a:gd name="T3" fmla="*/ 2147483647 h 817"/>
              <a:gd name="T4" fmla="*/ 2147483647 w 166"/>
              <a:gd name="T5" fmla="*/ 2147483647 h 817"/>
              <a:gd name="T6" fmla="*/ 2147483647 w 166"/>
              <a:gd name="T7" fmla="*/ 2147483647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166"/>
              <a:gd name="T13" fmla="*/ 0 h 817"/>
              <a:gd name="T14" fmla="*/ 166 w 166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6" h="817">
                <a:moveTo>
                  <a:pt x="98" y="0"/>
                </a:moveTo>
                <a:cubicBezTo>
                  <a:pt x="49" y="106"/>
                  <a:pt x="0" y="212"/>
                  <a:pt x="7" y="318"/>
                </a:cubicBezTo>
                <a:cubicBezTo>
                  <a:pt x="14" y="424"/>
                  <a:pt x="120" y="552"/>
                  <a:pt x="143" y="635"/>
                </a:cubicBezTo>
                <a:cubicBezTo>
                  <a:pt x="166" y="718"/>
                  <a:pt x="154" y="767"/>
                  <a:pt x="143" y="8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5198" name="Line 30"/>
          <p:cNvSpPr>
            <a:spLocks noChangeShapeType="1"/>
          </p:cNvSpPr>
          <p:nvPr/>
        </p:nvSpPr>
        <p:spPr bwMode="auto">
          <a:xfrm flipH="1">
            <a:off x="1447801" y="2852738"/>
            <a:ext cx="7312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5199" name="Line 31"/>
          <p:cNvSpPr>
            <a:spLocks noChangeShapeType="1"/>
          </p:cNvSpPr>
          <p:nvPr/>
        </p:nvSpPr>
        <p:spPr bwMode="auto">
          <a:xfrm flipH="1">
            <a:off x="1447800" y="4149725"/>
            <a:ext cx="7971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5200" name="Text Box 32"/>
          <p:cNvSpPr txBox="1">
            <a:spLocks noChangeArrowheads="1"/>
          </p:cNvSpPr>
          <p:nvPr/>
        </p:nvSpPr>
        <p:spPr bwMode="auto">
          <a:xfrm>
            <a:off x="1222131" y="392430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</a:p>
        </p:txBody>
      </p:sp>
      <p:sp>
        <p:nvSpPr>
          <p:cNvPr id="135201" name="Text Box 33"/>
          <p:cNvSpPr txBox="1">
            <a:spLocks noChangeArrowheads="1"/>
          </p:cNvSpPr>
          <p:nvPr/>
        </p:nvSpPr>
        <p:spPr bwMode="auto">
          <a:xfrm>
            <a:off x="1192823" y="26685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</a:t>
            </a:r>
          </a:p>
        </p:txBody>
      </p:sp>
      <p:sp>
        <p:nvSpPr>
          <p:cNvPr id="135202" name="Text Box 34"/>
          <p:cNvSpPr txBox="1">
            <a:spLocks noChangeArrowheads="1"/>
          </p:cNvSpPr>
          <p:nvPr/>
        </p:nvSpPr>
        <p:spPr bwMode="auto">
          <a:xfrm>
            <a:off x="2094036" y="3155951"/>
            <a:ext cx="8322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x=g(y)</a:t>
            </a:r>
          </a:p>
        </p:txBody>
      </p:sp>
      <p:sp>
        <p:nvSpPr>
          <p:cNvPr id="135203" name="Text Box 35"/>
          <p:cNvSpPr txBox="1">
            <a:spLocks noChangeArrowheads="1"/>
          </p:cNvSpPr>
          <p:nvPr/>
        </p:nvSpPr>
        <p:spPr bwMode="auto">
          <a:xfrm>
            <a:off x="1695451" y="3587751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</a:t>
            </a:r>
          </a:p>
        </p:txBody>
      </p:sp>
      <p:sp>
        <p:nvSpPr>
          <p:cNvPr id="135204" name="Rectangle 36"/>
          <p:cNvSpPr>
            <a:spLocks noChangeArrowheads="1"/>
          </p:cNvSpPr>
          <p:nvPr/>
        </p:nvSpPr>
        <p:spPr bwMode="auto">
          <a:xfrm>
            <a:off x="1447800" y="3213101"/>
            <a:ext cx="597877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38"/>
          <p:cNvSpPr>
            <a:spLocks noChangeArrowheads="1"/>
          </p:cNvSpPr>
          <p:nvPr/>
        </p:nvSpPr>
        <p:spPr bwMode="auto">
          <a:xfrm>
            <a:off x="0" y="33289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5205" name="Object 37"/>
          <p:cNvGraphicFramePr>
            <a:graphicFrameLocks noChangeAspect="1"/>
          </p:cNvGraphicFramePr>
          <p:nvPr/>
        </p:nvGraphicFramePr>
        <p:xfrm>
          <a:off x="1144466" y="3141663"/>
          <a:ext cx="332642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2" name="Equation" r:id="rId10" imgW="215713" imgH="203024" progId="Equation.3">
                  <p:embed/>
                </p:oleObj>
              </mc:Choice>
              <mc:Fallback>
                <p:oleObj name="Equation" r:id="rId10" imgW="215713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466" y="3141663"/>
                        <a:ext cx="332642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07" name="Text Box 39"/>
          <p:cNvSpPr txBox="1">
            <a:spLocks noChangeArrowheads="1"/>
          </p:cNvSpPr>
          <p:nvPr/>
        </p:nvSpPr>
        <p:spPr bwMode="auto">
          <a:xfrm>
            <a:off x="4221143" y="2027872"/>
            <a:ext cx="423705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irisan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</a:t>
            </a:r>
            <a:r>
              <a:rPr lang="en-US" dirty="0" err="1"/>
              <a:t>panjang</a:t>
            </a:r>
            <a:endParaRPr lang="en-US" dirty="0"/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g(y) </a:t>
            </a:r>
            <a:r>
              <a:rPr lang="en-US" dirty="0" err="1"/>
              <a:t>dan</a:t>
            </a:r>
            <a:r>
              <a:rPr lang="en-US" dirty="0"/>
              <a:t> alas       </a:t>
            </a:r>
            <a:r>
              <a:rPr lang="en-US" dirty="0" err="1"/>
              <a:t>diputar</a:t>
            </a:r>
            <a:endParaRPr lang="en-US" dirty="0"/>
          </a:p>
          <a:p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 y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suatu</a:t>
            </a:r>
            <a:endParaRPr lang="en-US" dirty="0"/>
          </a:p>
          <a:p>
            <a:r>
              <a:rPr lang="en-US" dirty="0" err="1"/>
              <a:t>cakram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tebal</a:t>
            </a:r>
            <a:r>
              <a:rPr lang="en-US" dirty="0"/>
              <a:t>        </a:t>
            </a:r>
            <a:r>
              <a:rPr lang="en-US" dirty="0" err="1"/>
              <a:t>dan</a:t>
            </a:r>
            <a:endParaRPr lang="en-US" dirty="0"/>
          </a:p>
          <a:p>
            <a:r>
              <a:rPr lang="en-US" dirty="0" err="1" smtClean="0"/>
              <a:t>jari-jari</a:t>
            </a:r>
            <a:r>
              <a:rPr lang="en-US" dirty="0" smtClean="0"/>
              <a:t> </a:t>
            </a:r>
            <a:r>
              <a:rPr lang="en-US" dirty="0"/>
              <a:t>g(y).</a:t>
            </a:r>
          </a:p>
        </p:txBody>
      </p:sp>
      <p:sp>
        <p:nvSpPr>
          <p:cNvPr id="15385" name="Rectangle 54"/>
          <p:cNvSpPr>
            <a:spLocks noChangeArrowheads="1"/>
          </p:cNvSpPr>
          <p:nvPr/>
        </p:nvSpPr>
        <p:spPr bwMode="auto">
          <a:xfrm>
            <a:off x="0" y="33289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5221" name="Object 53"/>
          <p:cNvGraphicFramePr>
            <a:graphicFrameLocks noChangeAspect="1"/>
          </p:cNvGraphicFramePr>
          <p:nvPr>
            <p:extLst/>
          </p:nvPr>
        </p:nvGraphicFramePr>
        <p:xfrm>
          <a:off x="2211266" y="5029200"/>
          <a:ext cx="531934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3" name="Equation" r:id="rId11" imgW="342751" imgH="203112" progId="Equation.3">
                  <p:embed/>
                </p:oleObj>
              </mc:Choice>
              <mc:Fallback>
                <p:oleObj name="Equation" r:id="rId11" imgW="34275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266" y="5029200"/>
                        <a:ext cx="531934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23" name="Text Box 55"/>
          <p:cNvSpPr txBox="1">
            <a:spLocks noChangeArrowheads="1"/>
          </p:cNvSpPr>
          <p:nvPr/>
        </p:nvSpPr>
        <p:spPr bwMode="auto">
          <a:xfrm>
            <a:off x="4210051" y="3608389"/>
            <a:ext cx="1120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sehingga</a:t>
            </a:r>
          </a:p>
        </p:txBody>
      </p:sp>
      <p:sp>
        <p:nvSpPr>
          <p:cNvPr id="135227" name="AutoShape 59"/>
          <p:cNvSpPr>
            <a:spLocks noChangeArrowheads="1"/>
          </p:cNvSpPr>
          <p:nvPr/>
        </p:nvSpPr>
        <p:spPr bwMode="auto">
          <a:xfrm>
            <a:off x="5767754" y="4797426"/>
            <a:ext cx="200758" cy="288925"/>
          </a:xfrm>
          <a:prstGeom prst="downArrow">
            <a:avLst>
              <a:gd name="adj1" fmla="val 50000"/>
              <a:gd name="adj2" fmla="val 332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5228" name="Object 60"/>
          <p:cNvGraphicFramePr>
            <a:graphicFrameLocks noChangeAspect="1"/>
          </p:cNvGraphicFramePr>
          <p:nvPr/>
        </p:nvGraphicFramePr>
        <p:xfrm>
          <a:off x="4970585" y="5197476"/>
          <a:ext cx="1928446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4" name="Equation" r:id="rId13" imgW="1015920" imgH="482400" progId="Equation.3">
                  <p:embed/>
                </p:oleObj>
              </mc:Choice>
              <mc:Fallback>
                <p:oleObj name="Equation" r:id="rId13" imgW="1015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585" y="5197476"/>
                        <a:ext cx="1928446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29" name="AutoShape 61"/>
          <p:cNvSpPr>
            <a:spLocks noChangeArrowheads="1"/>
          </p:cNvSpPr>
          <p:nvPr/>
        </p:nvSpPr>
        <p:spPr bwMode="auto">
          <a:xfrm>
            <a:off x="1062404" y="5387975"/>
            <a:ext cx="2126273" cy="88265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230" name="Line 62"/>
          <p:cNvSpPr>
            <a:spLocks noChangeShapeType="1"/>
          </p:cNvSpPr>
          <p:nvPr/>
        </p:nvSpPr>
        <p:spPr bwMode="auto">
          <a:xfrm flipV="1">
            <a:off x="2054469" y="5464175"/>
            <a:ext cx="88655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1273420" y="4581525"/>
            <a:ext cx="391257" cy="114300"/>
            <a:chOff x="531" y="3781"/>
            <a:chExt cx="267" cy="72"/>
          </a:xfrm>
        </p:grpSpPr>
        <p:sp>
          <p:nvSpPr>
            <p:cNvPr id="15391" name="Oval 64"/>
            <p:cNvSpPr>
              <a:spLocks noChangeArrowheads="1"/>
            </p:cNvSpPr>
            <p:nvPr/>
          </p:nvSpPr>
          <p:spPr bwMode="auto">
            <a:xfrm>
              <a:off x="531" y="3781"/>
              <a:ext cx="267" cy="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2" name="Line 65"/>
            <p:cNvSpPr>
              <a:spLocks noChangeShapeType="1"/>
            </p:cNvSpPr>
            <p:nvPr/>
          </p:nvSpPr>
          <p:spPr bwMode="auto">
            <a:xfrm>
              <a:off x="605" y="3853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599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3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3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2000"/>
                                        <p:tgtEl>
                                          <p:spTgt spid="13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2000"/>
                                        <p:tgtEl>
                                          <p:spTgt spid="13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2000"/>
                                        <p:tgtEl>
                                          <p:spTgt spid="13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3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3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3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1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13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1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1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1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13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13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13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13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6" dur="2000"/>
                                        <p:tgtEl>
                                          <p:spTgt spid="13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13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20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94" grpId="0"/>
      <p:bldP spid="135195" grpId="0" animBg="1"/>
      <p:bldP spid="135196" grpId="0" animBg="1"/>
      <p:bldP spid="135197" grpId="0" animBg="1"/>
      <p:bldP spid="135198" grpId="0" animBg="1"/>
      <p:bldP spid="135199" grpId="0" animBg="1"/>
      <p:bldP spid="135200" grpId="0"/>
      <p:bldP spid="135201" grpId="0"/>
      <p:bldP spid="135202" grpId="0"/>
      <p:bldP spid="135203" grpId="0"/>
      <p:bldP spid="135204" grpId="0" animBg="1"/>
      <p:bldP spid="135207" grpId="0"/>
      <p:bldP spid="135223" grpId="0"/>
      <p:bldP spid="135227" grpId="0" animBg="1"/>
      <p:bldP spid="135229" grpId="0" animBg="1"/>
      <p:bldP spid="1352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17" name="Object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7326660"/>
              </p:ext>
            </p:extLst>
          </p:nvPr>
        </p:nvGraphicFramePr>
        <p:xfrm>
          <a:off x="2471738" y="3509865"/>
          <a:ext cx="398462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3" name="Equation" r:id="rId4" imgW="431613" imgH="228501" progId="Equation.3">
                  <p:embed/>
                </p:oleObj>
              </mc:Choice>
              <mc:Fallback>
                <p:oleObj name="Equation" r:id="rId4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3509865"/>
                        <a:ext cx="398462" cy="211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2" name="Object 1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9561662"/>
              </p:ext>
            </p:extLst>
          </p:nvPr>
        </p:nvGraphicFramePr>
        <p:xfrm>
          <a:off x="4445002" y="1052416"/>
          <a:ext cx="93186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4" name="Equation" r:id="rId6" imgW="431613" imgH="228501" progId="Equation.3">
                  <p:embed/>
                </p:oleObj>
              </mc:Choice>
              <mc:Fallback>
                <p:oleObj name="Equation" r:id="rId6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2" y="1052416"/>
                        <a:ext cx="931862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1169377" y="692667"/>
            <a:ext cx="77977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/>
              <a:t>Contoh</a:t>
            </a:r>
            <a:r>
              <a:rPr lang="en-US" sz="2400" dirty="0"/>
              <a:t> : </a:t>
            </a:r>
            <a:r>
              <a:rPr lang="en-US" sz="2400" dirty="0" err="1"/>
              <a:t>Tentukan</a:t>
            </a:r>
            <a:r>
              <a:rPr lang="en-US" sz="2400" dirty="0"/>
              <a:t> volume </a:t>
            </a:r>
            <a:r>
              <a:rPr lang="en-US" sz="2400" dirty="0" err="1"/>
              <a:t>benda</a:t>
            </a:r>
            <a:r>
              <a:rPr lang="en-US" sz="2400" dirty="0"/>
              <a:t> </a:t>
            </a:r>
            <a:r>
              <a:rPr lang="en-US" sz="2400" dirty="0" err="1"/>
              <a:t>putar</a:t>
            </a:r>
            <a:r>
              <a:rPr lang="en-US" sz="2400" dirty="0"/>
              <a:t> yang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daerah</a:t>
            </a:r>
            <a:r>
              <a:rPr lang="en-US" sz="2400" dirty="0"/>
              <a:t> yang </a:t>
            </a:r>
            <a:r>
              <a:rPr lang="en-US" sz="2400" dirty="0" err="1"/>
              <a:t>dibatasi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         </a:t>
            </a:r>
            <a:r>
              <a:rPr lang="en-US" sz="2400" dirty="0" smtClean="0"/>
              <a:t> , </a:t>
            </a:r>
            <a:r>
              <a:rPr lang="en-US" sz="2400" dirty="0" err="1" smtClean="0"/>
              <a:t>garis</a:t>
            </a:r>
            <a:r>
              <a:rPr lang="en-US" sz="2400" dirty="0" smtClean="0"/>
              <a:t> </a:t>
            </a:r>
            <a:r>
              <a:rPr lang="en-US" sz="2400" dirty="0"/>
              <a:t>y = 4,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err="1" smtClean="0"/>
              <a:t>sumbu</a:t>
            </a:r>
            <a:r>
              <a:rPr lang="en-US" sz="2400" dirty="0" smtClean="0"/>
              <a:t> </a:t>
            </a:r>
            <a:r>
              <a:rPr lang="en-US" sz="2400" dirty="0"/>
              <a:t>y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diputar</a:t>
            </a:r>
            <a:r>
              <a:rPr lang="en-US" sz="2400" dirty="0" smtClean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sumbu</a:t>
            </a:r>
            <a:r>
              <a:rPr lang="en-US" sz="2400" dirty="0"/>
              <a:t> y</a:t>
            </a:r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1345223" y="2465290"/>
            <a:ext cx="0" cy="2649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423497" y="4538565"/>
            <a:ext cx="3404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21" name="Freeform 9"/>
          <p:cNvSpPr>
            <a:spLocks/>
          </p:cNvSpPr>
          <p:nvPr/>
        </p:nvSpPr>
        <p:spPr bwMode="auto">
          <a:xfrm>
            <a:off x="1330569" y="2843115"/>
            <a:ext cx="1312985" cy="1689100"/>
          </a:xfrm>
          <a:custGeom>
            <a:avLst/>
            <a:gdLst>
              <a:gd name="T0" fmla="*/ 0 w 896"/>
              <a:gd name="T1" fmla="*/ 2147483647 h 1064"/>
              <a:gd name="T2" fmla="*/ 2147483647 w 896"/>
              <a:gd name="T3" fmla="*/ 2147483647 h 1064"/>
              <a:gd name="T4" fmla="*/ 2147483647 w 896"/>
              <a:gd name="T5" fmla="*/ 0 h 1064"/>
              <a:gd name="T6" fmla="*/ 0 60000 65536"/>
              <a:gd name="T7" fmla="*/ 0 60000 65536"/>
              <a:gd name="T8" fmla="*/ 0 60000 65536"/>
              <a:gd name="T9" fmla="*/ 0 w 896"/>
              <a:gd name="T10" fmla="*/ 0 h 1064"/>
              <a:gd name="T11" fmla="*/ 896 w 896"/>
              <a:gd name="T12" fmla="*/ 1064 h 10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96" h="1064">
                <a:moveTo>
                  <a:pt x="0" y="1064"/>
                </a:moveTo>
                <a:cubicBezTo>
                  <a:pt x="216" y="995"/>
                  <a:pt x="432" y="927"/>
                  <a:pt x="581" y="750"/>
                </a:cubicBezTo>
                <a:cubicBezTo>
                  <a:pt x="730" y="573"/>
                  <a:pt x="813" y="286"/>
                  <a:pt x="8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325" name="Line 13"/>
          <p:cNvSpPr>
            <a:spLocks noChangeShapeType="1"/>
          </p:cNvSpPr>
          <p:nvPr/>
        </p:nvSpPr>
        <p:spPr bwMode="auto">
          <a:xfrm flipH="1">
            <a:off x="1345223" y="2843115"/>
            <a:ext cx="13129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326" name="Text Box 14"/>
          <p:cNvSpPr txBox="1">
            <a:spLocks noChangeArrowheads="1"/>
          </p:cNvSpPr>
          <p:nvPr/>
        </p:nvSpPr>
        <p:spPr bwMode="auto">
          <a:xfrm>
            <a:off x="1084385" y="2576415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4</a:t>
            </a:r>
          </a:p>
        </p:txBody>
      </p:sp>
      <p:pic>
        <p:nvPicPr>
          <p:cNvPr id="141327" name="Picture 15" descr="daerah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9576" y="2160490"/>
            <a:ext cx="3620172" cy="297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28" name="Rectangle 16"/>
          <p:cNvSpPr>
            <a:spLocks noChangeArrowheads="1"/>
          </p:cNvSpPr>
          <p:nvPr/>
        </p:nvSpPr>
        <p:spPr bwMode="auto">
          <a:xfrm>
            <a:off x="1405184" y="3138391"/>
            <a:ext cx="1206012" cy="192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Rectangle 18"/>
          <p:cNvSpPr>
            <a:spLocks noChangeArrowheads="1"/>
          </p:cNvSpPr>
          <p:nvPr/>
        </p:nvSpPr>
        <p:spPr bwMode="auto">
          <a:xfrm>
            <a:off x="0" y="381307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132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945296"/>
              </p:ext>
            </p:extLst>
          </p:nvPr>
        </p:nvGraphicFramePr>
        <p:xfrm>
          <a:off x="1027236" y="3079653"/>
          <a:ext cx="3179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5" name="Equation" r:id="rId8" imgW="215713" imgH="203024" progId="Equation.3">
                  <p:embed/>
                </p:oleObj>
              </mc:Choice>
              <mc:Fallback>
                <p:oleObj name="Equation" r:id="rId8" imgW="215713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236" y="3079653"/>
                        <a:ext cx="317988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31" name="AutoShape 19"/>
          <p:cNvSpPr>
            <a:spLocks/>
          </p:cNvSpPr>
          <p:nvPr/>
        </p:nvSpPr>
        <p:spPr bwMode="auto">
          <a:xfrm rot="16200000">
            <a:off x="1896026" y="2939770"/>
            <a:ext cx="153988" cy="1062403"/>
          </a:xfrm>
          <a:prstGeom prst="leftBrace">
            <a:avLst>
              <a:gd name="adj1" fmla="val 62285"/>
              <a:gd name="adj2" fmla="val 4830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Rectangle 21"/>
          <p:cNvSpPr>
            <a:spLocks noChangeArrowheads="1"/>
          </p:cNvSpPr>
          <p:nvPr/>
        </p:nvSpPr>
        <p:spPr bwMode="auto">
          <a:xfrm>
            <a:off x="0" y="381307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1334" name="Text Box 22"/>
          <p:cNvSpPr txBox="1">
            <a:spLocks noChangeArrowheads="1"/>
          </p:cNvSpPr>
          <p:nvPr/>
        </p:nvSpPr>
        <p:spPr bwMode="auto">
          <a:xfrm>
            <a:off x="4647408" y="2212770"/>
            <a:ext cx="437812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irisan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    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tebal</a:t>
            </a:r>
            <a:r>
              <a:rPr lang="en-US" dirty="0"/>
              <a:t> </a:t>
            </a:r>
          </a:p>
          <a:p>
            <a:r>
              <a:rPr lang="en-US" dirty="0" err="1"/>
              <a:t>diputar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 y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diperoleh</a:t>
            </a:r>
            <a:endParaRPr lang="en-US" dirty="0"/>
          </a:p>
          <a:p>
            <a:r>
              <a:rPr lang="en-US" dirty="0" err="1"/>
              <a:t>cakram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jari-jari</a:t>
            </a:r>
            <a:r>
              <a:rPr lang="en-US" dirty="0"/>
              <a:t>  </a:t>
            </a:r>
            <a:r>
              <a:rPr lang="en-US" sz="1800" dirty="0"/>
              <a:t>    </a:t>
            </a:r>
            <a:r>
              <a:rPr lang="en-US" sz="1800" dirty="0" smtClean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tebal</a:t>
            </a:r>
            <a:r>
              <a:rPr lang="en-US" sz="1800" dirty="0"/>
              <a:t> </a:t>
            </a:r>
          </a:p>
        </p:txBody>
      </p:sp>
      <p:sp>
        <p:nvSpPr>
          <p:cNvPr id="16413" name="Rectangle 24"/>
          <p:cNvSpPr>
            <a:spLocks noChangeArrowheads="1"/>
          </p:cNvSpPr>
          <p:nvPr/>
        </p:nvSpPr>
        <p:spPr bwMode="auto">
          <a:xfrm>
            <a:off x="0" y="378450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133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533126"/>
              </p:ext>
            </p:extLst>
          </p:nvPr>
        </p:nvGraphicFramePr>
        <p:xfrm>
          <a:off x="1746282" y="3553247"/>
          <a:ext cx="3179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6" name="Equation" r:id="rId10" imgW="253780" imgH="253780" progId="Equation.3">
                  <p:embed/>
                </p:oleObj>
              </mc:Choice>
              <mc:Fallback>
                <p:oleObj name="Equation" r:id="rId10" imgW="253780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82" y="3553247"/>
                        <a:ext cx="317988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4" name="Rectangle 26"/>
          <p:cNvSpPr>
            <a:spLocks noChangeArrowheads="1"/>
          </p:cNvSpPr>
          <p:nvPr/>
        </p:nvSpPr>
        <p:spPr bwMode="auto">
          <a:xfrm>
            <a:off x="0" y="378450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133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012085"/>
              </p:ext>
            </p:extLst>
          </p:nvPr>
        </p:nvGraphicFramePr>
        <p:xfrm>
          <a:off x="6934200" y="2181493"/>
          <a:ext cx="35462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7" name="Equation" r:id="rId12" imgW="253780" imgH="253780" progId="Equation.DSMT4">
                  <p:embed/>
                </p:oleObj>
              </mc:Choice>
              <mc:Fallback>
                <p:oleObj name="Equation" r:id="rId12" imgW="253780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181493"/>
                        <a:ext cx="354623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5" name="Rectangle 28"/>
          <p:cNvSpPr>
            <a:spLocks noChangeArrowheads="1"/>
          </p:cNvSpPr>
          <p:nvPr/>
        </p:nvSpPr>
        <p:spPr bwMode="auto">
          <a:xfrm>
            <a:off x="0" y="381307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133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339599"/>
              </p:ext>
            </p:extLst>
          </p:nvPr>
        </p:nvGraphicFramePr>
        <p:xfrm>
          <a:off x="8484577" y="2236690"/>
          <a:ext cx="35462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8" name="Equation" r:id="rId14" imgW="215713" imgH="203024" progId="Equation.3">
                  <p:embed/>
                </p:oleObj>
              </mc:Choice>
              <mc:Fallback>
                <p:oleObj name="Equation" r:id="rId14" imgW="215713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4577" y="2236690"/>
                        <a:ext cx="354623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6" name="Rectangle 30"/>
          <p:cNvSpPr>
            <a:spLocks noChangeArrowheads="1"/>
          </p:cNvSpPr>
          <p:nvPr/>
        </p:nvSpPr>
        <p:spPr bwMode="auto">
          <a:xfrm>
            <a:off x="0" y="378450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134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148871"/>
              </p:ext>
            </p:extLst>
          </p:nvPr>
        </p:nvGraphicFramePr>
        <p:xfrm>
          <a:off x="6884377" y="2751925"/>
          <a:ext cx="35462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9" name="Equation" r:id="rId16" imgW="253780" imgH="253780" progId="Equation.3">
                  <p:embed/>
                </p:oleObj>
              </mc:Choice>
              <mc:Fallback>
                <p:oleObj name="Equation" r:id="rId16" imgW="253780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4377" y="2751925"/>
                        <a:ext cx="354623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7" name="Rectangle 32"/>
          <p:cNvSpPr>
            <a:spLocks noChangeArrowheads="1"/>
          </p:cNvSpPr>
          <p:nvPr/>
        </p:nvSpPr>
        <p:spPr bwMode="auto">
          <a:xfrm>
            <a:off x="0" y="381307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134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373756"/>
              </p:ext>
            </p:extLst>
          </p:nvPr>
        </p:nvGraphicFramePr>
        <p:xfrm>
          <a:off x="8443546" y="2801503"/>
          <a:ext cx="319454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0" name="Equation" r:id="rId17" imgW="215713" imgH="203024" progId="Equation.3">
                  <p:embed/>
                </p:oleObj>
              </mc:Choice>
              <mc:Fallback>
                <p:oleObj name="Equation" r:id="rId17" imgW="215713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3546" y="2801503"/>
                        <a:ext cx="319454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45" name="AutoShape 33"/>
          <p:cNvSpPr>
            <a:spLocks noChangeArrowheads="1"/>
          </p:cNvSpPr>
          <p:nvPr/>
        </p:nvSpPr>
        <p:spPr bwMode="auto">
          <a:xfrm>
            <a:off x="1680797" y="4971952"/>
            <a:ext cx="2127738" cy="998538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46" name="Line 34"/>
          <p:cNvSpPr>
            <a:spLocks noChangeShapeType="1"/>
          </p:cNvSpPr>
          <p:nvPr/>
        </p:nvSpPr>
        <p:spPr bwMode="auto">
          <a:xfrm flipV="1">
            <a:off x="2444261" y="5478366"/>
            <a:ext cx="638908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0" y="378450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134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56198"/>
              </p:ext>
            </p:extLst>
          </p:nvPr>
        </p:nvGraphicFramePr>
        <p:xfrm>
          <a:off x="2763716" y="5556153"/>
          <a:ext cx="237392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1" name="Equation" r:id="rId19" imgW="253780" imgH="253780" progId="Equation.3">
                  <p:embed/>
                </p:oleObj>
              </mc:Choice>
              <mc:Fallback>
                <p:oleObj name="Equation" r:id="rId19" imgW="253780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716" y="5556153"/>
                        <a:ext cx="237392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1" name="Rectangle 38"/>
          <p:cNvSpPr>
            <a:spLocks noChangeArrowheads="1"/>
          </p:cNvSpPr>
          <p:nvPr/>
        </p:nvSpPr>
        <p:spPr bwMode="auto">
          <a:xfrm>
            <a:off x="0" y="381307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134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232236"/>
              </p:ext>
            </p:extLst>
          </p:nvPr>
        </p:nvGraphicFramePr>
        <p:xfrm>
          <a:off x="3914043" y="5318027"/>
          <a:ext cx="35315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2" name="Equation" r:id="rId20" imgW="215713" imgH="203024" progId="Equation.3">
                  <p:embed/>
                </p:oleObj>
              </mc:Choice>
              <mc:Fallback>
                <p:oleObj name="Equation" r:id="rId20" imgW="215713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043" y="5318027"/>
                        <a:ext cx="353157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51" name="AutoShape 39"/>
          <p:cNvSpPr>
            <a:spLocks noChangeArrowheads="1"/>
          </p:cNvSpPr>
          <p:nvPr/>
        </p:nvSpPr>
        <p:spPr bwMode="auto">
          <a:xfrm>
            <a:off x="2551236" y="4141690"/>
            <a:ext cx="354623" cy="598486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52" name="Text Box 40"/>
          <p:cNvSpPr txBox="1">
            <a:spLocks noChangeArrowheads="1"/>
          </p:cNvSpPr>
          <p:nvPr/>
        </p:nvSpPr>
        <p:spPr bwMode="auto">
          <a:xfrm>
            <a:off x="4239359" y="3441603"/>
            <a:ext cx="1223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Sehingga </a:t>
            </a:r>
          </a:p>
        </p:txBody>
      </p:sp>
      <p:sp>
        <p:nvSpPr>
          <p:cNvPr id="16424" name="Rectangle 42"/>
          <p:cNvSpPr>
            <a:spLocks noChangeArrowheads="1"/>
          </p:cNvSpPr>
          <p:nvPr/>
        </p:nvSpPr>
        <p:spPr bwMode="auto">
          <a:xfrm>
            <a:off x="0" y="378450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135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276536"/>
              </p:ext>
            </p:extLst>
          </p:nvPr>
        </p:nvGraphicFramePr>
        <p:xfrm>
          <a:off x="4783016" y="3836890"/>
          <a:ext cx="319160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3" name="Equation" r:id="rId21" imgW="1625600" imgH="254000" progId="Equation.3">
                  <p:embed/>
                </p:oleObj>
              </mc:Choice>
              <mc:Fallback>
                <p:oleObj name="Equation" r:id="rId21" imgW="16256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016" y="3836890"/>
                        <a:ext cx="3191608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55" name="Text Box 43"/>
          <p:cNvSpPr txBox="1">
            <a:spLocks noChangeArrowheads="1"/>
          </p:cNvSpPr>
          <p:nvPr/>
        </p:nvSpPr>
        <p:spPr bwMode="auto">
          <a:xfrm>
            <a:off x="4324351" y="4533803"/>
            <a:ext cx="2249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Volume benda putar</a:t>
            </a:r>
          </a:p>
        </p:txBody>
      </p:sp>
      <p:sp>
        <p:nvSpPr>
          <p:cNvPr id="16426" name="Rectangle 45"/>
          <p:cNvSpPr>
            <a:spLocks noChangeArrowheads="1"/>
          </p:cNvSpPr>
          <p:nvPr/>
        </p:nvSpPr>
        <p:spPr bwMode="auto">
          <a:xfrm>
            <a:off x="0" y="367020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135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829826"/>
              </p:ext>
            </p:extLst>
          </p:nvPr>
        </p:nvGraphicFramePr>
        <p:xfrm>
          <a:off x="4819651" y="4827490"/>
          <a:ext cx="304946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4" name="Equation" r:id="rId23" imgW="1625600" imgH="482600" progId="Equation.3">
                  <p:embed/>
                </p:oleObj>
              </mc:Choice>
              <mc:Fallback>
                <p:oleObj name="Equation" r:id="rId23" imgW="1625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1" y="4827490"/>
                        <a:ext cx="3049465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7" name="Rectangle 47"/>
          <p:cNvSpPr>
            <a:spLocks noChangeArrowheads="1"/>
          </p:cNvSpPr>
          <p:nvPr/>
        </p:nvSpPr>
        <p:spPr bwMode="auto">
          <a:xfrm>
            <a:off x="0" y="378450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1358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651300"/>
              </p:ext>
            </p:extLst>
          </p:nvPr>
        </p:nvGraphicFramePr>
        <p:xfrm>
          <a:off x="2995797" y="3257270"/>
          <a:ext cx="99273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5" name="Equation" r:id="rId25" imgW="698197" imgH="253890" progId="Equation.3">
                  <p:embed/>
                </p:oleObj>
              </mc:Choice>
              <mc:Fallback>
                <p:oleObj name="Equation" r:id="rId25" imgW="69819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797" y="3257270"/>
                        <a:ext cx="992733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169377" y="4738590"/>
            <a:ext cx="391258" cy="114300"/>
            <a:chOff x="531" y="3781"/>
            <a:chExt cx="267" cy="72"/>
          </a:xfrm>
        </p:grpSpPr>
        <p:sp>
          <p:nvSpPr>
            <p:cNvPr id="16429" name="Oval 49"/>
            <p:cNvSpPr>
              <a:spLocks noChangeArrowheads="1"/>
            </p:cNvSpPr>
            <p:nvPr/>
          </p:nvSpPr>
          <p:spPr bwMode="auto">
            <a:xfrm>
              <a:off x="531" y="3781"/>
              <a:ext cx="267" cy="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0" name="Line 50"/>
            <p:cNvSpPr>
              <a:spLocks noChangeShapeType="1"/>
            </p:cNvSpPr>
            <p:nvPr/>
          </p:nvSpPr>
          <p:spPr bwMode="auto">
            <a:xfrm>
              <a:off x="605" y="3853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71062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20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4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4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4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14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14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14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2000"/>
                                        <p:tgtEl>
                                          <p:spTgt spid="14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14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14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14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14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3" dur="500"/>
                                        <p:tgtEl>
                                          <p:spTgt spid="14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1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1" dur="2000"/>
                                        <p:tgtEl>
                                          <p:spTgt spid="14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6" dur="2000"/>
                                        <p:tgtEl>
                                          <p:spTgt spid="14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1" dur="2000"/>
                                        <p:tgtEl>
                                          <p:spTgt spid="14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6" dur="2000"/>
                                        <p:tgtEl>
                                          <p:spTgt spid="14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/>
      <p:bldP spid="141319" grpId="0" animBg="1"/>
      <p:bldP spid="141320" grpId="0" animBg="1"/>
      <p:bldP spid="141321" grpId="0" animBg="1"/>
      <p:bldP spid="141325" grpId="0" animBg="1"/>
      <p:bldP spid="141326" grpId="0"/>
      <p:bldP spid="141328" grpId="0" animBg="1"/>
      <p:bldP spid="141331" grpId="0" animBg="1"/>
      <p:bldP spid="141334" grpId="0"/>
      <p:bldP spid="141345" grpId="0" animBg="1"/>
      <p:bldP spid="141346" grpId="0" animBg="1"/>
      <p:bldP spid="141351" grpId="0" animBg="1"/>
      <p:bldP spid="141352" grpId="0"/>
      <p:bldP spid="1413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9" name="Object 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39584208"/>
              </p:ext>
            </p:extLst>
          </p:nvPr>
        </p:nvGraphicFramePr>
        <p:xfrm>
          <a:off x="4125913" y="1096588"/>
          <a:ext cx="37226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2" name="Equation" r:id="rId4" imgW="2183452" imgH="215806" progId="Equation.3">
                  <p:embed/>
                </p:oleObj>
              </mc:Choice>
              <mc:Fallback>
                <p:oleObj name="Equation" r:id="rId4" imgW="218345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913" y="1096588"/>
                        <a:ext cx="3722687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 Box 4"/>
          <p:cNvSpPr txBox="1">
            <a:spLocks noChangeArrowheads="1"/>
          </p:cNvSpPr>
          <p:nvPr/>
        </p:nvSpPr>
        <p:spPr bwMode="auto">
          <a:xfrm>
            <a:off x="1562100" y="4139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9600" y="574955"/>
            <a:ext cx="61047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/>
              <a:t>7.1 M</a:t>
            </a:r>
            <a:r>
              <a:rPr lang="id-ID" sz="2800" dirty="0"/>
              <a:t>enghitung Luas Daerah</a:t>
            </a:r>
            <a:endParaRPr lang="en-US" sz="2800" dirty="0"/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1143000" y="1021975"/>
            <a:ext cx="2852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. </a:t>
            </a:r>
            <a:r>
              <a:rPr lang="id-ID" sz="2400" dirty="0" smtClean="0"/>
              <a:t>Misalkan </a:t>
            </a:r>
            <a:r>
              <a:rPr lang="id-ID" sz="2400" dirty="0"/>
              <a:t>daerah</a:t>
            </a:r>
            <a:r>
              <a:rPr lang="en-US" sz="1800" dirty="0"/>
              <a:t> 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52047" y="1874462"/>
            <a:ext cx="2923443" cy="2160588"/>
            <a:chOff x="172" y="1752"/>
            <a:chExt cx="1995" cy="1361"/>
          </a:xfrm>
        </p:grpSpPr>
        <p:sp>
          <p:nvSpPr>
            <p:cNvPr id="1054" name="Line 9"/>
            <p:cNvSpPr>
              <a:spLocks noChangeShapeType="1"/>
            </p:cNvSpPr>
            <p:nvPr/>
          </p:nvSpPr>
          <p:spPr bwMode="auto">
            <a:xfrm>
              <a:off x="625" y="175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Line 10"/>
            <p:cNvSpPr>
              <a:spLocks noChangeShapeType="1"/>
            </p:cNvSpPr>
            <p:nvPr/>
          </p:nvSpPr>
          <p:spPr bwMode="auto">
            <a:xfrm>
              <a:off x="172" y="2840"/>
              <a:ext cx="19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603" name="Freeform 11"/>
          <p:cNvSpPr>
            <a:spLocks/>
          </p:cNvSpPr>
          <p:nvPr/>
        </p:nvSpPr>
        <p:spPr bwMode="auto">
          <a:xfrm>
            <a:off x="1248508" y="2377700"/>
            <a:ext cx="1595804" cy="360362"/>
          </a:xfrm>
          <a:custGeom>
            <a:avLst/>
            <a:gdLst>
              <a:gd name="T0" fmla="*/ 0 w 1089"/>
              <a:gd name="T1" fmla="*/ 2147483647 h 227"/>
              <a:gd name="T2" fmla="*/ 2147483647 w 1089"/>
              <a:gd name="T3" fmla="*/ 2147483647 h 227"/>
              <a:gd name="T4" fmla="*/ 2147483647 w 1089"/>
              <a:gd name="T5" fmla="*/ 2147483647 h 227"/>
              <a:gd name="T6" fmla="*/ 2147483647 w 1089"/>
              <a:gd name="T7" fmla="*/ 0 h 227"/>
              <a:gd name="T8" fmla="*/ 0 60000 65536"/>
              <a:gd name="T9" fmla="*/ 0 60000 65536"/>
              <a:gd name="T10" fmla="*/ 0 60000 65536"/>
              <a:gd name="T11" fmla="*/ 0 60000 65536"/>
              <a:gd name="T12" fmla="*/ 0 w 1089"/>
              <a:gd name="T13" fmla="*/ 0 h 227"/>
              <a:gd name="T14" fmla="*/ 1089 w 1089"/>
              <a:gd name="T15" fmla="*/ 227 h 2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9" h="227">
                <a:moveTo>
                  <a:pt x="0" y="227"/>
                </a:moveTo>
                <a:cubicBezTo>
                  <a:pt x="106" y="144"/>
                  <a:pt x="212" y="61"/>
                  <a:pt x="318" y="46"/>
                </a:cubicBezTo>
                <a:cubicBezTo>
                  <a:pt x="424" y="31"/>
                  <a:pt x="507" y="144"/>
                  <a:pt x="635" y="136"/>
                </a:cubicBezTo>
                <a:cubicBezTo>
                  <a:pt x="763" y="128"/>
                  <a:pt x="926" y="64"/>
                  <a:pt x="1089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04" name="Line 12"/>
          <p:cNvSpPr>
            <a:spLocks noChangeShapeType="1"/>
          </p:cNvSpPr>
          <p:nvPr/>
        </p:nvSpPr>
        <p:spPr bwMode="auto">
          <a:xfrm>
            <a:off x="1248508" y="2738062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05" name="Line 13"/>
          <p:cNvSpPr>
            <a:spLocks noChangeShapeType="1"/>
          </p:cNvSpPr>
          <p:nvPr/>
        </p:nvSpPr>
        <p:spPr bwMode="auto">
          <a:xfrm>
            <a:off x="2844312" y="2377700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1134208" y="3569913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a</a:t>
            </a:r>
          </a:p>
        </p:txBody>
      </p: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2706566" y="3641350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</a:t>
            </a:r>
          </a:p>
        </p:txBody>
      </p:sp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1875693" y="2017338"/>
            <a:ext cx="5180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f(x)</a:t>
            </a:r>
          </a:p>
        </p:txBody>
      </p:sp>
      <p:sp>
        <p:nvSpPr>
          <p:cNvPr id="110610" name="Text Box 18"/>
          <p:cNvSpPr txBox="1">
            <a:spLocks noChangeArrowheads="1"/>
          </p:cNvSpPr>
          <p:nvPr/>
        </p:nvSpPr>
        <p:spPr bwMode="auto">
          <a:xfrm>
            <a:off x="1532793" y="2825375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</a:t>
            </a:r>
          </a:p>
        </p:txBody>
      </p:sp>
      <p:pic>
        <p:nvPicPr>
          <p:cNvPr id="110611" name="Picture 19" descr="daerah-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2046" y="1841125"/>
            <a:ext cx="295421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612" name="Text Box 20"/>
          <p:cNvSpPr txBox="1">
            <a:spLocks noChangeArrowheads="1"/>
          </p:cNvSpPr>
          <p:nvPr/>
        </p:nvSpPr>
        <p:spPr bwMode="auto">
          <a:xfrm>
            <a:off x="3724000" y="1633162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/>
              <a:t>Luas</a:t>
            </a:r>
            <a:r>
              <a:rPr lang="en-US" sz="2400" dirty="0"/>
              <a:t> D = ?</a:t>
            </a:r>
          </a:p>
        </p:txBody>
      </p:sp>
      <p:sp>
        <p:nvSpPr>
          <p:cNvPr id="110613" name="Rectangle 21"/>
          <p:cNvSpPr>
            <a:spLocks noChangeArrowheads="1"/>
          </p:cNvSpPr>
          <p:nvPr/>
        </p:nvSpPr>
        <p:spPr bwMode="auto">
          <a:xfrm>
            <a:off x="1868822" y="2492182"/>
            <a:ext cx="199292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061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46598"/>
              </p:ext>
            </p:extLst>
          </p:nvPr>
        </p:nvGraphicFramePr>
        <p:xfrm>
          <a:off x="1727931" y="3546101"/>
          <a:ext cx="464526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3" name="Equation" r:id="rId7" imgW="215619" imgH="177569" progId="Equation.3">
                  <p:embed/>
                </p:oleObj>
              </mc:Choice>
              <mc:Fallback>
                <p:oleObj name="Equation" r:id="rId7" imgW="215619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931" y="3546101"/>
                        <a:ext cx="464526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6" name="Text Box 24"/>
          <p:cNvSpPr txBox="1">
            <a:spLocks noChangeArrowheads="1"/>
          </p:cNvSpPr>
          <p:nvPr/>
        </p:nvSpPr>
        <p:spPr bwMode="auto">
          <a:xfrm>
            <a:off x="3755782" y="2295151"/>
            <a:ext cx="11977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Langkah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617" name="Text Box 25"/>
              <p:cNvSpPr txBox="1">
                <a:spLocks noChangeArrowheads="1"/>
              </p:cNvSpPr>
              <p:nvPr/>
            </p:nvSpPr>
            <p:spPr bwMode="auto">
              <a:xfrm>
                <a:off x="4354664" y="2513552"/>
                <a:ext cx="4489819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>
                  <a:buFontTx/>
                  <a:buAutoNum type="arabicPeriod"/>
                </a:pPr>
                <a:r>
                  <a:rPr lang="en-US" dirty="0" smtClean="0"/>
                  <a:t>Iris D </a:t>
                </a:r>
                <a:r>
                  <a:rPr lang="en-US" dirty="0" err="1"/>
                  <a:t>menjadi</a:t>
                </a:r>
                <a:r>
                  <a:rPr lang="en-US" dirty="0"/>
                  <a:t> n </a:t>
                </a:r>
                <a:r>
                  <a:rPr lang="en-US" dirty="0" err="1"/>
                  <a:t>bagian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luas</a:t>
                </a:r>
                <a:r>
                  <a:rPr lang="en-US" dirty="0"/>
                  <a:t>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buah</a:t>
                </a:r>
                <a:endParaRPr lang="en-US" dirty="0"/>
              </a:p>
              <a:p>
                <a:pPr marL="342900" indent="-342900"/>
                <a:r>
                  <a:rPr lang="en-US" dirty="0"/>
                  <a:t>     </a:t>
                </a:r>
                <a:r>
                  <a:rPr lang="en-US" dirty="0" err="1"/>
                  <a:t>irisan</a:t>
                </a:r>
                <a:r>
                  <a:rPr lang="en-US" dirty="0"/>
                  <a:t> </a:t>
                </a:r>
                <a:r>
                  <a:rPr lang="en-US" dirty="0" err="1"/>
                  <a:t>dihampiri</a:t>
                </a:r>
                <a:r>
                  <a:rPr lang="en-US" dirty="0"/>
                  <a:t> </a:t>
                </a:r>
                <a:r>
                  <a:rPr lang="en-US" dirty="0" err="1"/>
                  <a:t>oleh</a:t>
                </a:r>
                <a:r>
                  <a:rPr lang="en-US" dirty="0"/>
                  <a:t> </a:t>
                </a:r>
                <a:r>
                  <a:rPr lang="en-US" dirty="0" err="1"/>
                  <a:t>luas</a:t>
                </a:r>
                <a:r>
                  <a:rPr lang="en-US" dirty="0"/>
                  <a:t> </a:t>
                </a:r>
                <a:r>
                  <a:rPr lang="en-US" dirty="0" err="1"/>
                  <a:t>persegi</a:t>
                </a:r>
                <a:r>
                  <a:rPr lang="en-US" dirty="0"/>
                  <a:t> </a:t>
                </a:r>
                <a:r>
                  <a:rPr lang="en-US" dirty="0" err="1"/>
                  <a:t>panjang</a:t>
                </a:r>
                <a:r>
                  <a:rPr lang="en-US" dirty="0"/>
                  <a:t> </a:t>
                </a:r>
              </a:p>
              <a:p>
                <a:pPr marL="342900" indent="-342900"/>
                <a:r>
                  <a:rPr lang="en-US" dirty="0"/>
                  <a:t>    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tinggi</a:t>
                </a:r>
                <a:r>
                  <a:rPr lang="en-US" dirty="0"/>
                  <a:t> f(x)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alas (</a:t>
                </a:r>
                <a:r>
                  <a:rPr lang="en-US" dirty="0" err="1"/>
                  <a:t>lebar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0617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4664" y="2513552"/>
                <a:ext cx="4489819" cy="923330"/>
              </a:xfrm>
              <a:prstGeom prst="rect">
                <a:avLst/>
              </a:prstGeom>
              <a:blipFill rotWithShape="0">
                <a:blip r:embed="rId9"/>
                <a:stretch>
                  <a:fillRect l="-1085" t="-3289" r="-271" b="-92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062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511197"/>
              </p:ext>
            </p:extLst>
          </p:nvPr>
        </p:nvGraphicFramePr>
        <p:xfrm>
          <a:off x="5037992" y="3814387"/>
          <a:ext cx="1595804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name="Equation" r:id="rId10" imgW="850531" imgH="203112" progId="Equation.3">
                  <p:embed/>
                </p:oleObj>
              </mc:Choice>
              <mc:Fallback>
                <p:oleObj name="Equation" r:id="rId10" imgW="85053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992" y="3814387"/>
                        <a:ext cx="1595804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3" name="Text Box 31"/>
          <p:cNvSpPr txBox="1">
            <a:spLocks noChangeArrowheads="1"/>
          </p:cNvSpPr>
          <p:nvPr/>
        </p:nvSpPr>
        <p:spPr bwMode="auto">
          <a:xfrm>
            <a:off x="698989" y="4257301"/>
            <a:ext cx="78647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2. Luas D dihampiri oleh jumlah luas persegi panjang. Dengan mengambil limitnya diperoleh: </a:t>
            </a:r>
          </a:p>
        </p:txBody>
      </p:sp>
      <p:graphicFrame>
        <p:nvGraphicFramePr>
          <p:cNvPr id="11062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073477"/>
              </p:ext>
            </p:extLst>
          </p:nvPr>
        </p:nvGraphicFramePr>
        <p:xfrm>
          <a:off x="2819400" y="4776415"/>
          <a:ext cx="1263162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5" name="Equation" r:id="rId12" imgW="583947" imgH="482391" progId="Equation.3">
                  <p:embed/>
                </p:oleObj>
              </mc:Choice>
              <mc:Fallback>
                <p:oleObj name="Equation" r:id="rId12" imgW="583947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776415"/>
                        <a:ext cx="1263162" cy="1144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6" name="Text Box 34"/>
          <p:cNvSpPr txBox="1">
            <a:spLocks noChangeArrowheads="1"/>
          </p:cNvSpPr>
          <p:nvPr/>
        </p:nvSpPr>
        <p:spPr bwMode="auto">
          <a:xfrm>
            <a:off x="1397977" y="5189166"/>
            <a:ext cx="15056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Luas D = A =</a:t>
            </a:r>
          </a:p>
        </p:txBody>
      </p:sp>
    </p:spTree>
    <p:extLst>
      <p:ext uri="{BB962C8B-B14F-4D97-AF65-F5344CB8AC3E}">
        <p14:creationId xmlns:p14="http://schemas.microsoft.com/office/powerpoint/2010/main" val="22312308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20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20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20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1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20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11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1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11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11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11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11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1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6" dur="2000"/>
                                        <p:tgtEl>
                                          <p:spTgt spid="11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/>
      <p:bldP spid="110598" grpId="0"/>
      <p:bldP spid="110603" grpId="0" animBg="1"/>
      <p:bldP spid="110604" grpId="0" animBg="1"/>
      <p:bldP spid="110605" grpId="0" animBg="1"/>
      <p:bldP spid="110606" grpId="0"/>
      <p:bldP spid="110607" grpId="0"/>
      <p:bldP spid="110608" grpId="0"/>
      <p:bldP spid="110610" grpId="0"/>
      <p:bldP spid="110612" grpId="0"/>
      <p:bldP spid="110613" grpId="0" animBg="1"/>
      <p:bldP spid="110616" grpId="0"/>
      <p:bldP spid="110617" grpId="0"/>
      <p:bldP spid="110623" grpId="0"/>
      <p:bldP spid="1106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341" name="Object 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400086460"/>
              </p:ext>
            </p:extLst>
          </p:nvPr>
        </p:nvGraphicFramePr>
        <p:xfrm>
          <a:off x="2128840" y="1241727"/>
          <a:ext cx="47863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" name="Equation" r:id="rId4" imgW="2412720" imgH="215640" progId="Equation.3">
                  <p:embed/>
                </p:oleObj>
              </mc:Choice>
              <mc:Fallback>
                <p:oleObj name="Equation" r:id="rId4" imgW="2412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40" y="1241727"/>
                        <a:ext cx="478631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468924" y="658905"/>
            <a:ext cx="35413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800" b="1"/>
              <a:t>7.2.2 Metoda Cincin</a:t>
            </a:r>
            <a:endParaRPr lang="en-US" sz="2800" b="1"/>
          </a:p>
        </p:txBody>
      </p: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511662" y="1192305"/>
            <a:ext cx="16225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a.</a:t>
            </a:r>
            <a:r>
              <a:rPr lang="en-US" sz="2400" dirty="0"/>
              <a:t> Daerah </a:t>
            </a:r>
          </a:p>
        </p:txBody>
      </p: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838200" y="1560632"/>
            <a:ext cx="36776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/>
              <a:t>diputar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sumbu</a:t>
            </a:r>
            <a:r>
              <a:rPr lang="en-US" sz="2400" dirty="0"/>
              <a:t> x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55382" y="2406952"/>
            <a:ext cx="3442188" cy="2519363"/>
            <a:chOff x="0" y="1117"/>
            <a:chExt cx="2349" cy="1587"/>
          </a:xfrm>
        </p:grpSpPr>
        <p:sp>
          <p:nvSpPr>
            <p:cNvPr id="17436" name="Line 10"/>
            <p:cNvSpPr>
              <a:spLocks noChangeShapeType="1"/>
            </p:cNvSpPr>
            <p:nvPr/>
          </p:nvSpPr>
          <p:spPr bwMode="auto">
            <a:xfrm>
              <a:off x="489" y="1117"/>
              <a:ext cx="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Line 11"/>
            <p:cNvSpPr>
              <a:spLocks noChangeShapeType="1"/>
            </p:cNvSpPr>
            <p:nvPr/>
          </p:nvSpPr>
          <p:spPr bwMode="auto">
            <a:xfrm>
              <a:off x="0" y="2387"/>
              <a:ext cx="23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2348" name="Freeform 12"/>
          <p:cNvSpPr>
            <a:spLocks/>
          </p:cNvSpPr>
          <p:nvPr/>
        </p:nvSpPr>
        <p:spPr bwMode="auto">
          <a:xfrm>
            <a:off x="1972005" y="3545190"/>
            <a:ext cx="1861038" cy="242887"/>
          </a:xfrm>
          <a:custGeom>
            <a:avLst/>
            <a:gdLst>
              <a:gd name="T0" fmla="*/ 0 w 1270"/>
              <a:gd name="T1" fmla="*/ 2147483647 h 153"/>
              <a:gd name="T2" fmla="*/ 2147483647 w 1270"/>
              <a:gd name="T3" fmla="*/ 2147483647 h 153"/>
              <a:gd name="T4" fmla="*/ 2147483647 w 1270"/>
              <a:gd name="T5" fmla="*/ 2147483647 h 153"/>
              <a:gd name="T6" fmla="*/ 2147483647 w 1270"/>
              <a:gd name="T7" fmla="*/ 2147483647 h 153"/>
              <a:gd name="T8" fmla="*/ 0 60000 65536"/>
              <a:gd name="T9" fmla="*/ 0 60000 65536"/>
              <a:gd name="T10" fmla="*/ 0 60000 65536"/>
              <a:gd name="T11" fmla="*/ 0 60000 65536"/>
              <a:gd name="T12" fmla="*/ 0 w 1270"/>
              <a:gd name="T13" fmla="*/ 0 h 153"/>
              <a:gd name="T14" fmla="*/ 1270 w 1270"/>
              <a:gd name="T15" fmla="*/ 153 h 1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0" h="153">
                <a:moveTo>
                  <a:pt x="0" y="54"/>
                </a:moveTo>
                <a:cubicBezTo>
                  <a:pt x="102" y="103"/>
                  <a:pt x="204" y="153"/>
                  <a:pt x="317" y="145"/>
                </a:cubicBezTo>
                <a:cubicBezTo>
                  <a:pt x="430" y="137"/>
                  <a:pt x="521" y="16"/>
                  <a:pt x="680" y="8"/>
                </a:cubicBezTo>
                <a:cubicBezTo>
                  <a:pt x="839" y="0"/>
                  <a:pt x="1054" y="49"/>
                  <a:pt x="1270" y="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49" name="Freeform 13"/>
          <p:cNvSpPr>
            <a:spLocks/>
          </p:cNvSpPr>
          <p:nvPr/>
        </p:nvSpPr>
        <p:spPr bwMode="auto">
          <a:xfrm>
            <a:off x="1972005" y="2537127"/>
            <a:ext cx="1861038" cy="384175"/>
          </a:xfrm>
          <a:custGeom>
            <a:avLst/>
            <a:gdLst>
              <a:gd name="T0" fmla="*/ 0 w 1270"/>
              <a:gd name="T1" fmla="*/ 2147483647 h 242"/>
              <a:gd name="T2" fmla="*/ 2147483647 w 1270"/>
              <a:gd name="T3" fmla="*/ 2147483647 h 242"/>
              <a:gd name="T4" fmla="*/ 2147483647 w 1270"/>
              <a:gd name="T5" fmla="*/ 2147483647 h 242"/>
              <a:gd name="T6" fmla="*/ 2147483647 w 1270"/>
              <a:gd name="T7" fmla="*/ 2147483647 h 242"/>
              <a:gd name="T8" fmla="*/ 2147483647 w 1270"/>
              <a:gd name="T9" fmla="*/ 2147483647 h 242"/>
              <a:gd name="T10" fmla="*/ 2147483647 w 1270"/>
              <a:gd name="T11" fmla="*/ 2147483647 h 2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70"/>
              <a:gd name="T19" fmla="*/ 0 h 242"/>
              <a:gd name="T20" fmla="*/ 1270 w 1270"/>
              <a:gd name="T21" fmla="*/ 242 h 2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70" h="242">
                <a:moveTo>
                  <a:pt x="0" y="145"/>
                </a:moveTo>
                <a:cubicBezTo>
                  <a:pt x="94" y="92"/>
                  <a:pt x="189" y="39"/>
                  <a:pt x="272" y="54"/>
                </a:cubicBezTo>
                <a:cubicBezTo>
                  <a:pt x="355" y="69"/>
                  <a:pt x="424" y="228"/>
                  <a:pt x="499" y="235"/>
                </a:cubicBezTo>
                <a:cubicBezTo>
                  <a:pt x="574" y="242"/>
                  <a:pt x="650" y="137"/>
                  <a:pt x="725" y="99"/>
                </a:cubicBezTo>
                <a:cubicBezTo>
                  <a:pt x="800" y="61"/>
                  <a:pt x="861" y="0"/>
                  <a:pt x="952" y="8"/>
                </a:cubicBezTo>
                <a:cubicBezTo>
                  <a:pt x="1043" y="16"/>
                  <a:pt x="1156" y="80"/>
                  <a:pt x="1270" y="14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50" name="Line 14"/>
          <p:cNvSpPr>
            <a:spLocks noChangeShapeType="1"/>
          </p:cNvSpPr>
          <p:nvPr/>
        </p:nvSpPr>
        <p:spPr bwMode="auto">
          <a:xfrm>
            <a:off x="1972004" y="2773665"/>
            <a:ext cx="0" cy="84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51" name="Line 15"/>
          <p:cNvSpPr>
            <a:spLocks noChangeShapeType="1"/>
          </p:cNvSpPr>
          <p:nvPr/>
        </p:nvSpPr>
        <p:spPr bwMode="auto">
          <a:xfrm>
            <a:off x="3833043" y="2767315"/>
            <a:ext cx="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52" name="Line 16"/>
          <p:cNvSpPr>
            <a:spLocks noChangeShapeType="1"/>
          </p:cNvSpPr>
          <p:nvPr/>
        </p:nvSpPr>
        <p:spPr bwMode="auto">
          <a:xfrm>
            <a:off x="1972004" y="3630914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53" name="Line 17"/>
          <p:cNvSpPr>
            <a:spLocks noChangeShapeType="1"/>
          </p:cNvSpPr>
          <p:nvPr/>
        </p:nvSpPr>
        <p:spPr bwMode="auto">
          <a:xfrm>
            <a:off x="3833043" y="3702352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54" name="Text Box 18"/>
          <p:cNvSpPr txBox="1">
            <a:spLocks noChangeArrowheads="1"/>
          </p:cNvSpPr>
          <p:nvPr/>
        </p:nvSpPr>
        <p:spPr bwMode="auto">
          <a:xfrm>
            <a:off x="2351539" y="2205339"/>
            <a:ext cx="5822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h(x)</a:t>
            </a:r>
          </a:p>
        </p:txBody>
      </p:sp>
      <p:sp>
        <p:nvSpPr>
          <p:cNvPr id="142355" name="Text Box 19"/>
          <p:cNvSpPr txBox="1">
            <a:spLocks noChangeArrowheads="1"/>
          </p:cNvSpPr>
          <p:nvPr/>
        </p:nvSpPr>
        <p:spPr bwMode="auto">
          <a:xfrm>
            <a:off x="2285597" y="3718227"/>
            <a:ext cx="5822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g(x)</a:t>
            </a:r>
          </a:p>
        </p:txBody>
      </p:sp>
      <p:sp>
        <p:nvSpPr>
          <p:cNvPr id="142356" name="Text Box 20"/>
          <p:cNvSpPr txBox="1">
            <a:spLocks noChangeArrowheads="1"/>
          </p:cNvSpPr>
          <p:nvPr/>
        </p:nvSpPr>
        <p:spPr bwMode="auto">
          <a:xfrm>
            <a:off x="1828397" y="4350052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a</a:t>
            </a:r>
          </a:p>
        </p:txBody>
      </p:sp>
      <p:sp>
        <p:nvSpPr>
          <p:cNvPr id="142357" name="Text Box 21"/>
          <p:cNvSpPr txBox="1">
            <a:spLocks noChangeArrowheads="1"/>
          </p:cNvSpPr>
          <p:nvPr/>
        </p:nvSpPr>
        <p:spPr bwMode="auto">
          <a:xfrm>
            <a:off x="3718743" y="4373864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</a:t>
            </a:r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835116" y="3557889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63" name="Text Box 27"/>
          <p:cNvSpPr txBox="1">
            <a:spLocks noChangeArrowheads="1"/>
          </p:cNvSpPr>
          <p:nvPr/>
        </p:nvSpPr>
        <p:spPr bwMode="auto">
          <a:xfrm>
            <a:off x="2237239" y="2910189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</a:t>
            </a:r>
          </a:p>
        </p:txBody>
      </p:sp>
      <p:pic>
        <p:nvPicPr>
          <p:cNvPr id="142389" name="Picture 53" descr="benda-putar-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2029930"/>
            <a:ext cx="2504746" cy="284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90" name="Text Box 54"/>
          <p:cNvSpPr txBox="1">
            <a:spLocks noChangeArrowheads="1"/>
          </p:cNvSpPr>
          <p:nvPr/>
        </p:nvSpPr>
        <p:spPr bwMode="auto">
          <a:xfrm>
            <a:off x="1887012" y="4794552"/>
            <a:ext cx="1172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Daerah D</a:t>
            </a:r>
          </a:p>
        </p:txBody>
      </p:sp>
      <p:sp>
        <p:nvSpPr>
          <p:cNvPr id="142391" name="Text Box 55"/>
          <p:cNvSpPr txBox="1">
            <a:spLocks noChangeArrowheads="1"/>
          </p:cNvSpPr>
          <p:nvPr/>
        </p:nvSpPr>
        <p:spPr bwMode="auto">
          <a:xfrm>
            <a:off x="6178580" y="4870752"/>
            <a:ext cx="14414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Benda </a:t>
            </a:r>
            <a:r>
              <a:rPr lang="en-US" dirty="0" err="1"/>
              <a:t>putar</a:t>
            </a:r>
            <a:endParaRPr lang="en-US" dirty="0"/>
          </a:p>
        </p:txBody>
      </p:sp>
      <p:sp>
        <p:nvSpPr>
          <p:cNvPr id="142392" name="Text Box 56"/>
          <p:cNvSpPr txBox="1">
            <a:spLocks noChangeArrowheads="1"/>
          </p:cNvSpPr>
          <p:nvPr/>
        </p:nvSpPr>
        <p:spPr bwMode="auto">
          <a:xfrm>
            <a:off x="3276600" y="5318773"/>
            <a:ext cx="25912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 Volume </a:t>
            </a:r>
            <a:r>
              <a:rPr lang="en-US" b="1" dirty="0" err="1">
                <a:solidFill>
                  <a:srgbClr val="FF0000"/>
                </a:solidFill>
              </a:rPr>
              <a:t>benda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putar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4049920" y="4254801"/>
            <a:ext cx="133350" cy="287338"/>
            <a:chOff x="2467" y="3152"/>
            <a:chExt cx="91" cy="181"/>
          </a:xfrm>
        </p:grpSpPr>
        <p:sp>
          <p:nvSpPr>
            <p:cNvPr id="17434" name="Oval 58"/>
            <p:cNvSpPr>
              <a:spLocks noChangeArrowheads="1"/>
            </p:cNvSpPr>
            <p:nvPr/>
          </p:nvSpPr>
          <p:spPr bwMode="auto">
            <a:xfrm>
              <a:off x="2467" y="3152"/>
              <a:ext cx="9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Line 59"/>
            <p:cNvSpPr>
              <a:spLocks noChangeShapeType="1"/>
            </p:cNvSpPr>
            <p:nvPr/>
          </p:nvSpPr>
          <p:spPr bwMode="auto">
            <a:xfrm flipV="1">
              <a:off x="2467" y="315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16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20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4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20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4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4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4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4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14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14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14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000"/>
                            </p:stCondLst>
                            <p:childTnLst>
                              <p:par>
                                <p:cTn id="6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14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3000"/>
                            </p:stCondLst>
                            <p:childTnLst>
                              <p:par>
                                <p:cTn id="6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14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14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14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14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/>
      <p:bldP spid="142343" grpId="0"/>
      <p:bldP spid="142344" grpId="0"/>
      <p:bldP spid="142348" grpId="0" animBg="1"/>
      <p:bldP spid="142349" grpId="0" animBg="1"/>
      <p:bldP spid="142350" grpId="0" animBg="1"/>
      <p:bldP spid="142351" grpId="0" animBg="1"/>
      <p:bldP spid="142352" grpId="0" animBg="1"/>
      <p:bldP spid="142353" grpId="0" animBg="1"/>
      <p:bldP spid="142354" grpId="0"/>
      <p:bldP spid="142355" grpId="0"/>
      <p:bldP spid="142356" grpId="0"/>
      <p:bldP spid="142357" grpId="0"/>
      <p:bldP spid="142363" grpId="0"/>
      <p:bldP spid="142390" grpId="0"/>
      <p:bldP spid="142391" grpId="0"/>
      <p:bldP spid="1423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409" name="Object 2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35115674"/>
              </p:ext>
            </p:extLst>
          </p:nvPr>
        </p:nvGraphicFramePr>
        <p:xfrm>
          <a:off x="1736725" y="4173997"/>
          <a:ext cx="39846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8" name="Equation" r:id="rId4" imgW="215619" imgH="177569" progId="Equation.3">
                  <p:embed/>
                </p:oleObj>
              </mc:Choice>
              <mc:Fallback>
                <p:oleObj name="Equation" r:id="rId4" imgW="215619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4173997"/>
                        <a:ext cx="398463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1" name="Object 27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559419215"/>
              </p:ext>
            </p:extLst>
          </p:nvPr>
        </p:nvGraphicFramePr>
        <p:xfrm>
          <a:off x="6391279" y="2670635"/>
          <a:ext cx="39846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9" name="Equation" r:id="rId6" imgW="215619" imgH="177569" progId="Equation.3">
                  <p:embed/>
                </p:oleObj>
              </mc:Choice>
              <mc:Fallback>
                <p:oleObj name="Equation" r:id="rId6" imgW="215619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1279" y="2670635"/>
                        <a:ext cx="398463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31" name="Object 4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017294287"/>
              </p:ext>
            </p:extLst>
          </p:nvPr>
        </p:nvGraphicFramePr>
        <p:xfrm>
          <a:off x="7734305" y="2137235"/>
          <a:ext cx="4000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0" name="Equation" r:id="rId7" imgW="215619" imgH="177569" progId="Equation.3">
                  <p:embed/>
                </p:oleObj>
              </mc:Choice>
              <mc:Fallback>
                <p:oleObj name="Equation" r:id="rId7" imgW="215619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305" y="2137235"/>
                        <a:ext cx="40005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2046" y="1667335"/>
            <a:ext cx="3442189" cy="2519362"/>
            <a:chOff x="0" y="1117"/>
            <a:chExt cx="2349" cy="1587"/>
          </a:xfrm>
        </p:grpSpPr>
        <p:sp>
          <p:nvSpPr>
            <p:cNvPr id="18475" name="Line 5"/>
            <p:cNvSpPr>
              <a:spLocks noChangeShapeType="1"/>
            </p:cNvSpPr>
            <p:nvPr/>
          </p:nvSpPr>
          <p:spPr bwMode="auto">
            <a:xfrm>
              <a:off x="489" y="1117"/>
              <a:ext cx="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6" name="Line 6"/>
            <p:cNvSpPr>
              <a:spLocks noChangeShapeType="1"/>
            </p:cNvSpPr>
            <p:nvPr/>
          </p:nvSpPr>
          <p:spPr bwMode="auto">
            <a:xfrm>
              <a:off x="0" y="2387"/>
              <a:ext cx="23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391" name="Freeform 7"/>
          <p:cNvSpPr>
            <a:spLocks/>
          </p:cNvSpPr>
          <p:nvPr/>
        </p:nvSpPr>
        <p:spPr bwMode="auto">
          <a:xfrm>
            <a:off x="1368670" y="2805572"/>
            <a:ext cx="1861038" cy="242888"/>
          </a:xfrm>
          <a:custGeom>
            <a:avLst/>
            <a:gdLst>
              <a:gd name="T0" fmla="*/ 0 w 1270"/>
              <a:gd name="T1" fmla="*/ 2147483647 h 153"/>
              <a:gd name="T2" fmla="*/ 2147483647 w 1270"/>
              <a:gd name="T3" fmla="*/ 2147483647 h 153"/>
              <a:gd name="T4" fmla="*/ 2147483647 w 1270"/>
              <a:gd name="T5" fmla="*/ 2147483647 h 153"/>
              <a:gd name="T6" fmla="*/ 2147483647 w 1270"/>
              <a:gd name="T7" fmla="*/ 2147483647 h 153"/>
              <a:gd name="T8" fmla="*/ 0 60000 65536"/>
              <a:gd name="T9" fmla="*/ 0 60000 65536"/>
              <a:gd name="T10" fmla="*/ 0 60000 65536"/>
              <a:gd name="T11" fmla="*/ 0 60000 65536"/>
              <a:gd name="T12" fmla="*/ 0 w 1270"/>
              <a:gd name="T13" fmla="*/ 0 h 153"/>
              <a:gd name="T14" fmla="*/ 1270 w 1270"/>
              <a:gd name="T15" fmla="*/ 153 h 1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0" h="153">
                <a:moveTo>
                  <a:pt x="0" y="54"/>
                </a:moveTo>
                <a:cubicBezTo>
                  <a:pt x="102" y="103"/>
                  <a:pt x="204" y="153"/>
                  <a:pt x="317" y="145"/>
                </a:cubicBezTo>
                <a:cubicBezTo>
                  <a:pt x="430" y="137"/>
                  <a:pt x="521" y="16"/>
                  <a:pt x="680" y="8"/>
                </a:cubicBezTo>
                <a:cubicBezTo>
                  <a:pt x="839" y="0"/>
                  <a:pt x="1054" y="49"/>
                  <a:pt x="1270" y="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92" name="Freeform 8"/>
          <p:cNvSpPr>
            <a:spLocks/>
          </p:cNvSpPr>
          <p:nvPr/>
        </p:nvSpPr>
        <p:spPr bwMode="auto">
          <a:xfrm>
            <a:off x="1368670" y="1797510"/>
            <a:ext cx="1861038" cy="384175"/>
          </a:xfrm>
          <a:custGeom>
            <a:avLst/>
            <a:gdLst>
              <a:gd name="T0" fmla="*/ 0 w 1270"/>
              <a:gd name="T1" fmla="*/ 2147483647 h 242"/>
              <a:gd name="T2" fmla="*/ 2147483647 w 1270"/>
              <a:gd name="T3" fmla="*/ 2147483647 h 242"/>
              <a:gd name="T4" fmla="*/ 2147483647 w 1270"/>
              <a:gd name="T5" fmla="*/ 2147483647 h 242"/>
              <a:gd name="T6" fmla="*/ 2147483647 w 1270"/>
              <a:gd name="T7" fmla="*/ 2147483647 h 242"/>
              <a:gd name="T8" fmla="*/ 2147483647 w 1270"/>
              <a:gd name="T9" fmla="*/ 2147483647 h 242"/>
              <a:gd name="T10" fmla="*/ 2147483647 w 1270"/>
              <a:gd name="T11" fmla="*/ 2147483647 h 2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70"/>
              <a:gd name="T19" fmla="*/ 0 h 242"/>
              <a:gd name="T20" fmla="*/ 1270 w 1270"/>
              <a:gd name="T21" fmla="*/ 242 h 2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70" h="242">
                <a:moveTo>
                  <a:pt x="0" y="145"/>
                </a:moveTo>
                <a:cubicBezTo>
                  <a:pt x="94" y="92"/>
                  <a:pt x="189" y="39"/>
                  <a:pt x="272" y="54"/>
                </a:cubicBezTo>
                <a:cubicBezTo>
                  <a:pt x="355" y="69"/>
                  <a:pt x="424" y="228"/>
                  <a:pt x="499" y="235"/>
                </a:cubicBezTo>
                <a:cubicBezTo>
                  <a:pt x="574" y="242"/>
                  <a:pt x="650" y="137"/>
                  <a:pt x="725" y="99"/>
                </a:cubicBezTo>
                <a:cubicBezTo>
                  <a:pt x="800" y="61"/>
                  <a:pt x="861" y="0"/>
                  <a:pt x="952" y="8"/>
                </a:cubicBezTo>
                <a:cubicBezTo>
                  <a:pt x="1043" y="16"/>
                  <a:pt x="1156" y="80"/>
                  <a:pt x="1270" y="14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93" name="Line 9"/>
          <p:cNvSpPr>
            <a:spLocks noChangeShapeType="1"/>
          </p:cNvSpPr>
          <p:nvPr/>
        </p:nvSpPr>
        <p:spPr bwMode="auto">
          <a:xfrm>
            <a:off x="1368669" y="2034048"/>
            <a:ext cx="0" cy="84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94" name="Line 10"/>
          <p:cNvSpPr>
            <a:spLocks noChangeShapeType="1"/>
          </p:cNvSpPr>
          <p:nvPr/>
        </p:nvSpPr>
        <p:spPr bwMode="auto">
          <a:xfrm>
            <a:off x="3229708" y="2027697"/>
            <a:ext cx="0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95" name="Line 11"/>
          <p:cNvSpPr>
            <a:spLocks noChangeShapeType="1"/>
          </p:cNvSpPr>
          <p:nvPr/>
        </p:nvSpPr>
        <p:spPr bwMode="auto">
          <a:xfrm>
            <a:off x="1368669" y="2891298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96" name="Line 12"/>
          <p:cNvSpPr>
            <a:spLocks noChangeShapeType="1"/>
          </p:cNvSpPr>
          <p:nvPr/>
        </p:nvSpPr>
        <p:spPr bwMode="auto">
          <a:xfrm>
            <a:off x="3229708" y="2962736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97" name="Text Box 13"/>
          <p:cNvSpPr txBox="1">
            <a:spLocks noChangeArrowheads="1"/>
          </p:cNvSpPr>
          <p:nvPr/>
        </p:nvSpPr>
        <p:spPr bwMode="auto">
          <a:xfrm>
            <a:off x="1885950" y="1708610"/>
            <a:ext cx="55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800" dirty="0"/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dirty="0"/>
              <a:t>)</a:t>
            </a:r>
          </a:p>
        </p:txBody>
      </p:sp>
      <p:sp>
        <p:nvSpPr>
          <p:cNvPr id="144398" name="Text Box 14"/>
          <p:cNvSpPr txBox="1">
            <a:spLocks noChangeArrowheads="1"/>
          </p:cNvSpPr>
          <p:nvPr/>
        </p:nvSpPr>
        <p:spPr bwMode="auto">
          <a:xfrm>
            <a:off x="1371600" y="2942099"/>
            <a:ext cx="5822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g(x)</a:t>
            </a:r>
          </a:p>
        </p:txBody>
      </p: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1225061" y="3610435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a</a:t>
            </a:r>
          </a:p>
        </p:txBody>
      </p:sp>
      <p:sp>
        <p:nvSpPr>
          <p:cNvPr id="144400" name="Text Box 16"/>
          <p:cNvSpPr txBox="1">
            <a:spLocks noChangeArrowheads="1"/>
          </p:cNvSpPr>
          <p:nvPr/>
        </p:nvSpPr>
        <p:spPr bwMode="auto">
          <a:xfrm>
            <a:off x="3115408" y="363424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</a:t>
            </a:r>
          </a:p>
        </p:txBody>
      </p:sp>
      <p:sp>
        <p:nvSpPr>
          <p:cNvPr id="144401" name="Rectangle 17"/>
          <p:cNvSpPr>
            <a:spLocks noChangeArrowheads="1"/>
          </p:cNvSpPr>
          <p:nvPr/>
        </p:nvSpPr>
        <p:spPr bwMode="auto">
          <a:xfrm>
            <a:off x="2269882" y="2027698"/>
            <a:ext cx="131885" cy="790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18"/>
          <p:cNvSpPr>
            <a:spLocks noChangeShapeType="1"/>
          </p:cNvSpPr>
          <p:nvPr/>
        </p:nvSpPr>
        <p:spPr bwMode="auto">
          <a:xfrm>
            <a:off x="2231781" y="2818272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403" name="Line 19"/>
          <p:cNvSpPr>
            <a:spLocks noChangeShapeType="1"/>
          </p:cNvSpPr>
          <p:nvPr/>
        </p:nvSpPr>
        <p:spPr bwMode="auto">
          <a:xfrm>
            <a:off x="2261089" y="2818272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404" name="Line 20"/>
          <p:cNvSpPr>
            <a:spLocks noChangeShapeType="1"/>
          </p:cNvSpPr>
          <p:nvPr/>
        </p:nvSpPr>
        <p:spPr bwMode="auto">
          <a:xfrm>
            <a:off x="2401766" y="2818272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444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091146"/>
              </p:ext>
            </p:extLst>
          </p:nvPr>
        </p:nvGraphicFramePr>
        <p:xfrm>
          <a:off x="2209800" y="2808747"/>
          <a:ext cx="332642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1" name="Equation" r:id="rId8" imgW="215619" imgH="177569" progId="Equation.3">
                  <p:embed/>
                </p:oleObj>
              </mc:Choice>
              <mc:Fallback>
                <p:oleObj name="Equation" r:id="rId8" imgW="215619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08747"/>
                        <a:ext cx="332642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6" name="Text Box 22"/>
          <p:cNvSpPr txBox="1">
            <a:spLocks noChangeArrowheads="1"/>
          </p:cNvSpPr>
          <p:nvPr/>
        </p:nvSpPr>
        <p:spPr bwMode="auto">
          <a:xfrm>
            <a:off x="1633905" y="2170573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</a:t>
            </a:r>
          </a:p>
        </p:txBody>
      </p:sp>
      <p:sp>
        <p:nvSpPr>
          <p:cNvPr id="144407" name="Text Box 23"/>
          <p:cNvSpPr txBox="1">
            <a:spLocks noChangeArrowheads="1"/>
          </p:cNvSpPr>
          <p:nvPr/>
        </p:nvSpPr>
        <p:spPr bwMode="auto">
          <a:xfrm>
            <a:off x="685800" y="856123"/>
            <a:ext cx="794801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menghitung</a:t>
            </a:r>
            <a:r>
              <a:rPr lang="en-US" sz="2000" dirty="0"/>
              <a:t> volume </a:t>
            </a:r>
            <a:r>
              <a:rPr lang="en-US" sz="2000" dirty="0" err="1"/>
              <a:t>benda</a:t>
            </a:r>
            <a:r>
              <a:rPr lang="en-US" sz="2000" dirty="0"/>
              <a:t> </a:t>
            </a:r>
            <a:r>
              <a:rPr lang="en-US" sz="2000" dirty="0" err="1"/>
              <a:t>putar</a:t>
            </a:r>
            <a:r>
              <a:rPr lang="en-US" sz="2000" dirty="0"/>
              <a:t> </a:t>
            </a:r>
            <a:r>
              <a:rPr lang="en-US" sz="2000" dirty="0" err="1"/>
              <a:t>gunakan</a:t>
            </a:r>
            <a:r>
              <a:rPr lang="en-US" sz="2000" dirty="0"/>
              <a:t> </a:t>
            </a:r>
            <a:r>
              <a:rPr lang="en-US" sz="2000" dirty="0" err="1"/>
              <a:t>pendekatan</a:t>
            </a:r>
            <a:endParaRPr lang="en-US" sz="2000" dirty="0"/>
          </a:p>
          <a:p>
            <a:r>
              <a:rPr lang="en-US" sz="2000" dirty="0" smtClean="0"/>
              <a:t>iris, </a:t>
            </a:r>
            <a:r>
              <a:rPr lang="en-US" sz="2000" dirty="0" err="1"/>
              <a:t>hampiri</a:t>
            </a:r>
            <a:r>
              <a:rPr lang="en-US" sz="2000" dirty="0"/>
              <a:t>, </a:t>
            </a:r>
            <a:r>
              <a:rPr lang="en-US" sz="2000" dirty="0" err="1" smtClean="0"/>
              <a:t>jumlahkan</a:t>
            </a:r>
            <a:r>
              <a:rPr lang="en-US" sz="2000" dirty="0" smtClean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ambil</a:t>
            </a:r>
            <a:r>
              <a:rPr lang="en-US" sz="2000" dirty="0"/>
              <a:t> </a:t>
            </a:r>
            <a:r>
              <a:rPr lang="en-US" sz="2000" dirty="0" err="1"/>
              <a:t>limitnya</a:t>
            </a:r>
            <a:r>
              <a:rPr lang="en-US" sz="2000" dirty="0"/>
              <a:t>. </a:t>
            </a:r>
          </a:p>
        </p:txBody>
      </p:sp>
      <p:sp>
        <p:nvSpPr>
          <p:cNvPr id="144408" name="Text Box 24"/>
          <p:cNvSpPr txBox="1">
            <a:spLocks noChangeArrowheads="1"/>
          </p:cNvSpPr>
          <p:nvPr/>
        </p:nvSpPr>
        <p:spPr bwMode="auto">
          <a:xfrm>
            <a:off x="4522810" y="1838942"/>
            <a:ext cx="482696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irisan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</a:t>
            </a:r>
            <a:r>
              <a:rPr lang="en-US" dirty="0" err="1"/>
              <a:t>panjang</a:t>
            </a:r>
            <a:endParaRPr lang="en-US" dirty="0"/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/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) -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/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alas      </a:t>
            </a:r>
            <a:r>
              <a:rPr lang="en-US" dirty="0" smtClean="0"/>
              <a:t>  </a:t>
            </a:r>
            <a:r>
              <a:rPr lang="en-US" dirty="0" err="1"/>
              <a:t>diputar</a:t>
            </a:r>
            <a:endParaRPr lang="en-US" dirty="0"/>
          </a:p>
          <a:p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suatu</a:t>
            </a:r>
            <a:endParaRPr lang="en-US" dirty="0"/>
          </a:p>
          <a:p>
            <a:r>
              <a:rPr lang="en-US" dirty="0" err="1"/>
              <a:t>cincin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tebal</a:t>
            </a:r>
            <a:r>
              <a:rPr lang="en-US" dirty="0"/>
              <a:t>      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jari</a:t>
            </a:r>
            <a:r>
              <a:rPr lang="en-US" dirty="0"/>
              <a:t> –</a:t>
            </a:r>
            <a:r>
              <a:rPr lang="en-US" dirty="0" err="1"/>
              <a:t>jari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/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/>
              <a:t>)</a:t>
            </a:r>
          </a:p>
          <a:p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jari-jari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/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/>
              <a:t>).</a:t>
            </a:r>
          </a:p>
        </p:txBody>
      </p:sp>
      <p:sp>
        <p:nvSpPr>
          <p:cNvPr id="144439" name="Text Box 55"/>
          <p:cNvSpPr txBox="1">
            <a:spLocks noChangeArrowheads="1"/>
          </p:cNvSpPr>
          <p:nvPr/>
        </p:nvSpPr>
        <p:spPr bwMode="auto">
          <a:xfrm>
            <a:off x="3962400" y="3446923"/>
            <a:ext cx="1120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sehingga</a:t>
            </a:r>
            <a:endParaRPr lang="en-US" dirty="0"/>
          </a:p>
        </p:txBody>
      </p:sp>
      <p:sp>
        <p:nvSpPr>
          <p:cNvPr id="18461" name="Rectangle 57"/>
          <p:cNvSpPr>
            <a:spLocks noChangeArrowheads="1"/>
          </p:cNvSpPr>
          <p:nvPr/>
        </p:nvSpPr>
        <p:spPr bwMode="auto">
          <a:xfrm>
            <a:off x="0" y="36040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444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320895"/>
              </p:ext>
            </p:extLst>
          </p:nvPr>
        </p:nvGraphicFramePr>
        <p:xfrm>
          <a:off x="5296384" y="3446923"/>
          <a:ext cx="290439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2" name="Equation" r:id="rId9" imgW="1625600" imgH="228600" progId="Equation.3">
                  <p:embed/>
                </p:oleObj>
              </mc:Choice>
              <mc:Fallback>
                <p:oleObj name="Equation" r:id="rId9" imgW="162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6384" y="3446923"/>
                        <a:ext cx="290439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42" name="AutoShape 58"/>
          <p:cNvSpPr>
            <a:spLocks noChangeArrowheads="1"/>
          </p:cNvSpPr>
          <p:nvPr/>
        </p:nvSpPr>
        <p:spPr bwMode="auto">
          <a:xfrm>
            <a:off x="6233747" y="4010303"/>
            <a:ext cx="332643" cy="431800"/>
          </a:xfrm>
          <a:prstGeom prst="downArrow">
            <a:avLst>
              <a:gd name="adj1" fmla="val 50000"/>
              <a:gd name="adj2" fmla="val 29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3" name="Rectangle 60"/>
          <p:cNvSpPr>
            <a:spLocks noChangeArrowheads="1"/>
          </p:cNvSpPr>
          <p:nvPr/>
        </p:nvSpPr>
        <p:spPr bwMode="auto">
          <a:xfrm>
            <a:off x="0" y="347549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4443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451556"/>
              </p:ext>
            </p:extLst>
          </p:nvPr>
        </p:nvGraphicFramePr>
        <p:xfrm>
          <a:off x="5268059" y="4429403"/>
          <a:ext cx="2551234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3" name="Equation" r:id="rId11" imgW="1600200" imgH="482600" progId="Equation.3">
                  <p:embed/>
                </p:oleObj>
              </mc:Choice>
              <mc:Fallback>
                <p:oleObj name="Equation" r:id="rId11" imgW="1600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059" y="4429403"/>
                        <a:ext cx="2551234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45" name="AutoShape 61"/>
          <p:cNvSpPr>
            <a:spLocks noChangeArrowheads="1"/>
          </p:cNvSpPr>
          <p:nvPr/>
        </p:nvSpPr>
        <p:spPr bwMode="auto">
          <a:xfrm flipH="1">
            <a:off x="256441" y="4416885"/>
            <a:ext cx="1630974" cy="172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644" y="10800"/>
                </a:moveTo>
                <a:cubicBezTo>
                  <a:pt x="5644" y="13648"/>
                  <a:pt x="7952" y="15956"/>
                  <a:pt x="10800" y="15956"/>
                </a:cubicBezTo>
                <a:cubicBezTo>
                  <a:pt x="13648" y="15956"/>
                  <a:pt x="15956" y="13648"/>
                  <a:pt x="15956" y="10800"/>
                </a:cubicBezTo>
                <a:cubicBezTo>
                  <a:pt x="15956" y="7952"/>
                  <a:pt x="13648" y="5644"/>
                  <a:pt x="10800" y="5644"/>
                </a:cubicBezTo>
                <a:cubicBezTo>
                  <a:pt x="7952" y="5644"/>
                  <a:pt x="5644" y="7952"/>
                  <a:pt x="5644" y="10800"/>
                </a:cubicBezTo>
                <a:close/>
              </a:path>
            </a:pathLst>
          </a:cu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4446" name="Line 62"/>
          <p:cNvSpPr>
            <a:spLocks noChangeShapeType="1"/>
          </p:cNvSpPr>
          <p:nvPr/>
        </p:nvSpPr>
        <p:spPr bwMode="auto">
          <a:xfrm flipV="1">
            <a:off x="1036026" y="4502055"/>
            <a:ext cx="391258" cy="7450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447" name="Line 63"/>
          <p:cNvSpPr>
            <a:spLocks noChangeShapeType="1"/>
          </p:cNvSpPr>
          <p:nvPr/>
        </p:nvSpPr>
        <p:spPr bwMode="auto">
          <a:xfrm flipV="1">
            <a:off x="1036026" y="5131261"/>
            <a:ext cx="391258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44448" name="AutoShape 64"/>
          <p:cNvCxnSpPr>
            <a:cxnSpLocks noChangeShapeType="1"/>
          </p:cNvCxnSpPr>
          <p:nvPr/>
        </p:nvCxnSpPr>
        <p:spPr bwMode="auto">
          <a:xfrm rot="10800000">
            <a:off x="623888" y="4317389"/>
            <a:ext cx="671512" cy="42969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44449" name="Text Box 65"/>
          <p:cNvSpPr txBox="1">
            <a:spLocks noChangeArrowheads="1"/>
          </p:cNvSpPr>
          <p:nvPr/>
        </p:nvSpPr>
        <p:spPr bwMode="auto">
          <a:xfrm>
            <a:off x="104774" y="4132723"/>
            <a:ext cx="581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800" dirty="0"/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dirty="0"/>
              <a:t>)</a:t>
            </a:r>
          </a:p>
        </p:txBody>
      </p:sp>
      <p:cxnSp>
        <p:nvCxnSpPr>
          <p:cNvPr id="144450" name="AutoShape 66"/>
          <p:cNvCxnSpPr>
            <a:cxnSpLocks noChangeShapeType="1"/>
            <a:endCxn id="144451" idx="1"/>
          </p:cNvCxnSpPr>
          <p:nvPr/>
        </p:nvCxnSpPr>
        <p:spPr bwMode="auto">
          <a:xfrm flipV="1">
            <a:off x="1213338" y="4849480"/>
            <a:ext cx="920262" cy="36591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44451" name="Text Box 67"/>
          <p:cNvSpPr txBox="1">
            <a:spLocks noChangeArrowheads="1"/>
          </p:cNvSpPr>
          <p:nvPr/>
        </p:nvSpPr>
        <p:spPr bwMode="auto">
          <a:xfrm>
            <a:off x="2133600" y="4666123"/>
            <a:ext cx="55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1800" dirty="0"/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dirty="0"/>
              <a:t>)</a:t>
            </a:r>
          </a:p>
        </p:txBody>
      </p: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3424604" y="3556461"/>
            <a:ext cx="133350" cy="287337"/>
            <a:chOff x="2467" y="3152"/>
            <a:chExt cx="91" cy="181"/>
          </a:xfrm>
        </p:grpSpPr>
        <p:sp>
          <p:nvSpPr>
            <p:cNvPr id="18473" name="Oval 69"/>
            <p:cNvSpPr>
              <a:spLocks noChangeArrowheads="1"/>
            </p:cNvSpPr>
            <p:nvPr/>
          </p:nvSpPr>
          <p:spPr bwMode="auto">
            <a:xfrm>
              <a:off x="2467" y="3152"/>
              <a:ext cx="9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Line 70"/>
            <p:cNvSpPr>
              <a:spLocks noChangeShapeType="1"/>
            </p:cNvSpPr>
            <p:nvPr/>
          </p:nvSpPr>
          <p:spPr bwMode="auto">
            <a:xfrm flipV="1">
              <a:off x="2467" y="315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72" name="TextBox 43"/>
          <p:cNvSpPr txBox="1">
            <a:spLocks noChangeArrowheads="1"/>
          </p:cNvSpPr>
          <p:nvPr/>
        </p:nvSpPr>
        <p:spPr bwMode="auto">
          <a:xfrm>
            <a:off x="2429606" y="5130526"/>
            <a:ext cx="676568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</a:rPr>
              <a:t>Catatan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penting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!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 err="1"/>
              <a:t>Jari-jari</a:t>
            </a:r>
            <a:r>
              <a:rPr lang="en-US" sz="1600" dirty="0"/>
              <a:t> </a:t>
            </a:r>
            <a:r>
              <a:rPr lang="en-US" sz="1600" dirty="0" err="1" smtClean="0"/>
              <a:t>luar</a:t>
            </a:r>
            <a:r>
              <a:rPr lang="en-US" sz="1600" dirty="0" smtClean="0"/>
              <a:t> = </a:t>
            </a:r>
            <a:r>
              <a:rPr lang="en-US" sz="1600" dirty="0" err="1" smtClean="0"/>
              <a:t>jarak</a:t>
            </a:r>
            <a:r>
              <a:rPr lang="en-US" sz="1600" dirty="0" smtClean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sb</a:t>
            </a:r>
            <a:r>
              <a:rPr lang="en-US" sz="1600" dirty="0"/>
              <a:t> </a:t>
            </a:r>
            <a:r>
              <a:rPr lang="en-US" sz="1600" dirty="0" err="1"/>
              <a:t>putar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batas</a:t>
            </a:r>
            <a:r>
              <a:rPr lang="en-US" sz="1600" dirty="0"/>
              <a:t> </a:t>
            </a:r>
            <a:r>
              <a:rPr lang="en-US" sz="1600" dirty="0" err="1"/>
              <a:t>daerah</a:t>
            </a:r>
            <a:r>
              <a:rPr lang="en-US" sz="1600" dirty="0"/>
              <a:t> paling </a:t>
            </a:r>
            <a:r>
              <a:rPr lang="en-US" sz="1600" dirty="0" err="1"/>
              <a:t>luar</a:t>
            </a:r>
            <a:endParaRPr lang="en-US" sz="1600" dirty="0"/>
          </a:p>
          <a:p>
            <a:r>
              <a:rPr lang="en-US" sz="1600" dirty="0" err="1"/>
              <a:t>Jari-jari</a:t>
            </a:r>
            <a:r>
              <a:rPr lang="en-US" sz="1600" dirty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= </a:t>
            </a:r>
            <a:r>
              <a:rPr lang="en-US" sz="1600" dirty="0" err="1" smtClean="0"/>
              <a:t>jarak</a:t>
            </a:r>
            <a:r>
              <a:rPr lang="en-US" sz="1600" dirty="0" smtClean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sb</a:t>
            </a:r>
            <a:r>
              <a:rPr lang="en-US" sz="1600" dirty="0"/>
              <a:t> </a:t>
            </a:r>
            <a:r>
              <a:rPr lang="en-US" sz="1600" dirty="0" err="1"/>
              <a:t>putar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batas</a:t>
            </a:r>
            <a:r>
              <a:rPr lang="en-US" sz="1600" dirty="0"/>
              <a:t> </a:t>
            </a:r>
            <a:r>
              <a:rPr lang="en-US" sz="1600" dirty="0" err="1"/>
              <a:t>daerah</a:t>
            </a:r>
            <a:r>
              <a:rPr lang="en-US" sz="1600" dirty="0"/>
              <a:t> paling </a:t>
            </a:r>
            <a:r>
              <a:rPr lang="en-US" sz="1600" dirty="0" err="1"/>
              <a:t>dalam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39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20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20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000"/>
                            </p:stCondLst>
                            <p:childTnLst>
                              <p:par>
                                <p:cTn id="5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4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5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14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14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14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20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144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14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144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144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2000"/>
                                        <p:tgtEl>
                                          <p:spTgt spid="14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2000"/>
                                        <p:tgtEl>
                                          <p:spTgt spid="14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2000"/>
                                        <p:tgtEl>
                                          <p:spTgt spid="14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6" dur="2000"/>
                                        <p:tgtEl>
                                          <p:spTgt spid="14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2000"/>
                                        <p:tgtEl>
                                          <p:spTgt spid="14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2" dur="2000"/>
                                        <p:tgtEl>
                                          <p:spTgt spid="14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7" dur="2000"/>
                                        <p:tgtEl>
                                          <p:spTgt spid="14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2" dur="2000"/>
                                        <p:tgtEl>
                                          <p:spTgt spid="1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7" dur="2000"/>
                                        <p:tgtEl>
                                          <p:spTgt spid="144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2" dur="2000"/>
                                        <p:tgtEl>
                                          <p:spTgt spid="14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7" dur="20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1" grpId="0" animBg="1"/>
      <p:bldP spid="144392" grpId="0" animBg="1"/>
      <p:bldP spid="144393" grpId="0" animBg="1"/>
      <p:bldP spid="144394" grpId="0" animBg="1"/>
      <p:bldP spid="144395" grpId="0" animBg="1"/>
      <p:bldP spid="144396" grpId="0" animBg="1"/>
      <p:bldP spid="144397" grpId="0"/>
      <p:bldP spid="144398" grpId="0"/>
      <p:bldP spid="144399" grpId="0"/>
      <p:bldP spid="144400" grpId="0"/>
      <p:bldP spid="144401" grpId="0" animBg="1"/>
      <p:bldP spid="144403" grpId="0" animBg="1"/>
      <p:bldP spid="144404" grpId="0" animBg="1"/>
      <p:bldP spid="144406" grpId="0"/>
      <p:bldP spid="144407" grpId="0"/>
      <p:bldP spid="144408" grpId="0"/>
      <p:bldP spid="144439" grpId="0"/>
      <p:bldP spid="144442" grpId="0" animBg="1"/>
      <p:bldP spid="144445" grpId="0" animBg="1"/>
      <p:bldP spid="144446" grpId="0" animBg="1"/>
      <p:bldP spid="144447" grpId="0" animBg="1"/>
      <p:bldP spid="144449" grpId="0"/>
      <p:bldP spid="144451" grpId="0"/>
      <p:bldP spid="1847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090" name="Object 3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3587977"/>
              </p:ext>
            </p:extLst>
          </p:nvPr>
        </p:nvGraphicFramePr>
        <p:xfrm>
          <a:off x="1831974" y="2560528"/>
          <a:ext cx="496888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6" name="Equation" r:id="rId4" imgW="431613" imgH="228501" progId="Equation.3">
                  <p:embed/>
                </p:oleObj>
              </mc:Choice>
              <mc:Fallback>
                <p:oleObj name="Equation" r:id="rId4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4" y="2560528"/>
                        <a:ext cx="496888" cy="26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99" name="Object 4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368315289"/>
              </p:ext>
            </p:extLst>
          </p:nvPr>
        </p:nvGraphicFramePr>
        <p:xfrm>
          <a:off x="2068512" y="3749566"/>
          <a:ext cx="271462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7" name="Equation" r:id="rId6" imgW="215619" imgH="177569" progId="Equation.3">
                  <p:embed/>
                </p:oleObj>
              </mc:Choice>
              <mc:Fallback>
                <p:oleObj name="Equation" r:id="rId6" imgW="215619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2" y="3749566"/>
                        <a:ext cx="271462" cy="223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110" name="Object 54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89396380"/>
              </p:ext>
            </p:extLst>
          </p:nvPr>
        </p:nvGraphicFramePr>
        <p:xfrm>
          <a:off x="7686674" y="1965214"/>
          <a:ext cx="6270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8" name="Equation" r:id="rId8" imgW="380880" imgH="215640" progId="Equation.DSMT4">
                  <p:embed/>
                </p:oleObj>
              </mc:Choice>
              <mc:Fallback>
                <p:oleObj name="Equation" r:id="rId8" imgW="380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4" y="1965214"/>
                        <a:ext cx="627063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3061" name="Text Box 5"/>
              <p:cNvSpPr txBox="1">
                <a:spLocks noChangeArrowheads="1"/>
              </p:cNvSpPr>
              <p:nvPr/>
            </p:nvSpPr>
            <p:spPr bwMode="auto">
              <a:xfrm>
                <a:off x="533678" y="434935"/>
                <a:ext cx="8308731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Contoh</a:t>
                </a:r>
                <a:r>
                  <a:rPr lang="en-US" sz="2000" dirty="0"/>
                  <a:t>: </a:t>
                </a:r>
                <a:r>
                  <a:rPr lang="en-US" sz="2000" dirty="0" err="1"/>
                  <a:t>Tentukan</a:t>
                </a:r>
                <a:r>
                  <a:rPr lang="en-US" sz="2000" dirty="0"/>
                  <a:t> volume </a:t>
                </a:r>
                <a:r>
                  <a:rPr lang="en-US" sz="2000" dirty="0" err="1"/>
                  <a:t>benda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putar</a:t>
                </a:r>
                <a:r>
                  <a:rPr lang="en-US" sz="2000" dirty="0"/>
                  <a:t> yang </a:t>
                </a:r>
                <a:r>
                  <a:rPr lang="en-US" sz="2000" dirty="0" err="1"/>
                  <a:t>terjadi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jika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daerah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D yang </a:t>
                </a:r>
                <a:r>
                  <a:rPr lang="en-US" sz="2000" dirty="0" err="1"/>
                  <a:t>dibatasi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oleh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/>
                  <a:t>sumbu</a:t>
                </a:r>
                <a:r>
                  <a:rPr lang="en-US" sz="2000" dirty="0"/>
                  <a:t> x, </a:t>
                </a:r>
                <a:r>
                  <a:rPr lang="en-US" sz="2000" dirty="0" err="1"/>
                  <a:t>dan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garis</a:t>
                </a:r>
                <a:r>
                  <a:rPr lang="en-US" sz="2000" dirty="0" smtClean="0"/>
                  <a:t> x = 2 </a:t>
                </a:r>
                <a:r>
                  <a:rPr lang="en-US" sz="2000" dirty="0" err="1"/>
                  <a:t>diputar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terhadap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garis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y = -</a:t>
                </a:r>
                <a:r>
                  <a:rPr lang="en-US" sz="2000" dirty="0"/>
                  <a:t>1 </a:t>
                </a:r>
              </a:p>
            </p:txBody>
          </p:sp>
        </mc:Choice>
        <mc:Fallback>
          <p:sp>
            <p:nvSpPr>
              <p:cNvPr id="17306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678" y="434935"/>
                <a:ext cx="8308731" cy="707886"/>
              </a:xfrm>
              <a:prstGeom prst="rect">
                <a:avLst/>
              </a:prstGeom>
              <a:blipFill rotWithShape="0">
                <a:blip r:embed="rId10"/>
                <a:stretch>
                  <a:fillRect l="-807" t="-4310" b="-146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082" name="Line 26"/>
          <p:cNvSpPr>
            <a:spLocks noChangeShapeType="1"/>
          </p:cNvSpPr>
          <p:nvPr/>
        </p:nvSpPr>
        <p:spPr bwMode="auto">
          <a:xfrm>
            <a:off x="875566" y="1398478"/>
            <a:ext cx="0" cy="3271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3084" name="Line 28"/>
          <p:cNvSpPr>
            <a:spLocks noChangeShapeType="1"/>
          </p:cNvSpPr>
          <p:nvPr/>
        </p:nvSpPr>
        <p:spPr bwMode="auto">
          <a:xfrm>
            <a:off x="450605" y="3701941"/>
            <a:ext cx="36151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3085" name="Freeform 29"/>
          <p:cNvSpPr>
            <a:spLocks/>
          </p:cNvSpPr>
          <p:nvPr/>
        </p:nvSpPr>
        <p:spPr bwMode="auto">
          <a:xfrm>
            <a:off x="869705" y="1650892"/>
            <a:ext cx="1878623" cy="2035175"/>
          </a:xfrm>
          <a:custGeom>
            <a:avLst/>
            <a:gdLst>
              <a:gd name="T0" fmla="*/ 0 w 1282"/>
              <a:gd name="T1" fmla="*/ 2147483647 h 1282"/>
              <a:gd name="T2" fmla="*/ 2147483647 w 1282"/>
              <a:gd name="T3" fmla="*/ 2147483647 h 1282"/>
              <a:gd name="T4" fmla="*/ 2147483647 w 1282"/>
              <a:gd name="T5" fmla="*/ 0 h 1282"/>
              <a:gd name="T6" fmla="*/ 0 60000 65536"/>
              <a:gd name="T7" fmla="*/ 0 60000 65536"/>
              <a:gd name="T8" fmla="*/ 0 60000 65536"/>
              <a:gd name="T9" fmla="*/ 0 w 1282"/>
              <a:gd name="T10" fmla="*/ 0 h 1282"/>
              <a:gd name="T11" fmla="*/ 1282 w 1282"/>
              <a:gd name="T12" fmla="*/ 1282 h 12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82" h="1282">
                <a:moveTo>
                  <a:pt x="0" y="1282"/>
                </a:moveTo>
                <a:cubicBezTo>
                  <a:pt x="292" y="1207"/>
                  <a:pt x="584" y="1133"/>
                  <a:pt x="798" y="919"/>
                </a:cubicBezTo>
                <a:cubicBezTo>
                  <a:pt x="1012" y="705"/>
                  <a:pt x="1147" y="352"/>
                  <a:pt x="128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089" name="Line 33"/>
          <p:cNvSpPr>
            <a:spLocks noChangeShapeType="1"/>
          </p:cNvSpPr>
          <p:nvPr/>
        </p:nvSpPr>
        <p:spPr bwMode="auto">
          <a:xfrm>
            <a:off x="2754189" y="1628667"/>
            <a:ext cx="0" cy="2073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093" name="Text Box 37"/>
          <p:cNvSpPr txBox="1">
            <a:spLocks noChangeArrowheads="1"/>
          </p:cNvSpPr>
          <p:nvPr/>
        </p:nvSpPr>
        <p:spPr bwMode="auto">
          <a:xfrm>
            <a:off x="2612047" y="370194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173095" name="Line 39"/>
          <p:cNvSpPr>
            <a:spLocks noChangeShapeType="1"/>
          </p:cNvSpPr>
          <p:nvPr/>
        </p:nvSpPr>
        <p:spPr bwMode="auto">
          <a:xfrm>
            <a:off x="663086" y="4470291"/>
            <a:ext cx="29424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097" name="Text Box 41"/>
          <p:cNvSpPr txBox="1">
            <a:spLocks noChangeArrowheads="1"/>
          </p:cNvSpPr>
          <p:nvPr/>
        </p:nvSpPr>
        <p:spPr bwMode="auto">
          <a:xfrm>
            <a:off x="3733066" y="4389329"/>
            <a:ext cx="6399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y=-1</a:t>
            </a:r>
          </a:p>
        </p:txBody>
      </p:sp>
      <p:sp>
        <p:nvSpPr>
          <p:cNvPr id="173098" name="Rectangle 42"/>
          <p:cNvSpPr>
            <a:spLocks noChangeArrowheads="1"/>
          </p:cNvSpPr>
          <p:nvPr/>
        </p:nvSpPr>
        <p:spPr bwMode="auto">
          <a:xfrm>
            <a:off x="2116748" y="2935179"/>
            <a:ext cx="177311" cy="766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Line 46"/>
          <p:cNvSpPr>
            <a:spLocks noChangeShapeType="1"/>
          </p:cNvSpPr>
          <p:nvPr/>
        </p:nvSpPr>
        <p:spPr bwMode="auto">
          <a:xfrm>
            <a:off x="2116748" y="377972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103" name="Line 47"/>
          <p:cNvSpPr>
            <a:spLocks noChangeShapeType="1"/>
          </p:cNvSpPr>
          <p:nvPr/>
        </p:nvSpPr>
        <p:spPr bwMode="auto">
          <a:xfrm>
            <a:off x="2046409" y="3717817"/>
            <a:ext cx="0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3104" name="Text Box 48"/>
          <p:cNvSpPr txBox="1">
            <a:spLocks noChangeArrowheads="1"/>
          </p:cNvSpPr>
          <p:nvPr/>
        </p:nvSpPr>
        <p:spPr bwMode="auto">
          <a:xfrm>
            <a:off x="1726955" y="3890854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173105" name="Line 49"/>
          <p:cNvSpPr>
            <a:spLocks noChangeShapeType="1"/>
          </p:cNvSpPr>
          <p:nvPr/>
        </p:nvSpPr>
        <p:spPr bwMode="auto">
          <a:xfrm>
            <a:off x="2363648" y="2693879"/>
            <a:ext cx="0" cy="178328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7310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410140"/>
              </p:ext>
            </p:extLst>
          </p:nvPr>
        </p:nvGraphicFramePr>
        <p:xfrm>
          <a:off x="2364398" y="3319354"/>
          <a:ext cx="53193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9" name="Equation" r:id="rId11" imgW="380835" imgH="203112" progId="Equation.3">
                  <p:embed/>
                </p:oleObj>
              </mc:Choice>
              <mc:Fallback>
                <p:oleObj name="Equation" r:id="rId11" imgW="38083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4398" y="3319354"/>
                        <a:ext cx="531935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108" name="Text Box 52"/>
          <p:cNvSpPr txBox="1">
            <a:spLocks noChangeArrowheads="1"/>
          </p:cNvSpPr>
          <p:nvPr/>
        </p:nvSpPr>
        <p:spPr bwMode="auto">
          <a:xfrm>
            <a:off x="1819275" y="3276491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</a:t>
            </a:r>
          </a:p>
        </p:txBody>
      </p:sp>
      <p:sp>
        <p:nvSpPr>
          <p:cNvPr id="173109" name="Text Box 53"/>
          <p:cNvSpPr txBox="1">
            <a:spLocks noChangeArrowheads="1"/>
          </p:cNvSpPr>
          <p:nvPr/>
        </p:nvSpPr>
        <p:spPr bwMode="auto">
          <a:xfrm>
            <a:off x="4065709" y="1322278"/>
            <a:ext cx="4466185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irisan</a:t>
            </a:r>
            <a:r>
              <a:rPr lang="en-US" dirty="0"/>
              <a:t> </a:t>
            </a:r>
            <a:r>
              <a:rPr lang="en-US" dirty="0" err="1"/>
              <a:t>diputar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smtClean="0"/>
              <a:t>y = 1</a:t>
            </a:r>
            <a:endParaRPr lang="en-US" dirty="0"/>
          </a:p>
          <a:p>
            <a:r>
              <a:rPr lang="en-US" dirty="0" err="1"/>
              <a:t>a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cincin</a:t>
            </a:r>
            <a:r>
              <a:rPr lang="en-US" dirty="0"/>
              <a:t> </a:t>
            </a:r>
            <a:r>
              <a:rPr lang="en-US" dirty="0" err="1"/>
              <a:t>dengan</a:t>
            </a:r>
            <a:endParaRPr lang="en-US" dirty="0"/>
          </a:p>
          <a:p>
            <a:endParaRPr lang="en-US" sz="800" dirty="0" smtClean="0"/>
          </a:p>
          <a:p>
            <a:r>
              <a:rPr lang="en-US" dirty="0" err="1" smtClean="0"/>
              <a:t>jari-jari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jari-jari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</a:p>
        </p:txBody>
      </p:sp>
      <p:sp>
        <p:nvSpPr>
          <p:cNvPr id="173114" name="Text Box 58"/>
          <p:cNvSpPr txBox="1">
            <a:spLocks noChangeArrowheads="1"/>
          </p:cNvSpPr>
          <p:nvPr/>
        </p:nvSpPr>
        <p:spPr bwMode="auto">
          <a:xfrm>
            <a:off x="4029074" y="2400746"/>
            <a:ext cx="11592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Sehingga</a:t>
            </a:r>
            <a:endParaRPr lang="en-US" dirty="0"/>
          </a:p>
        </p:txBody>
      </p:sp>
      <p:sp>
        <p:nvSpPr>
          <p:cNvPr id="19484" name="Rectangle 60"/>
          <p:cNvSpPr>
            <a:spLocks noChangeArrowheads="1"/>
          </p:cNvSpPr>
          <p:nvPr/>
        </p:nvSpPr>
        <p:spPr bwMode="auto">
          <a:xfrm>
            <a:off x="-9526" y="289707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3115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098497"/>
              </p:ext>
            </p:extLst>
          </p:nvPr>
        </p:nvGraphicFramePr>
        <p:xfrm>
          <a:off x="4892185" y="2738327"/>
          <a:ext cx="3119804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0" name="Equation" r:id="rId13" imgW="1587500" imgH="228600" progId="Equation.3">
                  <p:embed/>
                </p:oleObj>
              </mc:Choice>
              <mc:Fallback>
                <p:oleObj name="Equation" r:id="rId13" imgW="1587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185" y="2738327"/>
                        <a:ext cx="3119804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5" name="Rectangle 62"/>
          <p:cNvSpPr>
            <a:spLocks noChangeArrowheads="1"/>
          </p:cNvSpPr>
          <p:nvPr/>
        </p:nvSpPr>
        <p:spPr bwMode="auto">
          <a:xfrm>
            <a:off x="-9526" y="289707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3117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314232"/>
              </p:ext>
            </p:extLst>
          </p:nvPr>
        </p:nvGraphicFramePr>
        <p:xfrm>
          <a:off x="5388951" y="3349514"/>
          <a:ext cx="290732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1" name="Equation" r:id="rId15" imgW="1460500" imgH="228600" progId="Equation.3">
                  <p:embed/>
                </p:oleObj>
              </mc:Choice>
              <mc:Fallback>
                <p:oleObj name="Equation" r:id="rId15" imgW="146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8951" y="3349514"/>
                        <a:ext cx="2907323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6" name="Rectangle 64"/>
          <p:cNvSpPr>
            <a:spLocks noChangeArrowheads="1"/>
          </p:cNvSpPr>
          <p:nvPr/>
        </p:nvSpPr>
        <p:spPr bwMode="auto">
          <a:xfrm>
            <a:off x="-9526" y="289707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3119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620812"/>
              </p:ext>
            </p:extLst>
          </p:nvPr>
        </p:nvGraphicFramePr>
        <p:xfrm>
          <a:off x="5406536" y="3960701"/>
          <a:ext cx="2055934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2" name="Equation" r:id="rId17" imgW="1041120" imgH="228600" progId="Equation.3">
                  <p:embed/>
                </p:oleObj>
              </mc:Choice>
              <mc:Fallback>
                <p:oleObj name="Equation" r:id="rId17" imgW="1041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6536" y="3960701"/>
                        <a:ext cx="2055934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7" name="Rectangle 66"/>
          <p:cNvSpPr>
            <a:spLocks noChangeArrowheads="1"/>
          </p:cNvSpPr>
          <p:nvPr/>
        </p:nvSpPr>
        <p:spPr bwMode="auto">
          <a:xfrm>
            <a:off x="-9526" y="276849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3121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504656"/>
              </p:ext>
            </p:extLst>
          </p:nvPr>
        </p:nvGraphicFramePr>
        <p:xfrm>
          <a:off x="2290762" y="4636982"/>
          <a:ext cx="6853238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3" name="Equation" r:id="rId19" imgW="3454200" imgH="583920" progId="Equation.DSMT4">
                  <p:embed/>
                </p:oleObj>
              </mc:Choice>
              <mc:Fallback>
                <p:oleObj name="Equation" r:id="rId19" imgW="34542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2" y="4636982"/>
                        <a:ext cx="6853238" cy="1265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123" name="Text Box 67"/>
          <p:cNvSpPr txBox="1">
            <a:spLocks noChangeArrowheads="1"/>
          </p:cNvSpPr>
          <p:nvPr/>
        </p:nvSpPr>
        <p:spPr bwMode="auto">
          <a:xfrm>
            <a:off x="461961" y="4752651"/>
            <a:ext cx="18288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Volume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putar</a:t>
            </a:r>
            <a:r>
              <a:rPr lang="en-US" dirty="0"/>
              <a:t> :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3003305" y="4317892"/>
            <a:ext cx="133350" cy="287337"/>
            <a:chOff x="2467" y="3152"/>
            <a:chExt cx="91" cy="181"/>
          </a:xfrm>
        </p:grpSpPr>
        <p:sp>
          <p:nvSpPr>
            <p:cNvPr id="19490" name="Oval 69"/>
            <p:cNvSpPr>
              <a:spLocks noChangeArrowheads="1"/>
            </p:cNvSpPr>
            <p:nvPr/>
          </p:nvSpPr>
          <p:spPr bwMode="auto">
            <a:xfrm>
              <a:off x="2467" y="3152"/>
              <a:ext cx="9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Line 70"/>
            <p:cNvSpPr>
              <a:spLocks noChangeShapeType="1"/>
            </p:cNvSpPr>
            <p:nvPr/>
          </p:nvSpPr>
          <p:spPr bwMode="auto">
            <a:xfrm flipV="1">
              <a:off x="2467" y="315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952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7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7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2000"/>
                                        <p:tgtEl>
                                          <p:spTgt spid="17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7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7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7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7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17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17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17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1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17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17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17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2000"/>
                                        <p:tgtEl>
                                          <p:spTgt spid="17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2000"/>
                                        <p:tgtEl>
                                          <p:spTgt spid="17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17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2000"/>
                                        <p:tgtEl>
                                          <p:spTgt spid="17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4" dur="2000"/>
                                        <p:tgtEl>
                                          <p:spTgt spid="17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2000"/>
                                        <p:tgtEl>
                                          <p:spTgt spid="17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/>
      <p:bldP spid="173082" grpId="0" animBg="1"/>
      <p:bldP spid="173084" grpId="0" animBg="1"/>
      <p:bldP spid="173085" grpId="0" animBg="1"/>
      <p:bldP spid="173089" grpId="0" animBg="1"/>
      <p:bldP spid="173093" grpId="0"/>
      <p:bldP spid="173095" grpId="0" animBg="1"/>
      <p:bldP spid="173097" grpId="0"/>
      <p:bldP spid="173098" grpId="0" animBg="1"/>
      <p:bldP spid="173103" grpId="0" animBg="1"/>
      <p:bldP spid="173104" grpId="0"/>
      <p:bldP spid="173105" grpId="0" animBg="1"/>
      <p:bldP spid="173108" grpId="0"/>
      <p:bldP spid="173109" grpId="0"/>
      <p:bldP spid="173114" grpId="0"/>
      <p:bldP spid="1731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-381000" y="24941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065254"/>
              </p:ext>
            </p:extLst>
          </p:nvPr>
        </p:nvGraphicFramePr>
        <p:xfrm>
          <a:off x="1931377" y="1178106"/>
          <a:ext cx="439322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0" name="Equation" r:id="rId5" imgW="2311400" imgH="215900" progId="Equation.3">
                  <p:embed/>
                </p:oleObj>
              </mc:Choice>
              <mc:Fallback>
                <p:oleObj name="Equation" r:id="rId5" imgW="2311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377" y="1178106"/>
                        <a:ext cx="439322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-381000" y="468493"/>
            <a:ext cx="2776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>
                <a:latin typeface="Arial" charset="0"/>
                <a:cs typeface="Times New Roman" pitchFamily="18" charset="0"/>
              </a:rPr>
              <a:t> </a:t>
            </a:r>
            <a:r>
              <a:rPr lang="en-US" sz="1400">
                <a:latin typeface="Arial" charset="0"/>
              </a:rPr>
              <a:t> </a:t>
            </a:r>
            <a:endParaRPr lang="en-US" sz="1800">
              <a:latin typeface="Arial" charset="0"/>
            </a:endParaRPr>
          </a:p>
        </p:txBody>
      </p:sp>
      <p:sp>
        <p:nvSpPr>
          <p:cNvPr id="20487" name="Rectangle 8"/>
          <p:cNvSpPr>
            <a:spLocks noChangeArrowheads="1"/>
          </p:cNvSpPr>
          <p:nvPr/>
        </p:nvSpPr>
        <p:spPr bwMode="auto">
          <a:xfrm>
            <a:off x="-381000" y="332123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-381000" y="3730806"/>
            <a:ext cx="2776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>
                <a:latin typeface="Arial" charset="0"/>
                <a:cs typeface="Times New Roman" pitchFamily="18" charset="0"/>
              </a:rPr>
              <a:t> </a:t>
            </a:r>
            <a:r>
              <a:rPr lang="en-US" sz="1400">
                <a:latin typeface="Arial" charset="0"/>
              </a:rPr>
              <a:t> </a:t>
            </a:r>
            <a:endParaRPr lang="en-US" sz="1800">
              <a:latin typeface="Arial" charset="0"/>
            </a:endParaRPr>
          </a:p>
        </p:txBody>
      </p:sp>
      <p:sp>
        <p:nvSpPr>
          <p:cNvPr id="20489" name="Rectangle 11"/>
          <p:cNvSpPr>
            <a:spLocks noChangeArrowheads="1"/>
          </p:cNvSpPr>
          <p:nvPr/>
        </p:nvSpPr>
        <p:spPr bwMode="auto">
          <a:xfrm>
            <a:off x="-381000" y="323550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0" name="Rectangle 14"/>
          <p:cNvSpPr>
            <a:spLocks noChangeArrowheads="1"/>
          </p:cNvSpPr>
          <p:nvPr/>
        </p:nvSpPr>
        <p:spPr bwMode="auto">
          <a:xfrm>
            <a:off x="-381000" y="24941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1" name="Rectangle 15"/>
          <p:cNvSpPr>
            <a:spLocks noChangeArrowheads="1"/>
          </p:cNvSpPr>
          <p:nvPr/>
        </p:nvSpPr>
        <p:spPr bwMode="auto">
          <a:xfrm>
            <a:off x="-381000" y="468493"/>
            <a:ext cx="2776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>
                <a:latin typeface="Arial" charset="0"/>
                <a:cs typeface="Times New Roman" pitchFamily="18" charset="0"/>
              </a:rPr>
              <a:t> </a:t>
            </a:r>
            <a:r>
              <a:rPr lang="en-US" sz="1400">
                <a:latin typeface="Arial" charset="0"/>
              </a:rPr>
              <a:t> </a:t>
            </a:r>
            <a:endParaRPr lang="en-US" sz="1800">
              <a:latin typeface="Arial" charset="0"/>
            </a:endParaRPr>
          </a:p>
        </p:txBody>
      </p:sp>
      <p:sp>
        <p:nvSpPr>
          <p:cNvPr id="20492" name="Rectangle 17"/>
          <p:cNvSpPr>
            <a:spLocks noChangeArrowheads="1"/>
          </p:cNvSpPr>
          <p:nvPr/>
        </p:nvSpPr>
        <p:spPr bwMode="auto">
          <a:xfrm>
            <a:off x="-381000" y="24941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3" name="Rectangle 18"/>
          <p:cNvSpPr>
            <a:spLocks noChangeArrowheads="1"/>
          </p:cNvSpPr>
          <p:nvPr/>
        </p:nvSpPr>
        <p:spPr bwMode="auto">
          <a:xfrm>
            <a:off x="-381000" y="735193"/>
            <a:ext cx="2776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>
                <a:latin typeface="Arial" charset="0"/>
                <a:cs typeface="Times New Roman" pitchFamily="18" charset="0"/>
              </a:rPr>
              <a:t> </a:t>
            </a:r>
            <a:r>
              <a:rPr lang="en-US" sz="1400">
                <a:latin typeface="Arial" charset="0"/>
              </a:rPr>
              <a:t> </a:t>
            </a:r>
            <a:endParaRPr lang="en-US" sz="1800">
              <a:latin typeface="Arial" charset="0"/>
            </a:endParaRP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241789" y="643118"/>
            <a:ext cx="3970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7.2.3 </a:t>
            </a:r>
            <a:r>
              <a:rPr lang="id-ID" sz="2400" b="1"/>
              <a:t>Metoda Kulit Tabung</a:t>
            </a:r>
            <a:endParaRPr lang="en-US" sz="2400" b="1"/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383931" y="1129373"/>
            <a:ext cx="14702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/>
              <a:t>Diketahui</a:t>
            </a:r>
            <a:endParaRPr lang="en-US" sz="2400" dirty="0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>
            <a:off x="858715" y="2600507"/>
            <a:ext cx="0" cy="2073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652596" y="2333807"/>
            <a:ext cx="3686908" cy="2573337"/>
            <a:chOff x="1596" y="733"/>
            <a:chExt cx="3653" cy="1911"/>
          </a:xfrm>
        </p:grpSpPr>
        <p:sp>
          <p:nvSpPr>
            <p:cNvPr id="20513" name="Line 24"/>
            <p:cNvSpPr>
              <a:spLocks noChangeShapeType="1"/>
            </p:cNvSpPr>
            <p:nvPr/>
          </p:nvSpPr>
          <p:spPr bwMode="auto">
            <a:xfrm>
              <a:off x="3386" y="733"/>
              <a:ext cx="0" cy="1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4" name="Line 25"/>
            <p:cNvSpPr>
              <a:spLocks noChangeShapeType="1"/>
            </p:cNvSpPr>
            <p:nvPr/>
          </p:nvSpPr>
          <p:spPr bwMode="auto">
            <a:xfrm>
              <a:off x="1596" y="2112"/>
              <a:ext cx="36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5" name="Freeform 26"/>
            <p:cNvSpPr>
              <a:spLocks/>
            </p:cNvSpPr>
            <p:nvPr/>
          </p:nvSpPr>
          <p:spPr bwMode="auto">
            <a:xfrm>
              <a:off x="3967" y="1329"/>
              <a:ext cx="992" cy="202"/>
            </a:xfrm>
            <a:custGeom>
              <a:avLst/>
              <a:gdLst>
                <a:gd name="T0" fmla="*/ 0 w 992"/>
                <a:gd name="T1" fmla="*/ 202 h 202"/>
                <a:gd name="T2" fmla="*/ 363 w 992"/>
                <a:gd name="T3" fmla="*/ 8 h 202"/>
                <a:gd name="T4" fmla="*/ 992 w 992"/>
                <a:gd name="T5" fmla="*/ 154 h 202"/>
                <a:gd name="T6" fmla="*/ 0 60000 65536"/>
                <a:gd name="T7" fmla="*/ 0 60000 65536"/>
                <a:gd name="T8" fmla="*/ 0 60000 65536"/>
                <a:gd name="T9" fmla="*/ 0 w 992"/>
                <a:gd name="T10" fmla="*/ 0 h 202"/>
                <a:gd name="T11" fmla="*/ 992 w 992"/>
                <a:gd name="T12" fmla="*/ 202 h 2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2" h="202">
                  <a:moveTo>
                    <a:pt x="0" y="202"/>
                  </a:moveTo>
                  <a:cubicBezTo>
                    <a:pt x="99" y="109"/>
                    <a:pt x="198" y="16"/>
                    <a:pt x="363" y="8"/>
                  </a:cubicBezTo>
                  <a:cubicBezTo>
                    <a:pt x="528" y="0"/>
                    <a:pt x="760" y="77"/>
                    <a:pt x="992" y="1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6" name="Line 27"/>
            <p:cNvSpPr>
              <a:spLocks noChangeShapeType="1"/>
            </p:cNvSpPr>
            <p:nvPr/>
          </p:nvSpPr>
          <p:spPr bwMode="auto">
            <a:xfrm>
              <a:off x="3981" y="1507"/>
              <a:ext cx="0" cy="6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7" name="Line 28"/>
            <p:cNvSpPr>
              <a:spLocks noChangeShapeType="1"/>
            </p:cNvSpPr>
            <p:nvPr/>
          </p:nvSpPr>
          <p:spPr bwMode="auto">
            <a:xfrm>
              <a:off x="4959" y="1483"/>
              <a:ext cx="0" cy="6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8" name="Freeform 29"/>
            <p:cNvSpPr>
              <a:spLocks/>
            </p:cNvSpPr>
            <p:nvPr/>
          </p:nvSpPr>
          <p:spPr bwMode="auto">
            <a:xfrm rot="151519" flipH="1">
              <a:off x="1692" y="1289"/>
              <a:ext cx="1089" cy="194"/>
            </a:xfrm>
            <a:custGeom>
              <a:avLst/>
              <a:gdLst>
                <a:gd name="T0" fmla="*/ 0 w 992"/>
                <a:gd name="T1" fmla="*/ 172 h 202"/>
                <a:gd name="T2" fmla="*/ 527 w 992"/>
                <a:gd name="T3" fmla="*/ 8 h 202"/>
                <a:gd name="T4" fmla="*/ 1440 w 992"/>
                <a:gd name="T5" fmla="*/ 131 h 202"/>
                <a:gd name="T6" fmla="*/ 0 60000 65536"/>
                <a:gd name="T7" fmla="*/ 0 60000 65536"/>
                <a:gd name="T8" fmla="*/ 0 60000 65536"/>
                <a:gd name="T9" fmla="*/ 0 w 992"/>
                <a:gd name="T10" fmla="*/ 0 h 202"/>
                <a:gd name="T11" fmla="*/ 992 w 992"/>
                <a:gd name="T12" fmla="*/ 202 h 2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2" h="202">
                  <a:moveTo>
                    <a:pt x="0" y="202"/>
                  </a:moveTo>
                  <a:cubicBezTo>
                    <a:pt x="99" y="109"/>
                    <a:pt x="198" y="16"/>
                    <a:pt x="363" y="8"/>
                  </a:cubicBezTo>
                  <a:cubicBezTo>
                    <a:pt x="528" y="0"/>
                    <a:pt x="760" y="77"/>
                    <a:pt x="992" y="1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9" name="Line 30"/>
            <p:cNvSpPr>
              <a:spLocks noChangeShapeType="1"/>
            </p:cNvSpPr>
            <p:nvPr/>
          </p:nvSpPr>
          <p:spPr bwMode="auto">
            <a:xfrm>
              <a:off x="2757" y="1507"/>
              <a:ext cx="0" cy="6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0" name="Line 31"/>
            <p:cNvSpPr>
              <a:spLocks noChangeShapeType="1"/>
            </p:cNvSpPr>
            <p:nvPr/>
          </p:nvSpPr>
          <p:spPr bwMode="auto">
            <a:xfrm>
              <a:off x="1707" y="141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1" name="Oval 32"/>
            <p:cNvSpPr>
              <a:spLocks noChangeArrowheads="1"/>
            </p:cNvSpPr>
            <p:nvPr/>
          </p:nvSpPr>
          <p:spPr bwMode="auto">
            <a:xfrm>
              <a:off x="2757" y="1434"/>
              <a:ext cx="1210" cy="1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Oval 33"/>
            <p:cNvSpPr>
              <a:spLocks noChangeArrowheads="1"/>
            </p:cNvSpPr>
            <p:nvPr/>
          </p:nvSpPr>
          <p:spPr bwMode="auto">
            <a:xfrm>
              <a:off x="2767" y="2035"/>
              <a:ext cx="1210" cy="1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3" name="Oval 34"/>
            <p:cNvSpPr>
              <a:spLocks noChangeArrowheads="1"/>
            </p:cNvSpPr>
            <p:nvPr/>
          </p:nvSpPr>
          <p:spPr bwMode="auto">
            <a:xfrm>
              <a:off x="1693" y="1023"/>
              <a:ext cx="3266" cy="8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4" name="Oval 35"/>
            <p:cNvSpPr>
              <a:spLocks noChangeArrowheads="1"/>
            </p:cNvSpPr>
            <p:nvPr/>
          </p:nvSpPr>
          <p:spPr bwMode="auto">
            <a:xfrm>
              <a:off x="1717" y="1725"/>
              <a:ext cx="3242" cy="8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36" name="Line 36"/>
          <p:cNvSpPr>
            <a:spLocks noChangeShapeType="1"/>
          </p:cNvSpPr>
          <p:nvPr/>
        </p:nvSpPr>
        <p:spPr bwMode="auto">
          <a:xfrm>
            <a:off x="291612" y="4273731"/>
            <a:ext cx="26933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8" name="Freeform 38"/>
          <p:cNvSpPr>
            <a:spLocks/>
          </p:cNvSpPr>
          <p:nvPr/>
        </p:nvSpPr>
        <p:spPr bwMode="auto">
          <a:xfrm>
            <a:off x="1532792" y="3243443"/>
            <a:ext cx="1062404" cy="242888"/>
          </a:xfrm>
          <a:custGeom>
            <a:avLst/>
            <a:gdLst>
              <a:gd name="T0" fmla="*/ 0 w 725"/>
              <a:gd name="T1" fmla="*/ 2147483647 h 153"/>
              <a:gd name="T2" fmla="*/ 2147483647 w 725"/>
              <a:gd name="T3" fmla="*/ 2147483647 h 153"/>
              <a:gd name="T4" fmla="*/ 2147483647 w 725"/>
              <a:gd name="T5" fmla="*/ 2147483647 h 153"/>
              <a:gd name="T6" fmla="*/ 0 60000 65536"/>
              <a:gd name="T7" fmla="*/ 0 60000 65536"/>
              <a:gd name="T8" fmla="*/ 0 60000 65536"/>
              <a:gd name="T9" fmla="*/ 0 w 725"/>
              <a:gd name="T10" fmla="*/ 0 h 153"/>
              <a:gd name="T11" fmla="*/ 725 w 725"/>
              <a:gd name="T12" fmla="*/ 153 h 1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5" h="153">
                <a:moveTo>
                  <a:pt x="0" y="153"/>
                </a:moveTo>
                <a:cubicBezTo>
                  <a:pt x="48" y="84"/>
                  <a:pt x="96" y="16"/>
                  <a:pt x="217" y="8"/>
                </a:cubicBezTo>
                <a:cubicBezTo>
                  <a:pt x="338" y="0"/>
                  <a:pt x="531" y="52"/>
                  <a:pt x="725" y="10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9" name="Text Box 39"/>
          <p:cNvSpPr txBox="1">
            <a:spLocks noChangeArrowheads="1"/>
          </p:cNvSpPr>
          <p:nvPr/>
        </p:nvSpPr>
        <p:spPr bwMode="auto">
          <a:xfrm>
            <a:off x="1800958" y="2867206"/>
            <a:ext cx="5180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f(x)</a:t>
            </a:r>
          </a:p>
        </p:txBody>
      </p:sp>
      <p:sp>
        <p:nvSpPr>
          <p:cNvPr id="25640" name="Line 40"/>
          <p:cNvSpPr>
            <a:spLocks noChangeShapeType="1"/>
          </p:cNvSpPr>
          <p:nvPr/>
        </p:nvSpPr>
        <p:spPr bwMode="auto">
          <a:xfrm>
            <a:off x="2595197" y="3426006"/>
            <a:ext cx="0" cy="84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1" name="Line 41"/>
          <p:cNvSpPr>
            <a:spLocks noChangeShapeType="1"/>
          </p:cNvSpPr>
          <p:nvPr/>
        </p:nvSpPr>
        <p:spPr bwMode="auto">
          <a:xfrm>
            <a:off x="1547446" y="3486331"/>
            <a:ext cx="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2" name="Text Box 42"/>
          <p:cNvSpPr txBox="1">
            <a:spLocks noChangeArrowheads="1"/>
          </p:cNvSpPr>
          <p:nvPr/>
        </p:nvSpPr>
        <p:spPr bwMode="auto">
          <a:xfrm>
            <a:off x="1396512" y="4218169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a</a:t>
            </a:r>
          </a:p>
        </p:txBody>
      </p:sp>
      <p:sp>
        <p:nvSpPr>
          <p:cNvPr id="25643" name="Text Box 43"/>
          <p:cNvSpPr txBox="1">
            <a:spLocks noChangeArrowheads="1"/>
          </p:cNvSpPr>
          <p:nvPr/>
        </p:nvSpPr>
        <p:spPr bwMode="auto">
          <a:xfrm>
            <a:off x="2489689" y="421181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</a:t>
            </a:r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1837593" y="3635556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</a:t>
            </a:r>
          </a:p>
        </p:txBody>
      </p:sp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342900" y="1621018"/>
            <a:ext cx="7702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/>
              <a:t>Jika</a:t>
            </a:r>
            <a:r>
              <a:rPr lang="en-US" sz="2400" dirty="0"/>
              <a:t> D </a:t>
            </a:r>
            <a:r>
              <a:rPr lang="en-US" sz="2400" dirty="0" err="1"/>
              <a:t>diputar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sumbu</a:t>
            </a:r>
            <a:r>
              <a:rPr lang="en-US" sz="2400" dirty="0"/>
              <a:t> y </a:t>
            </a: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dirty="0" err="1"/>
              <a:t>benda</a:t>
            </a:r>
            <a:r>
              <a:rPr lang="en-US" sz="2400" dirty="0"/>
              <a:t> </a:t>
            </a:r>
            <a:r>
              <a:rPr lang="en-US" sz="2400" dirty="0" err="1"/>
              <a:t>putar</a:t>
            </a:r>
            <a:endParaRPr lang="en-US" sz="2400" dirty="0"/>
          </a:p>
        </p:txBody>
      </p:sp>
      <p:sp>
        <p:nvSpPr>
          <p:cNvPr id="25646" name="Text Box 46"/>
          <p:cNvSpPr txBox="1">
            <a:spLocks noChangeArrowheads="1"/>
          </p:cNvSpPr>
          <p:nvPr/>
        </p:nvSpPr>
        <p:spPr bwMode="auto">
          <a:xfrm>
            <a:off x="1056543" y="4916669"/>
            <a:ext cx="1172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Daerah D</a:t>
            </a:r>
          </a:p>
        </p:txBody>
      </p:sp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5312020" y="4954769"/>
            <a:ext cx="14414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Benda putar</a:t>
            </a:r>
          </a:p>
        </p:txBody>
      </p:sp>
      <p:sp>
        <p:nvSpPr>
          <p:cNvPr id="25648" name="Text Box 48"/>
          <p:cNvSpPr txBox="1">
            <a:spLocks noChangeArrowheads="1"/>
          </p:cNvSpPr>
          <p:nvPr/>
        </p:nvSpPr>
        <p:spPr bwMode="auto">
          <a:xfrm>
            <a:off x="2369528" y="5377044"/>
            <a:ext cx="2441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Volume benda putar ?</a:t>
            </a: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681404" y="3064056"/>
            <a:ext cx="391257" cy="114300"/>
            <a:chOff x="531" y="3781"/>
            <a:chExt cx="267" cy="72"/>
          </a:xfrm>
        </p:grpSpPr>
        <p:sp>
          <p:nvSpPr>
            <p:cNvPr id="20511" name="Oval 50"/>
            <p:cNvSpPr>
              <a:spLocks noChangeArrowheads="1"/>
            </p:cNvSpPr>
            <p:nvPr/>
          </p:nvSpPr>
          <p:spPr bwMode="auto">
            <a:xfrm>
              <a:off x="531" y="3781"/>
              <a:ext cx="267" cy="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Line 51"/>
            <p:cNvSpPr>
              <a:spLocks noChangeShapeType="1"/>
            </p:cNvSpPr>
            <p:nvPr/>
          </p:nvSpPr>
          <p:spPr bwMode="auto">
            <a:xfrm>
              <a:off x="605" y="3853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7123668"/>
      </p:ext>
    </p:extLst>
  </p:cSld>
  <p:clrMapOvr>
    <a:masterClrMapping/>
  </p:clrMapOvr>
  <p:transition spd="med">
    <p:cover dir="ru"/>
    <p:sndAc>
      <p:stSnd>
        <p:snd r:embed="rId4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20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2000"/>
                                        <p:tgtEl>
                                          <p:spTgt spid="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20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0"/>
                            </p:stCondLst>
                            <p:childTnLst>
                              <p:par>
                                <p:cTn id="5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0" grpId="0"/>
      <p:bldP spid="25621" grpId="0"/>
      <p:bldP spid="25622" grpId="0" animBg="1"/>
      <p:bldP spid="25636" grpId="0" animBg="1"/>
      <p:bldP spid="25638" grpId="0" animBg="1"/>
      <p:bldP spid="25639" grpId="0"/>
      <p:bldP spid="25640" grpId="0" animBg="1"/>
      <p:bldP spid="25641" grpId="0" animBg="1"/>
      <p:bldP spid="25642" grpId="0"/>
      <p:bldP spid="25643" grpId="0"/>
      <p:bldP spid="25644" grpId="0"/>
      <p:bldP spid="25645" grpId="0"/>
      <p:bldP spid="25646" grpId="0"/>
      <p:bldP spid="25647" grpId="0"/>
      <p:bldP spid="256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295400" y="990600"/>
            <a:ext cx="7010400" cy="868362"/>
          </a:xfrm>
        </p:spPr>
        <p:txBody>
          <a:bodyPr>
            <a:normAutofit/>
          </a:bodyPr>
          <a:lstStyle/>
          <a:p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kulit</a:t>
            </a:r>
            <a:r>
              <a:rPr lang="en-US" dirty="0" smtClean="0"/>
              <a:t> </a:t>
            </a:r>
            <a:r>
              <a:rPr lang="en-US" dirty="0" err="1" smtClean="0"/>
              <a:t>tabung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51" y="2575687"/>
            <a:ext cx="8250449" cy="291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40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4119" name="Text Box 39"/>
              <p:cNvSpPr txBox="1">
                <a:spLocks noChangeArrowheads="1"/>
              </p:cNvSpPr>
              <p:nvPr/>
            </p:nvSpPr>
            <p:spPr bwMode="auto">
              <a:xfrm>
                <a:off x="3295651" y="1686296"/>
                <a:ext cx="4524444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irisan</a:t>
                </a:r>
                <a:r>
                  <a:rPr lang="en-US" dirty="0"/>
                  <a:t> </a:t>
                </a:r>
                <a:r>
                  <a:rPr lang="en-US" dirty="0" err="1"/>
                  <a:t>berbentuk</a:t>
                </a:r>
                <a:r>
                  <a:rPr lang="en-US" dirty="0"/>
                  <a:t> </a:t>
                </a:r>
                <a:r>
                  <a:rPr lang="en-US" dirty="0" err="1"/>
                  <a:t>persegi</a:t>
                </a:r>
                <a:r>
                  <a:rPr lang="en-US" dirty="0"/>
                  <a:t> </a:t>
                </a:r>
                <a:r>
                  <a:rPr lang="en-US" dirty="0" err="1"/>
                  <a:t>panjang</a:t>
                </a:r>
                <a:endParaRPr lang="en-US" dirty="0"/>
              </a:p>
              <a:p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tinggi</a:t>
                </a:r>
                <a:r>
                  <a:rPr lang="en-US" dirty="0"/>
                  <a:t>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dirty="0"/>
                  <a:t>(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/>
                  <a:t>)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smtClean="0"/>
                  <a:t>alas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    </a:t>
                </a:r>
                <a:r>
                  <a:rPr lang="en-US" dirty="0" err="1"/>
                  <a:t>serta</a:t>
                </a:r>
                <a:r>
                  <a:rPr lang="en-US" dirty="0"/>
                  <a:t> </a:t>
                </a:r>
                <a:r>
                  <a:rPr lang="en-US" dirty="0" err="1"/>
                  <a:t>berjarak</a:t>
                </a:r>
                <a:endParaRPr lang="en-US" dirty="0"/>
              </a:p>
              <a:p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sumbu</a:t>
                </a:r>
                <a:r>
                  <a:rPr lang="en-US" dirty="0"/>
                  <a:t>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dirty="0"/>
                  <a:t> </a:t>
                </a:r>
                <a:r>
                  <a:rPr lang="en-US" dirty="0" err="1"/>
                  <a:t>diputar</a:t>
                </a:r>
                <a:r>
                  <a:rPr lang="en-US" dirty="0"/>
                  <a:t> </a:t>
                </a:r>
                <a:r>
                  <a:rPr lang="en-US" dirty="0" err="1"/>
                  <a:t>terhadap</a:t>
                </a:r>
                <a:r>
                  <a:rPr lang="en-US" dirty="0"/>
                  <a:t> </a:t>
                </a:r>
                <a:r>
                  <a:rPr lang="en-US" dirty="0" err="1"/>
                  <a:t>sumbu</a:t>
                </a:r>
                <a:r>
                  <a:rPr lang="en-US" dirty="0"/>
                  <a:t>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dirty="0"/>
                  <a:t> </a:t>
                </a:r>
              </a:p>
              <a:p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diperoleh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</a:t>
                </a:r>
                <a:r>
                  <a:rPr lang="en-US" dirty="0" err="1"/>
                  <a:t>kulit</a:t>
                </a:r>
                <a:r>
                  <a:rPr lang="en-US" dirty="0"/>
                  <a:t> </a:t>
                </a:r>
                <a:r>
                  <a:rPr lang="en-US" dirty="0" err="1"/>
                  <a:t>tabung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</a:p>
              <a:p>
                <a:r>
                  <a:rPr lang="en-US" dirty="0" err="1"/>
                  <a:t>tinggi</a:t>
                </a:r>
                <a:r>
                  <a:rPr lang="en-US" dirty="0"/>
                  <a:t>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dirty="0"/>
                  <a:t>(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/>
                  <a:t>), </a:t>
                </a:r>
                <a:r>
                  <a:rPr lang="en-US" dirty="0" err="1"/>
                  <a:t>jari-jari</a:t>
                </a:r>
                <a:r>
                  <a:rPr lang="en-US" dirty="0"/>
                  <a:t>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/>
                  <a:t>,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tebal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       </a:t>
                </a:r>
                <a:endParaRPr lang="en-US" dirty="0"/>
              </a:p>
            </p:txBody>
          </p:sp>
        </mc:Choice>
        <mc:Fallback>
          <p:sp>
            <p:nvSpPr>
              <p:cNvPr id="174119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5651" y="1686296"/>
                <a:ext cx="4524444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213" t="-2479" r="-270" b="-578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4117" name="Object 37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36695644"/>
              </p:ext>
            </p:extLst>
          </p:nvPr>
        </p:nvGraphicFramePr>
        <p:xfrm>
          <a:off x="2217738" y="3486520"/>
          <a:ext cx="284162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0" name="Equation" r:id="rId5" imgW="215619" imgH="177569" progId="Equation.3">
                  <p:embed/>
                </p:oleObj>
              </mc:Choice>
              <mc:Fallback>
                <p:oleObj name="Equation" r:id="rId5" imgW="215619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3486520"/>
                        <a:ext cx="284162" cy="233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6" name="Object 5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708965556"/>
              </p:ext>
            </p:extLst>
          </p:nvPr>
        </p:nvGraphicFramePr>
        <p:xfrm>
          <a:off x="1204913" y="4108820"/>
          <a:ext cx="319087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1" name="Equation" r:id="rId7" imgW="215619" imgH="177569" progId="Equation.3">
                  <p:embed/>
                </p:oleObj>
              </mc:Choice>
              <mc:Fallback>
                <p:oleObj name="Equation" r:id="rId7" imgW="215619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4108820"/>
                        <a:ext cx="319087" cy="26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6" name="Text Box 26"/>
          <p:cNvSpPr txBox="1">
            <a:spLocks noChangeArrowheads="1"/>
          </p:cNvSpPr>
          <p:nvPr/>
        </p:nvSpPr>
        <p:spPr bwMode="auto">
          <a:xfrm>
            <a:off x="650631" y="1013334"/>
            <a:ext cx="70663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menghitung</a:t>
            </a:r>
            <a:r>
              <a:rPr lang="en-US" sz="2000" dirty="0"/>
              <a:t> volume </a:t>
            </a:r>
            <a:r>
              <a:rPr lang="en-US" sz="2000" dirty="0" err="1"/>
              <a:t>benda</a:t>
            </a:r>
            <a:r>
              <a:rPr lang="en-US" sz="2000" dirty="0"/>
              <a:t> </a:t>
            </a:r>
            <a:r>
              <a:rPr lang="en-US" sz="2000" dirty="0" err="1"/>
              <a:t>putar</a:t>
            </a:r>
            <a:r>
              <a:rPr lang="en-US" sz="2000" dirty="0"/>
              <a:t> </a:t>
            </a:r>
            <a:r>
              <a:rPr lang="en-US" sz="2000" dirty="0" err="1"/>
              <a:t>gunakan</a:t>
            </a:r>
            <a:r>
              <a:rPr lang="en-US" sz="2000" dirty="0"/>
              <a:t> </a:t>
            </a:r>
            <a:r>
              <a:rPr lang="en-US" sz="2000" dirty="0" err="1"/>
              <a:t>pendekatan</a:t>
            </a:r>
            <a:endParaRPr lang="en-US" sz="2000" dirty="0"/>
          </a:p>
          <a:p>
            <a:r>
              <a:rPr lang="en-US" sz="2000" dirty="0" smtClean="0"/>
              <a:t>iris </a:t>
            </a:r>
            <a:r>
              <a:rPr lang="en-US" sz="2000" dirty="0"/>
              <a:t>, </a:t>
            </a:r>
            <a:r>
              <a:rPr lang="en-US" sz="2000" dirty="0" err="1"/>
              <a:t>hampiri</a:t>
            </a:r>
            <a:r>
              <a:rPr lang="en-US" sz="2000" dirty="0"/>
              <a:t>, </a:t>
            </a:r>
            <a:r>
              <a:rPr lang="en-US" sz="2000" dirty="0" err="1"/>
              <a:t>jumlahkan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ambil</a:t>
            </a:r>
            <a:r>
              <a:rPr lang="en-US" sz="2000" dirty="0"/>
              <a:t> </a:t>
            </a:r>
            <a:r>
              <a:rPr lang="en-US" sz="2000" dirty="0" err="1"/>
              <a:t>limitnya</a:t>
            </a:r>
            <a:r>
              <a:rPr lang="en-US" sz="2000" dirty="0"/>
              <a:t>. </a:t>
            </a:r>
          </a:p>
        </p:txBody>
      </p:sp>
      <p:sp>
        <p:nvSpPr>
          <p:cNvPr id="174107" name="Line 27"/>
          <p:cNvSpPr>
            <a:spLocks noChangeShapeType="1"/>
          </p:cNvSpPr>
          <p:nvPr/>
        </p:nvSpPr>
        <p:spPr bwMode="auto">
          <a:xfrm>
            <a:off x="1239715" y="1786309"/>
            <a:ext cx="0" cy="2073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08" name="Line 28"/>
          <p:cNvSpPr>
            <a:spLocks noChangeShapeType="1"/>
          </p:cNvSpPr>
          <p:nvPr/>
        </p:nvSpPr>
        <p:spPr bwMode="auto">
          <a:xfrm>
            <a:off x="672612" y="3459533"/>
            <a:ext cx="26933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09" name="Freeform 29"/>
          <p:cNvSpPr>
            <a:spLocks/>
          </p:cNvSpPr>
          <p:nvPr/>
        </p:nvSpPr>
        <p:spPr bwMode="auto">
          <a:xfrm>
            <a:off x="1913792" y="2429245"/>
            <a:ext cx="1062404" cy="242888"/>
          </a:xfrm>
          <a:custGeom>
            <a:avLst/>
            <a:gdLst>
              <a:gd name="T0" fmla="*/ 0 w 725"/>
              <a:gd name="T1" fmla="*/ 2147483647 h 153"/>
              <a:gd name="T2" fmla="*/ 2147483647 w 725"/>
              <a:gd name="T3" fmla="*/ 2147483647 h 153"/>
              <a:gd name="T4" fmla="*/ 2147483647 w 725"/>
              <a:gd name="T5" fmla="*/ 2147483647 h 153"/>
              <a:gd name="T6" fmla="*/ 0 60000 65536"/>
              <a:gd name="T7" fmla="*/ 0 60000 65536"/>
              <a:gd name="T8" fmla="*/ 0 60000 65536"/>
              <a:gd name="T9" fmla="*/ 0 w 725"/>
              <a:gd name="T10" fmla="*/ 0 h 153"/>
              <a:gd name="T11" fmla="*/ 725 w 725"/>
              <a:gd name="T12" fmla="*/ 153 h 1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5" h="153">
                <a:moveTo>
                  <a:pt x="0" y="153"/>
                </a:moveTo>
                <a:cubicBezTo>
                  <a:pt x="48" y="84"/>
                  <a:pt x="96" y="16"/>
                  <a:pt x="217" y="8"/>
                </a:cubicBezTo>
                <a:cubicBezTo>
                  <a:pt x="338" y="0"/>
                  <a:pt x="531" y="52"/>
                  <a:pt x="725" y="10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10" name="Text Box 30"/>
          <p:cNvSpPr txBox="1">
            <a:spLocks noChangeArrowheads="1"/>
          </p:cNvSpPr>
          <p:nvPr/>
        </p:nvSpPr>
        <p:spPr bwMode="auto">
          <a:xfrm>
            <a:off x="2181958" y="2053008"/>
            <a:ext cx="502626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800"/>
              <a:t>(</a:t>
            </a:r>
            <a:r>
              <a:rPr lang="en-US" sz="1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/>
              <a:t>)</a:t>
            </a:r>
          </a:p>
        </p:txBody>
      </p:sp>
      <p:sp>
        <p:nvSpPr>
          <p:cNvPr id="174111" name="Line 31"/>
          <p:cNvSpPr>
            <a:spLocks noChangeShapeType="1"/>
          </p:cNvSpPr>
          <p:nvPr/>
        </p:nvSpPr>
        <p:spPr bwMode="auto">
          <a:xfrm>
            <a:off x="2976197" y="2611808"/>
            <a:ext cx="0" cy="84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12" name="Line 32"/>
          <p:cNvSpPr>
            <a:spLocks noChangeShapeType="1"/>
          </p:cNvSpPr>
          <p:nvPr/>
        </p:nvSpPr>
        <p:spPr bwMode="auto">
          <a:xfrm>
            <a:off x="1928446" y="2672133"/>
            <a:ext cx="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13" name="Text Box 33"/>
          <p:cNvSpPr txBox="1">
            <a:spLocks noChangeArrowheads="1"/>
          </p:cNvSpPr>
          <p:nvPr/>
        </p:nvSpPr>
        <p:spPr bwMode="auto">
          <a:xfrm>
            <a:off x="1777512" y="340397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74114" name="Text Box 34"/>
          <p:cNvSpPr txBox="1">
            <a:spLocks noChangeArrowheads="1"/>
          </p:cNvSpPr>
          <p:nvPr/>
        </p:nvSpPr>
        <p:spPr bwMode="auto">
          <a:xfrm>
            <a:off x="2870689" y="339762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74115" name="Text Box 35"/>
          <p:cNvSpPr txBox="1">
            <a:spLocks noChangeArrowheads="1"/>
          </p:cNvSpPr>
          <p:nvPr/>
        </p:nvSpPr>
        <p:spPr bwMode="auto">
          <a:xfrm>
            <a:off x="1948962" y="2784845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74116" name="Rectangle 36"/>
          <p:cNvSpPr>
            <a:spLocks noChangeArrowheads="1"/>
          </p:cNvSpPr>
          <p:nvPr/>
        </p:nvSpPr>
        <p:spPr bwMode="auto">
          <a:xfrm>
            <a:off x="2266951" y="2454645"/>
            <a:ext cx="177311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3" name="AutoShape 43"/>
          <p:cNvSpPr>
            <a:spLocks/>
          </p:cNvSpPr>
          <p:nvPr/>
        </p:nvSpPr>
        <p:spPr bwMode="auto">
          <a:xfrm rot="-5400000">
            <a:off x="1638239" y="2999097"/>
            <a:ext cx="230188" cy="1027235"/>
          </a:xfrm>
          <a:prstGeom prst="leftBrace">
            <a:avLst>
              <a:gd name="adj1" fmla="val 40287"/>
              <a:gd name="adj2" fmla="val 4830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4" name="Text Box 44"/>
          <p:cNvSpPr txBox="1">
            <a:spLocks noChangeArrowheads="1"/>
          </p:cNvSpPr>
          <p:nvPr/>
        </p:nvSpPr>
        <p:spPr bwMode="auto">
          <a:xfrm>
            <a:off x="1603131" y="355002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239716" y="4321545"/>
            <a:ext cx="1773115" cy="1339850"/>
            <a:chOff x="1378" y="2251"/>
            <a:chExt cx="1210" cy="844"/>
          </a:xfrm>
        </p:grpSpPr>
        <p:sp>
          <p:nvSpPr>
            <p:cNvPr id="21541" name="Rectangle 46"/>
            <p:cNvSpPr>
              <a:spLocks noChangeArrowheads="1"/>
            </p:cNvSpPr>
            <p:nvPr/>
          </p:nvSpPr>
          <p:spPr bwMode="auto">
            <a:xfrm>
              <a:off x="2418" y="2305"/>
              <a:ext cx="146" cy="7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2" name="Rectangle 47"/>
            <p:cNvSpPr>
              <a:spLocks noChangeArrowheads="1"/>
            </p:cNvSpPr>
            <p:nvPr/>
          </p:nvSpPr>
          <p:spPr bwMode="auto">
            <a:xfrm>
              <a:off x="1378" y="2305"/>
              <a:ext cx="146" cy="7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3" name="Oval 48"/>
            <p:cNvSpPr>
              <a:spLocks noChangeArrowheads="1"/>
            </p:cNvSpPr>
            <p:nvPr/>
          </p:nvSpPr>
          <p:spPr bwMode="auto">
            <a:xfrm>
              <a:off x="1523" y="2255"/>
              <a:ext cx="895" cy="1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4" name="Oval 49"/>
            <p:cNvSpPr>
              <a:spLocks noChangeArrowheads="1"/>
            </p:cNvSpPr>
            <p:nvPr/>
          </p:nvSpPr>
          <p:spPr bwMode="auto">
            <a:xfrm>
              <a:off x="1523" y="2934"/>
              <a:ext cx="895" cy="1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5" name="Oval 50"/>
            <p:cNvSpPr>
              <a:spLocks noChangeArrowheads="1"/>
            </p:cNvSpPr>
            <p:nvPr/>
          </p:nvSpPr>
          <p:spPr bwMode="auto">
            <a:xfrm>
              <a:off x="1378" y="2251"/>
              <a:ext cx="1210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6" name="Oval 51"/>
            <p:cNvSpPr>
              <a:spLocks noChangeArrowheads="1"/>
            </p:cNvSpPr>
            <p:nvPr/>
          </p:nvSpPr>
          <p:spPr bwMode="auto">
            <a:xfrm>
              <a:off x="1378" y="2896"/>
              <a:ext cx="1210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32" name="Line 52"/>
          <p:cNvSpPr>
            <a:spLocks noChangeShapeType="1"/>
          </p:cNvSpPr>
          <p:nvPr/>
        </p:nvSpPr>
        <p:spPr bwMode="auto">
          <a:xfrm>
            <a:off x="1841989" y="5512170"/>
            <a:ext cx="6740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33" name="AutoShape 53"/>
          <p:cNvSpPr>
            <a:spLocks/>
          </p:cNvSpPr>
          <p:nvPr/>
        </p:nvSpPr>
        <p:spPr bwMode="auto">
          <a:xfrm>
            <a:off x="3048000" y="4435846"/>
            <a:ext cx="212481" cy="1038225"/>
          </a:xfrm>
          <a:prstGeom prst="rightBrace">
            <a:avLst>
              <a:gd name="adj1" fmla="val 3758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4" name="Text Box 54"/>
          <p:cNvSpPr txBox="1">
            <a:spLocks noChangeArrowheads="1"/>
          </p:cNvSpPr>
          <p:nvPr/>
        </p:nvSpPr>
        <p:spPr bwMode="auto">
          <a:xfrm>
            <a:off x="3217985" y="4700958"/>
            <a:ext cx="50262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800"/>
              <a:t>(</a:t>
            </a:r>
            <a:r>
              <a:rPr lang="en-US" sz="1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/>
              <a:t>)</a:t>
            </a:r>
          </a:p>
        </p:txBody>
      </p:sp>
      <p:sp>
        <p:nvSpPr>
          <p:cNvPr id="174135" name="Text Box 55"/>
          <p:cNvSpPr txBox="1">
            <a:spLocks noChangeArrowheads="1"/>
          </p:cNvSpPr>
          <p:nvPr/>
        </p:nvSpPr>
        <p:spPr bwMode="auto">
          <a:xfrm>
            <a:off x="2076451" y="523912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x</a:t>
            </a:r>
          </a:p>
        </p:txBody>
      </p:sp>
      <p:sp>
        <p:nvSpPr>
          <p:cNvPr id="174142" name="Text Box 62"/>
          <p:cNvSpPr txBox="1">
            <a:spLocks noChangeArrowheads="1"/>
          </p:cNvSpPr>
          <p:nvPr/>
        </p:nvSpPr>
        <p:spPr bwMode="auto">
          <a:xfrm>
            <a:off x="3727939" y="3413861"/>
            <a:ext cx="1120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sehingga</a:t>
            </a:r>
          </a:p>
        </p:txBody>
      </p:sp>
      <p:sp>
        <p:nvSpPr>
          <p:cNvPr id="21534" name="Rectangle 64"/>
          <p:cNvSpPr>
            <a:spLocks noChangeArrowheads="1"/>
          </p:cNvSpPr>
          <p:nvPr/>
        </p:nvSpPr>
        <p:spPr bwMode="auto">
          <a:xfrm>
            <a:off x="0" y="306900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143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274039"/>
              </p:ext>
            </p:extLst>
          </p:nvPr>
        </p:nvGraphicFramePr>
        <p:xfrm>
          <a:off x="4868008" y="3398870"/>
          <a:ext cx="25527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2" name="Equation" r:id="rId8" imgW="1193800" imgH="203200" progId="Equation.3">
                  <p:embed/>
                </p:oleObj>
              </mc:Choice>
              <mc:Fallback>
                <p:oleObj name="Equation" r:id="rId8" imgW="1193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008" y="3398870"/>
                        <a:ext cx="25527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5" name="Rectangle 66"/>
          <p:cNvSpPr>
            <a:spLocks noChangeArrowheads="1"/>
          </p:cNvSpPr>
          <p:nvPr/>
        </p:nvSpPr>
        <p:spPr bwMode="auto">
          <a:xfrm>
            <a:off x="0" y="29261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145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678042"/>
              </p:ext>
            </p:extLst>
          </p:nvPr>
        </p:nvGraphicFramePr>
        <p:xfrm>
          <a:off x="4994031" y="4388220"/>
          <a:ext cx="193430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3" name="Equation" r:id="rId10" imgW="1066800" imgH="482600" progId="Equation.3">
                  <p:embed/>
                </p:oleObj>
              </mc:Choice>
              <mc:Fallback>
                <p:oleObj name="Equation" r:id="rId10" imgW="1066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031" y="4388220"/>
                        <a:ext cx="1934308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8" name="AutoShape 68"/>
          <p:cNvSpPr>
            <a:spLocks noChangeArrowheads="1"/>
          </p:cNvSpPr>
          <p:nvPr/>
        </p:nvSpPr>
        <p:spPr bwMode="auto">
          <a:xfrm>
            <a:off x="5767754" y="3892921"/>
            <a:ext cx="212481" cy="384175"/>
          </a:xfrm>
          <a:prstGeom prst="downArrow">
            <a:avLst>
              <a:gd name="adj1" fmla="val 50000"/>
              <a:gd name="adj2" fmla="val 417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1062404" y="2172070"/>
            <a:ext cx="391257" cy="114300"/>
            <a:chOff x="531" y="3781"/>
            <a:chExt cx="267" cy="72"/>
          </a:xfrm>
        </p:grpSpPr>
        <p:sp>
          <p:nvSpPr>
            <p:cNvPr id="21539" name="Oval 70"/>
            <p:cNvSpPr>
              <a:spLocks noChangeArrowheads="1"/>
            </p:cNvSpPr>
            <p:nvPr/>
          </p:nvSpPr>
          <p:spPr bwMode="auto">
            <a:xfrm>
              <a:off x="531" y="3781"/>
              <a:ext cx="267" cy="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Line 71"/>
            <p:cNvSpPr>
              <a:spLocks noChangeShapeType="1"/>
            </p:cNvSpPr>
            <p:nvPr/>
          </p:nvSpPr>
          <p:spPr bwMode="auto">
            <a:xfrm>
              <a:off x="605" y="3853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429000" y="5189689"/>
            <a:ext cx="45384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Catatan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penting</a:t>
            </a:r>
            <a:r>
              <a:rPr lang="en-US" b="1" dirty="0" smtClean="0">
                <a:solidFill>
                  <a:srgbClr val="FF0000"/>
                </a:solidFill>
              </a:rPr>
              <a:t>!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 smtClean="0"/>
              <a:t>Jari-jari</a:t>
            </a:r>
            <a:r>
              <a:rPr lang="en-US" dirty="0" smtClean="0"/>
              <a:t> =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partisi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 </a:t>
            </a:r>
            <a:r>
              <a:rPr lang="en-US" dirty="0" err="1"/>
              <a:t>putar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33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7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7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7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2000"/>
                                        <p:tgtEl>
                                          <p:spTgt spid="17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7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2000"/>
                                        <p:tgtEl>
                                          <p:spTgt spid="17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2000"/>
                                        <p:tgtEl>
                                          <p:spTgt spid="17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7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7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7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7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7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1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17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17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17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17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17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17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17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2000"/>
                                        <p:tgtEl>
                                          <p:spTgt spid="17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8" dur="2000"/>
                                        <p:tgtEl>
                                          <p:spTgt spid="17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2000"/>
                                        <p:tgtEl>
                                          <p:spTgt spid="17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8" dur="2000"/>
                                        <p:tgtEl>
                                          <p:spTgt spid="17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9" grpId="0"/>
      <p:bldP spid="174106" grpId="0"/>
      <p:bldP spid="174107" grpId="0" animBg="1"/>
      <p:bldP spid="174108" grpId="0" animBg="1"/>
      <p:bldP spid="174109" grpId="0" animBg="1"/>
      <p:bldP spid="174110" grpId="0"/>
      <p:bldP spid="174111" grpId="0" animBg="1"/>
      <p:bldP spid="174112" grpId="0" animBg="1"/>
      <p:bldP spid="174113" grpId="0"/>
      <p:bldP spid="174114" grpId="0"/>
      <p:bldP spid="174115" grpId="0"/>
      <p:bldP spid="174116" grpId="0" animBg="1"/>
      <p:bldP spid="174123" grpId="0" animBg="1"/>
      <p:bldP spid="174123" grpId="1" animBg="1"/>
      <p:bldP spid="174124" grpId="0"/>
      <p:bldP spid="174132" grpId="0" animBg="1"/>
      <p:bldP spid="174133" grpId="0" animBg="1"/>
      <p:bldP spid="174134" grpId="0"/>
      <p:bldP spid="174135" grpId="0"/>
      <p:bldP spid="174142" grpId="0"/>
      <p:bldP spid="174148" grpId="0" animBg="1"/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567" name="Text Box 37"/>
              <p:cNvSpPr txBox="1">
                <a:spLocks noChangeArrowheads="1"/>
              </p:cNvSpPr>
              <p:nvPr/>
            </p:nvSpPr>
            <p:spPr bwMode="auto">
              <a:xfrm>
                <a:off x="3162041" y="2143738"/>
                <a:ext cx="4430572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irisan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tinggi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 </a:t>
                </a:r>
                <a:r>
                  <a:rPr lang="en-US" dirty="0" smtClean="0"/>
                  <a:t>,</a:t>
                </a:r>
                <a:r>
                  <a:rPr lang="en-US" dirty="0" err="1" smtClean="0"/>
                  <a:t>tebal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berjarak</a:t>
                </a:r>
                <a:r>
                  <a:rPr lang="en-US" dirty="0"/>
                  <a:t> x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sumbu</a:t>
                </a:r>
                <a:r>
                  <a:rPr lang="en-US" dirty="0"/>
                  <a:t> y </a:t>
                </a:r>
                <a:r>
                  <a:rPr lang="en-US" dirty="0" err="1"/>
                  <a:t>diputar</a:t>
                </a:r>
                <a:r>
                  <a:rPr lang="en-US" dirty="0"/>
                  <a:t> </a:t>
                </a:r>
                <a:r>
                  <a:rPr lang="en-US" dirty="0" err="1"/>
                  <a:t>terhadap</a:t>
                </a:r>
                <a:endParaRPr lang="en-US" dirty="0"/>
              </a:p>
              <a:p>
                <a:r>
                  <a:rPr lang="en-US" dirty="0" err="1"/>
                  <a:t>sumbu</a:t>
                </a:r>
                <a:r>
                  <a:rPr lang="en-US" dirty="0"/>
                  <a:t> y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diperoleh</a:t>
                </a:r>
                <a:r>
                  <a:rPr lang="en-US" dirty="0"/>
                  <a:t> </a:t>
                </a:r>
                <a:r>
                  <a:rPr lang="en-US" dirty="0" err="1"/>
                  <a:t>kulit</a:t>
                </a:r>
                <a:r>
                  <a:rPr lang="en-US" dirty="0"/>
                  <a:t> </a:t>
                </a:r>
                <a:r>
                  <a:rPr lang="en-US" dirty="0" err="1"/>
                  <a:t>tabung</a:t>
                </a:r>
                <a:r>
                  <a:rPr lang="en-US" dirty="0"/>
                  <a:t> </a:t>
                </a:r>
              </a:p>
              <a:p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 smtClean="0"/>
                  <a:t>tinggi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tebal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dan </a:t>
                </a:r>
                <a:r>
                  <a:rPr lang="en-US" dirty="0" err="1" smtClean="0"/>
                  <a:t>jari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jari</a:t>
                </a:r>
                <a:r>
                  <a:rPr lang="en-US" dirty="0" smtClean="0"/>
                  <a:t> </a:t>
                </a:r>
                <a:r>
                  <a:rPr lang="en-US" dirty="0"/>
                  <a:t>x</a:t>
                </a:r>
              </a:p>
            </p:txBody>
          </p:sp>
        </mc:Choice>
        <mc:Fallback>
          <p:sp>
            <p:nvSpPr>
              <p:cNvPr id="2256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2041" y="2143738"/>
                <a:ext cx="4430572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38" t="-3046" r="-413" b="-710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287" name="Text Box 15"/>
              <p:cNvSpPr txBox="1">
                <a:spLocks noChangeArrowheads="1"/>
              </p:cNvSpPr>
              <p:nvPr/>
            </p:nvSpPr>
            <p:spPr bwMode="auto">
              <a:xfrm>
                <a:off x="585606" y="527858"/>
                <a:ext cx="7041287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Contoh</a:t>
                </a:r>
                <a:r>
                  <a:rPr lang="en-US" sz="2400" dirty="0"/>
                  <a:t>: </a:t>
                </a:r>
                <a:r>
                  <a:rPr lang="en-US" sz="2400" dirty="0" err="1"/>
                  <a:t>Tentukan</a:t>
                </a:r>
                <a:r>
                  <a:rPr lang="en-US" sz="2400" dirty="0"/>
                  <a:t> volume </a:t>
                </a:r>
                <a:r>
                  <a:rPr lang="en-US" sz="2400" dirty="0" err="1"/>
                  <a:t>benda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putar</a:t>
                </a:r>
                <a:r>
                  <a:rPr lang="en-US" sz="2400" dirty="0"/>
                  <a:t> yang </a:t>
                </a:r>
                <a:r>
                  <a:rPr lang="en-US" sz="2400" dirty="0" err="1"/>
                  <a:t>terjadi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jika</a:t>
                </a:r>
                <a:endParaRPr lang="en-US" sz="2400" dirty="0"/>
              </a:p>
              <a:p>
                <a:r>
                  <a:rPr lang="en-US" sz="2400" dirty="0" err="1"/>
                  <a:t>daerah</a:t>
                </a:r>
                <a:r>
                  <a:rPr lang="en-US" sz="2400" dirty="0"/>
                  <a:t> D yang </a:t>
                </a:r>
                <a:r>
                  <a:rPr lang="en-US" sz="2400" dirty="0" err="1"/>
                  <a:t>dibatasi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oleh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, </a:t>
                </a:r>
                <a:r>
                  <a:rPr lang="en-US" sz="2400" dirty="0" err="1"/>
                  <a:t>sumbu</a:t>
                </a:r>
                <a:r>
                  <a:rPr lang="en-US" sz="2400" dirty="0"/>
                  <a:t> x, </a:t>
                </a:r>
                <a:r>
                  <a:rPr lang="en-US" sz="2400" dirty="0" err="1"/>
                  <a:t>dan</a:t>
                </a:r>
                <a:r>
                  <a:rPr lang="en-US" sz="2400" dirty="0"/>
                  <a:t> </a:t>
                </a:r>
              </a:p>
              <a:p>
                <a:r>
                  <a:rPr lang="en-US" sz="2400" dirty="0" err="1"/>
                  <a:t>garis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x = 2 </a:t>
                </a:r>
                <a:r>
                  <a:rPr lang="en-US" sz="2400" dirty="0" err="1"/>
                  <a:t>diputar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terhadap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sumbu</a:t>
                </a:r>
                <a:r>
                  <a:rPr lang="en-US" sz="2400" dirty="0"/>
                  <a:t> y </a:t>
                </a:r>
              </a:p>
            </p:txBody>
          </p:sp>
        </mc:Choice>
        <mc:Fallback>
          <p:sp>
            <p:nvSpPr>
              <p:cNvPr id="182287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606" y="527858"/>
                <a:ext cx="7041287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1299" t="-4082" r="-173" b="-112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43" name="Rectangle 17"/>
          <p:cNvSpPr>
            <a:spLocks noChangeArrowheads="1"/>
          </p:cNvSpPr>
          <p:nvPr/>
        </p:nvSpPr>
        <p:spPr bwMode="auto">
          <a:xfrm>
            <a:off x="0" y="450532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2290" name="Object 18"/>
          <p:cNvGraphicFramePr>
            <a:graphicFrameLocks noChangeAspect="1"/>
          </p:cNvGraphicFramePr>
          <p:nvPr>
            <p:extLst/>
          </p:nvPr>
        </p:nvGraphicFramePr>
        <p:xfrm>
          <a:off x="1771651" y="4119562"/>
          <a:ext cx="56710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0" name="Equation" r:id="rId6" imgW="431613" imgH="228501" progId="Equation.3">
                  <p:embed/>
                </p:oleObj>
              </mc:Choice>
              <mc:Fallback>
                <p:oleObj name="Equation" r:id="rId6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1" y="4119562"/>
                        <a:ext cx="567103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91" name="Object 19"/>
          <p:cNvGraphicFramePr>
            <a:graphicFrameLocks noChangeAspect="1"/>
          </p:cNvGraphicFramePr>
          <p:nvPr>
            <p:extLst/>
          </p:nvPr>
        </p:nvGraphicFramePr>
        <p:xfrm>
          <a:off x="2077915" y="5349874"/>
          <a:ext cx="27109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1" name="Equation" r:id="rId8" imgW="215619" imgH="177569" progId="Equation.3">
                  <p:embed/>
                </p:oleObj>
              </mc:Choice>
              <mc:Fallback>
                <p:oleObj name="Equation" r:id="rId8" imgW="215619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915" y="5349874"/>
                        <a:ext cx="27109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92" name="Line 20"/>
          <p:cNvSpPr>
            <a:spLocks noChangeShapeType="1"/>
          </p:cNvSpPr>
          <p:nvPr/>
        </p:nvSpPr>
        <p:spPr bwMode="auto">
          <a:xfrm>
            <a:off x="460131" y="5310187"/>
            <a:ext cx="36151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2293" name="Freeform 21"/>
          <p:cNvSpPr>
            <a:spLocks/>
          </p:cNvSpPr>
          <p:nvPr/>
        </p:nvSpPr>
        <p:spPr bwMode="auto">
          <a:xfrm>
            <a:off x="879231" y="3259138"/>
            <a:ext cx="1878623" cy="2035175"/>
          </a:xfrm>
          <a:custGeom>
            <a:avLst/>
            <a:gdLst>
              <a:gd name="T0" fmla="*/ 0 w 1282"/>
              <a:gd name="T1" fmla="*/ 2147483647 h 1282"/>
              <a:gd name="T2" fmla="*/ 2147483647 w 1282"/>
              <a:gd name="T3" fmla="*/ 2147483647 h 1282"/>
              <a:gd name="T4" fmla="*/ 2147483647 w 1282"/>
              <a:gd name="T5" fmla="*/ 0 h 1282"/>
              <a:gd name="T6" fmla="*/ 0 60000 65536"/>
              <a:gd name="T7" fmla="*/ 0 60000 65536"/>
              <a:gd name="T8" fmla="*/ 0 60000 65536"/>
              <a:gd name="T9" fmla="*/ 0 w 1282"/>
              <a:gd name="T10" fmla="*/ 0 h 1282"/>
              <a:gd name="T11" fmla="*/ 1282 w 1282"/>
              <a:gd name="T12" fmla="*/ 1282 h 12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82" h="1282">
                <a:moveTo>
                  <a:pt x="0" y="1282"/>
                </a:moveTo>
                <a:cubicBezTo>
                  <a:pt x="292" y="1207"/>
                  <a:pt x="584" y="1133"/>
                  <a:pt x="798" y="919"/>
                </a:cubicBezTo>
                <a:cubicBezTo>
                  <a:pt x="1012" y="705"/>
                  <a:pt x="1147" y="352"/>
                  <a:pt x="128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2294" name="Line 22"/>
          <p:cNvSpPr>
            <a:spLocks noChangeShapeType="1"/>
          </p:cNvSpPr>
          <p:nvPr/>
        </p:nvSpPr>
        <p:spPr bwMode="auto">
          <a:xfrm>
            <a:off x="2763715" y="3236913"/>
            <a:ext cx="0" cy="2073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2295" name="Text Box 23"/>
          <p:cNvSpPr txBox="1">
            <a:spLocks noChangeArrowheads="1"/>
          </p:cNvSpPr>
          <p:nvPr/>
        </p:nvSpPr>
        <p:spPr bwMode="auto">
          <a:xfrm>
            <a:off x="2621573" y="5310187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182297" name="Rectangle 25"/>
          <p:cNvSpPr>
            <a:spLocks noChangeArrowheads="1"/>
          </p:cNvSpPr>
          <p:nvPr/>
        </p:nvSpPr>
        <p:spPr bwMode="auto">
          <a:xfrm>
            <a:off x="2126274" y="4543425"/>
            <a:ext cx="177311" cy="766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Line 26"/>
          <p:cNvSpPr>
            <a:spLocks noChangeShapeType="1"/>
          </p:cNvSpPr>
          <p:nvPr/>
        </p:nvSpPr>
        <p:spPr bwMode="auto">
          <a:xfrm>
            <a:off x="2126274" y="5387974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82302" name="Object 30"/>
          <p:cNvGraphicFramePr>
            <a:graphicFrameLocks noChangeAspect="1"/>
          </p:cNvGraphicFramePr>
          <p:nvPr>
            <p:extLst/>
          </p:nvPr>
        </p:nvGraphicFramePr>
        <p:xfrm>
          <a:off x="2516067" y="4773612"/>
          <a:ext cx="24911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2" name="Equation" r:id="rId10" imgW="177480" imgH="203040" progId="Equation.3">
                  <p:embed/>
                </p:oleObj>
              </mc:Choice>
              <mc:Fallback>
                <p:oleObj name="Equation" r:id="rId10" imgW="177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067" y="4773612"/>
                        <a:ext cx="249115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303" name="Text Box 31"/>
          <p:cNvSpPr txBox="1">
            <a:spLocks noChangeArrowheads="1"/>
          </p:cNvSpPr>
          <p:nvPr/>
        </p:nvSpPr>
        <p:spPr bwMode="auto">
          <a:xfrm>
            <a:off x="1828801" y="4884737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</a:t>
            </a:r>
          </a:p>
        </p:txBody>
      </p:sp>
      <p:sp>
        <p:nvSpPr>
          <p:cNvPr id="182304" name="Line 32"/>
          <p:cNvSpPr>
            <a:spLocks noChangeShapeType="1"/>
          </p:cNvSpPr>
          <p:nvPr/>
        </p:nvSpPr>
        <p:spPr bwMode="auto">
          <a:xfrm>
            <a:off x="890954" y="3082924"/>
            <a:ext cx="0" cy="314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2305" name="AutoShape 33"/>
          <p:cNvSpPr>
            <a:spLocks/>
          </p:cNvSpPr>
          <p:nvPr/>
        </p:nvSpPr>
        <p:spPr bwMode="auto">
          <a:xfrm>
            <a:off x="2409092" y="4543425"/>
            <a:ext cx="106974" cy="766763"/>
          </a:xfrm>
          <a:prstGeom prst="rightBrace">
            <a:avLst>
              <a:gd name="adj1" fmla="val 551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2307" name="Line 35"/>
          <p:cNvSpPr>
            <a:spLocks noChangeShapeType="1"/>
          </p:cNvSpPr>
          <p:nvPr/>
        </p:nvSpPr>
        <p:spPr bwMode="auto">
          <a:xfrm>
            <a:off x="920262" y="5387974"/>
            <a:ext cx="11708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2308" name="Text Box 36"/>
          <p:cNvSpPr txBox="1">
            <a:spLocks noChangeArrowheads="1"/>
          </p:cNvSpPr>
          <p:nvPr/>
        </p:nvSpPr>
        <p:spPr bwMode="auto">
          <a:xfrm>
            <a:off x="1332035" y="536733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x</a:t>
            </a:r>
          </a:p>
        </p:txBody>
      </p:sp>
      <p:sp>
        <p:nvSpPr>
          <p:cNvPr id="22555" name="Rectangle 39"/>
          <p:cNvSpPr>
            <a:spLocks noChangeArrowheads="1"/>
          </p:cNvSpPr>
          <p:nvPr/>
        </p:nvSpPr>
        <p:spPr bwMode="auto">
          <a:xfrm>
            <a:off x="0" y="450532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56" name="Rectangle 41"/>
          <p:cNvSpPr>
            <a:spLocks noChangeArrowheads="1"/>
          </p:cNvSpPr>
          <p:nvPr/>
        </p:nvSpPr>
        <p:spPr bwMode="auto">
          <a:xfrm>
            <a:off x="0" y="452913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57" name="Rectangle 43"/>
          <p:cNvSpPr>
            <a:spLocks noChangeArrowheads="1"/>
          </p:cNvSpPr>
          <p:nvPr/>
        </p:nvSpPr>
        <p:spPr bwMode="auto">
          <a:xfrm>
            <a:off x="0" y="450532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58" name="Rectangle 45"/>
          <p:cNvSpPr>
            <a:spLocks noChangeArrowheads="1"/>
          </p:cNvSpPr>
          <p:nvPr/>
        </p:nvSpPr>
        <p:spPr bwMode="auto">
          <a:xfrm>
            <a:off x="0" y="452913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2324" name="Text Box 52"/>
          <p:cNvSpPr txBox="1">
            <a:spLocks noChangeArrowheads="1"/>
          </p:cNvSpPr>
          <p:nvPr/>
        </p:nvSpPr>
        <p:spPr bwMode="auto">
          <a:xfrm>
            <a:off x="3729588" y="3997324"/>
            <a:ext cx="203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 err="1"/>
              <a:t>Sehingga</a:t>
            </a:r>
            <a:r>
              <a:rPr lang="en-US" sz="1800" dirty="0"/>
              <a:t> </a:t>
            </a:r>
          </a:p>
        </p:txBody>
      </p:sp>
      <p:sp>
        <p:nvSpPr>
          <p:cNvPr id="22561" name="Rectangle 54"/>
          <p:cNvSpPr>
            <a:spLocks noChangeArrowheads="1"/>
          </p:cNvSpPr>
          <p:nvPr/>
        </p:nvSpPr>
        <p:spPr bwMode="auto">
          <a:xfrm>
            <a:off x="0" y="450532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2325" name="Object 53"/>
          <p:cNvGraphicFramePr>
            <a:graphicFrameLocks noChangeAspect="1"/>
          </p:cNvGraphicFramePr>
          <p:nvPr>
            <p:extLst/>
          </p:nvPr>
        </p:nvGraphicFramePr>
        <p:xfrm>
          <a:off x="4536831" y="4343400"/>
          <a:ext cx="297766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3" name="Equation" r:id="rId12" imgW="1714500" imgH="228600" progId="Equation.3">
                  <p:embed/>
                </p:oleObj>
              </mc:Choice>
              <mc:Fallback>
                <p:oleObj name="Equation" r:id="rId12" imgW="1714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6831" y="4343400"/>
                        <a:ext cx="2977662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327" name="Text Box 55"/>
          <p:cNvSpPr txBox="1">
            <a:spLocks noChangeArrowheads="1"/>
          </p:cNvSpPr>
          <p:nvPr/>
        </p:nvSpPr>
        <p:spPr bwMode="auto">
          <a:xfrm>
            <a:off x="4245220" y="5008562"/>
            <a:ext cx="2249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Volume benda putar</a:t>
            </a:r>
          </a:p>
        </p:txBody>
      </p:sp>
      <p:sp>
        <p:nvSpPr>
          <p:cNvPr id="22563" name="Rectangle 57"/>
          <p:cNvSpPr>
            <a:spLocks noChangeArrowheads="1"/>
          </p:cNvSpPr>
          <p:nvPr/>
        </p:nvSpPr>
        <p:spPr bwMode="auto">
          <a:xfrm>
            <a:off x="0" y="437673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232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897418"/>
              </p:ext>
            </p:extLst>
          </p:nvPr>
        </p:nvGraphicFramePr>
        <p:xfrm>
          <a:off x="4605445" y="5241000"/>
          <a:ext cx="333228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4" name="Equation" r:id="rId14" imgW="1752600" imgH="482600" progId="Equation.3">
                  <p:embed/>
                </p:oleObj>
              </mc:Choice>
              <mc:Fallback>
                <p:oleObj name="Equation" r:id="rId14" imgW="1752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445" y="5241000"/>
                        <a:ext cx="3332285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741485" y="3313112"/>
            <a:ext cx="391258" cy="114300"/>
            <a:chOff x="531" y="3781"/>
            <a:chExt cx="267" cy="72"/>
          </a:xfrm>
        </p:grpSpPr>
        <p:sp>
          <p:nvSpPr>
            <p:cNvPr id="22565" name="Oval 59"/>
            <p:cNvSpPr>
              <a:spLocks noChangeArrowheads="1"/>
            </p:cNvSpPr>
            <p:nvPr/>
          </p:nvSpPr>
          <p:spPr bwMode="auto">
            <a:xfrm>
              <a:off x="531" y="3781"/>
              <a:ext cx="267" cy="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6" name="Line 60"/>
            <p:cNvSpPr>
              <a:spLocks noChangeShapeType="1"/>
            </p:cNvSpPr>
            <p:nvPr/>
          </p:nvSpPr>
          <p:spPr bwMode="auto">
            <a:xfrm>
              <a:off x="605" y="3853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16820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8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8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2000"/>
                                        <p:tgtEl>
                                          <p:spTgt spid="18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8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8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8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8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8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8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8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18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18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1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18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18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18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18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7" grpId="0"/>
      <p:bldP spid="182292" grpId="0" animBg="1"/>
      <p:bldP spid="182293" grpId="0" animBg="1"/>
      <p:bldP spid="182294" grpId="0" animBg="1"/>
      <p:bldP spid="182295" grpId="0"/>
      <p:bldP spid="182297" grpId="0" animBg="1"/>
      <p:bldP spid="182303" grpId="0"/>
      <p:bldP spid="182304" grpId="0" animBg="1"/>
      <p:bldP spid="182305" grpId="0" animBg="1"/>
      <p:bldP spid="182307" grpId="0" animBg="1"/>
      <p:bldP spid="182308" grpId="0"/>
      <p:bldP spid="182324" grpId="0"/>
      <p:bldP spid="1823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977412" y="293562"/>
            <a:ext cx="1120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Catatan :</a:t>
            </a: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1189892" y="831726"/>
            <a:ext cx="25058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/>
              <a:t>Metoda</a:t>
            </a:r>
            <a:r>
              <a:rPr lang="en-US" b="1"/>
              <a:t> </a:t>
            </a:r>
            <a:r>
              <a:rPr lang="en-US"/>
              <a:t>cakram/cincin</a:t>
            </a:r>
            <a:endParaRPr lang="en-US" b="1"/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1567962" y="1271462"/>
            <a:ext cx="49552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Irisan dibuat tegak lurus terhadap sumbu putar</a:t>
            </a:r>
          </a:p>
        </p:txBody>
      </p:sp>
      <p:sp>
        <p:nvSpPr>
          <p:cNvPr id="190471" name="Text Box 7"/>
          <p:cNvSpPr txBox="1">
            <a:spLocks noChangeArrowheads="1"/>
          </p:cNvSpPr>
          <p:nvPr/>
        </p:nvSpPr>
        <p:spPr bwMode="auto">
          <a:xfrm>
            <a:off x="1189892" y="1676276"/>
            <a:ext cx="23391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- </a:t>
            </a:r>
            <a:r>
              <a:rPr lang="en-US"/>
              <a:t>Metoda kulit tabung</a:t>
            </a:r>
            <a:endParaRPr lang="en-US" b="1"/>
          </a:p>
        </p:txBody>
      </p:sp>
      <p:sp>
        <p:nvSpPr>
          <p:cNvPr id="190472" name="Text Box 8"/>
          <p:cNvSpPr txBox="1">
            <a:spLocks noChangeArrowheads="1"/>
          </p:cNvSpPr>
          <p:nvPr/>
        </p:nvSpPr>
        <p:spPr bwMode="auto">
          <a:xfrm>
            <a:off x="1559170" y="2052513"/>
            <a:ext cx="43652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Irisan dibuat sejajar dengan sumbu putar</a:t>
            </a:r>
          </a:p>
        </p:txBody>
      </p:sp>
      <p:sp>
        <p:nvSpPr>
          <p:cNvPr id="190473" name="Text Box 9"/>
          <p:cNvSpPr txBox="1">
            <a:spLocks noChangeArrowheads="1"/>
          </p:cNvSpPr>
          <p:nvPr/>
        </p:nvSpPr>
        <p:spPr bwMode="auto">
          <a:xfrm>
            <a:off x="1022839" y="2674812"/>
            <a:ext cx="710963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Jika daerah dan sumbu putarnya sama maka perhitungan dengan </a:t>
            </a:r>
          </a:p>
          <a:p>
            <a:r>
              <a:rPr lang="en-US"/>
              <a:t>menggunakan metoda cakram/cincin dan metoda kulit tabung akan </a:t>
            </a:r>
          </a:p>
          <a:p>
            <a:r>
              <a:rPr lang="en-US"/>
              <a:t>menghasilkan hasil yang sama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0474" name="Text Box 10"/>
              <p:cNvSpPr txBox="1">
                <a:spLocks noChangeArrowheads="1"/>
              </p:cNvSpPr>
              <p:nvPr/>
            </p:nvSpPr>
            <p:spPr bwMode="auto">
              <a:xfrm>
                <a:off x="977412" y="3905126"/>
                <a:ext cx="6904262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Contoh</a:t>
                </a:r>
                <a:r>
                  <a:rPr lang="en-US" dirty="0" smtClean="0"/>
                  <a:t>: </a:t>
                </a:r>
                <a:r>
                  <a:rPr lang="en-US" dirty="0" err="1"/>
                  <a:t>Tentukan</a:t>
                </a:r>
                <a:r>
                  <a:rPr lang="en-US" dirty="0"/>
                  <a:t> </a:t>
                </a:r>
                <a:r>
                  <a:rPr lang="en-US" dirty="0" err="1"/>
                  <a:t>benda</a:t>
                </a:r>
                <a:r>
                  <a:rPr lang="en-US" dirty="0"/>
                  <a:t> </a:t>
                </a:r>
                <a:r>
                  <a:rPr lang="en-US" dirty="0" err="1"/>
                  <a:t>putar</a:t>
                </a:r>
                <a:r>
                  <a:rPr lang="en-US" dirty="0"/>
                  <a:t> yang </a:t>
                </a:r>
                <a:r>
                  <a:rPr lang="en-US" dirty="0" err="1"/>
                  <a:t>terjadi</a:t>
                </a:r>
                <a:r>
                  <a:rPr lang="en-US" dirty="0"/>
                  <a:t>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daerah</a:t>
                </a:r>
                <a:r>
                  <a:rPr lang="en-US" dirty="0"/>
                  <a:t> D yang </a:t>
                </a:r>
                <a:r>
                  <a:rPr lang="en-US" dirty="0" err="1"/>
                  <a:t>dibatasi</a:t>
                </a:r>
                <a:endParaRPr lang="en-US" dirty="0"/>
              </a:p>
              <a:p>
                <a:r>
                  <a:rPr lang="en-US" dirty="0" err="1"/>
                  <a:t>Oleh</a:t>
                </a:r>
                <a:r>
                  <a:rPr lang="en-US" dirty="0"/>
                  <a:t> parabola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garis</a:t>
                </a:r>
                <a:r>
                  <a:rPr lang="en-US" dirty="0" smtClean="0"/>
                  <a:t> </a:t>
                </a:r>
                <a:r>
                  <a:rPr lang="en-US" dirty="0"/>
                  <a:t>x = 2,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sumbu</a:t>
                </a:r>
                <a:r>
                  <a:rPr lang="en-US" dirty="0"/>
                  <a:t> x </a:t>
                </a:r>
                <a:r>
                  <a:rPr lang="en-US" dirty="0" err="1"/>
                  <a:t>diputar</a:t>
                </a:r>
                <a:r>
                  <a:rPr lang="en-US" dirty="0"/>
                  <a:t> </a:t>
                </a:r>
                <a:r>
                  <a:rPr lang="en-US" dirty="0" err="1"/>
                  <a:t>terhadap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90474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7412" y="3905126"/>
                <a:ext cx="6904262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706" t="-5660" b="-141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475" name="Text Box 11"/>
          <p:cNvSpPr txBox="1">
            <a:spLocks noChangeArrowheads="1"/>
          </p:cNvSpPr>
          <p:nvPr/>
        </p:nvSpPr>
        <p:spPr bwMode="auto">
          <a:xfrm>
            <a:off x="2041281" y="4736975"/>
            <a:ext cx="165301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en-US" sz="1800" dirty="0" err="1"/>
              <a:t>Garis</a:t>
            </a:r>
            <a:r>
              <a:rPr lang="en-US" sz="1800" dirty="0"/>
              <a:t> y = </a:t>
            </a:r>
            <a:r>
              <a:rPr lang="en-US" sz="1800" dirty="0" smtClean="0"/>
              <a:t>4</a:t>
            </a:r>
          </a:p>
          <a:p>
            <a:pPr marL="342900" indent="-342900">
              <a:buFontTx/>
              <a:buAutoNum type="alphaLcPeriod"/>
            </a:pPr>
            <a:r>
              <a:rPr lang="en-US" sz="1800" dirty="0" err="1" smtClean="0"/>
              <a:t>Garis</a:t>
            </a:r>
            <a:r>
              <a:rPr lang="en-US" sz="1800" dirty="0" smtClean="0"/>
              <a:t> </a:t>
            </a:r>
            <a:r>
              <a:rPr lang="en-US" sz="1800" dirty="0"/>
              <a:t>x = 3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0" y="278276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218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8" grpId="0"/>
      <p:bldP spid="190469" grpId="0"/>
      <p:bldP spid="190470" grpId="0"/>
      <p:bldP spid="190471" grpId="0"/>
      <p:bldP spid="190472" grpId="0"/>
      <p:bldP spid="190473" grpId="0"/>
      <p:bldP spid="190474" grpId="0"/>
      <p:bldP spid="19047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54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689910"/>
              </p:ext>
            </p:extLst>
          </p:nvPr>
        </p:nvGraphicFramePr>
        <p:xfrm>
          <a:off x="1239716" y="5202609"/>
          <a:ext cx="737235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2" name="Equation" r:id="rId4" imgW="3543300" imgH="482600" progId="Equation.3">
                  <p:embed/>
                </p:oleObj>
              </mc:Choice>
              <mc:Fallback>
                <p:oleObj name="Equation" r:id="rId4" imgW="3543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716" y="5202609"/>
                        <a:ext cx="7372350" cy="992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693128" y="984622"/>
            <a:ext cx="2332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a. Sumbu putar y = 4</a:t>
            </a:r>
          </a:p>
        </p:txBody>
      </p:sp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941963" y="1306885"/>
            <a:ext cx="18774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cincin</a:t>
            </a:r>
            <a:endParaRPr lang="en-US" dirty="0"/>
          </a:p>
        </p:txBody>
      </p:sp>
      <p:graphicFrame>
        <p:nvGraphicFramePr>
          <p:cNvPr id="1914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430739"/>
              </p:ext>
            </p:extLst>
          </p:nvPr>
        </p:nvGraphicFramePr>
        <p:xfrm>
          <a:off x="2375389" y="2784846"/>
          <a:ext cx="56710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3" name="Equation" r:id="rId6" imgW="431613" imgH="228501" progId="Equation.3">
                  <p:embed/>
                </p:oleObj>
              </mc:Choice>
              <mc:Fallback>
                <p:oleObj name="Equation" r:id="rId6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389" y="2784846"/>
                        <a:ext cx="567103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6" name="Line 8"/>
          <p:cNvSpPr>
            <a:spLocks noChangeShapeType="1"/>
          </p:cNvSpPr>
          <p:nvPr/>
        </p:nvSpPr>
        <p:spPr bwMode="auto">
          <a:xfrm>
            <a:off x="1063870" y="3975471"/>
            <a:ext cx="36151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1497" name="Freeform 9"/>
          <p:cNvSpPr>
            <a:spLocks/>
          </p:cNvSpPr>
          <p:nvPr/>
        </p:nvSpPr>
        <p:spPr bwMode="auto">
          <a:xfrm>
            <a:off x="1482970" y="1924422"/>
            <a:ext cx="1878623" cy="2035175"/>
          </a:xfrm>
          <a:custGeom>
            <a:avLst/>
            <a:gdLst>
              <a:gd name="T0" fmla="*/ 0 w 1282"/>
              <a:gd name="T1" fmla="*/ 2147483647 h 1282"/>
              <a:gd name="T2" fmla="*/ 2147483647 w 1282"/>
              <a:gd name="T3" fmla="*/ 2147483647 h 1282"/>
              <a:gd name="T4" fmla="*/ 2147483647 w 1282"/>
              <a:gd name="T5" fmla="*/ 0 h 1282"/>
              <a:gd name="T6" fmla="*/ 0 60000 65536"/>
              <a:gd name="T7" fmla="*/ 0 60000 65536"/>
              <a:gd name="T8" fmla="*/ 0 60000 65536"/>
              <a:gd name="T9" fmla="*/ 0 w 1282"/>
              <a:gd name="T10" fmla="*/ 0 h 1282"/>
              <a:gd name="T11" fmla="*/ 1282 w 1282"/>
              <a:gd name="T12" fmla="*/ 1282 h 12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82" h="1282">
                <a:moveTo>
                  <a:pt x="0" y="1282"/>
                </a:moveTo>
                <a:cubicBezTo>
                  <a:pt x="292" y="1207"/>
                  <a:pt x="584" y="1133"/>
                  <a:pt x="798" y="919"/>
                </a:cubicBezTo>
                <a:cubicBezTo>
                  <a:pt x="1012" y="705"/>
                  <a:pt x="1147" y="352"/>
                  <a:pt x="128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1498" name="Line 10"/>
          <p:cNvSpPr>
            <a:spLocks noChangeShapeType="1"/>
          </p:cNvSpPr>
          <p:nvPr/>
        </p:nvSpPr>
        <p:spPr bwMode="auto">
          <a:xfrm>
            <a:off x="3367454" y="1902197"/>
            <a:ext cx="0" cy="2073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1499" name="Text Box 11"/>
          <p:cNvSpPr txBox="1">
            <a:spLocks noChangeArrowheads="1"/>
          </p:cNvSpPr>
          <p:nvPr/>
        </p:nvSpPr>
        <p:spPr bwMode="auto">
          <a:xfrm>
            <a:off x="3225312" y="3975472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24594" name="Line 13"/>
          <p:cNvSpPr>
            <a:spLocks noChangeShapeType="1"/>
          </p:cNvSpPr>
          <p:nvPr/>
        </p:nvSpPr>
        <p:spPr bwMode="auto">
          <a:xfrm>
            <a:off x="2730012" y="4053259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1504" name="Line 16"/>
          <p:cNvSpPr>
            <a:spLocks noChangeShapeType="1"/>
          </p:cNvSpPr>
          <p:nvPr/>
        </p:nvSpPr>
        <p:spPr bwMode="auto">
          <a:xfrm>
            <a:off x="1494692" y="1748209"/>
            <a:ext cx="0" cy="314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6" name="Text Box 23"/>
          <p:cNvSpPr txBox="1">
            <a:spLocks noChangeArrowheads="1"/>
          </p:cNvSpPr>
          <p:nvPr/>
        </p:nvSpPr>
        <p:spPr bwMode="auto">
          <a:xfrm>
            <a:off x="2359269" y="366432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/>
          </a:p>
        </p:txBody>
      </p:sp>
      <p:pic>
        <p:nvPicPr>
          <p:cNvPr id="191518" name="Picture 30" descr="daerah-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47751" y="1766191"/>
            <a:ext cx="3648808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1519" name="Text Box 31"/>
          <p:cNvSpPr txBox="1">
            <a:spLocks noChangeArrowheads="1"/>
          </p:cNvSpPr>
          <p:nvPr/>
        </p:nvSpPr>
        <p:spPr bwMode="auto">
          <a:xfrm>
            <a:off x="2444262" y="3570659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</a:t>
            </a:r>
          </a:p>
        </p:txBody>
      </p:sp>
      <p:sp>
        <p:nvSpPr>
          <p:cNvPr id="191520" name="Line 32"/>
          <p:cNvSpPr>
            <a:spLocks noChangeShapeType="1"/>
          </p:cNvSpPr>
          <p:nvPr/>
        </p:nvSpPr>
        <p:spPr bwMode="auto">
          <a:xfrm>
            <a:off x="1097573" y="1924421"/>
            <a:ext cx="2977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1521" name="Text Box 33"/>
          <p:cNvSpPr txBox="1">
            <a:spLocks noChangeArrowheads="1"/>
          </p:cNvSpPr>
          <p:nvPr/>
        </p:nvSpPr>
        <p:spPr bwMode="auto">
          <a:xfrm>
            <a:off x="3827585" y="1879972"/>
            <a:ext cx="562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y=4</a:t>
            </a:r>
          </a:p>
        </p:txBody>
      </p:sp>
      <p:sp>
        <p:nvSpPr>
          <p:cNvPr id="191522" name="Rectangle 34"/>
          <p:cNvSpPr>
            <a:spLocks noChangeArrowheads="1"/>
          </p:cNvSpPr>
          <p:nvPr/>
        </p:nvSpPr>
        <p:spPr bwMode="auto">
          <a:xfrm>
            <a:off x="2964474" y="2646734"/>
            <a:ext cx="212480" cy="13446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Rectangle 36"/>
          <p:cNvSpPr>
            <a:spLocks noChangeArrowheads="1"/>
          </p:cNvSpPr>
          <p:nvPr/>
        </p:nvSpPr>
        <p:spPr bwMode="auto">
          <a:xfrm>
            <a:off x="0" y="30785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152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342985"/>
              </p:ext>
            </p:extLst>
          </p:nvPr>
        </p:nvGraphicFramePr>
        <p:xfrm>
          <a:off x="2942492" y="4051672"/>
          <a:ext cx="317989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4" name="Equation" r:id="rId9" imgW="215619" imgH="177569" progId="Equation.3">
                  <p:embed/>
                </p:oleObj>
              </mc:Choice>
              <mc:Fallback>
                <p:oleObj name="Equation" r:id="rId9" imgW="215619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492" y="4051672"/>
                        <a:ext cx="317989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25" name="Text Box 37"/>
          <p:cNvSpPr txBox="1">
            <a:spLocks noChangeArrowheads="1"/>
          </p:cNvSpPr>
          <p:nvPr/>
        </p:nvSpPr>
        <p:spPr bwMode="auto">
          <a:xfrm>
            <a:off x="4891454" y="1465635"/>
            <a:ext cx="39613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Jika irisan diputar terhadap garis y=4</a:t>
            </a:r>
          </a:p>
          <a:p>
            <a:r>
              <a:rPr lang="en-US"/>
              <a:t>akan diperoleh cincin dengan </a:t>
            </a:r>
          </a:p>
        </p:txBody>
      </p:sp>
      <p:sp>
        <p:nvSpPr>
          <p:cNvPr id="191526" name="Text Box 38"/>
          <p:cNvSpPr txBox="1">
            <a:spLocks noChangeArrowheads="1"/>
          </p:cNvSpPr>
          <p:nvPr/>
        </p:nvSpPr>
        <p:spPr bwMode="auto">
          <a:xfrm>
            <a:off x="5196255" y="2180010"/>
            <a:ext cx="18325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Jari-jari dalam =</a:t>
            </a:r>
          </a:p>
        </p:txBody>
      </p:sp>
      <p:sp>
        <p:nvSpPr>
          <p:cNvPr id="191527" name="Line 39"/>
          <p:cNvSpPr>
            <a:spLocks noChangeShapeType="1"/>
          </p:cNvSpPr>
          <p:nvPr/>
        </p:nvSpPr>
        <p:spPr bwMode="auto">
          <a:xfrm>
            <a:off x="3048000" y="1940297"/>
            <a:ext cx="0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9152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572857"/>
              </p:ext>
            </p:extLst>
          </p:nvPr>
        </p:nvGraphicFramePr>
        <p:xfrm>
          <a:off x="7105650" y="2157783"/>
          <a:ext cx="12763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5" name="Equation" r:id="rId11" imgW="812447" imgH="241195" progId="Equation.3">
                  <p:embed/>
                </p:oleObj>
              </mc:Choice>
              <mc:Fallback>
                <p:oleObj name="Equation" r:id="rId11" imgW="81244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650" y="2157783"/>
                        <a:ext cx="127635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3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507202"/>
              </p:ext>
            </p:extLst>
          </p:nvPr>
        </p:nvGraphicFramePr>
        <p:xfrm>
          <a:off x="2305051" y="2143497"/>
          <a:ext cx="70778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6" name="Equation" r:id="rId13" imgW="520700" imgH="228600" progId="Equation.3">
                  <p:embed/>
                </p:oleObj>
              </mc:Choice>
              <mc:Fallback>
                <p:oleObj name="Equation" r:id="rId13" imgW="520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1" y="2143497"/>
                        <a:ext cx="707780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33" name="Text Box 45"/>
          <p:cNvSpPr txBox="1">
            <a:spLocks noChangeArrowheads="1"/>
          </p:cNvSpPr>
          <p:nvPr/>
        </p:nvSpPr>
        <p:spPr bwMode="auto">
          <a:xfrm>
            <a:off x="5174273" y="2661022"/>
            <a:ext cx="15888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Jari-jari luar =</a:t>
            </a:r>
          </a:p>
        </p:txBody>
      </p:sp>
      <p:sp>
        <p:nvSpPr>
          <p:cNvPr id="191534" name="Line 46"/>
          <p:cNvSpPr>
            <a:spLocks noChangeShapeType="1"/>
          </p:cNvSpPr>
          <p:nvPr/>
        </p:nvSpPr>
        <p:spPr bwMode="auto">
          <a:xfrm>
            <a:off x="3295650" y="1940297"/>
            <a:ext cx="0" cy="2035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1536" name="Text Box 48"/>
          <p:cNvSpPr txBox="1">
            <a:spLocks noChangeArrowheads="1"/>
          </p:cNvSpPr>
          <p:nvPr/>
        </p:nvSpPr>
        <p:spPr bwMode="auto">
          <a:xfrm>
            <a:off x="3245827" y="2686422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4</a:t>
            </a:r>
          </a:p>
        </p:txBody>
      </p:sp>
      <p:sp>
        <p:nvSpPr>
          <p:cNvPr id="24609" name="Rectangle 50"/>
          <p:cNvSpPr>
            <a:spLocks noChangeArrowheads="1"/>
          </p:cNvSpPr>
          <p:nvPr/>
        </p:nvSpPr>
        <p:spPr bwMode="auto">
          <a:xfrm>
            <a:off x="0" y="305472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1537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362037"/>
              </p:ext>
            </p:extLst>
          </p:nvPr>
        </p:nvGraphicFramePr>
        <p:xfrm>
          <a:off x="6840415" y="2668959"/>
          <a:ext cx="67407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7" name="Equation" r:id="rId15" imgW="381000" imgH="228600" progId="Equation.3">
                  <p:embed/>
                </p:oleObj>
              </mc:Choice>
              <mc:Fallback>
                <p:oleObj name="Equation" r:id="rId15" imgW="381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415" y="2668959"/>
                        <a:ext cx="674077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39" name="Text Box 51"/>
          <p:cNvSpPr txBox="1">
            <a:spLocks noChangeArrowheads="1"/>
          </p:cNvSpPr>
          <p:nvPr/>
        </p:nvSpPr>
        <p:spPr bwMode="auto">
          <a:xfrm>
            <a:off x="5054112" y="3254747"/>
            <a:ext cx="11592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Sehingga</a:t>
            </a:r>
          </a:p>
        </p:txBody>
      </p:sp>
      <p:sp>
        <p:nvSpPr>
          <p:cNvPr id="24611" name="Rectangle 53"/>
          <p:cNvSpPr>
            <a:spLocks noChangeArrowheads="1"/>
          </p:cNvSpPr>
          <p:nvPr/>
        </p:nvSpPr>
        <p:spPr bwMode="auto">
          <a:xfrm>
            <a:off x="0" y="305472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154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098827"/>
              </p:ext>
            </p:extLst>
          </p:nvPr>
        </p:nvGraphicFramePr>
        <p:xfrm>
          <a:off x="5386754" y="3783385"/>
          <a:ext cx="308463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8" name="Equation" r:id="rId17" imgW="1739900" imgH="228600" progId="Equation.3">
                  <p:embed/>
                </p:oleObj>
              </mc:Choice>
              <mc:Fallback>
                <p:oleObj name="Equation" r:id="rId17" imgW="1739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754" y="3783385"/>
                        <a:ext cx="308463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2" name="Rectangle 55"/>
          <p:cNvSpPr>
            <a:spLocks noChangeArrowheads="1"/>
          </p:cNvSpPr>
          <p:nvPr/>
        </p:nvSpPr>
        <p:spPr bwMode="auto">
          <a:xfrm>
            <a:off x="0" y="305472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154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356389"/>
              </p:ext>
            </p:extLst>
          </p:nvPr>
        </p:nvGraphicFramePr>
        <p:xfrm>
          <a:off x="5848351" y="4256460"/>
          <a:ext cx="1950426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9" name="Equation" r:id="rId19" imgW="1066800" imgH="228600" progId="Equation.3">
                  <p:embed/>
                </p:oleObj>
              </mc:Choice>
              <mc:Fallback>
                <p:oleObj name="Equation" r:id="rId19" imgW="1066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1" y="4256460"/>
                        <a:ext cx="1950426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44" name="Text Box 56"/>
          <p:cNvSpPr txBox="1">
            <a:spLocks noChangeArrowheads="1"/>
          </p:cNvSpPr>
          <p:nvPr/>
        </p:nvSpPr>
        <p:spPr bwMode="auto">
          <a:xfrm>
            <a:off x="955431" y="4845421"/>
            <a:ext cx="2249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Volume benda putar</a:t>
            </a:r>
          </a:p>
        </p:txBody>
      </p:sp>
      <p:sp>
        <p:nvSpPr>
          <p:cNvPr id="24614" name="Rectangle 58"/>
          <p:cNvSpPr>
            <a:spLocks noChangeArrowheads="1"/>
          </p:cNvSpPr>
          <p:nvPr/>
        </p:nvSpPr>
        <p:spPr bwMode="auto">
          <a:xfrm>
            <a:off x="0" y="2926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3764573" y="1795835"/>
            <a:ext cx="133350" cy="287337"/>
            <a:chOff x="2467" y="3152"/>
            <a:chExt cx="91" cy="181"/>
          </a:xfrm>
        </p:grpSpPr>
        <p:sp>
          <p:nvSpPr>
            <p:cNvPr id="24616" name="Oval 60"/>
            <p:cNvSpPr>
              <a:spLocks noChangeArrowheads="1"/>
            </p:cNvSpPr>
            <p:nvPr/>
          </p:nvSpPr>
          <p:spPr bwMode="auto">
            <a:xfrm>
              <a:off x="2467" y="3152"/>
              <a:ext cx="9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Line 61"/>
            <p:cNvSpPr>
              <a:spLocks noChangeShapeType="1"/>
            </p:cNvSpPr>
            <p:nvPr/>
          </p:nvSpPr>
          <p:spPr bwMode="auto">
            <a:xfrm flipV="1">
              <a:off x="2467" y="315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24459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9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20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9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9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19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19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19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19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19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1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19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19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6" dur="2000"/>
                                        <p:tgtEl>
                                          <p:spTgt spid="19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2000"/>
                                        <p:tgtEl>
                                          <p:spTgt spid="19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19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2000"/>
                                        <p:tgtEl>
                                          <p:spTgt spid="19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4" dur="2000"/>
                                        <p:tgtEl>
                                          <p:spTgt spid="19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7" dur="2000"/>
                                        <p:tgtEl>
                                          <p:spTgt spid="19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2" dur="2000"/>
                                        <p:tgtEl>
                                          <p:spTgt spid="19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7" dur="2000"/>
                                        <p:tgtEl>
                                          <p:spTgt spid="19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2" dur="2000"/>
                                        <p:tgtEl>
                                          <p:spTgt spid="19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7" dur="2000"/>
                                        <p:tgtEl>
                                          <p:spTgt spid="19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2" dur="2000"/>
                                        <p:tgtEl>
                                          <p:spTgt spid="19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/>
      <p:bldP spid="191493" grpId="0"/>
      <p:bldP spid="191496" grpId="0" animBg="1"/>
      <p:bldP spid="191497" grpId="0" animBg="1"/>
      <p:bldP spid="191498" grpId="0" animBg="1"/>
      <p:bldP spid="191499" grpId="0"/>
      <p:bldP spid="191504" grpId="0" animBg="1"/>
      <p:bldP spid="191519" grpId="0"/>
      <p:bldP spid="191520" grpId="0" animBg="1"/>
      <p:bldP spid="191521" grpId="0"/>
      <p:bldP spid="191522" grpId="0" animBg="1"/>
      <p:bldP spid="191525" grpId="0"/>
      <p:bldP spid="191526" grpId="0"/>
      <p:bldP spid="191527" grpId="0" animBg="1"/>
      <p:bldP spid="191533" grpId="0"/>
      <p:bldP spid="191534" grpId="0" animBg="1"/>
      <p:bldP spid="191536" grpId="0"/>
      <p:bldP spid="191539" grpId="0"/>
      <p:bldP spid="1915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6" name="Text Box 4"/>
          <p:cNvSpPr txBox="1">
            <a:spLocks noChangeArrowheads="1"/>
          </p:cNvSpPr>
          <p:nvPr/>
        </p:nvSpPr>
        <p:spPr bwMode="auto">
          <a:xfrm>
            <a:off x="835270" y="1211045"/>
            <a:ext cx="35889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(ii)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kulit</a:t>
            </a:r>
            <a:r>
              <a:rPr lang="en-US" dirty="0"/>
              <a:t> </a:t>
            </a:r>
            <a:r>
              <a:rPr lang="en-US" dirty="0" err="1"/>
              <a:t>tabung</a:t>
            </a:r>
            <a:endParaRPr lang="en-US" dirty="0"/>
          </a:p>
        </p:txBody>
      </p:sp>
      <p:graphicFrame>
        <p:nvGraphicFramePr>
          <p:cNvPr id="192517" name="Object 5"/>
          <p:cNvGraphicFramePr>
            <a:graphicFrameLocks noChangeAspect="1"/>
          </p:cNvGraphicFramePr>
          <p:nvPr/>
        </p:nvGraphicFramePr>
        <p:xfrm>
          <a:off x="2321170" y="2693988"/>
          <a:ext cx="567104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8" name="Equation" r:id="rId4" imgW="431613" imgH="228501" progId="Equation.3">
                  <p:embed/>
                </p:oleObj>
              </mc:Choice>
              <mc:Fallback>
                <p:oleObj name="Equation" r:id="rId4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170" y="2693988"/>
                        <a:ext cx="567104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8" name="Line 6"/>
          <p:cNvSpPr>
            <a:spLocks noChangeShapeType="1"/>
          </p:cNvSpPr>
          <p:nvPr/>
        </p:nvSpPr>
        <p:spPr bwMode="auto">
          <a:xfrm>
            <a:off x="1009651" y="3884613"/>
            <a:ext cx="361510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2519" name="Freeform 7"/>
          <p:cNvSpPr>
            <a:spLocks/>
          </p:cNvSpPr>
          <p:nvPr/>
        </p:nvSpPr>
        <p:spPr bwMode="auto">
          <a:xfrm>
            <a:off x="1428751" y="1833564"/>
            <a:ext cx="1878623" cy="2035175"/>
          </a:xfrm>
          <a:custGeom>
            <a:avLst/>
            <a:gdLst>
              <a:gd name="T0" fmla="*/ 0 w 1282"/>
              <a:gd name="T1" fmla="*/ 2147483647 h 1282"/>
              <a:gd name="T2" fmla="*/ 2147483647 w 1282"/>
              <a:gd name="T3" fmla="*/ 2147483647 h 1282"/>
              <a:gd name="T4" fmla="*/ 2147483647 w 1282"/>
              <a:gd name="T5" fmla="*/ 0 h 1282"/>
              <a:gd name="T6" fmla="*/ 0 60000 65536"/>
              <a:gd name="T7" fmla="*/ 0 60000 65536"/>
              <a:gd name="T8" fmla="*/ 0 60000 65536"/>
              <a:gd name="T9" fmla="*/ 0 w 1282"/>
              <a:gd name="T10" fmla="*/ 0 h 1282"/>
              <a:gd name="T11" fmla="*/ 1282 w 1282"/>
              <a:gd name="T12" fmla="*/ 1282 h 12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82" h="1282">
                <a:moveTo>
                  <a:pt x="0" y="1282"/>
                </a:moveTo>
                <a:cubicBezTo>
                  <a:pt x="292" y="1207"/>
                  <a:pt x="584" y="1133"/>
                  <a:pt x="798" y="919"/>
                </a:cubicBezTo>
                <a:cubicBezTo>
                  <a:pt x="1012" y="705"/>
                  <a:pt x="1147" y="352"/>
                  <a:pt x="128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2520" name="Line 8"/>
          <p:cNvSpPr>
            <a:spLocks noChangeShapeType="1"/>
          </p:cNvSpPr>
          <p:nvPr/>
        </p:nvSpPr>
        <p:spPr bwMode="auto">
          <a:xfrm>
            <a:off x="3313235" y="1811339"/>
            <a:ext cx="0" cy="2073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2521" name="Text Box 9"/>
          <p:cNvSpPr txBox="1">
            <a:spLocks noChangeArrowheads="1"/>
          </p:cNvSpPr>
          <p:nvPr/>
        </p:nvSpPr>
        <p:spPr bwMode="auto">
          <a:xfrm>
            <a:off x="3171093" y="3884613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25621" name="Line 10"/>
          <p:cNvSpPr>
            <a:spLocks noChangeShapeType="1"/>
          </p:cNvSpPr>
          <p:nvPr/>
        </p:nvSpPr>
        <p:spPr bwMode="auto">
          <a:xfrm>
            <a:off x="2675792" y="3962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2523" name="Line 11"/>
          <p:cNvSpPr>
            <a:spLocks noChangeShapeType="1"/>
          </p:cNvSpPr>
          <p:nvPr/>
        </p:nvSpPr>
        <p:spPr bwMode="auto">
          <a:xfrm>
            <a:off x="1440474" y="1657350"/>
            <a:ext cx="0" cy="314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Text Box 12"/>
          <p:cNvSpPr txBox="1">
            <a:spLocks noChangeArrowheads="1"/>
          </p:cNvSpPr>
          <p:nvPr/>
        </p:nvSpPr>
        <p:spPr bwMode="auto">
          <a:xfrm>
            <a:off x="2305050" y="35734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/>
          </a:p>
        </p:txBody>
      </p:sp>
      <p:pic>
        <p:nvPicPr>
          <p:cNvPr id="192525" name="Picture 13" descr="daerah-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93531" y="1658939"/>
            <a:ext cx="3648808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2526" name="Text Box 14"/>
          <p:cNvSpPr txBox="1">
            <a:spLocks noChangeArrowheads="1"/>
          </p:cNvSpPr>
          <p:nvPr/>
        </p:nvSpPr>
        <p:spPr bwMode="auto">
          <a:xfrm>
            <a:off x="2390043" y="3479801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</a:t>
            </a:r>
          </a:p>
        </p:txBody>
      </p:sp>
      <p:sp>
        <p:nvSpPr>
          <p:cNvPr id="192527" name="Line 15"/>
          <p:cNvSpPr>
            <a:spLocks noChangeShapeType="1"/>
          </p:cNvSpPr>
          <p:nvPr/>
        </p:nvSpPr>
        <p:spPr bwMode="auto">
          <a:xfrm>
            <a:off x="1043354" y="1833563"/>
            <a:ext cx="2977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2528" name="Text Box 16"/>
          <p:cNvSpPr txBox="1">
            <a:spLocks noChangeArrowheads="1"/>
          </p:cNvSpPr>
          <p:nvPr/>
        </p:nvSpPr>
        <p:spPr bwMode="auto">
          <a:xfrm>
            <a:off x="3773366" y="1789113"/>
            <a:ext cx="562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y=4</a:t>
            </a:r>
          </a:p>
        </p:txBody>
      </p:sp>
      <p:sp>
        <p:nvSpPr>
          <p:cNvPr id="192535" name="Rectangle 23"/>
          <p:cNvSpPr>
            <a:spLocks noChangeArrowheads="1"/>
          </p:cNvSpPr>
          <p:nvPr/>
        </p:nvSpPr>
        <p:spPr bwMode="auto">
          <a:xfrm>
            <a:off x="2639158" y="3141664"/>
            <a:ext cx="672611" cy="192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2536" name="Line 24"/>
          <p:cNvSpPr>
            <a:spLocks noChangeShapeType="1"/>
          </p:cNvSpPr>
          <p:nvPr/>
        </p:nvSpPr>
        <p:spPr bwMode="auto">
          <a:xfrm flipH="1">
            <a:off x="1447800" y="3138488"/>
            <a:ext cx="12060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2537" name="Line 25"/>
          <p:cNvSpPr>
            <a:spLocks noChangeShapeType="1"/>
          </p:cNvSpPr>
          <p:nvPr/>
        </p:nvSpPr>
        <p:spPr bwMode="auto">
          <a:xfrm flipH="1">
            <a:off x="1443404" y="3324225"/>
            <a:ext cx="120601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1" name="Rectangle 27"/>
          <p:cNvSpPr>
            <a:spLocks noChangeArrowheads="1"/>
          </p:cNvSpPr>
          <p:nvPr/>
        </p:nvSpPr>
        <p:spPr bwMode="auto">
          <a:xfrm>
            <a:off x="0" y="33289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2538" name="Object 26"/>
          <p:cNvGraphicFramePr>
            <a:graphicFrameLocks noChangeAspect="1"/>
          </p:cNvGraphicFramePr>
          <p:nvPr/>
        </p:nvGraphicFramePr>
        <p:xfrm>
          <a:off x="1129812" y="3084514"/>
          <a:ext cx="3179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9" name="Equation" r:id="rId7" imgW="215713" imgH="203024" progId="Equation.3">
                  <p:embed/>
                </p:oleObj>
              </mc:Choice>
              <mc:Fallback>
                <p:oleObj name="Equation" r:id="rId7" imgW="215713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812" y="3084514"/>
                        <a:ext cx="317988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40" name="Line 28"/>
          <p:cNvSpPr>
            <a:spLocks noChangeShapeType="1"/>
          </p:cNvSpPr>
          <p:nvPr/>
        </p:nvSpPr>
        <p:spPr bwMode="auto">
          <a:xfrm>
            <a:off x="1531327" y="3346451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2541" name="Text Box 29"/>
          <p:cNvSpPr txBox="1">
            <a:spLocks noChangeArrowheads="1"/>
          </p:cNvSpPr>
          <p:nvPr/>
        </p:nvSpPr>
        <p:spPr bwMode="auto">
          <a:xfrm>
            <a:off x="1203081" y="3394076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92542" name="Text Box 30"/>
          <p:cNvSpPr txBox="1">
            <a:spLocks noChangeArrowheads="1"/>
          </p:cNvSpPr>
          <p:nvPr/>
        </p:nvSpPr>
        <p:spPr bwMode="auto">
          <a:xfrm>
            <a:off x="4819651" y="1573214"/>
            <a:ext cx="39613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Jika irisan diputar terhadap garis y=4</a:t>
            </a:r>
          </a:p>
          <a:p>
            <a:r>
              <a:rPr lang="en-US"/>
              <a:t>akan diperoleh kulit tabung dengan</a:t>
            </a:r>
          </a:p>
        </p:txBody>
      </p:sp>
      <p:sp>
        <p:nvSpPr>
          <p:cNvPr id="192543" name="Text Box 31"/>
          <p:cNvSpPr txBox="1">
            <a:spLocks noChangeArrowheads="1"/>
          </p:cNvSpPr>
          <p:nvPr/>
        </p:nvSpPr>
        <p:spPr bwMode="auto">
          <a:xfrm>
            <a:off x="5124450" y="2439989"/>
            <a:ext cx="1479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Jari-jari = r =</a:t>
            </a:r>
          </a:p>
        </p:txBody>
      </p:sp>
      <p:sp>
        <p:nvSpPr>
          <p:cNvPr id="192544" name="Line 32"/>
          <p:cNvSpPr>
            <a:spLocks noChangeShapeType="1"/>
          </p:cNvSpPr>
          <p:nvPr/>
        </p:nvSpPr>
        <p:spPr bwMode="auto">
          <a:xfrm>
            <a:off x="1534258" y="1849439"/>
            <a:ext cx="0" cy="1228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7" name="Rectangle 34"/>
          <p:cNvSpPr>
            <a:spLocks noChangeArrowheads="1"/>
          </p:cNvSpPr>
          <p:nvPr/>
        </p:nvSpPr>
        <p:spPr bwMode="auto">
          <a:xfrm>
            <a:off x="0" y="33289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2545" name="Object 33"/>
          <p:cNvGraphicFramePr>
            <a:graphicFrameLocks noChangeAspect="1"/>
          </p:cNvGraphicFramePr>
          <p:nvPr/>
        </p:nvGraphicFramePr>
        <p:xfrm>
          <a:off x="1576754" y="2335214"/>
          <a:ext cx="460131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0" name="Equation" r:id="rId9" imgW="355292" imgH="203024" progId="Equation.3">
                  <p:embed/>
                </p:oleObj>
              </mc:Choice>
              <mc:Fallback>
                <p:oleObj name="Equation" r:id="rId9" imgW="355292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754" y="2335214"/>
                        <a:ext cx="460131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47" name="Object 35"/>
          <p:cNvGraphicFramePr>
            <a:graphicFrameLocks noChangeAspect="1"/>
          </p:cNvGraphicFramePr>
          <p:nvPr/>
        </p:nvGraphicFramePr>
        <p:xfrm>
          <a:off x="6554450" y="2468380"/>
          <a:ext cx="567104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1" name="Equation" r:id="rId11" imgW="355292" imgH="203024" progId="Equation.3">
                  <p:embed/>
                </p:oleObj>
              </mc:Choice>
              <mc:Fallback>
                <p:oleObj name="Equation" r:id="rId11" imgW="355292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450" y="2468380"/>
                        <a:ext cx="567104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49" name="AutoShape 37"/>
          <p:cNvSpPr>
            <a:spLocks/>
          </p:cNvSpPr>
          <p:nvPr/>
        </p:nvSpPr>
        <p:spPr bwMode="auto">
          <a:xfrm rot="-5400000">
            <a:off x="2886258" y="3099350"/>
            <a:ext cx="185738" cy="679938"/>
          </a:xfrm>
          <a:prstGeom prst="leftBrace">
            <a:avLst>
              <a:gd name="adj1" fmla="val 33048"/>
              <a:gd name="adj2" fmla="val 4830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2550" name="Object 38"/>
          <p:cNvGraphicFramePr>
            <a:graphicFrameLocks noChangeAspect="1"/>
          </p:cNvGraphicFramePr>
          <p:nvPr/>
        </p:nvGraphicFramePr>
        <p:xfrm>
          <a:off x="2744666" y="3462339"/>
          <a:ext cx="5715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2" name="Equation" r:id="rId13" imgW="457200" imgH="253800" progId="Equation.3">
                  <p:embed/>
                </p:oleObj>
              </mc:Choice>
              <mc:Fallback>
                <p:oleObj name="Equation" r:id="rId13" imgW="457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666" y="3462339"/>
                        <a:ext cx="571500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52" name="Text Box 40"/>
          <p:cNvSpPr txBox="1">
            <a:spLocks noChangeArrowheads="1"/>
          </p:cNvSpPr>
          <p:nvPr/>
        </p:nvSpPr>
        <p:spPr bwMode="auto">
          <a:xfrm>
            <a:off x="5137638" y="2862264"/>
            <a:ext cx="14584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Tinggi = h = </a:t>
            </a:r>
          </a:p>
        </p:txBody>
      </p:sp>
      <p:sp>
        <p:nvSpPr>
          <p:cNvPr id="25640" name="Rectangle 42"/>
          <p:cNvSpPr>
            <a:spLocks noChangeArrowheads="1"/>
          </p:cNvSpPr>
          <p:nvPr/>
        </p:nvSpPr>
        <p:spPr bwMode="auto">
          <a:xfrm>
            <a:off x="0" y="33004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2553" name="Object 41"/>
          <p:cNvGraphicFramePr>
            <a:graphicFrameLocks noChangeAspect="1"/>
          </p:cNvGraphicFramePr>
          <p:nvPr/>
        </p:nvGraphicFramePr>
        <p:xfrm>
          <a:off x="6484326" y="2867026"/>
          <a:ext cx="602274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3" name="Equation" r:id="rId15" imgW="469696" imgH="253890" progId="Equation.3">
                  <p:embed/>
                </p:oleObj>
              </mc:Choice>
              <mc:Fallback>
                <p:oleObj name="Equation" r:id="rId15" imgW="469696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326" y="2867026"/>
                        <a:ext cx="602274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55" name="Text Box 43"/>
          <p:cNvSpPr txBox="1">
            <a:spLocks noChangeArrowheads="1"/>
          </p:cNvSpPr>
          <p:nvPr/>
        </p:nvSpPr>
        <p:spPr bwMode="auto">
          <a:xfrm>
            <a:off x="5139105" y="3360739"/>
            <a:ext cx="9990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Tebal = </a:t>
            </a:r>
          </a:p>
        </p:txBody>
      </p:sp>
      <p:sp>
        <p:nvSpPr>
          <p:cNvPr id="25642" name="Rectangle 45"/>
          <p:cNvSpPr>
            <a:spLocks noChangeArrowheads="1"/>
          </p:cNvSpPr>
          <p:nvPr/>
        </p:nvSpPr>
        <p:spPr bwMode="auto">
          <a:xfrm>
            <a:off x="0" y="33289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2556" name="Object 44"/>
          <p:cNvGraphicFramePr>
            <a:graphicFrameLocks noChangeAspect="1"/>
          </p:cNvGraphicFramePr>
          <p:nvPr/>
        </p:nvGraphicFramePr>
        <p:xfrm>
          <a:off x="6004810" y="3382780"/>
          <a:ext cx="38979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4" name="Equation" r:id="rId17" imgW="215713" imgH="203024" progId="Equation.3">
                  <p:embed/>
                </p:oleObj>
              </mc:Choice>
              <mc:Fallback>
                <p:oleObj name="Equation" r:id="rId17" imgW="215713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4810" y="3382780"/>
                        <a:ext cx="389792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58" name="Text Box 46"/>
          <p:cNvSpPr txBox="1">
            <a:spLocks noChangeArrowheads="1"/>
          </p:cNvSpPr>
          <p:nvPr/>
        </p:nvSpPr>
        <p:spPr bwMode="auto">
          <a:xfrm>
            <a:off x="4983774" y="3800475"/>
            <a:ext cx="1223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Sehingga </a:t>
            </a:r>
          </a:p>
        </p:txBody>
      </p:sp>
      <p:sp>
        <p:nvSpPr>
          <p:cNvPr id="25644" name="Rectangle 48"/>
          <p:cNvSpPr>
            <a:spLocks noChangeArrowheads="1"/>
          </p:cNvSpPr>
          <p:nvPr/>
        </p:nvSpPr>
        <p:spPr bwMode="auto">
          <a:xfrm>
            <a:off x="0" y="33004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2559" name="Object 47"/>
          <p:cNvGraphicFramePr>
            <a:graphicFrameLocks noChangeAspect="1"/>
          </p:cNvGraphicFramePr>
          <p:nvPr/>
        </p:nvGraphicFramePr>
        <p:xfrm>
          <a:off x="5174274" y="4195764"/>
          <a:ext cx="322677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5" name="Equation" r:id="rId19" imgW="1701800" imgH="254000" progId="Equation.3">
                  <p:embed/>
                </p:oleObj>
              </mc:Choice>
              <mc:Fallback>
                <p:oleObj name="Equation" r:id="rId19" imgW="1701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4274" y="4195764"/>
                        <a:ext cx="3226777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5" name="Rectangle 50"/>
          <p:cNvSpPr>
            <a:spLocks noChangeArrowheads="1"/>
          </p:cNvSpPr>
          <p:nvPr/>
        </p:nvSpPr>
        <p:spPr bwMode="auto">
          <a:xfrm>
            <a:off x="0" y="33004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2561" name="Object 49"/>
          <p:cNvGraphicFramePr>
            <a:graphicFrameLocks noChangeAspect="1"/>
          </p:cNvGraphicFramePr>
          <p:nvPr/>
        </p:nvGraphicFramePr>
        <p:xfrm>
          <a:off x="5669574" y="4765676"/>
          <a:ext cx="34040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6" name="Equation" r:id="rId21" imgW="1866090" imgH="253890" progId="Equation.3">
                  <p:embed/>
                </p:oleObj>
              </mc:Choice>
              <mc:Fallback>
                <p:oleObj name="Equation" r:id="rId21" imgW="1866090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9574" y="4765676"/>
                        <a:ext cx="3404088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63" name="Text Box 51"/>
          <p:cNvSpPr txBox="1">
            <a:spLocks noChangeArrowheads="1"/>
          </p:cNvSpPr>
          <p:nvPr/>
        </p:nvSpPr>
        <p:spPr bwMode="auto">
          <a:xfrm>
            <a:off x="388328" y="5051426"/>
            <a:ext cx="2249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Volume benda putar</a:t>
            </a:r>
          </a:p>
        </p:txBody>
      </p:sp>
      <p:sp>
        <p:nvSpPr>
          <p:cNvPr id="25647" name="Rectangle 53"/>
          <p:cNvSpPr>
            <a:spLocks noChangeArrowheads="1"/>
          </p:cNvSpPr>
          <p:nvPr/>
        </p:nvSpPr>
        <p:spPr bwMode="auto">
          <a:xfrm>
            <a:off x="0" y="31861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2564" name="Object 52"/>
          <p:cNvGraphicFramePr>
            <a:graphicFrameLocks noChangeAspect="1"/>
          </p:cNvGraphicFramePr>
          <p:nvPr/>
        </p:nvGraphicFramePr>
        <p:xfrm>
          <a:off x="814754" y="5468939"/>
          <a:ext cx="333228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7" name="Equation" r:id="rId23" imgW="2082800" imgH="482600" progId="Equation.3">
                  <p:embed/>
                </p:oleObj>
              </mc:Choice>
              <mc:Fallback>
                <p:oleObj name="Equation" r:id="rId23" imgW="2082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754" y="5468939"/>
                        <a:ext cx="3332285" cy="83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8" name="Rectangle 55"/>
          <p:cNvSpPr>
            <a:spLocks noChangeArrowheads="1"/>
          </p:cNvSpPr>
          <p:nvPr/>
        </p:nvSpPr>
        <p:spPr bwMode="auto">
          <a:xfrm>
            <a:off x="0" y="33099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2566" name="Object 54"/>
          <p:cNvGraphicFramePr>
            <a:graphicFrameLocks noChangeAspect="1"/>
          </p:cNvGraphicFramePr>
          <p:nvPr/>
        </p:nvGraphicFramePr>
        <p:xfrm>
          <a:off x="4217377" y="5656263"/>
          <a:ext cx="393455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8" name="Equation" r:id="rId25" imgW="2019300" imgH="241300" progId="Equation.3">
                  <p:embed/>
                </p:oleObj>
              </mc:Choice>
              <mc:Fallback>
                <p:oleObj name="Equation" r:id="rId25" imgW="2019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377" y="5656263"/>
                        <a:ext cx="3934558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9" name="Rectangle 57"/>
          <p:cNvSpPr>
            <a:spLocks noChangeArrowheads="1"/>
          </p:cNvSpPr>
          <p:nvPr/>
        </p:nvSpPr>
        <p:spPr bwMode="auto">
          <a:xfrm>
            <a:off x="0" y="33147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2568" name="Object 56"/>
          <p:cNvGraphicFramePr>
            <a:graphicFrameLocks noChangeAspect="1"/>
          </p:cNvGraphicFramePr>
          <p:nvPr/>
        </p:nvGraphicFramePr>
        <p:xfrm>
          <a:off x="8154866" y="5627689"/>
          <a:ext cx="955431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9" name="Equation" r:id="rId27" imgW="444240" imgH="228600" progId="Equation.3">
                  <p:embed/>
                </p:oleObj>
              </mc:Choice>
              <mc:Fallback>
                <p:oleObj name="Equation" r:id="rId27" imgW="444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4866" y="5627689"/>
                        <a:ext cx="955431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3685443" y="1685925"/>
            <a:ext cx="133350" cy="287338"/>
            <a:chOff x="2467" y="3152"/>
            <a:chExt cx="91" cy="181"/>
          </a:xfrm>
        </p:grpSpPr>
        <p:sp>
          <p:nvSpPr>
            <p:cNvPr id="25651" name="Oval 59"/>
            <p:cNvSpPr>
              <a:spLocks noChangeArrowheads="1"/>
            </p:cNvSpPr>
            <p:nvPr/>
          </p:nvSpPr>
          <p:spPr bwMode="auto">
            <a:xfrm>
              <a:off x="2467" y="3152"/>
              <a:ext cx="9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2" name="Line 60"/>
            <p:cNvSpPr>
              <a:spLocks noChangeShapeType="1"/>
            </p:cNvSpPr>
            <p:nvPr/>
          </p:nvSpPr>
          <p:spPr bwMode="auto">
            <a:xfrm flipV="1">
              <a:off x="2467" y="315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6789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20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9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9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9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9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19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19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19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9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19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19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19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2000"/>
                                        <p:tgtEl>
                                          <p:spTgt spid="19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19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2000"/>
                                        <p:tgtEl>
                                          <p:spTgt spid="19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2000"/>
                                        <p:tgtEl>
                                          <p:spTgt spid="19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8" dur="2000"/>
                                        <p:tgtEl>
                                          <p:spTgt spid="19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2000"/>
                                        <p:tgtEl>
                                          <p:spTgt spid="19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8" dur="2000"/>
                                        <p:tgtEl>
                                          <p:spTgt spid="1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1" dur="2000"/>
                                        <p:tgtEl>
                                          <p:spTgt spid="19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6" dur="2000"/>
                                        <p:tgtEl>
                                          <p:spTgt spid="19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1" dur="2000"/>
                                        <p:tgtEl>
                                          <p:spTgt spid="19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6" dur="2000"/>
                                        <p:tgtEl>
                                          <p:spTgt spid="19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1" dur="2000"/>
                                        <p:tgtEl>
                                          <p:spTgt spid="1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6" dur="2000"/>
                                        <p:tgtEl>
                                          <p:spTgt spid="19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1" dur="2000"/>
                                        <p:tgtEl>
                                          <p:spTgt spid="19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6" dur="2000"/>
                                        <p:tgtEl>
                                          <p:spTgt spid="19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1" dur="2000"/>
                                        <p:tgtEl>
                                          <p:spTgt spid="19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6" dur="2000"/>
                                        <p:tgtEl>
                                          <p:spTgt spid="19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8" grpId="0" animBg="1"/>
      <p:bldP spid="192519" grpId="0" animBg="1"/>
      <p:bldP spid="192520" grpId="0" animBg="1"/>
      <p:bldP spid="192521" grpId="0"/>
      <p:bldP spid="192523" grpId="0" animBg="1"/>
      <p:bldP spid="192526" grpId="0"/>
      <p:bldP spid="192527" grpId="0" animBg="1"/>
      <p:bldP spid="192528" grpId="0"/>
      <p:bldP spid="192535" grpId="0" animBg="1"/>
      <p:bldP spid="192536" grpId="0" animBg="1"/>
      <p:bldP spid="192537" grpId="0" animBg="1"/>
      <p:bldP spid="192540" grpId="0" animBg="1"/>
      <p:bldP spid="192541" grpId="0"/>
      <p:bldP spid="192542" grpId="0"/>
      <p:bldP spid="192543" grpId="0"/>
      <p:bldP spid="192544" grpId="0" animBg="1"/>
      <p:bldP spid="192549" grpId="0" animBg="1"/>
      <p:bldP spid="192552" grpId="0"/>
      <p:bldP spid="192555" grpId="0"/>
      <p:bldP spid="192558" grpId="0"/>
      <p:bldP spid="1925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6" name="Object 6"/>
          <p:cNvGraphicFramePr>
            <a:graphicFrameLocks noGrp="1" noChangeAspect="1"/>
          </p:cNvGraphicFramePr>
          <p:nvPr>
            <p:ph sz="half" idx="1"/>
            <p:extLst/>
          </p:nvPr>
        </p:nvGraphicFramePr>
        <p:xfrm>
          <a:off x="2320044" y="4573587"/>
          <a:ext cx="1501069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3" name="Equation" r:id="rId4" imgW="1460160" imgH="495000" progId="Equation.3">
                  <p:embed/>
                </p:oleObj>
              </mc:Choice>
              <mc:Fallback>
                <p:oleObj name="Equation" r:id="rId4" imgW="14601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044" y="4573587"/>
                        <a:ext cx="1501069" cy="495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5" name="Object 15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1667890" y="3757612"/>
          <a:ext cx="60858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4" name="Equation" r:id="rId6" imgW="419040" imgH="228600" progId="Equation.3">
                  <p:embed/>
                </p:oleObj>
              </mc:Choice>
              <mc:Fallback>
                <p:oleObj name="Equation" r:id="rId6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890" y="3757612"/>
                        <a:ext cx="608585" cy="322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7525" name="Text Box 5"/>
              <p:cNvSpPr txBox="1">
                <a:spLocks noChangeArrowheads="1"/>
              </p:cNvSpPr>
              <p:nvPr/>
            </p:nvSpPr>
            <p:spPr bwMode="auto">
              <a:xfrm>
                <a:off x="287354" y="374381"/>
                <a:ext cx="669607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id-ID" sz="2400" dirty="0" smtClean="0">
                    <a:solidFill>
                      <a:srgbClr val="FF5050"/>
                    </a:solidFill>
                  </a:rPr>
                  <a:t>Contoh </a:t>
                </a:r>
                <a:r>
                  <a:rPr lang="en-US" sz="2400" dirty="0" smtClean="0">
                    <a:solidFill>
                      <a:srgbClr val="FF5050"/>
                    </a:solidFill>
                  </a:rPr>
                  <a:t>1 </a:t>
                </a:r>
                <a:r>
                  <a:rPr lang="id-ID" sz="2400" dirty="0" smtClean="0">
                    <a:solidFill>
                      <a:srgbClr val="FF5050"/>
                    </a:solidFill>
                  </a:rPr>
                  <a:t>:</a:t>
                </a:r>
                <a:r>
                  <a:rPr lang="id-ID" sz="2400" dirty="0" smtClean="0"/>
                  <a:t> </a:t>
                </a:r>
                <a:r>
                  <a:rPr lang="id-ID" sz="2400" dirty="0"/>
                  <a:t>Hitung luas daerah yang dibatasi oleh </a:t>
                </a:r>
                <a:r>
                  <a:rPr lang="id-ID" sz="2400" dirty="0" smtClean="0"/>
                  <a:t>kurva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sz="2400" dirty="0" smtClean="0"/>
                  <a:t> </a:t>
                </a:r>
                <a:r>
                  <a:rPr lang="en-US" sz="2400" dirty="0" smtClean="0"/>
                  <a:t> </a:t>
                </a:r>
                <a:r>
                  <a:rPr lang="id-ID" sz="2400" dirty="0" smtClean="0"/>
                  <a:t>sumbu </a:t>
                </a:r>
                <a:r>
                  <a:rPr lang="id-ID" sz="2400" i="1" dirty="0"/>
                  <a:t>x</a:t>
                </a:r>
                <a:r>
                  <a:rPr lang="id-ID" sz="2400" dirty="0"/>
                  <a:t>, dan </a:t>
                </a:r>
                <a:r>
                  <a:rPr lang="id-ID" sz="2400" i="1" dirty="0"/>
                  <a:t>x</a:t>
                </a:r>
                <a:r>
                  <a:rPr lang="id-ID" sz="2400" dirty="0"/>
                  <a:t> = 2</a:t>
                </a:r>
                <a:r>
                  <a:rPr lang="id-ID" sz="2400" dirty="0" smtClean="0"/>
                  <a:t>.</a:t>
                </a:r>
                <a:endParaRPr lang="id-ID" sz="2400" dirty="0"/>
              </a:p>
            </p:txBody>
          </p:sp>
        </mc:Choice>
        <mc:Fallback>
          <p:sp>
            <p:nvSpPr>
              <p:cNvPr id="10752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354" y="374381"/>
                <a:ext cx="6696075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1365" t="-5839" b="-1532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531" name="Line 11"/>
          <p:cNvSpPr>
            <a:spLocks noChangeShapeType="1"/>
          </p:cNvSpPr>
          <p:nvPr/>
        </p:nvSpPr>
        <p:spPr bwMode="auto">
          <a:xfrm>
            <a:off x="1314450" y="3095624"/>
            <a:ext cx="0" cy="259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7532" name="Line 12"/>
          <p:cNvSpPr>
            <a:spLocks noChangeShapeType="1"/>
          </p:cNvSpPr>
          <p:nvPr/>
        </p:nvSpPr>
        <p:spPr bwMode="auto">
          <a:xfrm>
            <a:off x="286077" y="5038724"/>
            <a:ext cx="36206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7533" name="Freeform 13"/>
          <p:cNvSpPr>
            <a:spLocks/>
          </p:cNvSpPr>
          <p:nvPr/>
        </p:nvSpPr>
        <p:spPr bwMode="auto">
          <a:xfrm>
            <a:off x="1259173" y="3375025"/>
            <a:ext cx="1503078" cy="1655763"/>
          </a:xfrm>
          <a:custGeom>
            <a:avLst/>
            <a:gdLst>
              <a:gd name="T0" fmla="*/ 0 w 998"/>
              <a:gd name="T1" fmla="*/ 2147483647 h 1043"/>
              <a:gd name="T2" fmla="*/ 2147483647 w 998"/>
              <a:gd name="T3" fmla="*/ 2147483647 h 1043"/>
              <a:gd name="T4" fmla="*/ 2147483647 w 998"/>
              <a:gd name="T5" fmla="*/ 0 h 1043"/>
              <a:gd name="T6" fmla="*/ 0 60000 65536"/>
              <a:gd name="T7" fmla="*/ 0 60000 65536"/>
              <a:gd name="T8" fmla="*/ 0 60000 65536"/>
              <a:gd name="T9" fmla="*/ 0 w 998"/>
              <a:gd name="T10" fmla="*/ 0 h 1043"/>
              <a:gd name="T11" fmla="*/ 998 w 998"/>
              <a:gd name="T12" fmla="*/ 1043 h 10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8" h="1043">
                <a:moveTo>
                  <a:pt x="0" y="1043"/>
                </a:moveTo>
                <a:cubicBezTo>
                  <a:pt x="144" y="1039"/>
                  <a:pt x="288" y="1036"/>
                  <a:pt x="454" y="862"/>
                </a:cubicBezTo>
                <a:cubicBezTo>
                  <a:pt x="620" y="688"/>
                  <a:pt x="809" y="344"/>
                  <a:pt x="99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4" name="Line 14"/>
          <p:cNvSpPr>
            <a:spLocks noChangeShapeType="1"/>
          </p:cNvSpPr>
          <p:nvPr/>
        </p:nvSpPr>
        <p:spPr bwMode="auto">
          <a:xfrm>
            <a:off x="2762250" y="3382962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8" name="Text Box 18"/>
          <p:cNvSpPr txBox="1">
            <a:spLocks noChangeArrowheads="1"/>
          </p:cNvSpPr>
          <p:nvPr/>
        </p:nvSpPr>
        <p:spPr bwMode="auto">
          <a:xfrm>
            <a:off x="2633397" y="4991100"/>
            <a:ext cx="3215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/>
              <a:t>2</a:t>
            </a:r>
          </a:p>
        </p:txBody>
      </p:sp>
      <p:pic>
        <p:nvPicPr>
          <p:cNvPr id="107539" name="Picture 19" descr="luas-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77935" y="3100387"/>
            <a:ext cx="3650761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40" name="Text Box 20"/>
          <p:cNvSpPr txBox="1">
            <a:spLocks noChangeArrowheads="1"/>
          </p:cNvSpPr>
          <p:nvPr/>
        </p:nvSpPr>
        <p:spPr bwMode="auto">
          <a:xfrm>
            <a:off x="4440468" y="2747962"/>
            <a:ext cx="172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/>
              <a:t>Luas irisan</a:t>
            </a:r>
          </a:p>
        </p:txBody>
      </p:sp>
      <p:sp>
        <p:nvSpPr>
          <p:cNvPr id="107542" name="Rectangle 22"/>
          <p:cNvSpPr>
            <a:spLocks noChangeArrowheads="1"/>
          </p:cNvSpPr>
          <p:nvPr/>
        </p:nvSpPr>
        <p:spPr bwMode="auto">
          <a:xfrm>
            <a:off x="2306841" y="4030662"/>
            <a:ext cx="204828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Rectangle 24"/>
          <p:cNvSpPr>
            <a:spLocks noChangeArrowheads="1"/>
          </p:cNvSpPr>
          <p:nvPr/>
        </p:nvSpPr>
        <p:spPr bwMode="auto">
          <a:xfrm>
            <a:off x="-5130" y="4084637"/>
            <a:ext cx="189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graphicFrame>
        <p:nvGraphicFramePr>
          <p:cNvPr id="107543" name="Object 23"/>
          <p:cNvGraphicFramePr>
            <a:graphicFrameLocks noChangeAspect="1"/>
          </p:cNvGraphicFramePr>
          <p:nvPr>
            <p:extLst/>
          </p:nvPr>
        </p:nvGraphicFramePr>
        <p:xfrm>
          <a:off x="2273830" y="5038725"/>
          <a:ext cx="341883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5" name="Equation" r:id="rId10" imgW="215619" imgH="177569" progId="Equation.3">
                  <p:embed/>
                </p:oleObj>
              </mc:Choice>
              <mc:Fallback>
                <p:oleObj name="Equation" r:id="rId10" imgW="215619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830" y="5038725"/>
                        <a:ext cx="341883" cy="296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45" name="AutoShape 25"/>
          <p:cNvSpPr>
            <a:spLocks/>
          </p:cNvSpPr>
          <p:nvPr/>
        </p:nvSpPr>
        <p:spPr bwMode="auto">
          <a:xfrm>
            <a:off x="2507966" y="4030662"/>
            <a:ext cx="137054" cy="1008062"/>
          </a:xfrm>
          <a:prstGeom prst="rightBrace">
            <a:avLst>
              <a:gd name="adj1" fmla="val 581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9" name="Rectangle 27"/>
          <p:cNvSpPr>
            <a:spLocks noChangeArrowheads="1"/>
          </p:cNvSpPr>
          <p:nvPr/>
        </p:nvSpPr>
        <p:spPr bwMode="auto">
          <a:xfrm>
            <a:off x="-5130" y="4075112"/>
            <a:ext cx="189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graphicFrame>
        <p:nvGraphicFramePr>
          <p:cNvPr id="107546" name="Object 26"/>
          <p:cNvGraphicFramePr>
            <a:graphicFrameLocks noChangeAspect="1"/>
          </p:cNvGraphicFramePr>
          <p:nvPr>
            <p:extLst/>
          </p:nvPr>
        </p:nvGraphicFramePr>
        <p:xfrm>
          <a:off x="2686662" y="4246563"/>
          <a:ext cx="356944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6" name="Equation" r:id="rId12" imgW="177569" imgH="202936" progId="Equation.3">
                  <p:embed/>
                </p:oleObj>
              </mc:Choice>
              <mc:Fallback>
                <p:oleObj name="Equation" r:id="rId12" imgW="177569" imgH="202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662" y="4246563"/>
                        <a:ext cx="356944" cy="415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0" name="Rectangle 29"/>
          <p:cNvSpPr>
            <a:spLocks noChangeArrowheads="1"/>
          </p:cNvSpPr>
          <p:nvPr/>
        </p:nvSpPr>
        <p:spPr bwMode="auto">
          <a:xfrm>
            <a:off x="-5130" y="4075112"/>
            <a:ext cx="189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graphicFrame>
        <p:nvGraphicFramePr>
          <p:cNvPr id="107548" name="Object 28"/>
          <p:cNvGraphicFramePr>
            <a:graphicFrameLocks noChangeAspect="1"/>
          </p:cNvGraphicFramePr>
          <p:nvPr>
            <p:extLst/>
          </p:nvPr>
        </p:nvGraphicFramePr>
        <p:xfrm>
          <a:off x="4792908" y="3527424"/>
          <a:ext cx="1640131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7" name="Equation" r:id="rId14" imgW="698197" imgH="203112" progId="Equation.3">
                  <p:embed/>
                </p:oleObj>
              </mc:Choice>
              <mc:Fallback>
                <p:oleObj name="Equation" r:id="rId14" imgW="69819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908" y="3527424"/>
                        <a:ext cx="1640131" cy="496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50" name="Text Box 30"/>
          <p:cNvSpPr txBox="1">
            <a:spLocks noChangeArrowheads="1"/>
          </p:cNvSpPr>
          <p:nvPr/>
        </p:nvSpPr>
        <p:spPr bwMode="auto">
          <a:xfrm>
            <a:off x="4492578" y="4259262"/>
            <a:ext cx="28988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Luas </a:t>
            </a:r>
            <a:r>
              <a:rPr lang="en-US" sz="2400" dirty="0" err="1"/>
              <a:t>daerah</a:t>
            </a:r>
            <a:r>
              <a:rPr lang="en-US" sz="1800" dirty="0"/>
              <a:t> </a:t>
            </a:r>
          </a:p>
        </p:txBody>
      </p:sp>
      <p:graphicFrame>
        <p:nvGraphicFramePr>
          <p:cNvPr id="25" name="Object 6"/>
          <p:cNvGraphicFramePr>
            <a:graphicFrameLocks noChangeAspect="1"/>
          </p:cNvGraphicFramePr>
          <p:nvPr>
            <p:extLst/>
          </p:nvPr>
        </p:nvGraphicFramePr>
        <p:xfrm>
          <a:off x="4866543" y="4876800"/>
          <a:ext cx="269630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8" name="Equation" r:id="rId16" imgW="1460160" imgH="495000" progId="Equation.3">
                  <p:embed/>
                </p:oleObj>
              </mc:Choice>
              <mc:Fallback>
                <p:oleObj name="Equation" r:id="rId16" imgW="14601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6543" y="4876800"/>
                        <a:ext cx="269630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20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20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0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20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0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0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0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0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10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10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/>
      <p:bldP spid="107531" grpId="0" animBg="1"/>
      <p:bldP spid="107532" grpId="0" animBg="1"/>
      <p:bldP spid="107533" grpId="0" animBg="1"/>
      <p:bldP spid="107534" grpId="0" animBg="1"/>
      <p:bldP spid="107538" grpId="0"/>
      <p:bldP spid="107540" grpId="0"/>
      <p:bldP spid="107542" grpId="0" animBg="1"/>
      <p:bldP spid="107545" grpId="0" animBg="1"/>
      <p:bldP spid="10755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695331" y="572802"/>
            <a:ext cx="2204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b. </a:t>
            </a:r>
            <a:r>
              <a:rPr lang="en-US" dirty="0" err="1"/>
              <a:t>Sumbu</a:t>
            </a:r>
            <a:r>
              <a:rPr lang="en-US" dirty="0"/>
              <a:t> </a:t>
            </a:r>
            <a:r>
              <a:rPr lang="en-US" dirty="0" err="1"/>
              <a:t>putar</a:t>
            </a:r>
            <a:r>
              <a:rPr lang="en-US" dirty="0"/>
              <a:t> x=3</a:t>
            </a: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1013319" y="953802"/>
            <a:ext cx="18774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cincin</a:t>
            </a:r>
            <a:endParaRPr lang="en-US" dirty="0"/>
          </a:p>
        </p:txBody>
      </p:sp>
      <p:graphicFrame>
        <p:nvGraphicFramePr>
          <p:cNvPr id="19356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941874"/>
              </p:ext>
            </p:extLst>
          </p:nvPr>
        </p:nvGraphicFramePr>
        <p:xfrm>
          <a:off x="2250831" y="2329609"/>
          <a:ext cx="567104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6" name="Equation" r:id="rId4" imgW="431613" imgH="228501" progId="Equation.3">
                  <p:embed/>
                </p:oleObj>
              </mc:Choice>
              <mc:Fallback>
                <p:oleObj name="Equation" r:id="rId4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831" y="2329609"/>
                        <a:ext cx="567104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61" name="Line 25"/>
          <p:cNvSpPr>
            <a:spLocks noChangeShapeType="1"/>
          </p:cNvSpPr>
          <p:nvPr/>
        </p:nvSpPr>
        <p:spPr bwMode="auto">
          <a:xfrm>
            <a:off x="939312" y="3520234"/>
            <a:ext cx="361510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3562" name="Freeform 26"/>
          <p:cNvSpPr>
            <a:spLocks/>
          </p:cNvSpPr>
          <p:nvPr/>
        </p:nvSpPr>
        <p:spPr bwMode="auto">
          <a:xfrm>
            <a:off x="1358413" y="1469185"/>
            <a:ext cx="1878623" cy="2035175"/>
          </a:xfrm>
          <a:custGeom>
            <a:avLst/>
            <a:gdLst>
              <a:gd name="T0" fmla="*/ 0 w 1282"/>
              <a:gd name="T1" fmla="*/ 2147483647 h 1282"/>
              <a:gd name="T2" fmla="*/ 2147483647 w 1282"/>
              <a:gd name="T3" fmla="*/ 2147483647 h 1282"/>
              <a:gd name="T4" fmla="*/ 2147483647 w 1282"/>
              <a:gd name="T5" fmla="*/ 0 h 1282"/>
              <a:gd name="T6" fmla="*/ 0 60000 65536"/>
              <a:gd name="T7" fmla="*/ 0 60000 65536"/>
              <a:gd name="T8" fmla="*/ 0 60000 65536"/>
              <a:gd name="T9" fmla="*/ 0 w 1282"/>
              <a:gd name="T10" fmla="*/ 0 h 1282"/>
              <a:gd name="T11" fmla="*/ 1282 w 1282"/>
              <a:gd name="T12" fmla="*/ 1282 h 12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82" h="1282">
                <a:moveTo>
                  <a:pt x="0" y="1282"/>
                </a:moveTo>
                <a:cubicBezTo>
                  <a:pt x="292" y="1207"/>
                  <a:pt x="584" y="1133"/>
                  <a:pt x="798" y="919"/>
                </a:cubicBezTo>
                <a:cubicBezTo>
                  <a:pt x="1012" y="705"/>
                  <a:pt x="1147" y="352"/>
                  <a:pt x="128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3563" name="Line 27"/>
          <p:cNvSpPr>
            <a:spLocks noChangeShapeType="1"/>
          </p:cNvSpPr>
          <p:nvPr/>
        </p:nvSpPr>
        <p:spPr bwMode="auto">
          <a:xfrm>
            <a:off x="3242897" y="1446960"/>
            <a:ext cx="0" cy="2073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3564" name="Text Box 28"/>
          <p:cNvSpPr txBox="1">
            <a:spLocks noChangeArrowheads="1"/>
          </p:cNvSpPr>
          <p:nvPr/>
        </p:nvSpPr>
        <p:spPr bwMode="auto">
          <a:xfrm>
            <a:off x="3100755" y="3520234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26644" name="Line 29"/>
          <p:cNvSpPr>
            <a:spLocks noChangeShapeType="1"/>
          </p:cNvSpPr>
          <p:nvPr/>
        </p:nvSpPr>
        <p:spPr bwMode="auto">
          <a:xfrm>
            <a:off x="2605454" y="3598021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3566" name="Line 30"/>
          <p:cNvSpPr>
            <a:spLocks noChangeShapeType="1"/>
          </p:cNvSpPr>
          <p:nvPr/>
        </p:nvSpPr>
        <p:spPr bwMode="auto">
          <a:xfrm>
            <a:off x="1370135" y="1292971"/>
            <a:ext cx="0" cy="314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6" name="Text Box 31"/>
          <p:cNvSpPr txBox="1">
            <a:spLocks noChangeArrowheads="1"/>
          </p:cNvSpPr>
          <p:nvPr/>
        </p:nvSpPr>
        <p:spPr bwMode="auto">
          <a:xfrm>
            <a:off x="2234712" y="32090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/>
          </a:p>
        </p:txBody>
      </p:sp>
      <p:pic>
        <p:nvPicPr>
          <p:cNvPr id="193568" name="Picture 32" descr="daerah-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3193" y="1294560"/>
            <a:ext cx="3648808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3569" name="Text Box 33"/>
          <p:cNvSpPr txBox="1">
            <a:spLocks noChangeArrowheads="1"/>
          </p:cNvSpPr>
          <p:nvPr/>
        </p:nvSpPr>
        <p:spPr bwMode="auto">
          <a:xfrm>
            <a:off x="2319705" y="3115422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</a:t>
            </a:r>
          </a:p>
        </p:txBody>
      </p:sp>
      <p:sp>
        <p:nvSpPr>
          <p:cNvPr id="193572" name="Rectangle 36"/>
          <p:cNvSpPr>
            <a:spLocks noChangeArrowheads="1"/>
          </p:cNvSpPr>
          <p:nvPr/>
        </p:nvSpPr>
        <p:spPr bwMode="auto">
          <a:xfrm>
            <a:off x="2568820" y="2777285"/>
            <a:ext cx="672611" cy="192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3" name="Line 37"/>
          <p:cNvSpPr>
            <a:spLocks noChangeShapeType="1"/>
          </p:cNvSpPr>
          <p:nvPr/>
        </p:nvSpPr>
        <p:spPr bwMode="auto">
          <a:xfrm flipH="1">
            <a:off x="1377462" y="2774109"/>
            <a:ext cx="12060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3574" name="Line 38"/>
          <p:cNvSpPr>
            <a:spLocks noChangeShapeType="1"/>
          </p:cNvSpPr>
          <p:nvPr/>
        </p:nvSpPr>
        <p:spPr bwMode="auto">
          <a:xfrm flipH="1">
            <a:off x="1373066" y="2959846"/>
            <a:ext cx="120601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9357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723253"/>
              </p:ext>
            </p:extLst>
          </p:nvPr>
        </p:nvGraphicFramePr>
        <p:xfrm>
          <a:off x="1059474" y="2720135"/>
          <a:ext cx="3179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7" name="Equation" r:id="rId7" imgW="215713" imgH="203024" progId="Equation.3">
                  <p:embed/>
                </p:oleObj>
              </mc:Choice>
              <mc:Fallback>
                <p:oleObj name="Equation" r:id="rId7" imgW="215713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474" y="2720135"/>
                        <a:ext cx="317988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82" name="Line 46"/>
          <p:cNvSpPr>
            <a:spLocks noChangeShapeType="1"/>
          </p:cNvSpPr>
          <p:nvPr/>
        </p:nvSpPr>
        <p:spPr bwMode="auto">
          <a:xfrm>
            <a:off x="4004897" y="1219947"/>
            <a:ext cx="0" cy="280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3583" name="Text Box 47"/>
          <p:cNvSpPr txBox="1">
            <a:spLocks noChangeArrowheads="1"/>
          </p:cNvSpPr>
          <p:nvPr/>
        </p:nvSpPr>
        <p:spPr bwMode="auto">
          <a:xfrm>
            <a:off x="3635620" y="845297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= 3</a:t>
            </a:r>
            <a:endParaRPr lang="en-US" dirty="0"/>
          </a:p>
        </p:txBody>
      </p:sp>
      <p:sp>
        <p:nvSpPr>
          <p:cNvPr id="193584" name="Text Box 48"/>
          <p:cNvSpPr txBox="1">
            <a:spLocks noChangeArrowheads="1"/>
          </p:cNvSpPr>
          <p:nvPr/>
        </p:nvSpPr>
        <p:spPr bwMode="auto">
          <a:xfrm>
            <a:off x="4819651" y="845297"/>
            <a:ext cx="402546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Jika irisan diputar terhadap garis x=3 </a:t>
            </a:r>
          </a:p>
          <a:p>
            <a:r>
              <a:rPr lang="en-US"/>
              <a:t>diperoleh cincin dengan </a:t>
            </a:r>
          </a:p>
        </p:txBody>
      </p:sp>
      <p:sp>
        <p:nvSpPr>
          <p:cNvPr id="193585" name="Text Box 49"/>
          <p:cNvSpPr txBox="1">
            <a:spLocks noChangeArrowheads="1"/>
          </p:cNvSpPr>
          <p:nvPr/>
        </p:nvSpPr>
        <p:spPr bwMode="auto">
          <a:xfrm>
            <a:off x="5266593" y="1651747"/>
            <a:ext cx="18325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Jari-jari dalam =</a:t>
            </a:r>
          </a:p>
        </p:txBody>
      </p:sp>
      <p:sp>
        <p:nvSpPr>
          <p:cNvPr id="193586" name="Line 50"/>
          <p:cNvSpPr>
            <a:spLocks noChangeShapeType="1"/>
          </p:cNvSpPr>
          <p:nvPr/>
        </p:nvSpPr>
        <p:spPr bwMode="auto">
          <a:xfrm>
            <a:off x="3275135" y="2794746"/>
            <a:ext cx="7092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3587" name="Text Box 51"/>
          <p:cNvSpPr txBox="1">
            <a:spLocks noChangeArrowheads="1"/>
          </p:cNvSpPr>
          <p:nvPr/>
        </p:nvSpPr>
        <p:spPr bwMode="auto">
          <a:xfrm>
            <a:off x="3494943" y="2756647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6658" name="Rectangle 53"/>
          <p:cNvSpPr>
            <a:spLocks noChangeArrowheads="1"/>
          </p:cNvSpPr>
          <p:nvPr/>
        </p:nvSpPr>
        <p:spPr bwMode="auto">
          <a:xfrm>
            <a:off x="0" y="264234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3588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169751"/>
              </p:ext>
            </p:extLst>
          </p:nvPr>
        </p:nvGraphicFramePr>
        <p:xfrm>
          <a:off x="7195039" y="1675560"/>
          <a:ext cx="602274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8" name="Equation" r:id="rId9" imgW="381000" imgH="228600" progId="Equation.3">
                  <p:embed/>
                </p:oleObj>
              </mc:Choice>
              <mc:Fallback>
                <p:oleObj name="Equation" r:id="rId9" imgW="381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5039" y="1675560"/>
                        <a:ext cx="602274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90" name="Text Box 54"/>
          <p:cNvSpPr txBox="1">
            <a:spLocks noChangeArrowheads="1"/>
          </p:cNvSpPr>
          <p:nvPr/>
        </p:nvSpPr>
        <p:spPr bwMode="auto">
          <a:xfrm>
            <a:off x="5253404" y="2150222"/>
            <a:ext cx="15888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Jari-jari luar =</a:t>
            </a:r>
          </a:p>
        </p:txBody>
      </p:sp>
      <p:sp>
        <p:nvSpPr>
          <p:cNvPr id="193591" name="Line 55"/>
          <p:cNvSpPr>
            <a:spLocks noChangeShapeType="1"/>
          </p:cNvSpPr>
          <p:nvPr/>
        </p:nvSpPr>
        <p:spPr bwMode="auto">
          <a:xfrm>
            <a:off x="2586404" y="3102721"/>
            <a:ext cx="138332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3593" name="Line 57"/>
          <p:cNvSpPr>
            <a:spLocks noChangeShapeType="1"/>
          </p:cNvSpPr>
          <p:nvPr/>
        </p:nvSpPr>
        <p:spPr bwMode="auto">
          <a:xfrm>
            <a:off x="1381859" y="3109071"/>
            <a:ext cx="11693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3594" name="Line 58"/>
          <p:cNvSpPr>
            <a:spLocks noChangeShapeType="1"/>
          </p:cNvSpPr>
          <p:nvPr/>
        </p:nvSpPr>
        <p:spPr bwMode="auto">
          <a:xfrm>
            <a:off x="1417028" y="3909171"/>
            <a:ext cx="2552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3595" name="Text Box 59"/>
          <p:cNvSpPr txBox="1">
            <a:spLocks noChangeArrowheads="1"/>
          </p:cNvSpPr>
          <p:nvPr/>
        </p:nvSpPr>
        <p:spPr bwMode="auto">
          <a:xfrm>
            <a:off x="2608385" y="3818685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6664" name="Rectangle 61"/>
          <p:cNvSpPr>
            <a:spLocks noChangeArrowheads="1"/>
          </p:cNvSpPr>
          <p:nvPr/>
        </p:nvSpPr>
        <p:spPr bwMode="auto">
          <a:xfrm>
            <a:off x="0" y="26280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3596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170548"/>
              </p:ext>
            </p:extLst>
          </p:nvPr>
        </p:nvGraphicFramePr>
        <p:xfrm>
          <a:off x="1666143" y="3080496"/>
          <a:ext cx="3179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9" name="Equation" r:id="rId11" imgW="253780" imgH="253780" progId="Equation.3">
                  <p:embed/>
                </p:oleObj>
              </mc:Choice>
              <mc:Fallback>
                <p:oleObj name="Equation" r:id="rId11" imgW="253780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143" y="3080496"/>
                        <a:ext cx="317988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5" name="Rectangle 63"/>
          <p:cNvSpPr>
            <a:spLocks noChangeArrowheads="1"/>
          </p:cNvSpPr>
          <p:nvPr/>
        </p:nvSpPr>
        <p:spPr bwMode="auto">
          <a:xfrm>
            <a:off x="0" y="26280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3598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570141"/>
              </p:ext>
            </p:extLst>
          </p:nvPr>
        </p:nvGraphicFramePr>
        <p:xfrm>
          <a:off x="3012831" y="3102721"/>
          <a:ext cx="602274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0" name="Equation" r:id="rId13" imgW="457002" imgH="253890" progId="Equation.3">
                  <p:embed/>
                </p:oleObj>
              </mc:Choice>
              <mc:Fallback>
                <p:oleObj name="Equation" r:id="rId13" imgW="457002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2831" y="3102721"/>
                        <a:ext cx="602274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6" name="Rectangle 65"/>
          <p:cNvSpPr>
            <a:spLocks noChangeArrowheads="1"/>
          </p:cNvSpPr>
          <p:nvPr/>
        </p:nvSpPr>
        <p:spPr bwMode="auto">
          <a:xfrm>
            <a:off x="0" y="26280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3600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76427"/>
              </p:ext>
            </p:extLst>
          </p:nvPr>
        </p:nvGraphicFramePr>
        <p:xfrm>
          <a:off x="6877051" y="2145459"/>
          <a:ext cx="99206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1" name="Equation" r:id="rId15" imgW="723586" imgH="253890" progId="Equation.3">
                  <p:embed/>
                </p:oleObj>
              </mc:Choice>
              <mc:Fallback>
                <p:oleObj name="Equation" r:id="rId15" imgW="723586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1" y="2145459"/>
                        <a:ext cx="99206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602" name="Text Box 66"/>
          <p:cNvSpPr txBox="1">
            <a:spLocks noChangeArrowheads="1"/>
          </p:cNvSpPr>
          <p:nvPr/>
        </p:nvSpPr>
        <p:spPr bwMode="auto">
          <a:xfrm>
            <a:off x="4948605" y="2688385"/>
            <a:ext cx="1223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Sehingga </a:t>
            </a:r>
          </a:p>
        </p:txBody>
      </p:sp>
      <p:sp>
        <p:nvSpPr>
          <p:cNvPr id="26668" name="Rectangle 68"/>
          <p:cNvSpPr>
            <a:spLocks noChangeArrowheads="1"/>
          </p:cNvSpPr>
          <p:nvPr/>
        </p:nvSpPr>
        <p:spPr bwMode="auto">
          <a:xfrm>
            <a:off x="0" y="26280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3603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266084"/>
              </p:ext>
            </p:extLst>
          </p:nvPr>
        </p:nvGraphicFramePr>
        <p:xfrm>
          <a:off x="5351585" y="3147172"/>
          <a:ext cx="290732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2" name="Equation" r:id="rId17" imgW="1752600" imgH="254000" progId="Equation.3">
                  <p:embed/>
                </p:oleObj>
              </mc:Choice>
              <mc:Fallback>
                <p:oleObj name="Equation" r:id="rId17" imgW="17526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585" y="3147172"/>
                        <a:ext cx="2907323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9" name="Rectangle 70"/>
          <p:cNvSpPr>
            <a:spLocks noChangeArrowheads="1"/>
          </p:cNvSpPr>
          <p:nvPr/>
        </p:nvSpPr>
        <p:spPr bwMode="auto">
          <a:xfrm>
            <a:off x="0" y="26280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3605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860120"/>
              </p:ext>
            </p:extLst>
          </p:nvPr>
        </p:nvGraphicFramePr>
        <p:xfrm>
          <a:off x="5785339" y="3678984"/>
          <a:ext cx="215411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3" name="Equation" r:id="rId19" imgW="1244520" imgH="253800" progId="Equation.3">
                  <p:embed/>
                </p:oleObj>
              </mc:Choice>
              <mc:Fallback>
                <p:oleObj name="Equation" r:id="rId19" imgW="1244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5339" y="3678984"/>
                        <a:ext cx="215411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607" name="Text Box 71"/>
          <p:cNvSpPr txBox="1">
            <a:spLocks noChangeArrowheads="1"/>
          </p:cNvSpPr>
          <p:nvPr/>
        </p:nvSpPr>
        <p:spPr bwMode="auto">
          <a:xfrm>
            <a:off x="1062405" y="4433047"/>
            <a:ext cx="2249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Volume benda putar</a:t>
            </a:r>
          </a:p>
        </p:txBody>
      </p:sp>
      <p:sp>
        <p:nvSpPr>
          <p:cNvPr id="26671" name="Rectangle 73"/>
          <p:cNvSpPr>
            <a:spLocks noChangeArrowheads="1"/>
          </p:cNvSpPr>
          <p:nvPr/>
        </p:nvSpPr>
        <p:spPr bwMode="auto">
          <a:xfrm>
            <a:off x="0" y="25137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3608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341406"/>
              </p:ext>
            </p:extLst>
          </p:nvPr>
        </p:nvGraphicFramePr>
        <p:xfrm>
          <a:off x="1295400" y="4817221"/>
          <a:ext cx="23680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4" name="Equation" r:id="rId21" imgW="1434960" imgH="482400" progId="Equation.3">
                  <p:embed/>
                </p:oleObj>
              </mc:Choice>
              <mc:Fallback>
                <p:oleObj name="Equation" r:id="rId21" imgW="14349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17221"/>
                        <a:ext cx="2368062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72" name="Rectangle 75"/>
          <p:cNvSpPr>
            <a:spLocks noChangeArrowheads="1"/>
          </p:cNvSpPr>
          <p:nvPr/>
        </p:nvSpPr>
        <p:spPr bwMode="auto">
          <a:xfrm>
            <a:off x="0" y="26375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3610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393810"/>
              </p:ext>
            </p:extLst>
          </p:nvPr>
        </p:nvGraphicFramePr>
        <p:xfrm>
          <a:off x="3827585" y="5012484"/>
          <a:ext cx="297912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5" name="Equation" r:id="rId23" imgW="1688367" imgH="241195" progId="Equation.3">
                  <p:embed/>
                </p:oleObj>
              </mc:Choice>
              <mc:Fallback>
                <p:oleObj name="Equation" r:id="rId23" imgW="168836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585" y="5012484"/>
                        <a:ext cx="2979127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3848101" y="1307259"/>
            <a:ext cx="391258" cy="114300"/>
            <a:chOff x="531" y="3781"/>
            <a:chExt cx="267" cy="72"/>
          </a:xfrm>
        </p:grpSpPr>
        <p:sp>
          <p:nvSpPr>
            <p:cNvPr id="26674" name="Oval 77"/>
            <p:cNvSpPr>
              <a:spLocks noChangeArrowheads="1"/>
            </p:cNvSpPr>
            <p:nvPr/>
          </p:nvSpPr>
          <p:spPr bwMode="auto">
            <a:xfrm>
              <a:off x="531" y="3781"/>
              <a:ext cx="267" cy="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5" name="Line 78"/>
            <p:cNvSpPr>
              <a:spLocks noChangeShapeType="1"/>
            </p:cNvSpPr>
            <p:nvPr/>
          </p:nvSpPr>
          <p:spPr bwMode="auto">
            <a:xfrm>
              <a:off x="605" y="3853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7659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9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9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2000"/>
                                        <p:tgtEl>
                                          <p:spTgt spid="19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9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9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9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9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19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19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19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1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19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1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1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1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19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19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19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2000"/>
                                        <p:tgtEl>
                                          <p:spTgt spid="19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2000"/>
                                        <p:tgtEl>
                                          <p:spTgt spid="19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5" dur="2000"/>
                                        <p:tgtEl>
                                          <p:spTgt spid="19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0" dur="2000"/>
                                        <p:tgtEl>
                                          <p:spTgt spid="19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2000"/>
                                        <p:tgtEl>
                                          <p:spTgt spid="19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8" dur="2000"/>
                                        <p:tgtEl>
                                          <p:spTgt spid="19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1" dur="2000"/>
                                        <p:tgtEl>
                                          <p:spTgt spid="19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6" dur="2000"/>
                                        <p:tgtEl>
                                          <p:spTgt spid="19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9" dur="2000"/>
                                        <p:tgtEl>
                                          <p:spTgt spid="19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4" dur="2000"/>
                                        <p:tgtEl>
                                          <p:spTgt spid="19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9" dur="2000"/>
                                        <p:tgtEl>
                                          <p:spTgt spid="19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4" dur="2000"/>
                                        <p:tgtEl>
                                          <p:spTgt spid="19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9" dur="2000"/>
                                        <p:tgtEl>
                                          <p:spTgt spid="19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4" dur="2000"/>
                                        <p:tgtEl>
                                          <p:spTgt spid="19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9" dur="2000"/>
                                        <p:tgtEl>
                                          <p:spTgt spid="19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/>
      <p:bldP spid="193541" grpId="0"/>
      <p:bldP spid="193561" grpId="0" animBg="1"/>
      <p:bldP spid="193562" grpId="0" animBg="1"/>
      <p:bldP spid="193563" grpId="0" animBg="1"/>
      <p:bldP spid="193564" grpId="0"/>
      <p:bldP spid="193566" grpId="0" animBg="1"/>
      <p:bldP spid="193569" grpId="0"/>
      <p:bldP spid="193572" grpId="0" animBg="1"/>
      <p:bldP spid="193573" grpId="0" animBg="1"/>
      <p:bldP spid="193574" grpId="0" animBg="1"/>
      <p:bldP spid="193582" grpId="0" animBg="1"/>
      <p:bldP spid="193583" grpId="0"/>
      <p:bldP spid="193584" grpId="0"/>
      <p:bldP spid="193585" grpId="0"/>
      <p:bldP spid="193586" grpId="0" animBg="1"/>
      <p:bldP spid="193587" grpId="0"/>
      <p:bldP spid="193590" grpId="0"/>
      <p:bldP spid="193591" grpId="0" animBg="1"/>
      <p:bldP spid="193593" grpId="0" animBg="1"/>
      <p:bldP spid="193594" grpId="0" animBg="1"/>
      <p:bldP spid="193595" grpId="0"/>
      <p:bldP spid="193602" grpId="0"/>
      <p:bldP spid="19360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1" name="Text Box 4"/>
          <p:cNvSpPr txBox="1">
            <a:spLocks noChangeArrowheads="1"/>
          </p:cNvSpPr>
          <p:nvPr/>
        </p:nvSpPr>
        <p:spPr bwMode="auto">
          <a:xfrm>
            <a:off x="843889" y="366246"/>
            <a:ext cx="2518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(ii) Metoda kulit tabung</a:t>
            </a:r>
          </a:p>
        </p:txBody>
      </p:sp>
      <p:graphicFrame>
        <p:nvGraphicFramePr>
          <p:cNvPr id="1945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356836"/>
              </p:ext>
            </p:extLst>
          </p:nvPr>
        </p:nvGraphicFramePr>
        <p:xfrm>
          <a:off x="2039643" y="2080745"/>
          <a:ext cx="567104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2" name="Equation" r:id="rId4" imgW="431613" imgH="228501" progId="Equation.3">
                  <p:embed/>
                </p:oleObj>
              </mc:Choice>
              <mc:Fallback>
                <p:oleObj name="Equation" r:id="rId4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643" y="2080745"/>
                        <a:ext cx="567104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6" name="Line 6"/>
          <p:cNvSpPr>
            <a:spLocks noChangeShapeType="1"/>
          </p:cNvSpPr>
          <p:nvPr/>
        </p:nvSpPr>
        <p:spPr bwMode="auto">
          <a:xfrm>
            <a:off x="728124" y="3271370"/>
            <a:ext cx="361510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567" name="Freeform 7"/>
          <p:cNvSpPr>
            <a:spLocks/>
          </p:cNvSpPr>
          <p:nvPr/>
        </p:nvSpPr>
        <p:spPr bwMode="auto">
          <a:xfrm>
            <a:off x="1147224" y="1220321"/>
            <a:ext cx="1878623" cy="2035175"/>
          </a:xfrm>
          <a:custGeom>
            <a:avLst/>
            <a:gdLst>
              <a:gd name="T0" fmla="*/ 0 w 1282"/>
              <a:gd name="T1" fmla="*/ 2147483647 h 1282"/>
              <a:gd name="T2" fmla="*/ 2147483647 w 1282"/>
              <a:gd name="T3" fmla="*/ 2147483647 h 1282"/>
              <a:gd name="T4" fmla="*/ 2147483647 w 1282"/>
              <a:gd name="T5" fmla="*/ 0 h 1282"/>
              <a:gd name="T6" fmla="*/ 0 60000 65536"/>
              <a:gd name="T7" fmla="*/ 0 60000 65536"/>
              <a:gd name="T8" fmla="*/ 0 60000 65536"/>
              <a:gd name="T9" fmla="*/ 0 w 1282"/>
              <a:gd name="T10" fmla="*/ 0 h 1282"/>
              <a:gd name="T11" fmla="*/ 1282 w 1282"/>
              <a:gd name="T12" fmla="*/ 1282 h 12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82" h="1282">
                <a:moveTo>
                  <a:pt x="0" y="1282"/>
                </a:moveTo>
                <a:cubicBezTo>
                  <a:pt x="292" y="1207"/>
                  <a:pt x="584" y="1133"/>
                  <a:pt x="798" y="919"/>
                </a:cubicBezTo>
                <a:cubicBezTo>
                  <a:pt x="1012" y="705"/>
                  <a:pt x="1147" y="352"/>
                  <a:pt x="128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568" name="Line 8"/>
          <p:cNvSpPr>
            <a:spLocks noChangeShapeType="1"/>
          </p:cNvSpPr>
          <p:nvPr/>
        </p:nvSpPr>
        <p:spPr bwMode="auto">
          <a:xfrm>
            <a:off x="3031709" y="1198096"/>
            <a:ext cx="0" cy="2073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2889566" y="327137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27666" name="Line 10"/>
          <p:cNvSpPr>
            <a:spLocks noChangeShapeType="1"/>
          </p:cNvSpPr>
          <p:nvPr/>
        </p:nvSpPr>
        <p:spPr bwMode="auto">
          <a:xfrm>
            <a:off x="2394266" y="334915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571" name="Line 11"/>
          <p:cNvSpPr>
            <a:spLocks noChangeShapeType="1"/>
          </p:cNvSpPr>
          <p:nvPr/>
        </p:nvSpPr>
        <p:spPr bwMode="auto">
          <a:xfrm>
            <a:off x="1158947" y="1044108"/>
            <a:ext cx="0" cy="314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8" name="Text Box 12"/>
          <p:cNvSpPr txBox="1">
            <a:spLocks noChangeArrowheads="1"/>
          </p:cNvSpPr>
          <p:nvPr/>
        </p:nvSpPr>
        <p:spPr bwMode="auto">
          <a:xfrm>
            <a:off x="2023524" y="296022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/>
          </a:p>
        </p:txBody>
      </p:sp>
      <p:pic>
        <p:nvPicPr>
          <p:cNvPr id="194573" name="Picture 13" descr="daerah-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2005" y="1045696"/>
            <a:ext cx="3648808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74" name="Text Box 14"/>
          <p:cNvSpPr txBox="1">
            <a:spLocks noChangeArrowheads="1"/>
          </p:cNvSpPr>
          <p:nvPr/>
        </p:nvSpPr>
        <p:spPr bwMode="auto">
          <a:xfrm>
            <a:off x="2108517" y="2866558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</a:t>
            </a:r>
          </a:p>
        </p:txBody>
      </p:sp>
      <p:sp>
        <p:nvSpPr>
          <p:cNvPr id="194577" name="Rectangle 17"/>
          <p:cNvSpPr>
            <a:spLocks noChangeArrowheads="1"/>
          </p:cNvSpPr>
          <p:nvPr/>
        </p:nvSpPr>
        <p:spPr bwMode="auto">
          <a:xfrm>
            <a:off x="2628727" y="1942633"/>
            <a:ext cx="212481" cy="13446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45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660011"/>
              </p:ext>
            </p:extLst>
          </p:nvPr>
        </p:nvGraphicFramePr>
        <p:xfrm>
          <a:off x="2595024" y="3271371"/>
          <a:ext cx="317988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3" name="Equation" r:id="rId7" imgW="215619" imgH="177569" progId="Equation.3">
                  <p:embed/>
                </p:oleObj>
              </mc:Choice>
              <mc:Fallback>
                <p:oleObj name="Equation" r:id="rId7" imgW="215619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024" y="3271371"/>
                        <a:ext cx="317988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83" name="Line 23"/>
          <p:cNvSpPr>
            <a:spLocks noChangeShapeType="1"/>
          </p:cNvSpPr>
          <p:nvPr/>
        </p:nvSpPr>
        <p:spPr bwMode="auto">
          <a:xfrm>
            <a:off x="3864047" y="971083"/>
            <a:ext cx="0" cy="2995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584" name="Text Box 24"/>
          <p:cNvSpPr txBox="1">
            <a:spLocks noChangeArrowheads="1"/>
          </p:cNvSpPr>
          <p:nvPr/>
        </p:nvSpPr>
        <p:spPr bwMode="auto">
          <a:xfrm>
            <a:off x="3566574" y="634534"/>
            <a:ext cx="562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x=3</a:t>
            </a:r>
          </a:p>
        </p:txBody>
      </p:sp>
      <p:sp>
        <p:nvSpPr>
          <p:cNvPr id="194586" name="Line 26"/>
          <p:cNvSpPr>
            <a:spLocks noChangeShapeType="1"/>
          </p:cNvSpPr>
          <p:nvPr/>
        </p:nvSpPr>
        <p:spPr bwMode="auto">
          <a:xfrm>
            <a:off x="1205839" y="3392020"/>
            <a:ext cx="1346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587" name="Text Box 27"/>
          <p:cNvSpPr txBox="1">
            <a:spLocks noChangeArrowheads="1"/>
          </p:cNvSpPr>
          <p:nvPr/>
        </p:nvSpPr>
        <p:spPr bwMode="auto">
          <a:xfrm>
            <a:off x="1794924" y="3285659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94588" name="Text Box 28"/>
          <p:cNvSpPr txBox="1">
            <a:spLocks noChangeArrowheads="1"/>
          </p:cNvSpPr>
          <p:nvPr/>
        </p:nvSpPr>
        <p:spPr bwMode="auto">
          <a:xfrm>
            <a:off x="4878094" y="1096495"/>
            <a:ext cx="39613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Jika irisan diputar terhadap garis x=3</a:t>
            </a:r>
          </a:p>
          <a:p>
            <a:r>
              <a:rPr lang="en-US"/>
              <a:t>diperoleh kulit tabung dengan</a:t>
            </a:r>
          </a:p>
        </p:txBody>
      </p:sp>
      <p:sp>
        <p:nvSpPr>
          <p:cNvPr id="194589" name="Text Box 29"/>
          <p:cNvSpPr txBox="1">
            <a:spLocks noChangeArrowheads="1"/>
          </p:cNvSpPr>
          <p:nvPr/>
        </p:nvSpPr>
        <p:spPr bwMode="auto">
          <a:xfrm>
            <a:off x="5267886" y="1825159"/>
            <a:ext cx="13943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Tinggi = h =</a:t>
            </a:r>
          </a:p>
        </p:txBody>
      </p:sp>
      <p:sp>
        <p:nvSpPr>
          <p:cNvPr id="194590" name="AutoShape 30"/>
          <p:cNvSpPr>
            <a:spLocks/>
          </p:cNvSpPr>
          <p:nvPr/>
        </p:nvSpPr>
        <p:spPr bwMode="auto">
          <a:xfrm>
            <a:off x="2836812" y="1931521"/>
            <a:ext cx="247650" cy="1344613"/>
          </a:xfrm>
          <a:prstGeom prst="rightBrace">
            <a:avLst>
              <a:gd name="adj1" fmla="val 4176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Rectangle 32"/>
          <p:cNvSpPr>
            <a:spLocks noChangeArrowheads="1"/>
          </p:cNvSpPr>
          <p:nvPr/>
        </p:nvSpPr>
        <p:spPr bwMode="auto">
          <a:xfrm>
            <a:off x="143435" y="29840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59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619009"/>
              </p:ext>
            </p:extLst>
          </p:nvPr>
        </p:nvGraphicFramePr>
        <p:xfrm>
          <a:off x="3119632" y="2431583"/>
          <a:ext cx="30626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4" name="Equation" r:id="rId9" imgW="177569" imgH="202936" progId="Equation.3">
                  <p:embed/>
                </p:oleObj>
              </mc:Choice>
              <mc:Fallback>
                <p:oleObj name="Equation" r:id="rId9" imgW="177569" imgH="202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632" y="2431583"/>
                        <a:ext cx="306265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120851"/>
              </p:ext>
            </p:extLst>
          </p:nvPr>
        </p:nvGraphicFramePr>
        <p:xfrm>
          <a:off x="6620435" y="1818625"/>
          <a:ext cx="288681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5" name="Equation" r:id="rId11" imgW="177569" imgH="202936" progId="Equation.3">
                  <p:embed/>
                </p:oleObj>
              </mc:Choice>
              <mc:Fallback>
                <p:oleObj name="Equation" r:id="rId11" imgW="177569" imgH="202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0435" y="1818625"/>
                        <a:ext cx="288681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5" name="Text Box 35"/>
          <p:cNvSpPr txBox="1">
            <a:spLocks noChangeArrowheads="1"/>
          </p:cNvSpPr>
          <p:nvPr/>
        </p:nvSpPr>
        <p:spPr bwMode="auto">
          <a:xfrm>
            <a:off x="5247370" y="2247434"/>
            <a:ext cx="1479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Jari-jari = r =</a:t>
            </a:r>
          </a:p>
        </p:txBody>
      </p:sp>
      <p:sp>
        <p:nvSpPr>
          <p:cNvPr id="194596" name="Line 36"/>
          <p:cNvSpPr>
            <a:spLocks noChangeShapeType="1"/>
          </p:cNvSpPr>
          <p:nvPr/>
        </p:nvSpPr>
        <p:spPr bwMode="auto">
          <a:xfrm>
            <a:off x="2871981" y="3392020"/>
            <a:ext cx="956897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597" name="Line 37"/>
          <p:cNvSpPr>
            <a:spLocks noChangeShapeType="1"/>
          </p:cNvSpPr>
          <p:nvPr/>
        </p:nvSpPr>
        <p:spPr bwMode="auto">
          <a:xfrm>
            <a:off x="1170671" y="3852395"/>
            <a:ext cx="26933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598" name="Text Box 38"/>
          <p:cNvSpPr txBox="1">
            <a:spLocks noChangeArrowheads="1"/>
          </p:cNvSpPr>
          <p:nvPr/>
        </p:nvSpPr>
        <p:spPr bwMode="auto">
          <a:xfrm>
            <a:off x="2219885" y="3784134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94599" name="Text Box 39"/>
          <p:cNvSpPr txBox="1">
            <a:spLocks noChangeArrowheads="1"/>
          </p:cNvSpPr>
          <p:nvPr/>
        </p:nvSpPr>
        <p:spPr bwMode="auto">
          <a:xfrm>
            <a:off x="3225139" y="3324313"/>
            <a:ext cx="5052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3-x</a:t>
            </a:r>
          </a:p>
        </p:txBody>
      </p:sp>
      <p:sp>
        <p:nvSpPr>
          <p:cNvPr id="194600" name="Text Box 40"/>
          <p:cNvSpPr txBox="1">
            <a:spLocks noChangeArrowheads="1"/>
          </p:cNvSpPr>
          <p:nvPr/>
        </p:nvSpPr>
        <p:spPr bwMode="auto">
          <a:xfrm>
            <a:off x="6620435" y="2239496"/>
            <a:ext cx="5052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3-x</a:t>
            </a:r>
          </a:p>
        </p:txBody>
      </p:sp>
      <p:sp>
        <p:nvSpPr>
          <p:cNvPr id="194602" name="Text Box 42"/>
          <p:cNvSpPr txBox="1">
            <a:spLocks noChangeArrowheads="1"/>
          </p:cNvSpPr>
          <p:nvPr/>
        </p:nvSpPr>
        <p:spPr bwMode="auto">
          <a:xfrm>
            <a:off x="5282539" y="2610971"/>
            <a:ext cx="9349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Tebal =</a:t>
            </a:r>
          </a:p>
        </p:txBody>
      </p:sp>
      <p:sp>
        <p:nvSpPr>
          <p:cNvPr id="27687" name="Rectangle 44"/>
          <p:cNvSpPr>
            <a:spLocks noChangeArrowheads="1"/>
          </p:cNvSpPr>
          <p:nvPr/>
        </p:nvSpPr>
        <p:spPr bwMode="auto">
          <a:xfrm>
            <a:off x="143435" y="299355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60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463682"/>
              </p:ext>
            </p:extLst>
          </p:nvPr>
        </p:nvGraphicFramePr>
        <p:xfrm>
          <a:off x="6161340" y="2620678"/>
          <a:ext cx="35462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6" name="Equation" r:id="rId12" imgW="215619" imgH="177569" progId="Equation.3">
                  <p:embed/>
                </p:oleObj>
              </mc:Choice>
              <mc:Fallback>
                <p:oleObj name="Equation" r:id="rId12" imgW="215619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340" y="2620678"/>
                        <a:ext cx="354623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5" name="Text Box 45"/>
          <p:cNvSpPr txBox="1">
            <a:spLocks noChangeArrowheads="1"/>
          </p:cNvSpPr>
          <p:nvPr/>
        </p:nvSpPr>
        <p:spPr bwMode="auto">
          <a:xfrm>
            <a:off x="5020236" y="3093571"/>
            <a:ext cx="1223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Sehingga </a:t>
            </a:r>
          </a:p>
        </p:txBody>
      </p:sp>
      <p:sp>
        <p:nvSpPr>
          <p:cNvPr id="27689" name="Rectangle 47"/>
          <p:cNvSpPr>
            <a:spLocks noChangeArrowheads="1"/>
          </p:cNvSpPr>
          <p:nvPr/>
        </p:nvSpPr>
        <p:spPr bwMode="auto">
          <a:xfrm>
            <a:off x="143435" y="296974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60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553370"/>
              </p:ext>
            </p:extLst>
          </p:nvPr>
        </p:nvGraphicFramePr>
        <p:xfrm>
          <a:off x="5495020" y="3612683"/>
          <a:ext cx="2375389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7" name="Equation" r:id="rId14" imgW="1308100" imgH="228600" progId="Equation.3">
                  <p:embed/>
                </p:oleObj>
              </mc:Choice>
              <mc:Fallback>
                <p:oleObj name="Equation" r:id="rId14" imgW="1308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020" y="3612683"/>
                        <a:ext cx="2375389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90" name="Rectangle 49"/>
          <p:cNvSpPr>
            <a:spLocks noChangeArrowheads="1"/>
          </p:cNvSpPr>
          <p:nvPr/>
        </p:nvSpPr>
        <p:spPr bwMode="auto">
          <a:xfrm>
            <a:off x="143435" y="296974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60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933726"/>
              </p:ext>
            </p:extLst>
          </p:nvPr>
        </p:nvGraphicFramePr>
        <p:xfrm>
          <a:off x="5956616" y="4066708"/>
          <a:ext cx="209110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8" name="Equation" r:id="rId16" imgW="1143000" imgH="228600" progId="Equation.3">
                  <p:embed/>
                </p:oleObj>
              </mc:Choice>
              <mc:Fallback>
                <p:oleObj name="Equation" r:id="rId16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616" y="4066708"/>
                        <a:ext cx="209110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0" name="Text Box 50"/>
          <p:cNvSpPr txBox="1">
            <a:spLocks noChangeArrowheads="1"/>
          </p:cNvSpPr>
          <p:nvPr/>
        </p:nvSpPr>
        <p:spPr bwMode="auto">
          <a:xfrm>
            <a:off x="1050509" y="4325470"/>
            <a:ext cx="2249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Volume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putar</a:t>
            </a:r>
            <a:endParaRPr lang="en-US" dirty="0"/>
          </a:p>
        </p:txBody>
      </p:sp>
      <p:sp>
        <p:nvSpPr>
          <p:cNvPr id="27692" name="Rectangle 52"/>
          <p:cNvSpPr>
            <a:spLocks noChangeArrowheads="1"/>
          </p:cNvSpPr>
          <p:nvPr/>
        </p:nvSpPr>
        <p:spPr bwMode="auto">
          <a:xfrm>
            <a:off x="143435" y="284115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61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152631"/>
              </p:ext>
            </p:extLst>
          </p:nvPr>
        </p:nvGraphicFramePr>
        <p:xfrm>
          <a:off x="1488659" y="4739806"/>
          <a:ext cx="244719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9" name="Equation" r:id="rId18" imgW="1346200" imgH="482600" progId="Equation.3">
                  <p:embed/>
                </p:oleObj>
              </mc:Choice>
              <mc:Fallback>
                <p:oleObj name="Equation" r:id="rId18" imgW="1346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659" y="4739806"/>
                        <a:ext cx="2447192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93" name="Rectangle 54"/>
          <p:cNvSpPr>
            <a:spLocks noChangeArrowheads="1"/>
          </p:cNvSpPr>
          <p:nvPr/>
        </p:nvSpPr>
        <p:spPr bwMode="auto">
          <a:xfrm>
            <a:off x="143435" y="296498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613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673482"/>
              </p:ext>
            </p:extLst>
          </p:nvPr>
        </p:nvGraphicFramePr>
        <p:xfrm>
          <a:off x="4006189" y="4996982"/>
          <a:ext cx="38290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0" name="Equation" r:id="rId20" imgW="2146300" imgH="241300" progId="Equation.3">
                  <p:embed/>
                </p:oleObj>
              </mc:Choice>
              <mc:Fallback>
                <p:oleObj name="Equation" r:id="rId20" imgW="2146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189" y="4996982"/>
                        <a:ext cx="382905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3708716" y="1048870"/>
            <a:ext cx="391257" cy="114300"/>
            <a:chOff x="531" y="3781"/>
            <a:chExt cx="267" cy="72"/>
          </a:xfrm>
        </p:grpSpPr>
        <p:sp>
          <p:nvSpPr>
            <p:cNvPr id="27695" name="Oval 56"/>
            <p:cNvSpPr>
              <a:spLocks noChangeArrowheads="1"/>
            </p:cNvSpPr>
            <p:nvPr/>
          </p:nvSpPr>
          <p:spPr bwMode="auto">
            <a:xfrm>
              <a:off x="531" y="3781"/>
              <a:ext cx="267" cy="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6" name="Line 57"/>
            <p:cNvSpPr>
              <a:spLocks noChangeShapeType="1"/>
            </p:cNvSpPr>
            <p:nvPr/>
          </p:nvSpPr>
          <p:spPr bwMode="auto">
            <a:xfrm>
              <a:off x="605" y="3853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177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20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9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9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9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9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19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19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19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9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19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19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19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19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19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2000"/>
                                        <p:tgtEl>
                                          <p:spTgt spid="1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2000"/>
                                        <p:tgtEl>
                                          <p:spTgt spid="19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2000"/>
                                        <p:tgtEl>
                                          <p:spTgt spid="1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2000"/>
                                        <p:tgtEl>
                                          <p:spTgt spid="1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8" dur="2000"/>
                                        <p:tgtEl>
                                          <p:spTgt spid="1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1" dur="2000"/>
                                        <p:tgtEl>
                                          <p:spTgt spid="1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6" dur="2000"/>
                                        <p:tgtEl>
                                          <p:spTgt spid="1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1" dur="2000"/>
                                        <p:tgtEl>
                                          <p:spTgt spid="19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6" dur="2000"/>
                                        <p:tgtEl>
                                          <p:spTgt spid="19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1" dur="2000"/>
                                        <p:tgtEl>
                                          <p:spTgt spid="19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6" dur="2000"/>
                                        <p:tgtEl>
                                          <p:spTgt spid="19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1" dur="2000"/>
                                        <p:tgtEl>
                                          <p:spTgt spid="19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6" dur="2000"/>
                                        <p:tgtEl>
                                          <p:spTgt spid="19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1" dur="2000"/>
                                        <p:tgtEl>
                                          <p:spTgt spid="19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6" grpId="0" animBg="1"/>
      <p:bldP spid="194567" grpId="0" animBg="1"/>
      <p:bldP spid="194568" grpId="0" animBg="1"/>
      <p:bldP spid="194569" grpId="0"/>
      <p:bldP spid="194571" grpId="0" animBg="1"/>
      <p:bldP spid="194574" grpId="0"/>
      <p:bldP spid="194577" grpId="0" animBg="1"/>
      <p:bldP spid="194583" grpId="0" animBg="1"/>
      <p:bldP spid="194584" grpId="0"/>
      <p:bldP spid="194586" grpId="0" animBg="1"/>
      <p:bldP spid="194587" grpId="0"/>
      <p:bldP spid="194588" grpId="0"/>
      <p:bldP spid="194589" grpId="0"/>
      <p:bldP spid="194590" grpId="0" animBg="1"/>
      <p:bldP spid="194595" grpId="0"/>
      <p:bldP spid="194596" grpId="0" animBg="1"/>
      <p:bldP spid="194597" grpId="0" animBg="1"/>
      <p:bldP spid="194598" grpId="0"/>
      <p:bldP spid="194599" grpId="0"/>
      <p:bldP spid="194600" grpId="0"/>
      <p:bldP spid="194602" grpId="0"/>
      <p:bldP spid="194605" grpId="0"/>
      <p:bldP spid="1946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835270" y="1417637"/>
            <a:ext cx="696857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A. </a:t>
            </a:r>
            <a:r>
              <a:rPr lang="en-US" b="1" dirty="0" err="1"/>
              <a:t>Hitung</a:t>
            </a:r>
            <a:r>
              <a:rPr lang="en-US" b="1" dirty="0"/>
              <a:t> volume </a:t>
            </a:r>
            <a:r>
              <a:rPr lang="en-US" b="1" dirty="0" err="1"/>
              <a:t>benda</a:t>
            </a:r>
            <a:r>
              <a:rPr lang="en-US" b="1" dirty="0"/>
              <a:t> </a:t>
            </a:r>
            <a:r>
              <a:rPr lang="en-US" b="1" dirty="0" err="1"/>
              <a:t>putar</a:t>
            </a:r>
            <a:r>
              <a:rPr lang="en-US" b="1" dirty="0"/>
              <a:t> yang </a:t>
            </a:r>
            <a:r>
              <a:rPr lang="en-US" b="1" dirty="0" err="1"/>
              <a:t>terjadi</a:t>
            </a:r>
            <a:r>
              <a:rPr lang="en-US" b="1" dirty="0"/>
              <a:t>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daerah</a:t>
            </a:r>
            <a:r>
              <a:rPr lang="en-US" b="1" dirty="0"/>
              <a:t> yang </a:t>
            </a:r>
            <a:r>
              <a:rPr lang="en-US" b="1" dirty="0" err="1"/>
              <a:t>di</a:t>
            </a:r>
            <a:endParaRPr lang="en-US" b="1" dirty="0"/>
          </a:p>
          <a:p>
            <a:r>
              <a:rPr lang="en-US" b="1" dirty="0"/>
              <a:t>    </a:t>
            </a:r>
            <a:r>
              <a:rPr lang="en-US" b="1" dirty="0" err="1"/>
              <a:t>batasi</a:t>
            </a:r>
            <a:r>
              <a:rPr lang="en-US" b="1" dirty="0"/>
              <a:t> </a:t>
            </a:r>
            <a:r>
              <a:rPr lang="en-US" b="1" dirty="0" err="1"/>
              <a:t>oleh</a:t>
            </a:r>
            <a:r>
              <a:rPr lang="en-US" b="1" dirty="0"/>
              <a:t> </a:t>
            </a:r>
            <a:r>
              <a:rPr lang="en-US" b="1" dirty="0" err="1"/>
              <a:t>grafik</a:t>
            </a:r>
            <a:r>
              <a:rPr lang="en-US" b="1" dirty="0"/>
              <a:t> </a:t>
            </a:r>
            <a:r>
              <a:rPr lang="en-US" b="1" dirty="0" err="1"/>
              <a:t>fungsi-fungsi</a:t>
            </a:r>
            <a:r>
              <a:rPr lang="en-US" b="1" dirty="0"/>
              <a:t> </a:t>
            </a:r>
            <a:r>
              <a:rPr lang="en-US" b="1" dirty="0" err="1"/>
              <a:t>berikut</a:t>
            </a:r>
            <a:r>
              <a:rPr lang="en-US" b="1" dirty="0"/>
              <a:t> </a:t>
            </a:r>
            <a:r>
              <a:rPr lang="en-US" b="1" dirty="0" err="1"/>
              <a:t>diputar</a:t>
            </a:r>
            <a:r>
              <a:rPr lang="en-US" b="1" dirty="0"/>
              <a:t> </a:t>
            </a:r>
            <a:r>
              <a:rPr lang="en-US" b="1" dirty="0" err="1"/>
              <a:t>terhadap</a:t>
            </a:r>
            <a:r>
              <a:rPr lang="en-US" b="1" dirty="0"/>
              <a:t> </a:t>
            </a:r>
          </a:p>
          <a:p>
            <a:r>
              <a:rPr lang="en-US" b="1" dirty="0"/>
              <a:t>    </a:t>
            </a:r>
            <a:r>
              <a:rPr lang="en-US" b="1" dirty="0" err="1"/>
              <a:t>sumbu</a:t>
            </a:r>
            <a:r>
              <a:rPr lang="en-US" b="1" dirty="0"/>
              <a:t> </a:t>
            </a:r>
            <a:r>
              <a:rPr lang="en-US" b="1" i="1" dirty="0"/>
              <a:t>x</a:t>
            </a: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1332035" y="2641601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1.</a:t>
            </a:r>
          </a:p>
        </p:txBody>
      </p:sp>
      <p:sp>
        <p:nvSpPr>
          <p:cNvPr id="28683" name="Rectangle 7"/>
          <p:cNvSpPr>
            <a:spLocks noChangeArrowheads="1"/>
          </p:cNvSpPr>
          <p:nvPr/>
        </p:nvSpPr>
        <p:spPr bwMode="auto">
          <a:xfrm>
            <a:off x="0" y="39782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0950" name="Object 6"/>
          <p:cNvGraphicFramePr>
            <a:graphicFrameLocks noChangeAspect="1"/>
          </p:cNvGraphicFramePr>
          <p:nvPr>
            <p:extLst/>
          </p:nvPr>
        </p:nvGraphicFramePr>
        <p:xfrm>
          <a:off x="1736482" y="2590800"/>
          <a:ext cx="3014296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4" name="Equation" r:id="rId4" imgW="1485720" imgH="228600" progId="Equation.3">
                  <p:embed/>
                </p:oleObj>
              </mc:Choice>
              <mc:Fallback>
                <p:oleObj name="Equation" r:id="rId4" imgW="1485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482" y="2590800"/>
                        <a:ext cx="3014296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2" name="Text Box 8"/>
          <p:cNvSpPr txBox="1">
            <a:spLocks noChangeArrowheads="1"/>
          </p:cNvSpPr>
          <p:nvPr/>
        </p:nvSpPr>
        <p:spPr bwMode="auto">
          <a:xfrm>
            <a:off x="1310054" y="3311526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2.</a:t>
            </a:r>
          </a:p>
        </p:txBody>
      </p:sp>
      <p:sp>
        <p:nvSpPr>
          <p:cNvPr id="28685" name="Rectangle 10"/>
          <p:cNvSpPr>
            <a:spLocks noChangeArrowheads="1"/>
          </p:cNvSpPr>
          <p:nvPr/>
        </p:nvSpPr>
        <p:spPr bwMode="auto">
          <a:xfrm>
            <a:off x="0" y="39782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0953" name="Object 9"/>
          <p:cNvGraphicFramePr>
            <a:graphicFrameLocks noChangeAspect="1"/>
          </p:cNvGraphicFramePr>
          <p:nvPr>
            <p:extLst/>
          </p:nvPr>
        </p:nvGraphicFramePr>
        <p:xfrm>
          <a:off x="1736481" y="3233738"/>
          <a:ext cx="269484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5" name="Equation" r:id="rId6" imgW="1308100" imgH="228600" progId="Equation.3">
                  <p:embed/>
                </p:oleObj>
              </mc:Choice>
              <mc:Fallback>
                <p:oleObj name="Equation" r:id="rId6" imgW="1308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481" y="3233738"/>
                        <a:ext cx="2694842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1296866" y="4024314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3.</a:t>
            </a:r>
          </a:p>
        </p:txBody>
      </p:sp>
      <p:sp>
        <p:nvSpPr>
          <p:cNvPr id="28687" name="Rectangle 13"/>
          <p:cNvSpPr>
            <a:spLocks noChangeArrowheads="1"/>
          </p:cNvSpPr>
          <p:nvPr/>
        </p:nvSpPr>
        <p:spPr bwMode="auto">
          <a:xfrm>
            <a:off x="0" y="39782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0956" name="Object 12"/>
          <p:cNvGraphicFramePr>
            <a:graphicFrameLocks noChangeAspect="1"/>
          </p:cNvGraphicFramePr>
          <p:nvPr>
            <p:extLst/>
          </p:nvPr>
        </p:nvGraphicFramePr>
        <p:xfrm>
          <a:off x="1699846" y="3883026"/>
          <a:ext cx="265820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6" name="Equation" r:id="rId8" imgW="1181100" imgH="228600" progId="Equation.3">
                  <p:embed/>
                </p:oleObj>
              </mc:Choice>
              <mc:Fallback>
                <p:oleObj name="Equation" r:id="rId8" imgW="1181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846" y="3883026"/>
                        <a:ext cx="2658208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8" name="Text Box 14"/>
          <p:cNvSpPr txBox="1">
            <a:spLocks noChangeArrowheads="1"/>
          </p:cNvSpPr>
          <p:nvPr/>
        </p:nvSpPr>
        <p:spPr bwMode="auto">
          <a:xfrm>
            <a:off x="1296866" y="4676776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4.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0" y="39782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0960" name="Object 16"/>
          <p:cNvGraphicFramePr>
            <a:graphicFrameLocks noChangeAspect="1"/>
          </p:cNvGraphicFramePr>
          <p:nvPr>
            <p:extLst/>
          </p:nvPr>
        </p:nvGraphicFramePr>
        <p:xfrm>
          <a:off x="1758462" y="5245100"/>
          <a:ext cx="225669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7" name="Equation" r:id="rId10" imgW="1168200" imgH="228600" progId="Equation.DSMT4">
                  <p:embed/>
                </p:oleObj>
              </mc:Choice>
              <mc:Fallback>
                <p:oleObj name="Equation" r:id="rId10" imgW="116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462" y="5245100"/>
                        <a:ext cx="2256692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62" name="Text Box 18"/>
          <p:cNvSpPr txBox="1">
            <a:spLocks noChangeArrowheads="1"/>
          </p:cNvSpPr>
          <p:nvPr/>
        </p:nvSpPr>
        <p:spPr bwMode="auto">
          <a:xfrm>
            <a:off x="1296866" y="5270501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5.</a:t>
            </a:r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>
            <p:extLst/>
          </p:nvPr>
        </p:nvGraphicFramePr>
        <p:xfrm>
          <a:off x="1714500" y="4549776"/>
          <a:ext cx="33147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8" name="Equation" r:id="rId12" imgW="1473120" imgH="228600" progId="Equation.DSMT4">
                  <p:embed/>
                </p:oleObj>
              </mc:Choice>
              <mc:Fallback>
                <p:oleObj name="Equation" r:id="rId12" imgW="1473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549776"/>
                        <a:ext cx="33147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91539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21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8" grpId="0"/>
      <p:bldP spid="210949" grpId="0"/>
      <p:bldP spid="210952" grpId="0"/>
      <p:bldP spid="210955" grpId="0"/>
      <p:bldP spid="210958" grpId="0"/>
      <p:bldP spid="21096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1972" name="Text Box 4"/>
              <p:cNvSpPr txBox="1">
                <a:spLocks noChangeArrowheads="1"/>
              </p:cNvSpPr>
              <p:nvPr/>
            </p:nvSpPr>
            <p:spPr bwMode="auto">
              <a:xfrm>
                <a:off x="1084385" y="1571405"/>
                <a:ext cx="5857053" cy="6513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B. </a:t>
                </a:r>
                <a:r>
                  <a:rPr lang="it-IT" b="1" dirty="0"/>
                  <a:t>Daerah D dibatasi oleh kurva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rad>
                  </m:oMath>
                </a14:m>
                <a:r>
                  <a:rPr lang="it-IT" b="1" dirty="0" smtClean="0"/>
                  <a:t>   dan </a:t>
                </a:r>
                <a:r>
                  <a:rPr lang="it-IT" b="1" dirty="0"/>
                  <a:t>garis </a:t>
                </a:r>
                <a:r>
                  <a:rPr lang="it-IT" b="1" i="1" dirty="0"/>
                  <a:t>x</a:t>
                </a:r>
                <a:r>
                  <a:rPr lang="it-IT" b="1" dirty="0"/>
                  <a:t> = 2</a:t>
                </a:r>
                <a:r>
                  <a:rPr lang="it-IT" b="1" i="1" dirty="0"/>
                  <a:t>y</a:t>
                </a:r>
                <a:r>
                  <a:rPr lang="it-IT" b="1" dirty="0"/>
                  <a:t>. </a:t>
                </a:r>
              </a:p>
              <a:p>
                <a:r>
                  <a:rPr lang="it-IT" b="1" dirty="0"/>
                  <a:t>    </a:t>
                </a:r>
                <a:r>
                  <a:rPr lang="es-ES_tradnl" b="1" dirty="0" err="1"/>
                  <a:t>Hitung</a:t>
                </a:r>
                <a:r>
                  <a:rPr lang="es-ES_tradnl" b="1" dirty="0"/>
                  <a:t> </a:t>
                </a:r>
                <a:r>
                  <a:rPr lang="es-ES_tradnl" b="1" dirty="0" err="1"/>
                  <a:t>volume</a:t>
                </a:r>
                <a:r>
                  <a:rPr lang="es-ES_tradnl" b="1" dirty="0"/>
                  <a:t> </a:t>
                </a:r>
                <a:r>
                  <a:rPr lang="es-ES_tradnl" b="1" dirty="0" err="1"/>
                  <a:t>benda</a:t>
                </a:r>
                <a:r>
                  <a:rPr lang="es-ES_tradnl" b="1" dirty="0"/>
                  <a:t> </a:t>
                </a:r>
                <a:r>
                  <a:rPr lang="es-ES_tradnl" b="1" dirty="0" err="1"/>
                  <a:t>putar</a:t>
                </a:r>
                <a:r>
                  <a:rPr lang="es-ES_tradnl" b="1" dirty="0"/>
                  <a:t>, </a:t>
                </a:r>
                <a:r>
                  <a:rPr lang="es-ES_tradnl" b="1" dirty="0" err="1"/>
                  <a:t>jika</a:t>
                </a:r>
                <a:r>
                  <a:rPr lang="es-ES_tradnl" b="1" dirty="0"/>
                  <a:t> D diputar </a:t>
                </a:r>
                <a:r>
                  <a:rPr lang="es-ES_tradnl" b="1" dirty="0" err="1"/>
                  <a:t>terhadap</a:t>
                </a:r>
                <a:r>
                  <a:rPr lang="es-ES_tradnl" b="1" dirty="0"/>
                  <a:t> :</a:t>
                </a:r>
                <a:endParaRPr lang="en-US" b="1" dirty="0"/>
              </a:p>
            </p:txBody>
          </p:sp>
        </mc:Choice>
        <mc:Fallback>
          <p:sp>
            <p:nvSpPr>
              <p:cNvPr id="21197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4385" y="1571405"/>
                <a:ext cx="5857053" cy="651397"/>
              </a:xfrm>
              <a:prstGeom prst="rect">
                <a:avLst/>
              </a:prstGeom>
              <a:blipFill rotWithShape="0">
                <a:blip r:embed="rId3"/>
                <a:stretch>
                  <a:fillRect l="-937" t="-4673" b="-1401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0" y="419554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1239716" y="2500094"/>
            <a:ext cx="723167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ES_tradnl" dirty="0"/>
              <a:t>        (1)  </a:t>
            </a:r>
            <a:r>
              <a:rPr lang="es-ES_tradnl" dirty="0" err="1"/>
              <a:t>sumbu</a:t>
            </a:r>
            <a:r>
              <a:rPr lang="es-ES_tradnl" dirty="0"/>
              <a:t> </a:t>
            </a:r>
            <a:r>
              <a:rPr lang="es-ES_tradnl" i="1" dirty="0"/>
              <a:t>x			</a:t>
            </a:r>
            <a:r>
              <a:rPr lang="es-ES_tradnl" dirty="0"/>
              <a:t>(4) </a:t>
            </a:r>
            <a:r>
              <a:rPr lang="es-ES_tradnl" dirty="0" err="1"/>
              <a:t>sumbu</a:t>
            </a:r>
            <a:r>
              <a:rPr lang="es-ES_tradnl" dirty="0"/>
              <a:t> </a:t>
            </a:r>
            <a:r>
              <a:rPr lang="es-ES_tradnl" i="1" dirty="0"/>
              <a:t>y</a:t>
            </a:r>
            <a:endParaRPr lang="en-US" dirty="0"/>
          </a:p>
          <a:p>
            <a:r>
              <a:rPr lang="es-ES_tradnl" dirty="0"/>
              <a:t>        (2)  </a:t>
            </a:r>
            <a:r>
              <a:rPr lang="es-ES_tradnl" dirty="0" err="1"/>
              <a:t>garis</a:t>
            </a:r>
            <a:r>
              <a:rPr lang="es-ES_tradnl" dirty="0"/>
              <a:t> </a:t>
            </a:r>
            <a:r>
              <a:rPr lang="es-ES_tradnl" i="1" dirty="0"/>
              <a:t>x</a:t>
            </a:r>
            <a:r>
              <a:rPr lang="es-ES_tradnl" dirty="0"/>
              <a:t> = -1		</a:t>
            </a:r>
            <a:r>
              <a:rPr lang="es-ES_tradnl" dirty="0" smtClean="0"/>
              <a:t>(5</a:t>
            </a:r>
            <a:r>
              <a:rPr lang="es-ES_tradnl" dirty="0"/>
              <a:t>) </a:t>
            </a:r>
            <a:r>
              <a:rPr lang="es-ES_tradnl" dirty="0" err="1"/>
              <a:t>garis</a:t>
            </a:r>
            <a:r>
              <a:rPr lang="es-ES_tradnl" dirty="0"/>
              <a:t> </a:t>
            </a:r>
            <a:r>
              <a:rPr lang="es-ES_tradnl" i="1" dirty="0"/>
              <a:t>y</a:t>
            </a:r>
            <a:r>
              <a:rPr lang="es-ES_tradnl" dirty="0"/>
              <a:t> = -2 </a:t>
            </a:r>
          </a:p>
          <a:p>
            <a:r>
              <a:rPr lang="es-ES_tradnl" dirty="0"/>
              <a:t>        (3)  </a:t>
            </a:r>
            <a:r>
              <a:rPr lang="es-ES_tradnl" dirty="0" err="1"/>
              <a:t>garis</a:t>
            </a:r>
            <a:r>
              <a:rPr lang="es-ES_tradnl" dirty="0"/>
              <a:t> </a:t>
            </a:r>
            <a:r>
              <a:rPr lang="es-ES_tradnl" i="1" dirty="0"/>
              <a:t>y</a:t>
            </a:r>
            <a:r>
              <a:rPr lang="es-ES_tradnl" dirty="0"/>
              <a:t> = 4                          </a:t>
            </a:r>
            <a:r>
              <a:rPr lang="es-ES_tradnl" dirty="0" smtClean="0"/>
              <a:t> (</a:t>
            </a:r>
            <a:r>
              <a:rPr lang="es-ES_tradnl" dirty="0"/>
              <a:t>6) </a:t>
            </a:r>
            <a:r>
              <a:rPr lang="es-ES_tradnl" dirty="0" err="1"/>
              <a:t>garis</a:t>
            </a:r>
            <a:r>
              <a:rPr lang="es-ES_tradnl" dirty="0"/>
              <a:t> </a:t>
            </a:r>
            <a:r>
              <a:rPr lang="es-ES_tradnl" i="1" dirty="0"/>
              <a:t>x</a:t>
            </a:r>
            <a:r>
              <a:rPr lang="es-ES_tradnl" dirty="0"/>
              <a:t> =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1976" name="Text Box 8"/>
              <p:cNvSpPr txBox="1">
                <a:spLocks noChangeArrowheads="1"/>
              </p:cNvSpPr>
              <p:nvPr/>
            </p:nvSpPr>
            <p:spPr bwMode="auto">
              <a:xfrm>
                <a:off x="1154723" y="3824069"/>
                <a:ext cx="6666312" cy="652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C. </a:t>
                </a:r>
                <a:r>
                  <a:rPr lang="es-ES_tradnl" b="1" dirty="0" err="1"/>
                  <a:t>Daerah</a:t>
                </a:r>
                <a:r>
                  <a:rPr lang="es-ES_tradnl" b="1" dirty="0"/>
                  <a:t> D </a:t>
                </a:r>
                <a:r>
                  <a:rPr lang="es-ES_tradnl" b="1" dirty="0" err="1"/>
                  <a:t>dibatasi</a:t>
                </a:r>
                <a:r>
                  <a:rPr lang="es-ES_tradnl" b="1" dirty="0"/>
                  <a:t> </a:t>
                </a:r>
                <a:r>
                  <a:rPr lang="es-ES_tradnl" b="1" dirty="0" err="1"/>
                  <a:t>oleh</a:t>
                </a:r>
                <a:r>
                  <a:rPr lang="es-ES_tradnl" b="1" dirty="0"/>
                  <a:t> </a:t>
                </a:r>
                <a:r>
                  <a:rPr lang="es-ES_tradnl" b="1" dirty="0" err="1"/>
                  <a:t>parabol</a:t>
                </a:r>
                <a:r>
                  <a:rPr lang="es-ES_tradnl" b="1" dirty="0"/>
                  <a:t>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ES_tradnl" b="1" dirty="0" smtClean="0"/>
                  <a:t> dan </a:t>
                </a:r>
                <a:r>
                  <a:rPr lang="es-ES_tradnl" b="1" dirty="0" err="1"/>
                  <a:t>garis</a:t>
                </a:r>
                <a:r>
                  <a:rPr lang="es-ES_tradnl" b="1" dirty="0"/>
                  <a:t> </a:t>
                </a:r>
                <a:r>
                  <a:rPr lang="es-ES_tradnl" b="1" i="1" dirty="0" smtClean="0"/>
                  <a:t>x + </a:t>
                </a:r>
                <a:r>
                  <a:rPr lang="es-ES_tradnl" b="1" i="1" dirty="0"/>
                  <a:t>y</a:t>
                </a:r>
                <a:r>
                  <a:rPr lang="es-ES_tradnl" b="1" dirty="0"/>
                  <a:t> = 4. </a:t>
                </a:r>
              </a:p>
              <a:p>
                <a:r>
                  <a:rPr lang="es-ES_tradnl" b="1" dirty="0"/>
                  <a:t>    </a:t>
                </a:r>
                <a:r>
                  <a:rPr lang="es-ES_tradnl" b="1" dirty="0" err="1"/>
                  <a:t>Hitung</a:t>
                </a:r>
                <a:r>
                  <a:rPr lang="es-ES_tradnl" b="1" dirty="0"/>
                  <a:t> </a:t>
                </a:r>
                <a:r>
                  <a:rPr lang="es-ES_tradnl" b="1" dirty="0" err="1"/>
                  <a:t>volume</a:t>
                </a:r>
                <a:r>
                  <a:rPr lang="es-ES_tradnl" b="1" dirty="0"/>
                  <a:t> </a:t>
                </a:r>
                <a:r>
                  <a:rPr lang="es-ES_tradnl" b="1" dirty="0" err="1"/>
                  <a:t>benda</a:t>
                </a:r>
                <a:r>
                  <a:rPr lang="es-ES_tradnl" b="1" dirty="0"/>
                  <a:t> </a:t>
                </a:r>
                <a:r>
                  <a:rPr lang="es-ES_tradnl" b="1" dirty="0" err="1"/>
                  <a:t>putar</a:t>
                </a:r>
                <a:r>
                  <a:rPr lang="es-ES_tradnl" b="1" dirty="0"/>
                  <a:t>, </a:t>
                </a:r>
                <a:r>
                  <a:rPr lang="es-ES_tradnl" b="1" dirty="0" err="1"/>
                  <a:t>jika</a:t>
                </a:r>
                <a:r>
                  <a:rPr lang="es-ES_tradnl" b="1" dirty="0"/>
                  <a:t> D diputar </a:t>
                </a:r>
                <a:r>
                  <a:rPr lang="es-ES_tradnl" b="1" dirty="0" err="1"/>
                  <a:t>terhadap</a:t>
                </a:r>
                <a:r>
                  <a:rPr lang="es-ES_tradnl" b="1" dirty="0"/>
                  <a:t> :</a:t>
                </a:r>
                <a:endParaRPr lang="en-US" b="1" dirty="0"/>
              </a:p>
            </p:txBody>
          </p:sp>
        </mc:Choice>
        <mc:Fallback>
          <p:sp>
            <p:nvSpPr>
              <p:cNvPr id="211976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4723" y="3824069"/>
                <a:ext cx="6666312" cy="652551"/>
              </a:xfrm>
              <a:prstGeom prst="rect">
                <a:avLst/>
              </a:prstGeom>
              <a:blipFill rotWithShape="0">
                <a:blip r:embed="rId4"/>
                <a:stretch>
                  <a:fillRect l="-731" t="-3738" b="-1401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0" y="420030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1841989" y="4611469"/>
            <a:ext cx="46410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dirty="0"/>
              <a:t>(1) </a:t>
            </a:r>
            <a:r>
              <a:rPr lang="es-ES_tradnl" dirty="0" err="1"/>
              <a:t>sumbu</a:t>
            </a:r>
            <a:r>
              <a:rPr lang="es-ES_tradnl" dirty="0"/>
              <a:t> </a:t>
            </a:r>
            <a:r>
              <a:rPr lang="es-ES_tradnl" i="1" dirty="0"/>
              <a:t>x		</a:t>
            </a:r>
            <a:r>
              <a:rPr lang="es-ES_tradnl" i="1" dirty="0" smtClean="0"/>
              <a:t>  </a:t>
            </a:r>
            <a:r>
              <a:rPr lang="es-ES_tradnl" dirty="0"/>
              <a:t>(3) </a:t>
            </a:r>
            <a:r>
              <a:rPr lang="es-ES_tradnl" dirty="0" err="1"/>
              <a:t>sumbu</a:t>
            </a:r>
            <a:r>
              <a:rPr lang="es-ES_tradnl" dirty="0"/>
              <a:t> </a:t>
            </a:r>
            <a:r>
              <a:rPr lang="es-ES_tradnl" i="1" dirty="0"/>
              <a:t>y</a:t>
            </a:r>
            <a:endParaRPr lang="es-ES_tradnl" dirty="0"/>
          </a:p>
          <a:p>
            <a:r>
              <a:rPr lang="es-ES_tradnl" dirty="0"/>
              <a:t>(2) </a:t>
            </a:r>
            <a:r>
              <a:rPr lang="es-ES_tradnl" dirty="0" err="1"/>
              <a:t>garis</a:t>
            </a:r>
            <a:r>
              <a:rPr lang="es-ES_tradnl" dirty="0"/>
              <a:t> </a:t>
            </a:r>
            <a:r>
              <a:rPr lang="es-ES_tradnl" i="1" dirty="0"/>
              <a:t>x</a:t>
            </a:r>
            <a:r>
              <a:rPr lang="es-ES_tradnl" dirty="0"/>
              <a:t> = 6		</a:t>
            </a:r>
            <a:r>
              <a:rPr lang="es-ES_tradnl" dirty="0" smtClean="0"/>
              <a:t>  </a:t>
            </a:r>
            <a:r>
              <a:rPr lang="es-ES_tradnl" dirty="0"/>
              <a:t>(4) </a:t>
            </a:r>
            <a:r>
              <a:rPr lang="es-ES_tradnl" dirty="0" err="1"/>
              <a:t>garis</a:t>
            </a:r>
            <a:r>
              <a:rPr lang="es-ES_tradnl" dirty="0"/>
              <a:t> </a:t>
            </a:r>
            <a:r>
              <a:rPr lang="es-ES_tradnl" i="1" dirty="0"/>
              <a:t>y</a:t>
            </a:r>
            <a:r>
              <a:rPr lang="es-ES_tradnl" dirty="0"/>
              <a:t> = -1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151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2" grpId="0"/>
      <p:bldP spid="211975" grpId="0"/>
      <p:bldP spid="211976" grpId="0"/>
      <p:bldP spid="2119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9" name="Object 5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38544391"/>
              </p:ext>
            </p:extLst>
          </p:nvPr>
        </p:nvGraphicFramePr>
        <p:xfrm>
          <a:off x="3916365" y="520057"/>
          <a:ext cx="421798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0" name="Equation" r:id="rId4" imgW="2336760" imgH="215640" progId="Equation.3">
                  <p:embed/>
                </p:oleObj>
              </mc:Choice>
              <mc:Fallback>
                <p:oleObj name="Equation" r:id="rId4" imgW="2336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365" y="520057"/>
                        <a:ext cx="4217987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08" name="Object 4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532816727"/>
              </p:ext>
            </p:extLst>
          </p:nvPr>
        </p:nvGraphicFramePr>
        <p:xfrm>
          <a:off x="2046288" y="3001307"/>
          <a:ext cx="331787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1" name="Equation" r:id="rId6" imgW="215619" imgH="177569" progId="Equation.3">
                  <p:embed/>
                </p:oleObj>
              </mc:Choice>
              <mc:Fallback>
                <p:oleObj name="Equation" r:id="rId6" imgW="215619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3001307"/>
                        <a:ext cx="331787" cy="27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00" name="Object 36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44561542"/>
              </p:ext>
            </p:extLst>
          </p:nvPr>
        </p:nvGraphicFramePr>
        <p:xfrm>
          <a:off x="4876800" y="3177520"/>
          <a:ext cx="29241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2" name="Equation" r:id="rId8" imgW="1333440" imgH="203040" progId="Equation.3">
                  <p:embed/>
                </p:oleObj>
              </mc:Choice>
              <mc:Fallback>
                <p:oleObj name="Equation" r:id="rId8" imgW="1333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77520"/>
                        <a:ext cx="292417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898281" y="437506"/>
            <a:ext cx="28055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b) </a:t>
            </a:r>
            <a:r>
              <a:rPr lang="id-ID" sz="2400"/>
              <a:t>Misalkan daerah</a:t>
            </a:r>
            <a:endParaRPr lang="en-US" sz="240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5943" y="1047095"/>
            <a:ext cx="3442188" cy="2519362"/>
            <a:chOff x="0" y="1117"/>
            <a:chExt cx="2349" cy="1587"/>
          </a:xfrm>
        </p:grpSpPr>
        <p:sp>
          <p:nvSpPr>
            <p:cNvPr id="3106" name="Line 7"/>
            <p:cNvSpPr>
              <a:spLocks noChangeShapeType="1"/>
            </p:cNvSpPr>
            <p:nvPr/>
          </p:nvSpPr>
          <p:spPr bwMode="auto">
            <a:xfrm>
              <a:off x="489" y="1117"/>
              <a:ext cx="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Line 8"/>
            <p:cNvSpPr>
              <a:spLocks noChangeShapeType="1"/>
            </p:cNvSpPr>
            <p:nvPr/>
          </p:nvSpPr>
          <p:spPr bwMode="auto">
            <a:xfrm>
              <a:off x="0" y="2387"/>
              <a:ext cx="23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674" name="Freeform 10"/>
          <p:cNvSpPr>
            <a:spLocks/>
          </p:cNvSpPr>
          <p:nvPr/>
        </p:nvSpPr>
        <p:spPr bwMode="auto">
          <a:xfrm>
            <a:off x="1182567" y="2185332"/>
            <a:ext cx="1861038" cy="242888"/>
          </a:xfrm>
          <a:custGeom>
            <a:avLst/>
            <a:gdLst>
              <a:gd name="T0" fmla="*/ 0 w 1270"/>
              <a:gd name="T1" fmla="*/ 2147483647 h 153"/>
              <a:gd name="T2" fmla="*/ 2147483647 w 1270"/>
              <a:gd name="T3" fmla="*/ 2147483647 h 153"/>
              <a:gd name="T4" fmla="*/ 2147483647 w 1270"/>
              <a:gd name="T5" fmla="*/ 2147483647 h 153"/>
              <a:gd name="T6" fmla="*/ 2147483647 w 1270"/>
              <a:gd name="T7" fmla="*/ 2147483647 h 153"/>
              <a:gd name="T8" fmla="*/ 0 60000 65536"/>
              <a:gd name="T9" fmla="*/ 0 60000 65536"/>
              <a:gd name="T10" fmla="*/ 0 60000 65536"/>
              <a:gd name="T11" fmla="*/ 0 60000 65536"/>
              <a:gd name="T12" fmla="*/ 0 w 1270"/>
              <a:gd name="T13" fmla="*/ 0 h 153"/>
              <a:gd name="T14" fmla="*/ 1270 w 1270"/>
              <a:gd name="T15" fmla="*/ 153 h 1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0" h="153">
                <a:moveTo>
                  <a:pt x="0" y="54"/>
                </a:moveTo>
                <a:cubicBezTo>
                  <a:pt x="102" y="103"/>
                  <a:pt x="204" y="153"/>
                  <a:pt x="317" y="145"/>
                </a:cubicBezTo>
                <a:cubicBezTo>
                  <a:pt x="430" y="137"/>
                  <a:pt x="521" y="16"/>
                  <a:pt x="680" y="8"/>
                </a:cubicBezTo>
                <a:cubicBezTo>
                  <a:pt x="839" y="0"/>
                  <a:pt x="1054" y="49"/>
                  <a:pt x="1270" y="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5" name="Freeform 11"/>
          <p:cNvSpPr>
            <a:spLocks/>
          </p:cNvSpPr>
          <p:nvPr/>
        </p:nvSpPr>
        <p:spPr bwMode="auto">
          <a:xfrm>
            <a:off x="1182567" y="1177271"/>
            <a:ext cx="1861038" cy="384175"/>
          </a:xfrm>
          <a:custGeom>
            <a:avLst/>
            <a:gdLst>
              <a:gd name="T0" fmla="*/ 0 w 1270"/>
              <a:gd name="T1" fmla="*/ 2147483647 h 242"/>
              <a:gd name="T2" fmla="*/ 2147483647 w 1270"/>
              <a:gd name="T3" fmla="*/ 2147483647 h 242"/>
              <a:gd name="T4" fmla="*/ 2147483647 w 1270"/>
              <a:gd name="T5" fmla="*/ 2147483647 h 242"/>
              <a:gd name="T6" fmla="*/ 2147483647 w 1270"/>
              <a:gd name="T7" fmla="*/ 2147483647 h 242"/>
              <a:gd name="T8" fmla="*/ 2147483647 w 1270"/>
              <a:gd name="T9" fmla="*/ 2147483647 h 242"/>
              <a:gd name="T10" fmla="*/ 2147483647 w 1270"/>
              <a:gd name="T11" fmla="*/ 2147483647 h 2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70"/>
              <a:gd name="T19" fmla="*/ 0 h 242"/>
              <a:gd name="T20" fmla="*/ 1270 w 1270"/>
              <a:gd name="T21" fmla="*/ 242 h 2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70" h="242">
                <a:moveTo>
                  <a:pt x="0" y="145"/>
                </a:moveTo>
                <a:cubicBezTo>
                  <a:pt x="94" y="92"/>
                  <a:pt x="189" y="39"/>
                  <a:pt x="272" y="54"/>
                </a:cubicBezTo>
                <a:cubicBezTo>
                  <a:pt x="355" y="69"/>
                  <a:pt x="424" y="228"/>
                  <a:pt x="499" y="235"/>
                </a:cubicBezTo>
                <a:cubicBezTo>
                  <a:pt x="574" y="242"/>
                  <a:pt x="650" y="137"/>
                  <a:pt x="725" y="99"/>
                </a:cubicBezTo>
                <a:cubicBezTo>
                  <a:pt x="800" y="61"/>
                  <a:pt x="861" y="0"/>
                  <a:pt x="952" y="8"/>
                </a:cubicBezTo>
                <a:cubicBezTo>
                  <a:pt x="1043" y="16"/>
                  <a:pt x="1156" y="80"/>
                  <a:pt x="1270" y="14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1182566" y="1413808"/>
            <a:ext cx="0" cy="84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7" name="Line 13"/>
          <p:cNvSpPr>
            <a:spLocks noChangeShapeType="1"/>
          </p:cNvSpPr>
          <p:nvPr/>
        </p:nvSpPr>
        <p:spPr bwMode="auto">
          <a:xfrm>
            <a:off x="3043604" y="1407457"/>
            <a:ext cx="0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8" name="Line 14"/>
          <p:cNvSpPr>
            <a:spLocks noChangeShapeType="1"/>
          </p:cNvSpPr>
          <p:nvPr/>
        </p:nvSpPr>
        <p:spPr bwMode="auto">
          <a:xfrm>
            <a:off x="1182566" y="2271058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9" name="Line 15"/>
          <p:cNvSpPr>
            <a:spLocks noChangeShapeType="1"/>
          </p:cNvSpPr>
          <p:nvPr/>
        </p:nvSpPr>
        <p:spPr bwMode="auto">
          <a:xfrm>
            <a:off x="3043604" y="2342496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1562100" y="845483"/>
            <a:ext cx="5822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h(x)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1496158" y="2358370"/>
            <a:ext cx="5822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g(x)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1038958" y="2990195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a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2929305" y="301400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</a:t>
            </a:r>
          </a:p>
        </p:txBody>
      </p:sp>
      <p:pic>
        <p:nvPicPr>
          <p:cNvPr id="113685" name="Picture 21" descr="daerah-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2754" y="874057"/>
            <a:ext cx="347296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3902320" y="974070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Luas D = ?</a:t>
            </a: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3820987" y="1623358"/>
            <a:ext cx="11977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Langkah</a:t>
            </a:r>
            <a:r>
              <a:rPr lang="en-US" dirty="0"/>
              <a:t>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688" name="Text Box 24"/>
              <p:cNvSpPr txBox="1">
                <a:spLocks noChangeArrowheads="1"/>
              </p:cNvSpPr>
              <p:nvPr/>
            </p:nvSpPr>
            <p:spPr bwMode="auto">
              <a:xfrm>
                <a:off x="4353657" y="1926733"/>
                <a:ext cx="4489819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>
                  <a:buFontTx/>
                  <a:buAutoNum type="arabicPeriod"/>
                </a:pPr>
                <a:r>
                  <a:rPr lang="en-US" dirty="0" smtClean="0"/>
                  <a:t>Iris D </a:t>
                </a:r>
                <a:r>
                  <a:rPr lang="en-US" dirty="0" err="1"/>
                  <a:t>menjadi</a:t>
                </a:r>
                <a:r>
                  <a:rPr lang="en-US" dirty="0"/>
                  <a:t> n </a:t>
                </a:r>
                <a:r>
                  <a:rPr lang="en-US" dirty="0" err="1"/>
                  <a:t>bagian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luas</a:t>
                </a:r>
                <a:r>
                  <a:rPr lang="en-US" dirty="0"/>
                  <a:t>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buah</a:t>
                </a:r>
                <a:endParaRPr lang="en-US" dirty="0"/>
              </a:p>
              <a:p>
                <a:pPr marL="342900" indent="-342900"/>
                <a:r>
                  <a:rPr lang="en-US" dirty="0"/>
                  <a:t>     </a:t>
                </a:r>
                <a:r>
                  <a:rPr lang="en-US" dirty="0" err="1"/>
                  <a:t>irisan</a:t>
                </a:r>
                <a:r>
                  <a:rPr lang="en-US" dirty="0"/>
                  <a:t> </a:t>
                </a:r>
                <a:r>
                  <a:rPr lang="en-US" dirty="0" err="1"/>
                  <a:t>dihampiri</a:t>
                </a:r>
                <a:r>
                  <a:rPr lang="en-US" dirty="0"/>
                  <a:t> </a:t>
                </a:r>
                <a:r>
                  <a:rPr lang="en-US" dirty="0" err="1"/>
                  <a:t>oleh</a:t>
                </a:r>
                <a:r>
                  <a:rPr lang="en-US" dirty="0"/>
                  <a:t> </a:t>
                </a:r>
                <a:r>
                  <a:rPr lang="en-US" dirty="0" err="1"/>
                  <a:t>luas</a:t>
                </a:r>
                <a:r>
                  <a:rPr lang="en-US" dirty="0"/>
                  <a:t> </a:t>
                </a:r>
                <a:r>
                  <a:rPr lang="en-US" dirty="0" err="1"/>
                  <a:t>persegi</a:t>
                </a:r>
                <a:r>
                  <a:rPr lang="en-US" dirty="0"/>
                  <a:t> </a:t>
                </a:r>
                <a:r>
                  <a:rPr lang="en-US" dirty="0" err="1"/>
                  <a:t>panjang</a:t>
                </a:r>
                <a:r>
                  <a:rPr lang="en-US" dirty="0"/>
                  <a:t> </a:t>
                </a:r>
              </a:p>
              <a:p>
                <a:pPr marL="342900" indent="-342900"/>
                <a:r>
                  <a:rPr lang="en-US" dirty="0"/>
                  <a:t>    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tinggi</a:t>
                </a:r>
                <a:r>
                  <a:rPr lang="en-US" dirty="0"/>
                  <a:t> h(x)-g(x)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alas(</a:t>
                </a:r>
                <a:r>
                  <a:rPr lang="en-US" dirty="0" err="1" smtClean="0"/>
                  <a:t>lebar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3688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3657" y="1926733"/>
                <a:ext cx="4489819" cy="923330"/>
              </a:xfrm>
              <a:prstGeom prst="rect">
                <a:avLst/>
              </a:prstGeom>
              <a:blipFill rotWithShape="0">
                <a:blip r:embed="rId11"/>
                <a:stretch>
                  <a:fillRect l="-1085" t="-3289" r="-271" b="-92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704" name="Rectangle 40"/>
          <p:cNvSpPr>
            <a:spLocks noChangeArrowheads="1"/>
          </p:cNvSpPr>
          <p:nvPr/>
        </p:nvSpPr>
        <p:spPr bwMode="auto">
          <a:xfrm>
            <a:off x="2083777" y="1407458"/>
            <a:ext cx="131885" cy="790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Line 41"/>
          <p:cNvSpPr>
            <a:spLocks noChangeShapeType="1"/>
          </p:cNvSpPr>
          <p:nvPr/>
        </p:nvSpPr>
        <p:spPr bwMode="auto">
          <a:xfrm>
            <a:off x="2045677" y="2198032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706" name="Line 42"/>
          <p:cNvSpPr>
            <a:spLocks noChangeShapeType="1"/>
          </p:cNvSpPr>
          <p:nvPr/>
        </p:nvSpPr>
        <p:spPr bwMode="auto">
          <a:xfrm>
            <a:off x="2074985" y="2198032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707" name="Line 43"/>
          <p:cNvSpPr>
            <a:spLocks noChangeShapeType="1"/>
          </p:cNvSpPr>
          <p:nvPr/>
        </p:nvSpPr>
        <p:spPr bwMode="auto">
          <a:xfrm>
            <a:off x="2215662" y="2198032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711" name="Text Box 47"/>
          <p:cNvSpPr txBox="1">
            <a:spLocks noChangeArrowheads="1"/>
          </p:cNvSpPr>
          <p:nvPr/>
        </p:nvSpPr>
        <p:spPr bwMode="auto">
          <a:xfrm>
            <a:off x="650631" y="3855383"/>
            <a:ext cx="78647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2. Luas D </a:t>
            </a:r>
            <a:r>
              <a:rPr lang="en-US" dirty="0" err="1"/>
              <a:t>dihampiri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limitnya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: </a:t>
            </a:r>
          </a:p>
        </p:txBody>
      </p:sp>
      <p:sp>
        <p:nvSpPr>
          <p:cNvPr id="113712" name="Text Box 48"/>
          <p:cNvSpPr txBox="1">
            <a:spLocks noChangeArrowheads="1"/>
          </p:cNvSpPr>
          <p:nvPr/>
        </p:nvSpPr>
        <p:spPr bwMode="auto">
          <a:xfrm>
            <a:off x="1597269" y="4831696"/>
            <a:ext cx="15056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Luas D = A =</a:t>
            </a:r>
          </a:p>
        </p:txBody>
      </p:sp>
      <p:graphicFrame>
        <p:nvGraphicFramePr>
          <p:cNvPr id="11371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664181"/>
              </p:ext>
            </p:extLst>
          </p:nvPr>
        </p:nvGraphicFramePr>
        <p:xfrm>
          <a:off x="3033346" y="4533245"/>
          <a:ext cx="2072054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3" name="Equation" r:id="rId12" imgW="1066680" imgH="482400" progId="Equation.3">
                  <p:embed/>
                </p:oleObj>
              </mc:Choice>
              <mc:Fallback>
                <p:oleObj name="Equation" r:id="rId12" imgW="1066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346" y="4533245"/>
                        <a:ext cx="2072054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714" name="Text Box 50"/>
          <p:cNvSpPr txBox="1">
            <a:spLocks noChangeArrowheads="1"/>
          </p:cNvSpPr>
          <p:nvPr/>
        </p:nvSpPr>
        <p:spPr bwMode="auto">
          <a:xfrm>
            <a:off x="1447801" y="1550333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</a:t>
            </a:r>
          </a:p>
        </p:txBody>
      </p:sp>
      <p:sp>
        <p:nvSpPr>
          <p:cNvPr id="113715" name="AutoShape 51"/>
          <p:cNvSpPr>
            <a:spLocks/>
          </p:cNvSpPr>
          <p:nvPr/>
        </p:nvSpPr>
        <p:spPr bwMode="auto">
          <a:xfrm>
            <a:off x="2244970" y="1407458"/>
            <a:ext cx="133350" cy="790575"/>
          </a:xfrm>
          <a:prstGeom prst="rightBrace">
            <a:avLst>
              <a:gd name="adj1" fmla="val 456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716" name="Text Box 52"/>
          <p:cNvSpPr txBox="1">
            <a:spLocks noChangeArrowheads="1"/>
          </p:cNvSpPr>
          <p:nvPr/>
        </p:nvSpPr>
        <p:spPr bwMode="auto">
          <a:xfrm>
            <a:off x="2365131" y="1615420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h(x)-g(x)</a:t>
            </a:r>
          </a:p>
        </p:txBody>
      </p:sp>
    </p:spTree>
    <p:extLst>
      <p:ext uri="{BB962C8B-B14F-4D97-AF65-F5344CB8AC3E}">
        <p14:creationId xmlns:p14="http://schemas.microsoft.com/office/powerpoint/2010/main" val="341020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20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20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0"/>
                            </p:stCondLst>
                            <p:childTnLst>
                              <p:par>
                                <p:cTn id="4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11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000"/>
                            </p:stCondLst>
                            <p:childTnLst>
                              <p:par>
                                <p:cTn id="5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2000"/>
                                        <p:tgtEl>
                                          <p:spTgt spid="11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5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11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11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11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11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11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11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2000"/>
                                        <p:tgtEl>
                                          <p:spTgt spid="11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11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2000"/>
                                        <p:tgtEl>
                                          <p:spTgt spid="11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2000"/>
                                        <p:tgtEl>
                                          <p:spTgt spid="1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4" dur="2000"/>
                                        <p:tgtEl>
                                          <p:spTgt spid="113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2000"/>
                                        <p:tgtEl>
                                          <p:spTgt spid="11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2" dur="2000"/>
                                        <p:tgtEl>
                                          <p:spTgt spid="11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/>
      <p:bldP spid="113674" grpId="0" animBg="1"/>
      <p:bldP spid="113675" grpId="0" animBg="1"/>
      <p:bldP spid="113676" grpId="0" animBg="1"/>
      <p:bldP spid="113677" grpId="0" animBg="1"/>
      <p:bldP spid="113678" grpId="0" animBg="1"/>
      <p:bldP spid="113679" grpId="0" animBg="1"/>
      <p:bldP spid="113680" grpId="0"/>
      <p:bldP spid="113681" grpId="0"/>
      <p:bldP spid="113682" grpId="0"/>
      <p:bldP spid="113683" grpId="0"/>
      <p:bldP spid="113686" grpId="0"/>
      <p:bldP spid="113687" grpId="0"/>
      <p:bldP spid="113688" grpId="0"/>
      <p:bldP spid="113704" grpId="0" animBg="1"/>
      <p:bldP spid="113706" grpId="0" animBg="1"/>
      <p:bldP spid="113707" grpId="0" animBg="1"/>
      <p:bldP spid="113711" grpId="0"/>
      <p:bldP spid="113712" grpId="0"/>
      <p:bldP spid="113714" grpId="0"/>
      <p:bldP spid="113715" grpId="0" animBg="1"/>
      <p:bldP spid="1137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9" name="Object 5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42417718"/>
              </p:ext>
            </p:extLst>
          </p:nvPr>
        </p:nvGraphicFramePr>
        <p:xfrm>
          <a:off x="3689350" y="835676"/>
          <a:ext cx="13970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2" name="Equation" r:id="rId4" imgW="647640" imgH="228600" progId="Equation.3">
                  <p:embed/>
                </p:oleObj>
              </mc:Choice>
              <mc:Fallback>
                <p:oleObj name="Equation" r:id="rId4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835676"/>
                        <a:ext cx="1397000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5" name="Object 11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840393029"/>
              </p:ext>
            </p:extLst>
          </p:nvPr>
        </p:nvGraphicFramePr>
        <p:xfrm>
          <a:off x="4586288" y="2272364"/>
          <a:ext cx="166211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3" name="Equation" r:id="rId6" imgW="888840" imgH="203040" progId="Equation.3">
                  <p:embed/>
                </p:oleObj>
              </mc:Choice>
              <mc:Fallback>
                <p:oleObj name="Equation" r:id="rId6" imgW="888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2272364"/>
                        <a:ext cx="1662112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3" name="Object 19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048783733"/>
              </p:ext>
            </p:extLst>
          </p:nvPr>
        </p:nvGraphicFramePr>
        <p:xfrm>
          <a:off x="2619375" y="3031188"/>
          <a:ext cx="731838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4" name="Equation" r:id="rId8" imgW="647640" imgH="228600" progId="Equation.3">
                  <p:embed/>
                </p:oleObj>
              </mc:Choice>
              <mc:Fallback>
                <p:oleObj name="Equation" r:id="rId8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3031188"/>
                        <a:ext cx="731838" cy="25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23" name="Object 39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20636115"/>
              </p:ext>
            </p:extLst>
          </p:nvPr>
        </p:nvGraphicFramePr>
        <p:xfrm>
          <a:off x="4638675" y="4848579"/>
          <a:ext cx="34559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5" name="Equation" r:id="rId9" imgW="1688760" imgH="228600" progId="Equation.3">
                  <p:embed/>
                </p:oleObj>
              </mc:Choice>
              <mc:Fallback>
                <p:oleObj name="Equation" r:id="rId9" imgW="1688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675" y="4848579"/>
                        <a:ext cx="3455988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209550" y="497538"/>
            <a:ext cx="685437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400" dirty="0">
                <a:solidFill>
                  <a:srgbClr val="FF5050"/>
                </a:solidFill>
              </a:rPr>
              <a:t>Contoh </a:t>
            </a:r>
            <a:r>
              <a:rPr lang="en-US" sz="2400" dirty="0" smtClean="0">
                <a:solidFill>
                  <a:srgbClr val="FF5050"/>
                </a:solidFill>
              </a:rPr>
              <a:t>2</a:t>
            </a:r>
            <a:r>
              <a:rPr lang="id-ID" sz="2400" dirty="0" smtClean="0">
                <a:solidFill>
                  <a:srgbClr val="FF5050"/>
                </a:solidFill>
              </a:rPr>
              <a:t>:</a:t>
            </a:r>
            <a:r>
              <a:rPr lang="id-ID" sz="2400" dirty="0" smtClean="0"/>
              <a:t> </a:t>
            </a:r>
            <a:r>
              <a:rPr lang="id-ID" sz="2400" dirty="0"/>
              <a:t>Hitung luas daerah yang dibatasi oleh garis </a:t>
            </a:r>
            <a:endParaRPr lang="en-US" sz="2400" dirty="0" smtClean="0"/>
          </a:p>
          <a:p>
            <a:r>
              <a:rPr lang="id-ID" sz="2400" i="1" dirty="0" smtClean="0"/>
              <a:t>y</a:t>
            </a:r>
            <a:r>
              <a:rPr lang="id-ID" sz="2400" dirty="0" smtClean="0"/>
              <a:t> </a:t>
            </a:r>
            <a:r>
              <a:rPr lang="id-ID" sz="2400" dirty="0"/>
              <a:t>= </a:t>
            </a:r>
            <a:r>
              <a:rPr lang="id-ID" sz="2400" i="1" dirty="0" smtClean="0"/>
              <a:t>x</a:t>
            </a:r>
            <a:r>
              <a:rPr lang="en-US" sz="2400" i="1" dirty="0" smtClean="0"/>
              <a:t> </a:t>
            </a:r>
            <a:r>
              <a:rPr lang="id-ID" sz="2400" dirty="0" smtClean="0"/>
              <a:t>+</a:t>
            </a:r>
            <a:r>
              <a:rPr lang="en-US" sz="2400" dirty="0" smtClean="0"/>
              <a:t> </a:t>
            </a:r>
            <a:r>
              <a:rPr lang="id-ID" sz="2400" dirty="0" smtClean="0"/>
              <a:t>4 dan </a:t>
            </a:r>
            <a:r>
              <a:rPr lang="id-ID" sz="2400" dirty="0"/>
              <a:t>parabola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>
            <a:off x="1780443" y="1956452"/>
            <a:ext cx="0" cy="2459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>
            <a:off x="517282" y="3812238"/>
            <a:ext cx="259226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8793" name="Line 9"/>
          <p:cNvSpPr>
            <a:spLocks noChangeShapeType="1"/>
          </p:cNvSpPr>
          <p:nvPr/>
        </p:nvSpPr>
        <p:spPr bwMode="auto">
          <a:xfrm flipV="1">
            <a:off x="908538" y="1596088"/>
            <a:ext cx="2327031" cy="237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794" name="Freeform 10"/>
          <p:cNvSpPr>
            <a:spLocks/>
          </p:cNvSpPr>
          <p:nvPr/>
        </p:nvSpPr>
        <p:spPr bwMode="auto">
          <a:xfrm>
            <a:off x="849923" y="1669113"/>
            <a:ext cx="2126274" cy="2471738"/>
          </a:xfrm>
          <a:custGeom>
            <a:avLst/>
            <a:gdLst>
              <a:gd name="T0" fmla="*/ 0 w 1451"/>
              <a:gd name="T1" fmla="*/ 2147483647 h 1557"/>
              <a:gd name="T2" fmla="*/ 2147483647 w 1451"/>
              <a:gd name="T3" fmla="*/ 2147483647 h 1557"/>
              <a:gd name="T4" fmla="*/ 2147483647 w 1451"/>
              <a:gd name="T5" fmla="*/ 2147483647 h 1557"/>
              <a:gd name="T6" fmla="*/ 2147483647 w 1451"/>
              <a:gd name="T7" fmla="*/ 2147483647 h 1557"/>
              <a:gd name="T8" fmla="*/ 2147483647 w 1451"/>
              <a:gd name="T9" fmla="*/ 2147483647 h 1557"/>
              <a:gd name="T10" fmla="*/ 2147483647 w 1451"/>
              <a:gd name="T11" fmla="*/ 2147483647 h 1557"/>
              <a:gd name="T12" fmla="*/ 2147483647 w 1451"/>
              <a:gd name="T13" fmla="*/ 0 h 15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51"/>
              <a:gd name="T22" fmla="*/ 0 h 1557"/>
              <a:gd name="T23" fmla="*/ 1451 w 1451"/>
              <a:gd name="T24" fmla="*/ 1557 h 15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51" h="1557">
                <a:moveTo>
                  <a:pt x="0" y="363"/>
                </a:moveTo>
                <a:cubicBezTo>
                  <a:pt x="34" y="529"/>
                  <a:pt x="68" y="696"/>
                  <a:pt x="136" y="862"/>
                </a:cubicBezTo>
                <a:cubicBezTo>
                  <a:pt x="204" y="1028"/>
                  <a:pt x="310" y="1255"/>
                  <a:pt x="408" y="1361"/>
                </a:cubicBezTo>
                <a:cubicBezTo>
                  <a:pt x="506" y="1467"/>
                  <a:pt x="605" y="1557"/>
                  <a:pt x="726" y="1497"/>
                </a:cubicBezTo>
                <a:cubicBezTo>
                  <a:pt x="847" y="1437"/>
                  <a:pt x="1028" y="1187"/>
                  <a:pt x="1134" y="998"/>
                </a:cubicBezTo>
                <a:cubicBezTo>
                  <a:pt x="1240" y="809"/>
                  <a:pt x="1308" y="529"/>
                  <a:pt x="1361" y="363"/>
                </a:cubicBezTo>
                <a:cubicBezTo>
                  <a:pt x="1414" y="197"/>
                  <a:pt x="1432" y="98"/>
                  <a:pt x="145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3" name="Rectangle 15"/>
          <p:cNvSpPr>
            <a:spLocks noChangeArrowheads="1"/>
          </p:cNvSpPr>
          <p:nvPr/>
        </p:nvSpPr>
        <p:spPr bwMode="auto">
          <a:xfrm>
            <a:off x="0" y="336932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87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801768"/>
              </p:ext>
            </p:extLst>
          </p:nvPr>
        </p:nvGraphicFramePr>
        <p:xfrm>
          <a:off x="4572000" y="2735914"/>
          <a:ext cx="179509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6" name="Equation" r:id="rId11" imgW="876300" imgH="203200" progId="Equation.3">
                  <p:embed/>
                </p:oleObj>
              </mc:Choice>
              <mc:Fallback>
                <p:oleObj name="Equation" r:id="rId11" imgW="876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35914"/>
                        <a:ext cx="179509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Rectangle 17"/>
          <p:cNvSpPr>
            <a:spLocks noChangeArrowheads="1"/>
          </p:cNvSpPr>
          <p:nvPr/>
        </p:nvSpPr>
        <p:spPr bwMode="auto">
          <a:xfrm>
            <a:off x="0" y="336932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88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075438"/>
              </p:ext>
            </p:extLst>
          </p:nvPr>
        </p:nvGraphicFramePr>
        <p:xfrm>
          <a:off x="4557010" y="3312177"/>
          <a:ext cx="212773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7" name="Equation" r:id="rId13" imgW="1079032" imgH="203112" progId="Equation.3">
                  <p:embed/>
                </p:oleObj>
              </mc:Choice>
              <mc:Fallback>
                <p:oleObj name="Equation" r:id="rId13" imgW="107903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010" y="3312177"/>
                        <a:ext cx="2127738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4421066" y="1411939"/>
            <a:ext cx="472293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/>
              <a:t>Titik</a:t>
            </a:r>
            <a:r>
              <a:rPr lang="en-US" sz="2400" dirty="0"/>
              <a:t> </a:t>
            </a:r>
            <a:r>
              <a:rPr lang="en-US" sz="2400" dirty="0" err="1"/>
              <a:t>potong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err="1" smtClean="0"/>
              <a:t>garis</a:t>
            </a:r>
            <a:r>
              <a:rPr lang="en-US" sz="2400" dirty="0" smtClean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smtClean="0"/>
              <a:t>parabola</a:t>
            </a:r>
            <a:endParaRPr lang="en-US" sz="2400" dirty="0"/>
          </a:p>
        </p:txBody>
      </p:sp>
      <p:sp>
        <p:nvSpPr>
          <p:cNvPr id="118806" name="Text Box 22"/>
          <p:cNvSpPr txBox="1">
            <a:spLocks noChangeArrowheads="1"/>
          </p:cNvSpPr>
          <p:nvPr/>
        </p:nvSpPr>
        <p:spPr bwMode="auto">
          <a:xfrm>
            <a:off x="379535" y="3462989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y=x+4</a:t>
            </a:r>
          </a:p>
        </p:txBody>
      </p:sp>
      <p:sp>
        <p:nvSpPr>
          <p:cNvPr id="118808" name="Line 24"/>
          <p:cNvSpPr>
            <a:spLocks noChangeShapeType="1"/>
          </p:cNvSpPr>
          <p:nvPr/>
        </p:nvSpPr>
        <p:spPr bwMode="auto">
          <a:xfrm>
            <a:off x="1292469" y="3597926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809" name="Line 25"/>
          <p:cNvSpPr>
            <a:spLocks noChangeShapeType="1"/>
          </p:cNvSpPr>
          <p:nvPr/>
        </p:nvSpPr>
        <p:spPr bwMode="auto">
          <a:xfrm>
            <a:off x="2939562" y="1869138"/>
            <a:ext cx="0" cy="19446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1090247" y="3748739"/>
            <a:ext cx="389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-2</a:t>
            </a:r>
          </a:p>
        </p:txBody>
      </p: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2795955" y="3796364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3</a:t>
            </a:r>
          </a:p>
        </p:txBody>
      </p:sp>
      <p:pic>
        <p:nvPicPr>
          <p:cNvPr id="118812" name="Picture 28" descr="luas-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83931" y="1597677"/>
            <a:ext cx="2936631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813" name="Text Box 29"/>
          <p:cNvSpPr txBox="1">
            <a:spLocks noChangeArrowheads="1"/>
          </p:cNvSpPr>
          <p:nvPr/>
        </p:nvSpPr>
        <p:spPr bwMode="auto">
          <a:xfrm>
            <a:off x="4590378" y="3805890"/>
            <a:ext cx="14029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x = -2, x = 3</a:t>
            </a:r>
          </a:p>
        </p:txBody>
      </p:sp>
      <p:sp>
        <p:nvSpPr>
          <p:cNvPr id="118814" name="Rectangle 30"/>
          <p:cNvSpPr>
            <a:spLocks noChangeArrowheads="1"/>
          </p:cNvSpPr>
          <p:nvPr/>
        </p:nvSpPr>
        <p:spPr bwMode="auto">
          <a:xfrm>
            <a:off x="2385646" y="2373963"/>
            <a:ext cx="199292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815" name="AutoShape 31"/>
          <p:cNvSpPr>
            <a:spLocks/>
          </p:cNvSpPr>
          <p:nvPr/>
        </p:nvSpPr>
        <p:spPr bwMode="auto">
          <a:xfrm>
            <a:off x="2244970" y="2405713"/>
            <a:ext cx="67408" cy="1079500"/>
          </a:xfrm>
          <a:prstGeom prst="leftBrace">
            <a:avLst>
              <a:gd name="adj1" fmla="val 12318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816" name="Line 32"/>
          <p:cNvSpPr>
            <a:spLocks noChangeShapeType="1"/>
          </p:cNvSpPr>
          <p:nvPr/>
        </p:nvSpPr>
        <p:spPr bwMode="auto">
          <a:xfrm>
            <a:off x="2392974" y="3469339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817" name="Line 33"/>
          <p:cNvSpPr>
            <a:spLocks noChangeShapeType="1"/>
          </p:cNvSpPr>
          <p:nvPr/>
        </p:nvSpPr>
        <p:spPr bwMode="auto">
          <a:xfrm>
            <a:off x="2592266" y="3469339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7" name="Rectangle 35"/>
          <p:cNvSpPr>
            <a:spLocks noChangeArrowheads="1"/>
          </p:cNvSpPr>
          <p:nvPr/>
        </p:nvSpPr>
        <p:spPr bwMode="auto">
          <a:xfrm>
            <a:off x="0" y="337885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881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064149"/>
              </p:ext>
            </p:extLst>
          </p:nvPr>
        </p:nvGraphicFramePr>
        <p:xfrm>
          <a:off x="2378320" y="3909076"/>
          <a:ext cx="331177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8" name="Equation" r:id="rId16" imgW="215619" imgH="177569" progId="Equation.3">
                  <p:embed/>
                </p:oleObj>
              </mc:Choice>
              <mc:Fallback>
                <p:oleObj name="Equation" r:id="rId16" imgW="215619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320" y="3909076"/>
                        <a:ext cx="331177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8" name="Rectangle 37"/>
          <p:cNvSpPr>
            <a:spLocks noChangeArrowheads="1"/>
          </p:cNvSpPr>
          <p:nvPr/>
        </p:nvSpPr>
        <p:spPr bwMode="auto">
          <a:xfrm>
            <a:off x="0" y="33550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882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102222"/>
              </p:ext>
            </p:extLst>
          </p:nvPr>
        </p:nvGraphicFramePr>
        <p:xfrm>
          <a:off x="849924" y="2629551"/>
          <a:ext cx="145805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9" name="Equation" r:id="rId18" imgW="1079500" imgH="228600" progId="Equation.3">
                  <p:embed/>
                </p:oleObj>
              </mc:Choice>
              <mc:Fallback>
                <p:oleObj name="Equation" r:id="rId18" imgW="1079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924" y="2629551"/>
                        <a:ext cx="1458058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22" name="Text Box 38"/>
          <p:cNvSpPr txBox="1">
            <a:spLocks noChangeArrowheads="1"/>
          </p:cNvSpPr>
          <p:nvPr/>
        </p:nvSpPr>
        <p:spPr bwMode="auto">
          <a:xfrm>
            <a:off x="4419600" y="4307539"/>
            <a:ext cx="16754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/>
              <a:t>Luas</a:t>
            </a:r>
            <a:r>
              <a:rPr lang="en-US" sz="2400" dirty="0"/>
              <a:t> </a:t>
            </a:r>
            <a:r>
              <a:rPr lang="en-US" sz="2400" dirty="0" err="1"/>
              <a:t>irisan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394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20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20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1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2000"/>
                                        <p:tgtEl>
                                          <p:spTgt spid="11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20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11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2000"/>
                                        <p:tgtEl>
                                          <p:spTgt spid="11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000"/>
                            </p:stCondLst>
                            <p:childTnLst>
                              <p:par>
                                <p:cTn id="7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20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11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6" dur="2000"/>
                                        <p:tgtEl>
                                          <p:spTgt spid="11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2000"/>
                                        <p:tgtEl>
                                          <p:spTgt spid="1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11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2000"/>
                                        <p:tgtEl>
                                          <p:spTgt spid="11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8" dur="2000"/>
                                        <p:tgtEl>
                                          <p:spTgt spid="11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2000"/>
                                        <p:tgtEl>
                                          <p:spTgt spid="1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8" dur="2000"/>
                                        <p:tgtEl>
                                          <p:spTgt spid="1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  <p:bldP spid="118791" grpId="0" animBg="1"/>
      <p:bldP spid="118792" grpId="0" animBg="1"/>
      <p:bldP spid="118793" grpId="0" animBg="1"/>
      <p:bldP spid="118794" grpId="0" animBg="1"/>
      <p:bldP spid="118802" grpId="0"/>
      <p:bldP spid="118806" grpId="0"/>
      <p:bldP spid="118808" grpId="0" animBg="1"/>
      <p:bldP spid="118809" grpId="0" animBg="1"/>
      <p:bldP spid="118810" grpId="0"/>
      <p:bldP spid="118811" grpId="0"/>
      <p:bldP spid="118813" grpId="0"/>
      <p:bldP spid="118814" grpId="0" animBg="1"/>
      <p:bldP spid="118815" grpId="0" animBg="1"/>
      <p:bldP spid="118816" grpId="0" animBg="1"/>
      <p:bldP spid="118817" grpId="0" animBg="1"/>
      <p:bldP spid="1188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32722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7" name="Rectangle 8"/>
          <p:cNvSpPr>
            <a:spLocks noChangeArrowheads="1"/>
          </p:cNvSpPr>
          <p:nvPr/>
        </p:nvSpPr>
        <p:spPr bwMode="auto">
          <a:xfrm>
            <a:off x="0" y="10514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590921"/>
            <a:ext cx="2776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>
                <a:latin typeface="Arial" charset="0"/>
                <a:cs typeface="Times New Roman" pitchFamily="18" charset="0"/>
              </a:rPr>
              <a:t> </a:t>
            </a:r>
            <a:r>
              <a:rPr lang="en-US" sz="1400">
                <a:latin typeface="Arial" charset="0"/>
              </a:rPr>
              <a:t> </a:t>
            </a:r>
            <a:endParaRPr lang="en-US" sz="1800">
              <a:latin typeface="Arial" charset="0"/>
            </a:endParaRPr>
          </a:p>
        </p:txBody>
      </p:sp>
      <p:sp>
        <p:nvSpPr>
          <p:cNvPr id="5129" name="Rectangle 20"/>
          <p:cNvSpPr>
            <a:spLocks noChangeArrowheads="1"/>
          </p:cNvSpPr>
          <p:nvPr/>
        </p:nvSpPr>
        <p:spPr bwMode="auto">
          <a:xfrm>
            <a:off x="0" y="10514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" name="Rectangle 21"/>
          <p:cNvSpPr>
            <a:spLocks noChangeArrowheads="1"/>
          </p:cNvSpPr>
          <p:nvPr/>
        </p:nvSpPr>
        <p:spPr bwMode="auto">
          <a:xfrm>
            <a:off x="0" y="333746"/>
            <a:ext cx="2776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>
                <a:latin typeface="Arial" charset="0"/>
                <a:cs typeface="Times New Roman" pitchFamily="18" charset="0"/>
              </a:rPr>
              <a:t> </a:t>
            </a:r>
            <a:r>
              <a:rPr lang="en-US" sz="1400">
                <a:latin typeface="Arial" charset="0"/>
              </a:rPr>
              <a:t> </a:t>
            </a:r>
            <a:endParaRPr lang="en-US" sz="1800">
              <a:latin typeface="Arial" charset="0"/>
            </a:endParaRPr>
          </a:p>
        </p:txBody>
      </p:sp>
      <p:graphicFrame>
        <p:nvGraphicFramePr>
          <p:cNvPr id="215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21979"/>
              </p:ext>
            </p:extLst>
          </p:nvPr>
        </p:nvGraphicFramePr>
        <p:xfrm>
          <a:off x="1522535" y="1275125"/>
          <a:ext cx="5707673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name="Equation" r:id="rId5" imgW="2819160" imgH="469800" progId="Equation.3">
                  <p:embed/>
                </p:oleObj>
              </mc:Choice>
              <mc:Fallback>
                <p:oleObj name="Equation" r:id="rId5" imgW="28191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535" y="1275125"/>
                        <a:ext cx="5707673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076265"/>
              </p:ext>
            </p:extLst>
          </p:nvPr>
        </p:nvGraphicFramePr>
        <p:xfrm>
          <a:off x="1780443" y="2354625"/>
          <a:ext cx="367078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Equation" r:id="rId7" imgW="1866900" imgH="482600" progId="Equation.3">
                  <p:embed/>
                </p:oleObj>
              </mc:Choice>
              <mc:Fallback>
                <p:oleObj name="Equation" r:id="rId7" imgW="1866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443" y="2354625"/>
                        <a:ext cx="3670788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26"/>
          <p:cNvSpPr>
            <a:spLocks noChangeArrowheads="1"/>
          </p:cNvSpPr>
          <p:nvPr/>
        </p:nvSpPr>
        <p:spPr bwMode="auto">
          <a:xfrm>
            <a:off x="0" y="1057646"/>
            <a:ext cx="3209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>
                <a:latin typeface="Arial" charset="0"/>
                <a:cs typeface="Times New Roman" pitchFamily="18" charset="0"/>
              </a:rPr>
              <a:t>  </a:t>
            </a:r>
            <a:r>
              <a:rPr lang="en-US" sz="1400">
                <a:latin typeface="Arial" charset="0"/>
              </a:rPr>
              <a:t> </a:t>
            </a:r>
            <a:endParaRPr lang="en-US" sz="1800">
              <a:latin typeface="Arial" charset="0"/>
            </a:endParaRPr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964223" y="738559"/>
            <a:ext cx="33538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Sehingga luas daerah :</a:t>
            </a:r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838200" y="3473822"/>
            <a:ext cx="11592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 err="1" smtClean="0"/>
              <a:t>Catatan</a:t>
            </a:r>
            <a:r>
              <a:rPr lang="en-US" sz="1800" dirty="0" smtClean="0"/>
              <a:t> </a:t>
            </a:r>
            <a:r>
              <a:rPr lang="en-US" sz="1800" dirty="0"/>
              <a:t>:</a:t>
            </a:r>
          </a:p>
        </p:txBody>
      </p:sp>
      <p:sp>
        <p:nvSpPr>
          <p:cNvPr id="5134" name="Text Box 31"/>
          <p:cNvSpPr txBox="1">
            <a:spLocks noChangeArrowheads="1"/>
          </p:cNvSpPr>
          <p:nvPr/>
        </p:nvSpPr>
        <p:spPr bwMode="auto">
          <a:xfrm>
            <a:off x="1562100" y="410826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838201" y="3878080"/>
            <a:ext cx="7620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5425" indent="-225425">
              <a:buFont typeface="Arial" pitchFamily="34" charset="0"/>
              <a:buChar char="•"/>
            </a:pP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irisan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tegak</a:t>
            </a:r>
            <a:r>
              <a:rPr lang="en-US" sz="2000" dirty="0"/>
              <a:t> </a:t>
            </a:r>
            <a:r>
              <a:rPr lang="en-US" sz="2000" dirty="0" err="1"/>
              <a:t>lurus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sumbu</a:t>
            </a:r>
            <a:r>
              <a:rPr lang="en-US" sz="2000" dirty="0"/>
              <a:t> </a:t>
            </a:r>
            <a:r>
              <a:rPr lang="en-US" sz="2000" dirty="0" smtClean="0"/>
              <a:t>x,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 smtClean="0"/>
              <a:t>irisan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/>
              <a:t>kurva</a:t>
            </a:r>
            <a:r>
              <a:rPr lang="en-US" sz="2000" dirty="0"/>
              <a:t> yang </a:t>
            </a:r>
            <a:r>
              <a:rPr lang="en-US" sz="2000" dirty="0" err="1"/>
              <a:t>terletak</a:t>
            </a:r>
            <a:r>
              <a:rPr lang="en-US" sz="2000" dirty="0"/>
              <a:t> </a:t>
            </a:r>
            <a:r>
              <a:rPr lang="en-US" sz="2000" dirty="0" err="1"/>
              <a:t>disebelah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dikurangi</a:t>
            </a:r>
            <a:r>
              <a:rPr lang="en-US" sz="2000" dirty="0"/>
              <a:t> </a:t>
            </a:r>
            <a:r>
              <a:rPr lang="en-US" sz="2000" dirty="0" err="1"/>
              <a:t>kurva</a:t>
            </a:r>
            <a:r>
              <a:rPr lang="en-US" sz="2000" dirty="0"/>
              <a:t> yang </a:t>
            </a:r>
            <a:r>
              <a:rPr lang="en-US" sz="2000" dirty="0" err="1" smtClean="0"/>
              <a:t>berada</a:t>
            </a:r>
            <a:r>
              <a:rPr lang="en-US" sz="2000" dirty="0" smtClean="0"/>
              <a:t> </a:t>
            </a:r>
            <a:r>
              <a:rPr lang="en-US" sz="2000" dirty="0" err="1"/>
              <a:t>disebelah</a:t>
            </a:r>
            <a:r>
              <a:rPr lang="en-US" sz="2000" dirty="0"/>
              <a:t> </a:t>
            </a:r>
            <a:r>
              <a:rPr lang="en-US" sz="2000" dirty="0" err="1"/>
              <a:t>bawah</a:t>
            </a:r>
            <a:r>
              <a:rPr lang="en-US" sz="2000" dirty="0"/>
              <a:t>. </a:t>
            </a:r>
            <a:endParaRPr lang="en-US" sz="2000" dirty="0" smtClean="0"/>
          </a:p>
          <a:p>
            <a:pPr marL="225425" indent="-225425">
              <a:buFont typeface="Arial" pitchFamily="34" charset="0"/>
              <a:buChar char="•"/>
            </a:pP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/>
              <a:t>batas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bawah</a:t>
            </a:r>
            <a:r>
              <a:rPr lang="en-US" sz="2000" dirty="0"/>
              <a:t> </a:t>
            </a:r>
            <a:r>
              <a:rPr lang="en-US" sz="2000" dirty="0" err="1"/>
              <a:t>irisan</a:t>
            </a:r>
            <a:r>
              <a:rPr lang="en-US" sz="2000" dirty="0"/>
              <a:t> </a:t>
            </a:r>
            <a:r>
              <a:rPr lang="en-US" sz="2000" dirty="0" err="1" smtClean="0"/>
              <a:t>berubah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/>
              <a:t>sembarang</a:t>
            </a:r>
            <a:r>
              <a:rPr lang="en-US" sz="2000" dirty="0"/>
              <a:t> </a:t>
            </a:r>
            <a:r>
              <a:rPr lang="en-US" sz="2000" dirty="0" err="1"/>
              <a:t>irisan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smtClean="0"/>
              <a:t>D,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daerah</a:t>
            </a:r>
            <a:r>
              <a:rPr lang="en-US" sz="2000" dirty="0"/>
              <a:t> D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dibagi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9033375"/>
      </p:ext>
    </p:extLst>
  </p:cSld>
  <p:clrMapOvr>
    <a:masterClrMapping/>
  </p:clrMapOvr>
  <p:transition spd="med">
    <p:cover dir="rd"/>
    <p:sndAc>
      <p:stSnd>
        <p:snd r:embed="rId4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3" grpId="0"/>
      <p:bldP spid="21534" grpId="0"/>
      <p:bldP spid="215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54" name="Object 30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80133701"/>
              </p:ext>
            </p:extLst>
          </p:nvPr>
        </p:nvGraphicFramePr>
        <p:xfrm>
          <a:off x="650875" y="4195756"/>
          <a:ext cx="398463" cy="21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6" name="Equation" r:id="rId4" imgW="431613" imgH="228501" progId="Equation.3">
                  <p:embed/>
                </p:oleObj>
              </mc:Choice>
              <mc:Fallback>
                <p:oleObj name="Equation" r:id="rId4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4195756"/>
                        <a:ext cx="398463" cy="211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65" name="Object 41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680736175"/>
              </p:ext>
            </p:extLst>
          </p:nvPr>
        </p:nvGraphicFramePr>
        <p:xfrm>
          <a:off x="3441700" y="2459039"/>
          <a:ext cx="16621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7" name="Equation" r:id="rId6" imgW="965160" imgH="228600" progId="Equation.3">
                  <p:embed/>
                </p:oleObj>
              </mc:Choice>
              <mc:Fallback>
                <p:oleObj name="Equation" r:id="rId6" imgW="965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2459039"/>
                        <a:ext cx="16621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90" name="Object 6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305793400"/>
              </p:ext>
            </p:extLst>
          </p:nvPr>
        </p:nvGraphicFramePr>
        <p:xfrm>
          <a:off x="2101850" y="4745031"/>
          <a:ext cx="749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8" name="Equation" r:id="rId8" imgW="749160" imgH="228600" progId="Equation.3">
                  <p:embed/>
                </p:oleObj>
              </mc:Choice>
              <mc:Fallback>
                <p:oleObj name="Equation" r:id="rId8" imgW="749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4745031"/>
                        <a:ext cx="7493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93" name="Object 69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90462558"/>
              </p:ext>
            </p:extLst>
          </p:nvPr>
        </p:nvGraphicFramePr>
        <p:xfrm>
          <a:off x="4638675" y="5324468"/>
          <a:ext cx="22606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9" name="Equation" r:id="rId10" imgW="1117440" imgH="215640" progId="Equation.3">
                  <p:embed/>
                </p:oleObj>
              </mc:Choice>
              <mc:Fallback>
                <p:oleObj name="Equation" r:id="rId10" imgW="1117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675" y="5324468"/>
                        <a:ext cx="226060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304800" y="869943"/>
            <a:ext cx="73313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Contoh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 smtClean="0"/>
              <a:t>: </a:t>
            </a:r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 yang </a:t>
            </a:r>
            <a:r>
              <a:rPr lang="en-US" sz="2400" dirty="0" err="1"/>
              <a:t>dibatasi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sumbu</a:t>
            </a:r>
            <a:r>
              <a:rPr lang="en-US" sz="2400" dirty="0"/>
              <a:t> x,</a:t>
            </a:r>
          </a:p>
        </p:txBody>
      </p:sp>
      <p:sp>
        <p:nvSpPr>
          <p:cNvPr id="6158" name="Rectangle 6"/>
          <p:cNvSpPr>
            <a:spLocks noChangeArrowheads="1"/>
          </p:cNvSpPr>
          <p:nvPr/>
        </p:nvSpPr>
        <p:spPr bwMode="auto">
          <a:xfrm>
            <a:off x="0" y="313689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9" name="Rectangle 8"/>
          <p:cNvSpPr>
            <a:spLocks noChangeArrowheads="1"/>
          </p:cNvSpPr>
          <p:nvPr/>
        </p:nvSpPr>
        <p:spPr bwMode="auto">
          <a:xfrm>
            <a:off x="0" y="313689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4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087013"/>
              </p:ext>
            </p:extLst>
          </p:nvPr>
        </p:nvGraphicFramePr>
        <p:xfrm>
          <a:off x="1610459" y="1250943"/>
          <a:ext cx="86457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0" name="Equation" r:id="rId12" imgW="431613" imgH="228501" progId="Equation.3">
                  <p:embed/>
                </p:oleObj>
              </mc:Choice>
              <mc:Fallback>
                <p:oleObj name="Equation" r:id="rId12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59" y="1250943"/>
                        <a:ext cx="864577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2460381" y="1250943"/>
            <a:ext cx="20649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/>
              <a:t>dan</a:t>
            </a:r>
            <a:r>
              <a:rPr lang="en-US" sz="2400" dirty="0"/>
              <a:t> y = -x + 2</a:t>
            </a:r>
          </a:p>
        </p:txBody>
      </p:sp>
      <p:sp>
        <p:nvSpPr>
          <p:cNvPr id="154634" name="Text Box 10"/>
          <p:cNvSpPr txBox="1">
            <a:spLocks noChangeArrowheads="1"/>
          </p:cNvSpPr>
          <p:nvPr/>
        </p:nvSpPr>
        <p:spPr bwMode="auto">
          <a:xfrm>
            <a:off x="228600" y="1611861"/>
            <a:ext cx="10871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Jawab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154635" name="Text Box 11"/>
          <p:cNvSpPr txBox="1">
            <a:spLocks noChangeArrowheads="1"/>
          </p:cNvSpPr>
          <p:nvPr/>
        </p:nvSpPr>
        <p:spPr bwMode="auto">
          <a:xfrm>
            <a:off x="228600" y="2069061"/>
            <a:ext cx="1432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Titik potong</a:t>
            </a:r>
            <a:r>
              <a:rPr lang="en-US" sz="1800"/>
              <a:t> </a:t>
            </a:r>
          </a:p>
        </p:txBody>
      </p:sp>
      <p:sp>
        <p:nvSpPr>
          <p:cNvPr id="6163" name="Rectangle 13"/>
          <p:cNvSpPr>
            <a:spLocks noChangeArrowheads="1"/>
          </p:cNvSpPr>
          <p:nvPr/>
        </p:nvSpPr>
        <p:spPr bwMode="auto">
          <a:xfrm>
            <a:off x="0" y="315118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46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433633"/>
              </p:ext>
            </p:extLst>
          </p:nvPr>
        </p:nvGraphicFramePr>
        <p:xfrm>
          <a:off x="1314450" y="2433631"/>
          <a:ext cx="152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1" name="Equation" r:id="rId13" imgW="812520" imgH="228600" progId="Equation.3">
                  <p:embed/>
                </p:oleObj>
              </mc:Choice>
              <mc:Fallback>
                <p:oleObj name="Equation" r:id="rId13" imgW="812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2433631"/>
                        <a:ext cx="1524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8" name="Line 14"/>
          <p:cNvSpPr>
            <a:spLocks noChangeShapeType="1"/>
          </p:cNvSpPr>
          <p:nvPr/>
        </p:nvSpPr>
        <p:spPr bwMode="auto">
          <a:xfrm>
            <a:off x="2778369" y="2674931"/>
            <a:ext cx="4645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5" name="Rectangle 16"/>
          <p:cNvSpPr>
            <a:spLocks noChangeArrowheads="1"/>
          </p:cNvSpPr>
          <p:nvPr/>
        </p:nvSpPr>
        <p:spPr bwMode="auto">
          <a:xfrm>
            <a:off x="0" y="315118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644" name="Line 20"/>
          <p:cNvSpPr>
            <a:spLocks noChangeShapeType="1"/>
          </p:cNvSpPr>
          <p:nvPr/>
        </p:nvSpPr>
        <p:spPr bwMode="auto">
          <a:xfrm>
            <a:off x="1159120" y="3251193"/>
            <a:ext cx="0" cy="237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4645" name="Line 21"/>
          <p:cNvSpPr>
            <a:spLocks noChangeShapeType="1"/>
          </p:cNvSpPr>
          <p:nvPr/>
        </p:nvSpPr>
        <p:spPr bwMode="auto">
          <a:xfrm>
            <a:off x="530470" y="5051418"/>
            <a:ext cx="285896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4652" name="Freeform 28"/>
          <p:cNvSpPr>
            <a:spLocks/>
          </p:cNvSpPr>
          <p:nvPr/>
        </p:nvSpPr>
        <p:spPr bwMode="auto">
          <a:xfrm>
            <a:off x="96716" y="3251193"/>
            <a:ext cx="2193681" cy="1811338"/>
          </a:xfrm>
          <a:custGeom>
            <a:avLst/>
            <a:gdLst>
              <a:gd name="T0" fmla="*/ 0 w 1497"/>
              <a:gd name="T1" fmla="*/ 0 h 1141"/>
              <a:gd name="T2" fmla="*/ 2147483647 w 1497"/>
              <a:gd name="T3" fmla="*/ 2147483647 h 1141"/>
              <a:gd name="T4" fmla="*/ 2147483647 w 1497"/>
              <a:gd name="T5" fmla="*/ 2147483647 h 1141"/>
              <a:gd name="T6" fmla="*/ 2147483647 w 1497"/>
              <a:gd name="T7" fmla="*/ 2147483647 h 1141"/>
              <a:gd name="T8" fmla="*/ 2147483647 w 1497"/>
              <a:gd name="T9" fmla="*/ 0 h 11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97"/>
              <a:gd name="T16" fmla="*/ 0 h 1141"/>
              <a:gd name="T17" fmla="*/ 1497 w 1497"/>
              <a:gd name="T18" fmla="*/ 1141 h 11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97" h="1141">
                <a:moveTo>
                  <a:pt x="0" y="0"/>
                </a:moveTo>
                <a:cubicBezTo>
                  <a:pt x="75" y="200"/>
                  <a:pt x="151" y="401"/>
                  <a:pt x="272" y="590"/>
                </a:cubicBezTo>
                <a:cubicBezTo>
                  <a:pt x="393" y="779"/>
                  <a:pt x="575" y="1127"/>
                  <a:pt x="726" y="1134"/>
                </a:cubicBezTo>
                <a:cubicBezTo>
                  <a:pt x="877" y="1141"/>
                  <a:pt x="1052" y="824"/>
                  <a:pt x="1180" y="635"/>
                </a:cubicBezTo>
                <a:cubicBezTo>
                  <a:pt x="1308" y="446"/>
                  <a:pt x="1402" y="223"/>
                  <a:pt x="149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661" name="Text Box 37"/>
          <p:cNvSpPr txBox="1">
            <a:spLocks noChangeArrowheads="1"/>
          </p:cNvSpPr>
          <p:nvPr/>
        </p:nvSpPr>
        <p:spPr bwMode="auto">
          <a:xfrm>
            <a:off x="2715358" y="5033956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6170" name="Rectangle 47"/>
          <p:cNvSpPr>
            <a:spLocks noChangeArrowheads="1"/>
          </p:cNvSpPr>
          <p:nvPr/>
        </p:nvSpPr>
        <p:spPr bwMode="auto">
          <a:xfrm>
            <a:off x="0" y="315118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467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150371"/>
              </p:ext>
            </p:extLst>
          </p:nvPr>
        </p:nvGraphicFramePr>
        <p:xfrm>
          <a:off x="5901104" y="2493965"/>
          <a:ext cx="1928446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2" name="Equation" r:id="rId15" imgW="1066337" imgH="203112" progId="Equation.3">
                  <p:embed/>
                </p:oleObj>
              </mc:Choice>
              <mc:Fallback>
                <p:oleObj name="Equation" r:id="rId15" imgW="106633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1104" y="2493965"/>
                        <a:ext cx="1928446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72" name="Line 48"/>
          <p:cNvSpPr>
            <a:spLocks noChangeShapeType="1"/>
          </p:cNvSpPr>
          <p:nvPr/>
        </p:nvSpPr>
        <p:spPr bwMode="auto">
          <a:xfrm>
            <a:off x="5303228" y="2638427"/>
            <a:ext cx="4645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4673" name="Line 49"/>
          <p:cNvSpPr>
            <a:spLocks noChangeShapeType="1"/>
          </p:cNvSpPr>
          <p:nvPr/>
        </p:nvSpPr>
        <p:spPr bwMode="auto">
          <a:xfrm>
            <a:off x="5383823" y="3222627"/>
            <a:ext cx="3326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4674" name="Text Box 50"/>
          <p:cNvSpPr txBox="1">
            <a:spLocks noChangeArrowheads="1"/>
          </p:cNvSpPr>
          <p:nvPr/>
        </p:nvSpPr>
        <p:spPr bwMode="auto">
          <a:xfrm>
            <a:off x="6034454" y="2962278"/>
            <a:ext cx="14029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= -2, x = 1</a:t>
            </a:r>
          </a:p>
        </p:txBody>
      </p:sp>
      <p:sp>
        <p:nvSpPr>
          <p:cNvPr id="154676" name="Line 52"/>
          <p:cNvSpPr>
            <a:spLocks noChangeShapeType="1"/>
          </p:cNvSpPr>
          <p:nvPr/>
        </p:nvSpPr>
        <p:spPr bwMode="auto">
          <a:xfrm>
            <a:off x="517281" y="2819393"/>
            <a:ext cx="312420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677" name="Text Box 53"/>
          <p:cNvSpPr txBox="1">
            <a:spLocks noChangeArrowheads="1"/>
          </p:cNvSpPr>
          <p:nvPr/>
        </p:nvSpPr>
        <p:spPr bwMode="auto">
          <a:xfrm>
            <a:off x="2360735" y="4202106"/>
            <a:ext cx="8899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y=-x+2</a:t>
            </a:r>
          </a:p>
        </p:txBody>
      </p:sp>
      <p:sp>
        <p:nvSpPr>
          <p:cNvPr id="154678" name="Line 54"/>
          <p:cNvSpPr>
            <a:spLocks noChangeShapeType="1"/>
          </p:cNvSpPr>
          <p:nvPr/>
        </p:nvSpPr>
        <p:spPr bwMode="auto">
          <a:xfrm>
            <a:off x="1913792" y="4114794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679" name="Text Box 55"/>
          <p:cNvSpPr txBox="1">
            <a:spLocks noChangeArrowheads="1"/>
          </p:cNvSpPr>
          <p:nvPr/>
        </p:nvSpPr>
        <p:spPr bwMode="auto">
          <a:xfrm>
            <a:off x="1777512" y="504348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pic>
        <p:nvPicPr>
          <p:cNvPr id="154680" name="Picture 56" descr="daerah-6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89389" y="2819393"/>
            <a:ext cx="356088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681" name="Text Box 57"/>
          <p:cNvSpPr txBox="1">
            <a:spLocks noChangeArrowheads="1"/>
          </p:cNvSpPr>
          <p:nvPr/>
        </p:nvSpPr>
        <p:spPr bwMode="auto">
          <a:xfrm>
            <a:off x="4021016" y="3581393"/>
            <a:ext cx="46474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irisan</a:t>
            </a:r>
            <a:r>
              <a:rPr lang="en-US" dirty="0"/>
              <a:t> </a:t>
            </a:r>
            <a:r>
              <a:rPr lang="en-US" dirty="0" err="1"/>
              <a:t>tegak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harus</a:t>
            </a:r>
            <a:endParaRPr lang="en-US" dirty="0"/>
          </a:p>
          <a:p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bagian</a:t>
            </a:r>
            <a:endParaRPr lang="en-US" dirty="0"/>
          </a:p>
        </p:txBody>
      </p:sp>
      <p:pic>
        <p:nvPicPr>
          <p:cNvPr id="154682" name="Picture 58" descr="daerah-7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1912" y="2819393"/>
            <a:ext cx="356088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683" name="Rectangle 59"/>
          <p:cNvSpPr>
            <a:spLocks noChangeArrowheads="1"/>
          </p:cNvSpPr>
          <p:nvPr/>
        </p:nvSpPr>
        <p:spPr bwMode="auto">
          <a:xfrm>
            <a:off x="1647093" y="4475156"/>
            <a:ext cx="133350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85" name="Rectangle 61"/>
          <p:cNvSpPr>
            <a:spLocks noChangeArrowheads="1"/>
          </p:cNvSpPr>
          <p:nvPr/>
        </p:nvSpPr>
        <p:spPr bwMode="auto">
          <a:xfrm>
            <a:off x="2259624" y="4475156"/>
            <a:ext cx="133350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3" name="Rectangle 63"/>
          <p:cNvSpPr>
            <a:spLocks noChangeArrowheads="1"/>
          </p:cNvSpPr>
          <p:nvPr/>
        </p:nvSpPr>
        <p:spPr bwMode="auto">
          <a:xfrm>
            <a:off x="0" y="316070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4686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454954"/>
              </p:ext>
            </p:extLst>
          </p:nvPr>
        </p:nvGraphicFramePr>
        <p:xfrm>
          <a:off x="2208335" y="5043481"/>
          <a:ext cx="33264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3" name="Equation" r:id="rId19" imgW="215619" imgH="177569" progId="Equation.3">
                  <p:embed/>
                </p:oleObj>
              </mc:Choice>
              <mc:Fallback>
                <p:oleObj name="Equation" r:id="rId19" imgW="215619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335" y="5043481"/>
                        <a:ext cx="332642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4" name="Rectangle 65"/>
          <p:cNvSpPr>
            <a:spLocks noChangeArrowheads="1"/>
          </p:cNvSpPr>
          <p:nvPr/>
        </p:nvSpPr>
        <p:spPr bwMode="auto">
          <a:xfrm>
            <a:off x="0" y="310673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4688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244116"/>
              </p:ext>
            </p:extLst>
          </p:nvPr>
        </p:nvGraphicFramePr>
        <p:xfrm>
          <a:off x="1600200" y="5026018"/>
          <a:ext cx="335574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4" name="Equation" r:id="rId21" imgW="215619" imgH="177569" progId="Equation.3">
                  <p:embed/>
                </p:oleObj>
              </mc:Choice>
              <mc:Fallback>
                <p:oleObj name="Equation" r:id="rId21" imgW="215619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026018"/>
                        <a:ext cx="335574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96" name="Text Box 72"/>
          <p:cNvSpPr txBox="1">
            <a:spLocks noChangeArrowheads="1"/>
          </p:cNvSpPr>
          <p:nvPr/>
        </p:nvSpPr>
        <p:spPr bwMode="auto">
          <a:xfrm>
            <a:off x="4145575" y="4168776"/>
            <a:ext cx="1428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Luas </a:t>
            </a:r>
            <a:r>
              <a:rPr lang="en-US" dirty="0" err="1"/>
              <a:t>irisan</a:t>
            </a:r>
            <a:r>
              <a:rPr lang="en-US" dirty="0"/>
              <a:t> I</a:t>
            </a:r>
          </a:p>
        </p:txBody>
      </p:sp>
      <p:sp>
        <p:nvSpPr>
          <p:cNvPr id="154697" name="Text Box 73"/>
          <p:cNvSpPr txBox="1">
            <a:spLocks noChangeArrowheads="1"/>
          </p:cNvSpPr>
          <p:nvPr/>
        </p:nvSpPr>
        <p:spPr bwMode="auto">
          <a:xfrm>
            <a:off x="4154366" y="4833932"/>
            <a:ext cx="1492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Luas irisan II</a:t>
            </a:r>
          </a:p>
        </p:txBody>
      </p:sp>
      <p:graphicFrame>
        <p:nvGraphicFramePr>
          <p:cNvPr id="44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830168"/>
              </p:ext>
            </p:extLst>
          </p:nvPr>
        </p:nvGraphicFramePr>
        <p:xfrm>
          <a:off x="4643069" y="4414834"/>
          <a:ext cx="159580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5" name="Equation" r:id="rId22" imgW="749160" imgH="228600" progId="Equation.3">
                  <p:embed/>
                </p:oleObj>
              </mc:Choice>
              <mc:Fallback>
                <p:oleObj name="Equation" r:id="rId22" imgW="749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069" y="4414834"/>
                        <a:ext cx="1595803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893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5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5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15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15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15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15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2000"/>
                                        <p:tgtEl>
                                          <p:spTgt spid="15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15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7" dur="3000"/>
                                        <p:tgtEl>
                                          <p:spTgt spid="15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15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2000"/>
                                        <p:tgtEl>
                                          <p:spTgt spid="15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2000"/>
                                        <p:tgtEl>
                                          <p:spTgt spid="15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000"/>
                            </p:stCondLst>
                            <p:childTnLst>
                              <p:par>
                                <p:cTn id="9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15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3000"/>
                            </p:stCondLst>
                            <p:childTnLst>
                              <p:par>
                                <p:cTn id="9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2000"/>
                                        <p:tgtEl>
                                          <p:spTgt spid="15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1" dur="2000"/>
                                        <p:tgtEl>
                                          <p:spTgt spid="15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6" dur="2000"/>
                                        <p:tgtEl>
                                          <p:spTgt spid="15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1" dur="2000"/>
                                        <p:tgtEl>
                                          <p:spTgt spid="15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4" dur="2000"/>
                                        <p:tgtEl>
                                          <p:spTgt spid="15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7" dur="2000"/>
                                        <p:tgtEl>
                                          <p:spTgt spid="15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0" dur="2000"/>
                                        <p:tgtEl>
                                          <p:spTgt spid="15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5" dur="2000"/>
                                        <p:tgtEl>
                                          <p:spTgt spid="15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0" dur="2000"/>
                                        <p:tgtEl>
                                          <p:spTgt spid="15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5" dur="2000"/>
                                        <p:tgtEl>
                                          <p:spTgt spid="15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0" dur="2000"/>
                                        <p:tgtEl>
                                          <p:spTgt spid="15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/>
      <p:bldP spid="154633" grpId="0"/>
      <p:bldP spid="154634" grpId="0"/>
      <p:bldP spid="154635" grpId="0"/>
      <p:bldP spid="154638" grpId="0" animBg="1"/>
      <p:bldP spid="154644" grpId="0" animBg="1"/>
      <p:bldP spid="154645" grpId="0" animBg="1"/>
      <p:bldP spid="154652" grpId="0" animBg="1"/>
      <p:bldP spid="154661" grpId="0"/>
      <p:bldP spid="154672" grpId="0" animBg="1"/>
      <p:bldP spid="154673" grpId="0" animBg="1"/>
      <p:bldP spid="154674" grpId="0"/>
      <p:bldP spid="154676" grpId="0" animBg="1"/>
      <p:bldP spid="154677" grpId="0"/>
      <p:bldP spid="154678" grpId="0" animBg="1"/>
      <p:bldP spid="154679" grpId="0"/>
      <p:bldP spid="154681" grpId="0"/>
      <p:bldP spid="154683" grpId="0" animBg="1"/>
      <p:bldP spid="154685" grpId="0" animBg="1"/>
      <p:bldP spid="154696" grpId="0"/>
      <p:bldP spid="1546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66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82692"/>
              </p:ext>
            </p:extLst>
          </p:nvPr>
        </p:nvGraphicFramePr>
        <p:xfrm>
          <a:off x="2628900" y="690284"/>
          <a:ext cx="28575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2" name="Equation" r:id="rId4" imgW="1485900" imgH="482600" progId="Equation.3">
                  <p:embed/>
                </p:oleObj>
              </mc:Choice>
              <mc:Fallback>
                <p:oleObj name="Equation" r:id="rId4" imgW="1485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690284"/>
                        <a:ext cx="285750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8" name="Text Box 20"/>
          <p:cNvSpPr txBox="1">
            <a:spLocks noChangeArrowheads="1"/>
          </p:cNvSpPr>
          <p:nvPr/>
        </p:nvSpPr>
        <p:spPr bwMode="auto">
          <a:xfrm>
            <a:off x="652096" y="693459"/>
            <a:ext cx="15953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I</a:t>
            </a:r>
          </a:p>
        </p:txBody>
      </p:sp>
      <p:sp>
        <p:nvSpPr>
          <p:cNvPr id="155669" name="Text Box 21"/>
          <p:cNvSpPr txBox="1">
            <a:spLocks noChangeArrowheads="1"/>
          </p:cNvSpPr>
          <p:nvPr/>
        </p:nvSpPr>
        <p:spPr bwMode="auto">
          <a:xfrm>
            <a:off x="652096" y="2204759"/>
            <a:ext cx="16594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Luas daerah II</a:t>
            </a:r>
          </a:p>
        </p:txBody>
      </p:sp>
      <p:sp>
        <p:nvSpPr>
          <p:cNvPr id="7178" name="Rectangle 23"/>
          <p:cNvSpPr>
            <a:spLocks noChangeArrowheads="1"/>
          </p:cNvSpPr>
          <p:nvPr/>
        </p:nvSpPr>
        <p:spPr bwMode="auto">
          <a:xfrm>
            <a:off x="0" y="-6813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9" name="Rectangle 25"/>
          <p:cNvSpPr>
            <a:spLocks noChangeArrowheads="1"/>
          </p:cNvSpPr>
          <p:nvPr/>
        </p:nvSpPr>
        <p:spPr bwMode="auto">
          <a:xfrm>
            <a:off x="0" y="251432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567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872734"/>
              </p:ext>
            </p:extLst>
          </p:nvPr>
        </p:nvGraphicFramePr>
        <p:xfrm>
          <a:off x="2590800" y="2214284"/>
          <a:ext cx="4054719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3" name="Equation" r:id="rId6" imgW="2006600" imgH="469900" progId="Equation.3">
                  <p:embed/>
                </p:oleObj>
              </mc:Choice>
              <mc:Fallback>
                <p:oleObj name="Equation" r:id="rId6" imgW="2006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14284"/>
                        <a:ext cx="4054719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Rectangle 27"/>
          <p:cNvSpPr>
            <a:spLocks noChangeArrowheads="1"/>
          </p:cNvSpPr>
          <p:nvPr/>
        </p:nvSpPr>
        <p:spPr bwMode="auto">
          <a:xfrm>
            <a:off x="0" y="255242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567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665373"/>
              </p:ext>
            </p:extLst>
          </p:nvPr>
        </p:nvGraphicFramePr>
        <p:xfrm>
          <a:off x="3037742" y="3281084"/>
          <a:ext cx="3058258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4" name="Equation" r:id="rId8" imgW="1562100" imgH="393700" progId="Equation.3">
                  <p:embed/>
                </p:oleObj>
              </mc:Choice>
              <mc:Fallback>
                <p:oleObj name="Equation" r:id="rId8" imgW="1562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7742" y="3281084"/>
                        <a:ext cx="3058258" cy="827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76" name="Text Box 28"/>
          <p:cNvSpPr txBox="1">
            <a:spLocks noChangeArrowheads="1"/>
          </p:cNvSpPr>
          <p:nvPr/>
        </p:nvSpPr>
        <p:spPr bwMode="auto">
          <a:xfrm>
            <a:off x="650631" y="4283352"/>
            <a:ext cx="24288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Sehingga luas daerah</a:t>
            </a:r>
          </a:p>
        </p:txBody>
      </p:sp>
      <p:sp>
        <p:nvSpPr>
          <p:cNvPr id="7182" name="Rectangle 30"/>
          <p:cNvSpPr>
            <a:spLocks noChangeArrowheads="1"/>
          </p:cNvSpPr>
          <p:nvPr/>
        </p:nvSpPr>
        <p:spPr bwMode="auto">
          <a:xfrm>
            <a:off x="0" y="255242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567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385440"/>
              </p:ext>
            </p:extLst>
          </p:nvPr>
        </p:nvGraphicFramePr>
        <p:xfrm>
          <a:off x="1248508" y="4606648"/>
          <a:ext cx="2791558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5" name="Equation" r:id="rId10" imgW="1536033" imgH="393529" progId="Equation.3">
                  <p:embed/>
                </p:oleObj>
              </mc:Choice>
              <mc:Fallback>
                <p:oleObj name="Equation" r:id="rId10" imgW="153603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508" y="4606648"/>
                        <a:ext cx="2791558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62431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5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5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5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5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5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5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8" grpId="0"/>
      <p:bldP spid="155669" grpId="0"/>
      <p:bldP spid="1556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3" name="Object 5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74516208"/>
              </p:ext>
            </p:extLst>
          </p:nvPr>
        </p:nvGraphicFramePr>
        <p:xfrm>
          <a:off x="3586164" y="552452"/>
          <a:ext cx="451961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2" name="Equation" r:id="rId4" imgW="2374560" imgH="215640" progId="Equation.3">
                  <p:embed/>
                </p:oleObj>
              </mc:Choice>
              <mc:Fallback>
                <p:oleObj name="Equation" r:id="rId4" imgW="2374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64" y="552452"/>
                        <a:ext cx="4519612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9" name="Object 31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085155645"/>
              </p:ext>
            </p:extLst>
          </p:nvPr>
        </p:nvGraphicFramePr>
        <p:xfrm>
          <a:off x="784225" y="2205036"/>
          <a:ext cx="331788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3" name="Equation" r:id="rId6" imgW="215713" imgH="203024" progId="Equation.3">
                  <p:embed/>
                </p:oleObj>
              </mc:Choice>
              <mc:Fallback>
                <p:oleObj name="Equation" r:id="rId6" imgW="215713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2205036"/>
                        <a:ext cx="331788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42" name="Object 3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295412174"/>
              </p:ext>
            </p:extLst>
          </p:nvPr>
        </p:nvGraphicFramePr>
        <p:xfrm>
          <a:off x="5043850" y="4779846"/>
          <a:ext cx="1966550" cy="858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4" name="Equation" r:id="rId8" imgW="1104840" imgH="482400" progId="Equation.3">
                  <p:embed/>
                </p:oleObj>
              </mc:Choice>
              <mc:Fallback>
                <p:oleObj name="Equation" r:id="rId8" imgW="11048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3850" y="4779846"/>
                        <a:ext cx="1966550" cy="85895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45" name="Object 37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56139724"/>
              </p:ext>
            </p:extLst>
          </p:nvPr>
        </p:nvGraphicFramePr>
        <p:xfrm>
          <a:off x="4495800" y="3886199"/>
          <a:ext cx="25908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5" name="Equation" r:id="rId10" imgW="1346040" imgH="203040" progId="Equation.3">
                  <p:embed/>
                </p:oleObj>
              </mc:Choice>
              <mc:Fallback>
                <p:oleObj name="Equation" r:id="rId10" imgW="1346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886199"/>
                        <a:ext cx="25908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494888" y="491241"/>
            <a:ext cx="28729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c). </a:t>
            </a:r>
            <a:r>
              <a:rPr lang="id-ID" sz="2400" dirty="0"/>
              <a:t>Misalkan daerah</a:t>
            </a:r>
            <a:endParaRPr lang="en-US" sz="2400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83931" y="1184274"/>
            <a:ext cx="2858966" cy="2879725"/>
            <a:chOff x="262" y="890"/>
            <a:chExt cx="1951" cy="1814"/>
          </a:xfrm>
        </p:grpSpPr>
        <p:sp>
          <p:nvSpPr>
            <p:cNvPr id="8227" name="Line 7"/>
            <p:cNvSpPr>
              <a:spLocks noChangeShapeType="1"/>
            </p:cNvSpPr>
            <p:nvPr/>
          </p:nvSpPr>
          <p:spPr bwMode="auto">
            <a:xfrm>
              <a:off x="897" y="890"/>
              <a:ext cx="0" cy="1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Line 8"/>
            <p:cNvSpPr>
              <a:spLocks noChangeShapeType="1"/>
            </p:cNvSpPr>
            <p:nvPr/>
          </p:nvSpPr>
          <p:spPr bwMode="auto">
            <a:xfrm>
              <a:off x="262" y="2432"/>
              <a:ext cx="19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9818" name="Freeform 10"/>
          <p:cNvSpPr>
            <a:spLocks/>
          </p:cNvSpPr>
          <p:nvPr/>
        </p:nvSpPr>
        <p:spPr bwMode="auto">
          <a:xfrm>
            <a:off x="1836128" y="1616074"/>
            <a:ext cx="155331" cy="1584325"/>
          </a:xfrm>
          <a:custGeom>
            <a:avLst/>
            <a:gdLst>
              <a:gd name="T0" fmla="*/ 2147483647 w 106"/>
              <a:gd name="T1" fmla="*/ 0 h 998"/>
              <a:gd name="T2" fmla="*/ 2147483647 w 106"/>
              <a:gd name="T3" fmla="*/ 2147483647 h 998"/>
              <a:gd name="T4" fmla="*/ 2147483647 w 106"/>
              <a:gd name="T5" fmla="*/ 2147483647 h 998"/>
              <a:gd name="T6" fmla="*/ 2147483647 w 106"/>
              <a:gd name="T7" fmla="*/ 2147483647 h 998"/>
              <a:gd name="T8" fmla="*/ 2147483647 w 106"/>
              <a:gd name="T9" fmla="*/ 2147483647 h 9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"/>
              <a:gd name="T16" fmla="*/ 0 h 998"/>
              <a:gd name="T17" fmla="*/ 106 w 106"/>
              <a:gd name="T18" fmla="*/ 998 h 9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" h="998">
                <a:moveTo>
                  <a:pt x="7" y="0"/>
                </a:moveTo>
                <a:cubicBezTo>
                  <a:pt x="30" y="94"/>
                  <a:pt x="53" y="189"/>
                  <a:pt x="53" y="272"/>
                </a:cubicBezTo>
                <a:cubicBezTo>
                  <a:pt x="53" y="355"/>
                  <a:pt x="0" y="401"/>
                  <a:pt x="7" y="499"/>
                </a:cubicBezTo>
                <a:cubicBezTo>
                  <a:pt x="14" y="597"/>
                  <a:pt x="90" y="779"/>
                  <a:pt x="98" y="862"/>
                </a:cubicBezTo>
                <a:cubicBezTo>
                  <a:pt x="106" y="945"/>
                  <a:pt x="79" y="971"/>
                  <a:pt x="53" y="99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819" name="Freeform 11"/>
          <p:cNvSpPr>
            <a:spLocks/>
          </p:cNvSpPr>
          <p:nvPr/>
        </p:nvSpPr>
        <p:spPr bwMode="auto">
          <a:xfrm>
            <a:off x="2688982" y="1616074"/>
            <a:ext cx="231531" cy="1584325"/>
          </a:xfrm>
          <a:custGeom>
            <a:avLst/>
            <a:gdLst>
              <a:gd name="T0" fmla="*/ 2147483647 w 158"/>
              <a:gd name="T1" fmla="*/ 0 h 998"/>
              <a:gd name="T2" fmla="*/ 2147483647 w 158"/>
              <a:gd name="T3" fmla="*/ 2147483647 h 998"/>
              <a:gd name="T4" fmla="*/ 2147483647 w 158"/>
              <a:gd name="T5" fmla="*/ 2147483647 h 998"/>
              <a:gd name="T6" fmla="*/ 2147483647 w 158"/>
              <a:gd name="T7" fmla="*/ 2147483647 h 998"/>
              <a:gd name="T8" fmla="*/ 0 60000 65536"/>
              <a:gd name="T9" fmla="*/ 0 60000 65536"/>
              <a:gd name="T10" fmla="*/ 0 60000 65536"/>
              <a:gd name="T11" fmla="*/ 0 60000 65536"/>
              <a:gd name="T12" fmla="*/ 0 w 158"/>
              <a:gd name="T13" fmla="*/ 0 h 998"/>
              <a:gd name="T14" fmla="*/ 158 w 158"/>
              <a:gd name="T15" fmla="*/ 998 h 9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" h="998">
                <a:moveTo>
                  <a:pt x="60" y="0"/>
                </a:moveTo>
                <a:cubicBezTo>
                  <a:pt x="30" y="113"/>
                  <a:pt x="0" y="227"/>
                  <a:pt x="15" y="318"/>
                </a:cubicBezTo>
                <a:cubicBezTo>
                  <a:pt x="30" y="409"/>
                  <a:pt x="144" y="431"/>
                  <a:pt x="151" y="544"/>
                </a:cubicBezTo>
                <a:cubicBezTo>
                  <a:pt x="158" y="657"/>
                  <a:pt x="109" y="827"/>
                  <a:pt x="60" y="99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820" name="Line 12"/>
          <p:cNvSpPr>
            <a:spLocks noChangeShapeType="1"/>
          </p:cNvSpPr>
          <p:nvPr/>
        </p:nvSpPr>
        <p:spPr bwMode="auto">
          <a:xfrm flipH="1">
            <a:off x="1846385" y="1616073"/>
            <a:ext cx="9305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821" name="Line 13"/>
          <p:cNvSpPr>
            <a:spLocks noChangeShapeType="1"/>
          </p:cNvSpPr>
          <p:nvPr/>
        </p:nvSpPr>
        <p:spPr bwMode="auto">
          <a:xfrm flipH="1">
            <a:off x="1913792" y="3200398"/>
            <a:ext cx="863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822" name="Line 14"/>
          <p:cNvSpPr>
            <a:spLocks noChangeShapeType="1"/>
          </p:cNvSpPr>
          <p:nvPr/>
        </p:nvSpPr>
        <p:spPr bwMode="auto">
          <a:xfrm flipH="1">
            <a:off x="1314451" y="3200398"/>
            <a:ext cx="59934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823" name="Line 15"/>
          <p:cNvSpPr>
            <a:spLocks noChangeShapeType="1"/>
          </p:cNvSpPr>
          <p:nvPr/>
        </p:nvSpPr>
        <p:spPr bwMode="auto">
          <a:xfrm flipH="1">
            <a:off x="1314451" y="1616073"/>
            <a:ext cx="531934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824" name="Text Box 16"/>
          <p:cNvSpPr txBox="1">
            <a:spLocks noChangeArrowheads="1"/>
          </p:cNvSpPr>
          <p:nvPr/>
        </p:nvSpPr>
        <p:spPr bwMode="auto">
          <a:xfrm>
            <a:off x="2825262" y="1990724"/>
            <a:ext cx="5822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h(y)</a:t>
            </a:r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1381859" y="1703386"/>
            <a:ext cx="5822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g(y)</a:t>
            </a:r>
          </a:p>
        </p:txBody>
      </p:sp>
      <p:sp>
        <p:nvSpPr>
          <p:cNvPr id="119826" name="Text Box 18"/>
          <p:cNvSpPr txBox="1">
            <a:spLocks noChangeArrowheads="1"/>
          </p:cNvSpPr>
          <p:nvPr/>
        </p:nvSpPr>
        <p:spPr bwMode="auto">
          <a:xfrm>
            <a:off x="1074128" y="2974974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</a:p>
        </p:txBody>
      </p:sp>
      <p:sp>
        <p:nvSpPr>
          <p:cNvPr id="119827" name="Text Box 19"/>
          <p:cNvSpPr txBox="1">
            <a:spLocks noChangeArrowheads="1"/>
          </p:cNvSpPr>
          <p:nvPr/>
        </p:nvSpPr>
        <p:spPr bwMode="auto">
          <a:xfrm>
            <a:off x="1022839" y="14144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</a:t>
            </a:r>
          </a:p>
        </p:txBody>
      </p:sp>
      <p:pic>
        <p:nvPicPr>
          <p:cNvPr id="119829" name="Picture 21" descr="daerah-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92051" y="1204208"/>
            <a:ext cx="3006969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2179028" y="1687511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</a:t>
            </a:r>
          </a:p>
        </p:txBody>
      </p:sp>
      <p:sp>
        <p:nvSpPr>
          <p:cNvPr id="119831" name="Text Box 23"/>
          <p:cNvSpPr txBox="1">
            <a:spLocks noChangeArrowheads="1"/>
          </p:cNvSpPr>
          <p:nvPr/>
        </p:nvSpPr>
        <p:spPr bwMode="auto">
          <a:xfrm>
            <a:off x="3834912" y="1471611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Luas D = ?</a:t>
            </a: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3810000" y="2120899"/>
            <a:ext cx="13433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/>
              <a:t>Langkah</a:t>
            </a:r>
            <a:r>
              <a:rPr lang="en-US" dirty="0"/>
              <a:t> :</a:t>
            </a:r>
          </a:p>
        </p:txBody>
      </p:sp>
      <p:sp>
        <p:nvSpPr>
          <p:cNvPr id="119833" name="Text Box 25"/>
          <p:cNvSpPr txBox="1">
            <a:spLocks noChangeArrowheads="1"/>
          </p:cNvSpPr>
          <p:nvPr/>
        </p:nvSpPr>
        <p:spPr bwMode="auto">
          <a:xfrm>
            <a:off x="3974124" y="2624137"/>
            <a:ext cx="451924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/>
              <a:t>Iris D </a:t>
            </a:r>
            <a:r>
              <a:rPr lang="en-US" dirty="0" err="1"/>
              <a:t>menjadi</a:t>
            </a:r>
            <a:r>
              <a:rPr lang="en-US" dirty="0"/>
              <a:t> n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/>
              <a:t>irisan</a:t>
            </a:r>
            <a:r>
              <a:rPr lang="en-US" dirty="0"/>
              <a:t> </a:t>
            </a:r>
            <a:r>
              <a:rPr lang="en-US" dirty="0" err="1"/>
              <a:t>dihampiri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tinggi</a:t>
            </a:r>
            <a:r>
              <a:rPr lang="en-US" dirty="0"/>
              <a:t> h(y)-g(y) </a:t>
            </a:r>
            <a:r>
              <a:rPr lang="en-US" dirty="0" err="1" smtClean="0"/>
              <a:t>dan</a:t>
            </a:r>
            <a:r>
              <a:rPr lang="en-US" dirty="0" smtClean="0"/>
              <a:t> alas (</a:t>
            </a:r>
            <a:r>
              <a:rPr lang="en-US" dirty="0" err="1" smtClean="0"/>
              <a:t>lebar</a:t>
            </a:r>
            <a:r>
              <a:rPr lang="en-US" dirty="0"/>
              <a:t>)</a:t>
            </a: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0" y="310038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983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349107"/>
              </p:ext>
            </p:extLst>
          </p:nvPr>
        </p:nvGraphicFramePr>
        <p:xfrm>
          <a:off x="7251032" y="3513471"/>
          <a:ext cx="33264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6" name="Equation" r:id="rId13" imgW="215713" imgH="203024" progId="Equation.3">
                  <p:embed/>
                </p:oleObj>
              </mc:Choice>
              <mc:Fallback>
                <p:oleObj name="Equation" r:id="rId13" imgW="215713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032" y="3513471"/>
                        <a:ext cx="332643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36" name="Rectangle 28"/>
          <p:cNvSpPr>
            <a:spLocks noChangeArrowheads="1"/>
          </p:cNvSpPr>
          <p:nvPr/>
        </p:nvSpPr>
        <p:spPr bwMode="auto">
          <a:xfrm>
            <a:off x="1861039" y="2263774"/>
            <a:ext cx="997927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 flipH="1">
            <a:off x="1329104" y="2279648"/>
            <a:ext cx="531934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838" name="Line 30"/>
          <p:cNvSpPr>
            <a:spLocks noChangeShapeType="1"/>
          </p:cNvSpPr>
          <p:nvPr/>
        </p:nvSpPr>
        <p:spPr bwMode="auto">
          <a:xfrm flipH="1">
            <a:off x="1329104" y="2416173"/>
            <a:ext cx="531934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848" name="Text Box 40"/>
          <p:cNvSpPr txBox="1">
            <a:spLocks noChangeArrowheads="1"/>
          </p:cNvSpPr>
          <p:nvPr/>
        </p:nvSpPr>
        <p:spPr bwMode="auto">
          <a:xfrm>
            <a:off x="609600" y="4323347"/>
            <a:ext cx="78647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2. Luas D </a:t>
            </a:r>
            <a:r>
              <a:rPr lang="en-US" dirty="0" err="1"/>
              <a:t>dihampiri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limitnya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: </a:t>
            </a:r>
          </a:p>
        </p:txBody>
      </p:sp>
      <p:graphicFrame>
        <p:nvGraphicFramePr>
          <p:cNvPr id="11984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94355"/>
              </p:ext>
            </p:extLst>
          </p:nvPr>
        </p:nvGraphicFramePr>
        <p:xfrm>
          <a:off x="915866" y="2192336"/>
          <a:ext cx="332642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7" name="Equation" r:id="rId14" imgW="215713" imgH="203024" progId="Equation.3">
                  <p:embed/>
                </p:oleObj>
              </mc:Choice>
              <mc:Fallback>
                <p:oleObj name="Equation" r:id="rId14" imgW="215713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866" y="2192336"/>
                        <a:ext cx="332642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50" name="Text Box 42"/>
          <p:cNvSpPr txBox="1">
            <a:spLocks noChangeArrowheads="1"/>
          </p:cNvSpPr>
          <p:nvPr/>
        </p:nvSpPr>
        <p:spPr bwMode="auto">
          <a:xfrm>
            <a:off x="3450555" y="5035068"/>
            <a:ext cx="15056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Luas D = A =</a:t>
            </a:r>
          </a:p>
        </p:txBody>
      </p:sp>
      <p:sp>
        <p:nvSpPr>
          <p:cNvPr id="119853" name="AutoShape 45"/>
          <p:cNvSpPr>
            <a:spLocks/>
          </p:cNvSpPr>
          <p:nvPr/>
        </p:nvSpPr>
        <p:spPr bwMode="auto">
          <a:xfrm rot="16200000">
            <a:off x="2300471" y="2008857"/>
            <a:ext cx="119062" cy="968620"/>
          </a:xfrm>
          <a:prstGeom prst="leftBrace">
            <a:avLst>
              <a:gd name="adj1" fmla="val 7344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54" name="Text Box 46"/>
          <p:cNvSpPr txBox="1">
            <a:spLocks noChangeArrowheads="1"/>
          </p:cNvSpPr>
          <p:nvPr/>
        </p:nvSpPr>
        <p:spPr bwMode="auto">
          <a:xfrm>
            <a:off x="1913792" y="2473324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h(y)-g(y)</a:t>
            </a:r>
          </a:p>
        </p:txBody>
      </p:sp>
    </p:spTree>
    <p:extLst>
      <p:ext uri="{BB962C8B-B14F-4D97-AF65-F5344CB8AC3E}">
        <p14:creationId xmlns:p14="http://schemas.microsoft.com/office/powerpoint/2010/main" val="365078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20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1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20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20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20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20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20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00"/>
                            </p:stCondLst>
                            <p:childTnLst>
                              <p:par>
                                <p:cTn id="4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11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5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2000"/>
                                        <p:tgtEl>
                                          <p:spTgt spid="11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000"/>
                            </p:stCondLst>
                            <p:childTnLst>
                              <p:par>
                                <p:cTn id="5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11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11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11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11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11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6" dur="2000"/>
                                        <p:tgtEl>
                                          <p:spTgt spid="11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20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2000"/>
                                        <p:tgtEl>
                                          <p:spTgt spid="11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2000"/>
                                        <p:tgtEl>
                                          <p:spTgt spid="11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2000"/>
                                        <p:tgtEl>
                                          <p:spTgt spid="1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0"/>
                            </p:stCondLst>
                            <p:childTnLst>
                              <p:par>
                                <p:cTn id="10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4" dur="2000"/>
                                        <p:tgtEl>
                                          <p:spTgt spid="119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8" dur="2000"/>
                                        <p:tgtEl>
                                          <p:spTgt spid="1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2000"/>
                                        <p:tgtEl>
                                          <p:spTgt spid="1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8" dur="2000"/>
                                        <p:tgtEl>
                                          <p:spTgt spid="11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1" dur="2000"/>
                                        <p:tgtEl>
                                          <p:spTgt spid="1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/>
      <p:bldP spid="119818" grpId="0" animBg="1"/>
      <p:bldP spid="119819" grpId="0" animBg="1"/>
      <p:bldP spid="119820" grpId="0" animBg="1"/>
      <p:bldP spid="119821" grpId="0" animBg="1"/>
      <p:bldP spid="119822" grpId="0" animBg="1"/>
      <p:bldP spid="119823" grpId="0" animBg="1"/>
      <p:bldP spid="119824" grpId="0"/>
      <p:bldP spid="119825" grpId="0"/>
      <p:bldP spid="119826" grpId="0"/>
      <p:bldP spid="119827" grpId="0"/>
      <p:bldP spid="119830" grpId="0"/>
      <p:bldP spid="119831" grpId="0"/>
      <p:bldP spid="119832" grpId="0"/>
      <p:bldP spid="119833" grpId="0"/>
      <p:bldP spid="119836" grpId="0" animBg="1"/>
      <p:bldP spid="119837" grpId="0" animBg="1"/>
      <p:bldP spid="119838" grpId="0" animBg="1"/>
      <p:bldP spid="119848" grpId="0"/>
      <p:bldP spid="119850" grpId="0"/>
      <p:bldP spid="119853" grpId="0" animBg="1"/>
      <p:bldP spid="11985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12970</TotalTime>
  <Words>1440</Words>
  <Application>Microsoft Office PowerPoint</Application>
  <PresentationFormat>On-screen Show (4:3)</PresentationFormat>
  <Paragraphs>357</Paragraphs>
  <Slides>33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Comic Sans MS</vt:lpstr>
      <vt:lpstr>Times New Roman</vt:lpstr>
      <vt:lpstr>Wingdings</vt:lpstr>
      <vt:lpstr>Office Theme</vt:lpstr>
      <vt:lpstr>Equation</vt:lpstr>
      <vt:lpstr>7. APLIKASI 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Carilah luas daerah yang dibatasi oleh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Ilustrasi metode kulit tabung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NPD</cp:lastModifiedBy>
  <cp:revision>19</cp:revision>
  <dcterms:created xsi:type="dcterms:W3CDTF">2016-09-30T06:57:27Z</dcterms:created>
  <dcterms:modified xsi:type="dcterms:W3CDTF">2017-11-29T03:56:03Z</dcterms:modified>
</cp:coreProperties>
</file>