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72" r:id="rId40"/>
    <p:sldId id="273" r:id="rId41"/>
    <p:sldId id="26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A52FE1C-0CFA-42DC-894D-A0D39D867A1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D9AEBB4-BC71-457D-80D1-3E951A2F87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INTEGRAL FUNGSI RASIONAL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7855634" cy="17526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DR. HARJANTO SUTEDJO SSI.MMSI</a:t>
            </a:r>
          </a:p>
        </p:txBody>
      </p:sp>
    </p:spTree>
    <p:extLst>
      <p:ext uri="{BB962C8B-B14F-4D97-AF65-F5344CB8AC3E}">
        <p14:creationId xmlns:p14="http://schemas.microsoft.com/office/powerpoint/2010/main" val="389900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0668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demikian</a:t>
            </a:r>
            <a:r>
              <a:rPr lang="en-US" sz="2400" dirty="0"/>
              <a:t>, DI </a:t>
            </a:r>
            <a:r>
              <a:rPr lang="en-US" sz="2400" dirty="0" err="1"/>
              <a:t>peroleh</a:t>
            </a:r>
            <a:r>
              <a:rPr lang="en-US" sz="2400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6461"/>
            <a:ext cx="6934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61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43677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rasional</a:t>
            </a:r>
            <a:r>
              <a:rPr lang="en-US" sz="2400" dirty="0"/>
              <a:t> </a:t>
            </a:r>
            <a:r>
              <a:rPr lang="en-US" sz="2400" dirty="0" err="1"/>
              <a:t>sejati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fungsi-fungsi</a:t>
            </a:r>
            <a:r>
              <a:rPr lang="en-US" sz="2400" dirty="0"/>
              <a:t> </a:t>
            </a:r>
            <a:r>
              <a:rPr lang="en-US" sz="2400" dirty="0" err="1"/>
              <a:t>rasional</a:t>
            </a:r>
            <a:r>
              <a:rPr lang="en-US" sz="2400" dirty="0"/>
              <a:t> </a:t>
            </a:r>
            <a:r>
              <a:rPr lang="en-US" sz="2400" dirty="0" err="1"/>
              <a:t>sejati</a:t>
            </a:r>
            <a:r>
              <a:rPr lang="en-US" sz="2400" dirty="0"/>
              <a:t> yang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1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2.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teliti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Penjabaran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Parsial</a:t>
            </a:r>
            <a:r>
              <a:rPr lang="en-US" sz="2400" dirty="0"/>
              <a:t> (</a:t>
            </a:r>
            <a:r>
              <a:rPr lang="en-US" sz="2400" dirty="0" err="1"/>
              <a:t>Faktor</a:t>
            </a:r>
            <a:r>
              <a:rPr lang="en-US" sz="2400" dirty="0"/>
              <a:t> Linear).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Menjumlahkan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latihan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r>
              <a:rPr lang="en-US" sz="2400" dirty="0"/>
              <a:t>. </a:t>
            </a:r>
            <a:r>
              <a:rPr lang="en-US" sz="2400" dirty="0" err="1"/>
              <a:t>Misalnya</a:t>
            </a:r>
            <a:r>
              <a:rPr lang="en-US" sz="2400" dirty="0"/>
              <a:t>,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6" y="4191000"/>
            <a:ext cx="8001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43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663" y="762000"/>
            <a:ext cx="7653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CONTOH 3: Faktor linear yang berlainan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71513" y="1447799"/>
            <a:ext cx="7881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Jabarkanlah</a:t>
            </a:r>
            <a:r>
              <a:rPr lang="en-US" sz="2400" dirty="0"/>
              <a:t> (3x−1)/(x2−x−6)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parsial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integralnya</a:t>
            </a:r>
            <a:r>
              <a:rPr lang="en-US" sz="2400" dirty="0"/>
              <a:t> yang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tentu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7238" y="2474267"/>
            <a:ext cx="1890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Penyelesaian</a:t>
            </a:r>
            <a:r>
              <a:rPr lang="en-US" sz="2400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728663" y="2967335"/>
            <a:ext cx="7653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x2−x−6=(x+2)(x−3)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penjabaran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708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2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Tentukan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sehingga</a:t>
            </a:r>
            <a:r>
              <a:rPr lang="en-US" sz="2400" dirty="0"/>
              <a:t> (1)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kesamaan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hilangkan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47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58092" y="2496621"/>
            <a:ext cx="476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atau</a:t>
            </a:r>
            <a:r>
              <a:rPr lang="en-US" sz="2400" dirty="0"/>
              <a:t>;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kesetaraan</a:t>
            </a:r>
            <a:r>
              <a:rPr lang="en-US" sz="2400" dirty="0"/>
              <a:t> (</a:t>
            </a:r>
            <a:r>
              <a:rPr lang="en-US" sz="2400" dirty="0" err="1"/>
              <a:t>ekivalensi</a:t>
            </a:r>
            <a:r>
              <a:rPr lang="en-US" dirty="0"/>
              <a:t>);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028950"/>
            <a:ext cx="670034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6634" y="4343400"/>
            <a:ext cx="7581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Perhatikan persamaan (3) yang mana akan bernilai benar jika dan hanya jika koefisien dengan pangkat yang sama di ruas kiri dan ruas kanan adalah sama, maka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38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0"/>
            <a:ext cx="297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1834247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Dari dua persamaan tersebut kita peroleh A=7/5 dan B=8/5. Sehingga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67056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4953" y="3962400"/>
            <a:ext cx="2055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demikian</a:t>
            </a:r>
            <a:r>
              <a:rPr lang="en-US" dirty="0"/>
              <a:t>,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572000"/>
            <a:ext cx="7029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48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4693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CONTOH 4: Faktor Linear Berganda </a:t>
            </a:r>
            <a:endParaRPr lang="en-US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18741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2590800"/>
            <a:ext cx="1890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Penyelesaian</a:t>
            </a:r>
            <a:r>
              <a:rPr lang="en-US" sz="24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105835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Uraian</a:t>
            </a:r>
            <a:r>
              <a:rPr lang="en-US" sz="2000" dirty="0"/>
              <a:t> </a:t>
            </a:r>
            <a:r>
              <a:rPr lang="en-US" sz="2000" dirty="0" err="1"/>
              <a:t>penyebut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x(x+1)(x−3).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endParaRPr lang="en-US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20" y="3962400"/>
            <a:ext cx="615797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17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Di sini  berusaha menemukan A, B, C.  hilangkan pecahan-pecahan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28824"/>
            <a:ext cx="5486400" cy="8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4862" y="3105835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Jika disubstitusikan nilai x=0,x=−1 dan x=3, maka peroleh</a:t>
            </a:r>
            <a:endParaRPr 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10013"/>
            <a:ext cx="251460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67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47800"/>
            <a:ext cx="4520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atau</a:t>
            </a:r>
            <a:r>
              <a:rPr lang="en-US" sz="2400" dirty="0"/>
              <a:t> A=−1,B=−1/2,C=3/2. </a:t>
            </a:r>
            <a:r>
              <a:rPr lang="en-US" sz="2400" dirty="0" err="1"/>
              <a:t>Sehingga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6" y="2534194"/>
            <a:ext cx="76962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94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5197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CONTOH 5: </a:t>
            </a:r>
            <a:r>
              <a:rPr lang="en-US" sz="2400" dirty="0" err="1"/>
              <a:t>Faktor</a:t>
            </a:r>
            <a:r>
              <a:rPr lang="en-US" sz="2400" dirty="0"/>
              <a:t> Linear yang </a:t>
            </a:r>
            <a:r>
              <a:rPr lang="en-US" sz="2400" dirty="0" err="1"/>
              <a:t>Berulang</a:t>
            </a:r>
            <a:r>
              <a:rPr lang="en-US" sz="2400" dirty="0"/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28" y="1676399"/>
            <a:ext cx="3497372" cy="120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2514600"/>
            <a:ext cx="2170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Penyelesaian</a:t>
            </a:r>
            <a:r>
              <a:rPr lang="en-US" sz="28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10583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Sekarang penjabaran menjadi pecahan parsial adalah</a:t>
            </a:r>
            <a:endParaRPr lang="en-US" sz="24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373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7869" y="51816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B.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penyebut-penyebut</a:t>
            </a:r>
            <a:r>
              <a:rPr lang="en-US" sz="2400" dirty="0"/>
              <a:t> </a:t>
            </a:r>
            <a:r>
              <a:rPr lang="en-US" sz="2400" dirty="0" err="1"/>
              <a:t>dihilangkan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66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3733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14424" y="2523530"/>
            <a:ext cx="69627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Jika</a:t>
            </a:r>
            <a:r>
              <a:rPr lang="en-US" sz="2800" dirty="0"/>
              <a:t> DI </a:t>
            </a:r>
            <a:r>
              <a:rPr lang="en-US" sz="2800" dirty="0" err="1"/>
              <a:t>substitusikan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yang </a:t>
            </a:r>
            <a:r>
              <a:rPr lang="en-US" sz="2800" dirty="0" err="1"/>
              <a:t>sesuai</a:t>
            </a:r>
            <a:r>
              <a:rPr lang="en-US" sz="2800" dirty="0"/>
              <a:t> x=3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x lain </a:t>
            </a:r>
            <a:r>
              <a:rPr lang="en-US" sz="2800" dirty="0" err="1"/>
              <a:t>sebarang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 x=0.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diperoleh</a:t>
            </a:r>
            <a:r>
              <a:rPr lang="en-US" sz="2800" dirty="0"/>
              <a:t> B=3 </a:t>
            </a:r>
            <a:r>
              <a:rPr lang="en-US" sz="2800" dirty="0" err="1"/>
              <a:t>dan</a:t>
            </a:r>
            <a:r>
              <a:rPr lang="en-US" sz="2800" dirty="0"/>
              <a:t> A=1. </a:t>
            </a:r>
            <a:r>
              <a:rPr lang="en-US" sz="2800" dirty="0" err="1"/>
              <a:t>Sehingga</a:t>
            </a:r>
            <a:endParaRPr lang="en-US" sz="28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9600"/>
            <a:ext cx="64008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9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990600"/>
            <a:ext cx="7924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Integral </a:t>
            </a:r>
            <a:r>
              <a:rPr lang="en-US" sz="3600" b="1" dirty="0" err="1"/>
              <a:t>Fungsi</a:t>
            </a:r>
            <a:r>
              <a:rPr lang="en-US" sz="3600" b="1" dirty="0"/>
              <a:t> </a:t>
            </a:r>
            <a:r>
              <a:rPr lang="en-US" sz="3600" b="1" dirty="0" err="1"/>
              <a:t>Rasional</a:t>
            </a:r>
            <a:endParaRPr lang="en-US" sz="3600" b="1" dirty="0"/>
          </a:p>
          <a:p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Mengintegralkan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persoalan</a:t>
            </a:r>
            <a:r>
              <a:rPr lang="en-US" sz="2800" dirty="0"/>
              <a:t> </a:t>
            </a:r>
            <a:r>
              <a:rPr lang="en-US" sz="2800" dirty="0" err="1"/>
              <a:t>mengintegralkan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sejati</a:t>
            </a:r>
            <a:r>
              <a:rPr lang="en-US" sz="2800" dirty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Fungsi</a:t>
            </a:r>
            <a:r>
              <a:rPr lang="en-US" sz="2800" dirty="0"/>
              <a:t> f </a:t>
            </a:r>
            <a:r>
              <a:rPr lang="en-US" sz="2800" dirty="0" err="1"/>
              <a:t>dan</a:t>
            </a:r>
            <a:r>
              <a:rPr lang="en-US" sz="2800" dirty="0"/>
              <a:t> g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fungsi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rasional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sejati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derajat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atau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pangkat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pem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bilang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kurang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dari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derajat</a:t>
            </a:r>
            <a:r>
              <a:rPr lang="en-US" sz="2800" b="1" u="sng" dirty="0">
                <a:solidFill>
                  <a:srgbClr val="FFFF00"/>
                </a:solidFill>
              </a:rPr>
              <a:t> </a:t>
            </a:r>
            <a:r>
              <a:rPr lang="en-US" sz="2800" b="1" u="sng" dirty="0" err="1">
                <a:solidFill>
                  <a:srgbClr val="FFFF00"/>
                </a:solidFill>
              </a:rPr>
              <a:t>penyebut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69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0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CONTOH 6: </a:t>
            </a:r>
          </a:p>
          <a:p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 linear </a:t>
            </a:r>
            <a:r>
              <a:rPr lang="en-US" sz="2800" dirty="0" err="1"/>
              <a:t>berbeda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berulang</a:t>
            </a:r>
            <a:endParaRPr 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52624"/>
            <a:ext cx="3962400" cy="115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2847498"/>
            <a:ext cx="2170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Penyelesaian</a:t>
            </a:r>
            <a:r>
              <a:rPr lang="en-US" sz="28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5675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</a:t>
            </a:r>
            <a:r>
              <a:rPr lang="en-US" sz="2400" dirty="0" err="1"/>
              <a:t>abarkan</a:t>
            </a:r>
            <a:r>
              <a:rPr lang="en-US" sz="2400" dirty="0"/>
              <a:t> </a:t>
            </a:r>
            <a:r>
              <a:rPr lang="en-US" sz="2400" dirty="0" err="1"/>
              <a:t>pemecahan</a:t>
            </a:r>
            <a:r>
              <a:rPr lang="en-US" sz="2400" dirty="0"/>
              <a:t> </a:t>
            </a:r>
            <a:r>
              <a:rPr lang="en-US" sz="2400" dirty="0" err="1"/>
              <a:t>integran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dirty="0"/>
              <a:t>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32" y="4502331"/>
            <a:ext cx="57578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5867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Setelah pecahan-pecahan dihilangkan maka di peroleh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568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019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16002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substitusi</a:t>
            </a:r>
            <a:r>
              <a:rPr lang="en-US" sz="2400" dirty="0"/>
              <a:t> x=1,x=−3, </a:t>
            </a:r>
            <a:r>
              <a:rPr lang="en-US" sz="2400" dirty="0" err="1"/>
              <a:t>dan</a:t>
            </a:r>
            <a:r>
              <a:rPr lang="en-US" sz="2400" dirty="0"/>
              <a:t> x=0,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C=2,A=4, </a:t>
            </a:r>
            <a:r>
              <a:rPr lang="en-US" sz="2400" dirty="0" err="1"/>
              <a:t>dan</a:t>
            </a:r>
            <a:r>
              <a:rPr lang="en-US" sz="2400" dirty="0"/>
              <a:t> B=−1. </a:t>
            </a:r>
            <a:r>
              <a:rPr lang="en-US" sz="2400" dirty="0" err="1"/>
              <a:t>Sehingga</a:t>
            </a:r>
            <a:endParaRPr lang="en-US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33699"/>
            <a:ext cx="6934200" cy="146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3925" y="4914986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B((x−1) </a:t>
            </a:r>
            <a:r>
              <a:rPr lang="en-US" dirty="0" err="1"/>
              <a:t>dan</a:t>
            </a:r>
            <a:r>
              <a:rPr lang="en-US" dirty="0"/>
              <a:t> C/(x−1)2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penjabaran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(</a:t>
            </a:r>
            <a:r>
              <a:rPr lang="en-US" dirty="0" err="1"/>
              <a:t>ax+b</a:t>
            </a:r>
            <a:r>
              <a:rPr lang="en-US" dirty="0"/>
              <a:t>)k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penyebut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k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, </a:t>
            </a:r>
            <a:r>
              <a:rPr lang="en-US" dirty="0" err="1"/>
              <a:t>yaitu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5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705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04912" y="28194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Penjabaran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Parsial</a:t>
            </a:r>
            <a:r>
              <a:rPr lang="en-US" sz="2400" dirty="0"/>
              <a:t> (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38100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memfaktorkan</a:t>
            </a:r>
            <a:r>
              <a:rPr lang="en-US" sz="2400" dirty="0"/>
              <a:t> </a:t>
            </a:r>
            <a:r>
              <a:rPr lang="en-US" sz="2400" dirty="0" err="1"/>
              <a:t>penyebut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x2+1, yang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diuraikan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faktor-faktor</a:t>
            </a:r>
            <a:r>
              <a:rPr lang="en-US" sz="2400" dirty="0"/>
              <a:t> linear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mengenalkan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079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5042" y="838200"/>
            <a:ext cx="4471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/>
              <a:t>CONTOH 7: Faktor kuadrat tunggal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5517" y="1445567"/>
            <a:ext cx="6669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Jabarkan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parsial</a:t>
            </a:r>
            <a:r>
              <a:rPr lang="en-US" sz="2400" dirty="0"/>
              <a:t>, </a:t>
            </a:r>
            <a:r>
              <a:rPr lang="en-US" sz="2400" dirty="0" err="1"/>
              <a:t>bentuk</a:t>
            </a:r>
            <a:endParaRPr 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50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4996" y="3142773"/>
            <a:ext cx="6894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integralnya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Penyelesaian</a:t>
            </a:r>
            <a:r>
              <a:rPr lang="en-US" sz="2400" dirty="0"/>
              <a:t>: 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endParaRPr lang="en-US" sz="24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525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22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90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r>
              <a:rPr lang="en-US" sz="2400" dirty="0"/>
              <a:t> A, B, </a:t>
            </a:r>
            <a:r>
              <a:rPr lang="en-US" sz="2400" dirty="0" err="1"/>
              <a:t>dan</a:t>
            </a:r>
            <a:r>
              <a:rPr lang="en-US" sz="2400" dirty="0"/>
              <a:t> C  </a:t>
            </a:r>
            <a:r>
              <a:rPr lang="en-US" sz="2400" dirty="0" err="1"/>
              <a:t>kalikan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(4x2+1)(x2+1). </a:t>
            </a:r>
            <a:r>
              <a:rPr lang="en-US" sz="2400" dirty="0" err="1"/>
              <a:t>Sehingga</a:t>
            </a:r>
            <a:r>
              <a:rPr lang="en-US" sz="2400" dirty="0"/>
              <a:t>  </a:t>
            </a:r>
            <a:r>
              <a:rPr lang="en-US" sz="2400" dirty="0" err="1"/>
              <a:t>memperoleh</a:t>
            </a:r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4953000" cy="70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3391585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/>
              <a:t>Apabila kita ambil x=−1/4,x=0, dan x=1, kita mendapat</a:t>
            </a:r>
            <a:endParaRPr lang="en-US" sz="20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6172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20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14400"/>
            <a:ext cx="247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demikian</a:t>
            </a:r>
            <a:r>
              <a:rPr lang="en-US" dirty="0"/>
              <a:t>,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2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414" y="914400"/>
            <a:ext cx="4746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CONTOH 8: </a:t>
            </a:r>
            <a:r>
              <a:rPr lang="en-US" sz="2400" b="1" dirty="0" err="1"/>
              <a:t>Faktor</a:t>
            </a:r>
            <a:r>
              <a:rPr lang="en-US" sz="2400" b="1" dirty="0"/>
              <a:t> </a:t>
            </a:r>
            <a:r>
              <a:rPr lang="en-US" sz="2400" b="1" dirty="0" err="1"/>
              <a:t>kuadrat</a:t>
            </a:r>
            <a:r>
              <a:rPr lang="en-US" sz="2400" b="1" dirty="0"/>
              <a:t> </a:t>
            </a:r>
            <a:r>
              <a:rPr lang="en-US" sz="2400" b="1" dirty="0" err="1"/>
              <a:t>berulang</a:t>
            </a:r>
            <a:endParaRPr lang="en-US" sz="24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28775"/>
            <a:ext cx="4810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8076" y="25056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/>
              <a:t>Penyelesaian:</a:t>
            </a:r>
          </a:p>
          <a:p>
            <a:r>
              <a:rPr lang="it-IT" sz="2400" dirty="0"/>
              <a:t>Penjabaran di sini adalah</a:t>
            </a:r>
            <a:endParaRPr lang="en-US" sz="2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19475"/>
            <a:ext cx="5638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8076" y="5029200"/>
            <a:ext cx="7155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seperlunya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A=1,B=−1,C=3,D=−5, </a:t>
            </a:r>
            <a:r>
              <a:rPr lang="en-US" sz="2400" dirty="0" err="1"/>
              <a:t>dan</a:t>
            </a:r>
            <a:r>
              <a:rPr lang="en-US" sz="2400" dirty="0"/>
              <a:t> E=0. </a:t>
            </a:r>
            <a:r>
              <a:rPr lang="en-US" sz="2400" dirty="0" err="1"/>
              <a:t>Sehingga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984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838200"/>
            <a:ext cx="746759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1363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IKHTISAR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menjabarkan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rasional</a:t>
            </a:r>
            <a:r>
              <a:rPr lang="en-US" sz="2400" dirty="0"/>
              <a:t> f(x)=p(x)/q(x)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parsial</a:t>
            </a:r>
            <a:r>
              <a:rPr lang="en-US" sz="2400" dirty="0"/>
              <a:t>, 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638" y="2918936"/>
            <a:ext cx="1436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Langkah</a:t>
            </a:r>
            <a:r>
              <a:rPr lang="en-US" sz="2400" dirty="0"/>
              <a:t>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638" y="3443198"/>
            <a:ext cx="76111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Apabila</a:t>
            </a:r>
            <a:r>
              <a:rPr lang="en-US" sz="2000" dirty="0"/>
              <a:t> f(x)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sejati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p(x) paling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q(x), </a:t>
            </a:r>
            <a:r>
              <a:rPr lang="en-US" sz="2000" dirty="0" err="1"/>
              <a:t>bagilah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p(x) </a:t>
            </a:r>
            <a:r>
              <a:rPr lang="en-US" sz="2000" dirty="0" err="1"/>
              <a:t>dengan</a:t>
            </a:r>
            <a:r>
              <a:rPr lang="en-US" sz="2000" dirty="0"/>
              <a:t> q(x).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3733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26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Langkah</a:t>
            </a:r>
            <a:r>
              <a:rPr lang="en-US" sz="2400" dirty="0"/>
              <a:t> 2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223188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Uraikan</a:t>
            </a:r>
            <a:r>
              <a:rPr lang="en-US" sz="2400" dirty="0"/>
              <a:t> D(x)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hasilkali</a:t>
            </a:r>
            <a:r>
              <a:rPr lang="en-US" sz="2400" dirty="0"/>
              <a:t> </a:t>
            </a:r>
            <a:r>
              <a:rPr lang="en-US" sz="2400" dirty="0" err="1"/>
              <a:t>faktor-faktor</a:t>
            </a:r>
            <a:r>
              <a:rPr lang="en-US" sz="2400" dirty="0"/>
              <a:t> linear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yang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diuraikan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faktor-faktor</a:t>
            </a:r>
            <a:r>
              <a:rPr lang="en-US" sz="2400" dirty="0"/>
              <a:t> linear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riil</a:t>
            </a:r>
            <a:r>
              <a:rPr lang="en-US" sz="2400" dirty="0"/>
              <a:t>.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teorema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059668"/>
            <a:ext cx="1436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Langkah</a:t>
            </a:r>
            <a:r>
              <a:rPr lang="en-US" sz="2400" dirty="0"/>
              <a:t>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521333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yang </a:t>
            </a:r>
            <a:r>
              <a:rPr lang="en-US" sz="2400" dirty="0" err="1"/>
              <a:t>berbentuk</a:t>
            </a:r>
            <a:r>
              <a:rPr lang="en-US" sz="2400" dirty="0"/>
              <a:t> (</a:t>
            </a:r>
            <a:r>
              <a:rPr lang="en-US" sz="2400" dirty="0" err="1"/>
              <a:t>ax+b</a:t>
            </a:r>
            <a:r>
              <a:rPr lang="en-US" sz="2400" dirty="0"/>
              <a:t>)k, </a:t>
            </a:r>
            <a:r>
              <a:rPr lang="en-US" sz="2400" dirty="0" err="1"/>
              <a:t>penjabaran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81" y="4419600"/>
            <a:ext cx="5410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5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definisi</a:t>
            </a:r>
            <a:r>
              <a:rPr lang="en-US" sz="2800" dirty="0"/>
              <a:t>,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hasilbagi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suku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(</a:t>
            </a:r>
            <a:r>
              <a:rPr lang="en-US" sz="2800" dirty="0" err="1"/>
              <a:t>polinom</a:t>
            </a:r>
            <a:r>
              <a:rPr lang="en-US" sz="2800" dirty="0"/>
              <a:t>). </a:t>
            </a:r>
            <a:r>
              <a:rPr lang="en-US" sz="2800" dirty="0" err="1"/>
              <a:t>Misalnya</a:t>
            </a:r>
            <a:r>
              <a:rPr lang="en-US" sz="2800" dirty="0"/>
              <a:t>,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077200" cy="173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4748212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/>
              <a:t>Fungsi</a:t>
            </a:r>
            <a:r>
              <a:rPr lang="en-US" sz="2800" b="1" dirty="0"/>
              <a:t> f </a:t>
            </a:r>
            <a:r>
              <a:rPr lang="en-US" sz="2800" b="1" dirty="0" err="1"/>
              <a:t>dan</a:t>
            </a:r>
            <a:r>
              <a:rPr lang="en-US" sz="2800" b="1" dirty="0"/>
              <a:t> g </a:t>
            </a:r>
            <a:r>
              <a:rPr lang="en-US" sz="2800" b="1" dirty="0" err="1"/>
              <a:t>dinamakan</a:t>
            </a:r>
            <a:r>
              <a:rPr lang="en-US" sz="2800" b="1" dirty="0"/>
              <a:t> </a:t>
            </a:r>
            <a:r>
              <a:rPr lang="en-US" sz="2800" b="1" dirty="0" err="1"/>
              <a:t>fungsi</a:t>
            </a:r>
            <a:r>
              <a:rPr lang="en-US" sz="2800" b="1" dirty="0"/>
              <a:t> </a:t>
            </a:r>
            <a:r>
              <a:rPr lang="en-US" sz="2800" b="1" dirty="0" err="1"/>
              <a:t>rasional</a:t>
            </a:r>
            <a:r>
              <a:rPr lang="en-US" sz="2800" b="1" dirty="0"/>
              <a:t> </a:t>
            </a:r>
            <a:r>
              <a:rPr lang="en-US" sz="2800" b="1" dirty="0" err="1"/>
              <a:t>sejati</a:t>
            </a:r>
            <a:r>
              <a:rPr lang="en-US" sz="2800" b="1" dirty="0"/>
              <a:t> </a:t>
            </a:r>
            <a:r>
              <a:rPr lang="en-US" sz="2800" b="1" dirty="0" err="1"/>
              <a:t>jika</a:t>
            </a:r>
            <a:r>
              <a:rPr lang="en-US" sz="2800" b="1" dirty="0"/>
              <a:t> </a:t>
            </a:r>
            <a:r>
              <a:rPr lang="en-US" sz="2800" b="1" dirty="0" err="1"/>
              <a:t>derajat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pangkat</a:t>
            </a:r>
            <a:r>
              <a:rPr lang="en-US" sz="2800" b="1" dirty="0"/>
              <a:t> </a:t>
            </a:r>
            <a:r>
              <a:rPr lang="en-US" sz="2800" b="1" dirty="0" err="1"/>
              <a:t>pembilang</a:t>
            </a:r>
            <a:r>
              <a:rPr lang="en-US" sz="2800" b="1" dirty="0"/>
              <a:t> </a:t>
            </a:r>
            <a:r>
              <a:rPr lang="en-US" sz="2800" b="1" dirty="0" err="1"/>
              <a:t>kurang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derajat</a:t>
            </a:r>
            <a:r>
              <a:rPr lang="en-US" sz="2800" b="1" dirty="0"/>
              <a:t> </a:t>
            </a:r>
            <a:r>
              <a:rPr lang="en-US" sz="2800" b="1" dirty="0" err="1"/>
              <a:t>penyebut</a:t>
            </a:r>
            <a:r>
              <a:rPr lang="en-US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849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4728"/>
            <a:ext cx="1436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Langkah</a:t>
            </a:r>
            <a:r>
              <a:rPr lang="en-US" sz="2400" dirty="0"/>
              <a:t> 4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9166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yang </a:t>
            </a:r>
            <a:r>
              <a:rPr lang="en-US" sz="2400" dirty="0" err="1"/>
              <a:t>berbentuk</a:t>
            </a:r>
            <a:r>
              <a:rPr lang="en-US" sz="2400" dirty="0"/>
              <a:t> (ax2+bx+c)m , </a:t>
            </a:r>
            <a:r>
              <a:rPr lang="en-US" sz="2400" dirty="0" err="1"/>
              <a:t>penjabaran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endParaRPr lang="en-US" sz="2400" dirty="0"/>
          </a:p>
          <a:p>
            <a:r>
              <a:rPr lang="en-US" sz="2400" dirty="0" err="1"/>
              <a:t>Gambar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66800" y="26670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yang </a:t>
            </a:r>
            <a:r>
              <a:rPr lang="en-US" sz="2400" dirty="0" err="1"/>
              <a:t>berbentuk</a:t>
            </a:r>
            <a:r>
              <a:rPr lang="en-US" sz="2400" dirty="0"/>
              <a:t> (ax2+bx+c)m, </a:t>
            </a:r>
            <a:r>
              <a:rPr lang="en-US" sz="2400" dirty="0" err="1"/>
              <a:t>penjabaran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678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264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85800"/>
            <a:ext cx="1436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Langkah</a:t>
            </a:r>
            <a:r>
              <a:rPr lang="en-US" sz="2400" dirty="0"/>
              <a:t> 5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-2434143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7848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Samakan</a:t>
            </a:r>
            <a:r>
              <a:rPr lang="en-US" sz="2800" dirty="0"/>
              <a:t> N(x)/D(x)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suku</a:t>
            </a:r>
            <a:r>
              <a:rPr lang="en-US" sz="2800" dirty="0"/>
              <a:t>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3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4.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konstanta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derajat</a:t>
            </a:r>
            <a:r>
              <a:rPr lang="en-US" sz="2800" dirty="0"/>
              <a:t> </a:t>
            </a:r>
            <a:r>
              <a:rPr lang="en-US" sz="2800" dirty="0" err="1"/>
              <a:t>penyebut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D(x)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352800"/>
            <a:ext cx="7696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Langkah</a:t>
            </a:r>
            <a:r>
              <a:rPr lang="en-US" sz="2400" dirty="0"/>
              <a:t> 6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Kalikan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D(x) 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dicari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: (1) </a:t>
            </a:r>
            <a:r>
              <a:rPr lang="en-US" sz="2400" dirty="0" err="1"/>
              <a:t>Samakan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yang </a:t>
            </a:r>
            <a:r>
              <a:rPr lang="en-US" sz="2400" dirty="0" err="1"/>
              <a:t>derajatnya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, (2) </a:t>
            </a:r>
            <a:r>
              <a:rPr lang="en-US" sz="2400" dirty="0" err="1"/>
              <a:t>Substi</a:t>
            </a:r>
            <a:r>
              <a:rPr lang="en-US" sz="2400" dirty="0"/>
              <a:t> -</a:t>
            </a:r>
            <a:r>
              <a:rPr lang="en-US" sz="2400" dirty="0" err="1"/>
              <a:t>tusikanlah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(yang </a:t>
            </a:r>
            <a:r>
              <a:rPr lang="en-US" sz="2400" dirty="0" err="1"/>
              <a:t>sesuai</a:t>
            </a:r>
            <a:r>
              <a:rPr lang="en-US" sz="2400" dirty="0"/>
              <a:t>)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4107472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7346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Sumber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Purcell, Edwin J., </a:t>
            </a:r>
            <a:r>
              <a:rPr lang="en-US" sz="2400" dirty="0" err="1"/>
              <a:t>dan</a:t>
            </a:r>
            <a:r>
              <a:rPr lang="en-US" sz="2400" dirty="0"/>
              <a:t> Dale </a:t>
            </a:r>
            <a:r>
              <a:rPr lang="en-US" sz="2400" dirty="0" err="1"/>
              <a:t>Verberg</a:t>
            </a:r>
            <a:r>
              <a:rPr lang="en-US" sz="2400" dirty="0"/>
              <a:t>. (1987). Calculus with Analytic Geometry, </a:t>
            </a:r>
            <a:r>
              <a:rPr lang="en-US" sz="2400" dirty="0" err="1"/>
              <a:t>ed</a:t>
            </a:r>
            <a:r>
              <a:rPr lang="en-US" sz="2400" dirty="0"/>
              <a:t> 5. </a:t>
            </a:r>
            <a:r>
              <a:rPr lang="en-US" sz="2400" dirty="0" err="1"/>
              <a:t>Terjemahan</a:t>
            </a:r>
            <a:r>
              <a:rPr lang="en-US" sz="2400" dirty="0"/>
              <a:t> </a:t>
            </a:r>
            <a:r>
              <a:rPr lang="en-US" sz="2400" dirty="0" err="1"/>
              <a:t>Susila</a:t>
            </a:r>
            <a:r>
              <a:rPr lang="en-US" sz="2400" dirty="0"/>
              <a:t>, I </a:t>
            </a:r>
            <a:r>
              <a:rPr lang="en-US" sz="2400" dirty="0" err="1"/>
              <a:t>Nyoman</a:t>
            </a:r>
            <a:r>
              <a:rPr lang="en-US" sz="2400" dirty="0"/>
              <a:t>, </a:t>
            </a:r>
            <a:r>
              <a:rPr lang="en-US" sz="2400" dirty="0" err="1"/>
              <a:t>dkk</a:t>
            </a:r>
            <a:r>
              <a:rPr lang="en-US" sz="2400" dirty="0"/>
              <a:t>. </a:t>
            </a:r>
            <a:r>
              <a:rPr lang="en-US" sz="2400" dirty="0" err="1"/>
              <a:t>Kalkulus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Geometri</a:t>
            </a:r>
            <a:r>
              <a:rPr lang="en-US" sz="2400" dirty="0"/>
              <a:t> </a:t>
            </a:r>
            <a:r>
              <a:rPr lang="en-US" sz="2400" dirty="0" err="1"/>
              <a:t>Analitis</a:t>
            </a:r>
            <a:r>
              <a:rPr lang="en-US" sz="2400" dirty="0"/>
              <a:t>. Indonesia: </a:t>
            </a:r>
            <a:r>
              <a:rPr lang="en-US" sz="2400" dirty="0" err="1"/>
              <a:t>Penerbit</a:t>
            </a:r>
            <a:r>
              <a:rPr lang="en-US" sz="2400" dirty="0"/>
              <a:t> </a:t>
            </a:r>
            <a:r>
              <a:rPr lang="en-US" sz="2400" dirty="0" err="1"/>
              <a:t>Erlangga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Purcell, Edwin J., Dale </a:t>
            </a:r>
            <a:r>
              <a:rPr lang="en-US" sz="2400" dirty="0" err="1"/>
              <a:t>Verberg</a:t>
            </a:r>
            <a:r>
              <a:rPr lang="en-US" sz="2400" dirty="0"/>
              <a:t>., </a:t>
            </a:r>
            <a:r>
              <a:rPr lang="en-US" sz="2400" dirty="0" err="1"/>
              <a:t>dan</a:t>
            </a:r>
            <a:r>
              <a:rPr lang="en-US" sz="2400" dirty="0"/>
              <a:t> Steve </a:t>
            </a:r>
            <a:r>
              <a:rPr lang="en-US" sz="2400" dirty="0" err="1"/>
              <a:t>Rigdon</a:t>
            </a:r>
            <a:r>
              <a:rPr lang="en-US" sz="2400" dirty="0"/>
              <a:t>. (2007). Calculus, </a:t>
            </a:r>
            <a:r>
              <a:rPr lang="en-US" sz="2400" dirty="0" err="1"/>
              <a:t>ed</a:t>
            </a:r>
            <a:r>
              <a:rPr lang="en-US" sz="2400" dirty="0"/>
              <a:t> 9. </a:t>
            </a:r>
            <a:r>
              <a:rPr lang="en-US" sz="2400" dirty="0" err="1"/>
              <a:t>Penerbit</a:t>
            </a:r>
            <a:r>
              <a:rPr lang="en-US" sz="2400" dirty="0"/>
              <a:t> Pearson.</a:t>
            </a:r>
          </a:p>
          <a:p>
            <a:r>
              <a:rPr lang="en-US" sz="2400" dirty="0" err="1"/>
              <a:t>Artikel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endParaRPr lang="en-US" sz="2400" dirty="0"/>
          </a:p>
          <a:p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integral </a:t>
            </a:r>
            <a:r>
              <a:rPr lang="en-US" sz="2400" dirty="0" err="1"/>
              <a:t>parsial</a:t>
            </a:r>
            <a:endParaRPr lang="en-US" sz="2400" dirty="0"/>
          </a:p>
          <a:p>
            <a:r>
              <a:rPr lang="en-US" sz="2400" dirty="0" err="1"/>
              <a:t>Img</a:t>
            </a:r>
            <a:r>
              <a:rPr lang="en-US" sz="2400" dirty="0"/>
              <a:t> Integral </a:t>
            </a:r>
            <a:r>
              <a:rPr lang="en-US" sz="2400" dirty="0" err="1"/>
              <a:t>pangkat</a:t>
            </a:r>
            <a:r>
              <a:rPr lang="en-US" sz="2400" dirty="0"/>
              <a:t> </a:t>
            </a:r>
            <a:r>
              <a:rPr lang="en-US" sz="2400" dirty="0" err="1"/>
              <a:t>trigonometri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peduli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kerasnya</a:t>
            </a:r>
            <a:r>
              <a:rPr lang="en-US" sz="2400" dirty="0"/>
              <a:t> </a:t>
            </a:r>
            <a:r>
              <a:rPr lang="en-US" sz="2400" dirty="0" err="1"/>
              <a:t>kehidupanmu</a:t>
            </a:r>
            <a:r>
              <a:rPr lang="en-US" sz="2400" dirty="0"/>
              <a:t> di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, </a:t>
            </a:r>
            <a:r>
              <a:rPr lang="en-US" sz="2400" dirty="0" err="1"/>
              <a:t>kamu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memulainya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0068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53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362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57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662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327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456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09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45869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Sebaliknya</a:t>
            </a:r>
            <a:r>
              <a:rPr lang="en-US" sz="2800" dirty="0"/>
              <a:t>, </a:t>
            </a:r>
            <a:r>
              <a:rPr lang="en-US" sz="2800" dirty="0" err="1"/>
              <a:t>fungsi</a:t>
            </a:r>
            <a:r>
              <a:rPr lang="en-US" sz="2800" dirty="0"/>
              <a:t> h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fungsi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rasional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tidak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sejati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u="sng" dirty="0" err="1">
                <a:solidFill>
                  <a:srgbClr val="FF0000"/>
                </a:solidFill>
              </a:rPr>
              <a:t>derajat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u="sng" dirty="0" err="1">
                <a:solidFill>
                  <a:srgbClr val="FF0000"/>
                </a:solidFill>
              </a:rPr>
              <a:t>pembilang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u="sng" dirty="0" err="1">
                <a:solidFill>
                  <a:srgbClr val="FF0000"/>
                </a:solidFill>
              </a:rPr>
              <a:t>lebih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u="sng" dirty="0" err="1">
                <a:solidFill>
                  <a:srgbClr val="FF0000"/>
                </a:solidFill>
              </a:rPr>
              <a:t>dari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u="sng" dirty="0" err="1">
                <a:solidFill>
                  <a:srgbClr val="FF0000"/>
                </a:solidFill>
              </a:rPr>
              <a:t>derajat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u="sng" dirty="0" err="1">
                <a:solidFill>
                  <a:srgbClr val="FF0000"/>
                </a:solidFill>
              </a:rPr>
              <a:t>penyebut</a:t>
            </a:r>
            <a:r>
              <a:rPr lang="en-US" sz="2800" dirty="0"/>
              <a:t>.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sejati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suku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sejati</a:t>
            </a:r>
            <a:r>
              <a:rPr lang="en-US" sz="2800" dirty="0"/>
              <a:t>. </a:t>
            </a:r>
            <a:r>
              <a:rPr lang="en-US" sz="2800" dirty="0" err="1"/>
              <a:t>Misalnya</a:t>
            </a:r>
            <a:r>
              <a:rPr lang="en-US" sz="2800" dirty="0"/>
              <a:t>,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04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24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10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430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Hasil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pembagian</a:t>
            </a:r>
            <a:r>
              <a:rPr lang="en-US" sz="2800" dirty="0"/>
              <a:t> </a:t>
            </a:r>
            <a:r>
              <a:rPr lang="en-US" sz="2800" dirty="0" err="1"/>
              <a:t>pembilang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penyebut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81300"/>
            <a:ext cx="6324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86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95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suku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diintegral</a:t>
            </a:r>
            <a:r>
              <a:rPr lang="en-US" sz="2800" dirty="0"/>
              <a:t> </a:t>
            </a:r>
            <a:r>
              <a:rPr lang="en-US" sz="2800" dirty="0" err="1"/>
              <a:t>kan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persoalan</a:t>
            </a:r>
            <a:r>
              <a:rPr lang="en-US" sz="2800" dirty="0"/>
              <a:t> </a:t>
            </a:r>
            <a:r>
              <a:rPr lang="en-US" sz="2800" dirty="0" err="1"/>
              <a:t>mengintegralkan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persoalan</a:t>
            </a:r>
            <a:r>
              <a:rPr lang="en-US" sz="2800" dirty="0"/>
              <a:t> </a:t>
            </a:r>
            <a:r>
              <a:rPr lang="en-US" sz="2800" dirty="0" err="1"/>
              <a:t>mengintegralkan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sejati</a:t>
            </a:r>
            <a:r>
              <a:rPr lang="en-US" sz="2800" dirty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rasional</a:t>
            </a:r>
            <a:r>
              <a:rPr lang="en-US" sz="2800" dirty="0"/>
              <a:t> </a:t>
            </a:r>
            <a:r>
              <a:rPr lang="en-US" sz="2800" dirty="0" err="1"/>
              <a:t>sejati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diintegralkan</a:t>
            </a:r>
            <a:r>
              <a:rPr lang="en-US" sz="2800" dirty="0"/>
              <a:t>?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teori</a:t>
            </a:r>
            <a:r>
              <a:rPr lang="en-US" sz="2800" dirty="0"/>
              <a:t>, </a:t>
            </a:r>
            <a:r>
              <a:rPr lang="en-US" sz="2800" dirty="0" err="1"/>
              <a:t>jawabannya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, </a:t>
            </a:r>
            <a:r>
              <a:rPr lang="en-US" sz="2800" dirty="0" err="1"/>
              <a:t>walau</a:t>
            </a:r>
            <a:r>
              <a:rPr lang="en-US" sz="2800" dirty="0"/>
              <a:t> pun </a:t>
            </a:r>
            <a:r>
              <a:rPr lang="en-US" sz="2800" dirty="0" err="1"/>
              <a:t>pencariannya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Perhatikan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f </a:t>
            </a:r>
            <a:r>
              <a:rPr lang="en-US" sz="2800" dirty="0" err="1"/>
              <a:t>dan</a:t>
            </a:r>
            <a:r>
              <a:rPr lang="en-US" sz="2800" dirty="0"/>
              <a:t> g di </a:t>
            </a:r>
            <a:r>
              <a:rPr lang="en-US" sz="2800" dirty="0" err="1"/>
              <a:t>atas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78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3" y="3200400"/>
            <a:ext cx="6705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1676400"/>
            <a:ext cx="305752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914400"/>
            <a:ext cx="1242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CONTOH 1:</a:t>
            </a:r>
          </a:p>
        </p:txBody>
      </p:sp>
    </p:spTree>
    <p:extLst>
      <p:ext uri="{BB962C8B-B14F-4D97-AF65-F5344CB8AC3E}">
        <p14:creationId xmlns:p14="http://schemas.microsoft.com/office/powerpoint/2010/main" val="1080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09600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CONTOH 2: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13830"/>
            <a:ext cx="4114800" cy="117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2828836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Penyelesaian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Pikirkan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substitusi</a:t>
            </a:r>
            <a:r>
              <a:rPr lang="en-US" sz="2400" dirty="0"/>
              <a:t> u=x2−4x+8</a:t>
            </a:r>
          </a:p>
          <a:p>
            <a:r>
              <a:rPr lang="en-US" sz="2400" dirty="0" err="1"/>
              <a:t>sehingga</a:t>
            </a:r>
            <a:r>
              <a:rPr lang="en-US" sz="2400" dirty="0"/>
              <a:t> du=(2x−4) dx.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peroleh</a:t>
            </a:r>
            <a:r>
              <a:rPr lang="en-US" sz="2400" dirty="0"/>
              <a:t>,                  du</a:t>
            </a:r>
          </a:p>
          <a:p>
            <a:r>
              <a:rPr lang="en-US" sz="2400" dirty="0"/>
              <a:t>                     dx = ( 2x – 4 )</a:t>
            </a:r>
          </a:p>
        </p:txBody>
      </p:sp>
    </p:spTree>
    <p:extLst>
      <p:ext uri="{BB962C8B-B14F-4D97-AF65-F5344CB8AC3E}">
        <p14:creationId xmlns:p14="http://schemas.microsoft.com/office/powerpoint/2010/main" val="364159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2939832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Dalam</a:t>
            </a:r>
            <a:r>
              <a:rPr lang="en-US" sz="2000" dirty="0"/>
              <a:t> integral </a:t>
            </a:r>
            <a:r>
              <a:rPr lang="en-US" sz="2000" dirty="0" err="1"/>
              <a:t>kedua</a:t>
            </a:r>
            <a:r>
              <a:rPr lang="en-US" sz="2000" dirty="0"/>
              <a:t>, </a:t>
            </a: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kuadrat</a:t>
            </a:r>
            <a:r>
              <a:rPr lang="en-US" sz="2000" dirty="0"/>
              <a:t> </a:t>
            </a:r>
            <a:r>
              <a:rPr lang="en-US" sz="2000" dirty="0" err="1"/>
              <a:t>murni</a:t>
            </a:r>
            <a:r>
              <a:rPr lang="en-US" sz="2000" dirty="0"/>
              <a:t>,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00500"/>
            <a:ext cx="7696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205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240</TotalTime>
  <Words>1147</Words>
  <Application>Microsoft Office PowerPoint</Application>
  <PresentationFormat>On-screen Show (4:3)</PresentationFormat>
  <Paragraphs>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Rockwell</vt:lpstr>
      <vt:lpstr>Wingdings 2</vt:lpstr>
      <vt:lpstr>Foundry</vt:lpstr>
      <vt:lpstr>INTEGRAL FUNGSI RASIONAL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axioo</dc:creator>
  <cp:lastModifiedBy>Sutedjo</cp:lastModifiedBy>
  <cp:revision>25</cp:revision>
  <dcterms:created xsi:type="dcterms:W3CDTF">2022-05-13T11:16:00Z</dcterms:created>
  <dcterms:modified xsi:type="dcterms:W3CDTF">2022-05-17T22:09:07Z</dcterms:modified>
</cp:coreProperties>
</file>