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Lst>
  <p:sldSz cx="18288000" cy="10287000"/>
  <p:notesSz cx="6858000" cy="9144000"/>
  <p:embeddedFontLst>
    <p:embeddedFont>
      <p:font typeface="Nunito" charset="1" panose="00000500000000000000"/>
      <p:regular r:id="rId6"/>
    </p:embeddedFont>
    <p:embeddedFont>
      <p:font typeface="Nunito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Fredoka One" charset="1" panose="020000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34"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576611" y="8353252"/>
            <a:ext cx="19974273" cy="1420979"/>
            <a:chOff x="0" y="0"/>
            <a:chExt cx="5260714" cy="374250"/>
          </a:xfrm>
        </p:grpSpPr>
        <p:sp>
          <p:nvSpPr>
            <p:cNvPr name="Freeform 6" id="6"/>
            <p:cNvSpPr/>
            <p:nvPr/>
          </p:nvSpPr>
          <p:spPr>
            <a:xfrm>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116949" y="1896628"/>
            <a:ext cx="2942276" cy="2942276"/>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399945" y="6010601"/>
            <a:ext cx="3395204" cy="1049427"/>
          </a:xfrm>
          <a:prstGeom prst="rect">
            <a:avLst/>
          </a:prstGeom>
        </p:spPr>
      </p:pic>
      <p:sp>
        <p:nvSpPr>
          <p:cNvPr name="TextBox 10" id="10"/>
          <p:cNvSpPr txBox="true"/>
          <p:nvPr/>
        </p:nvSpPr>
        <p:spPr>
          <a:xfrm rot="0">
            <a:off x="1668631" y="2924194"/>
            <a:ext cx="14950738"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TERMOKIMIA 1</a:t>
            </a:r>
          </a:p>
        </p:txBody>
      </p:sp>
      <p:sp>
        <p:nvSpPr>
          <p:cNvPr name="TextBox 11" id="11"/>
          <p:cNvSpPr txBox="true"/>
          <p:nvPr/>
        </p:nvSpPr>
        <p:spPr>
          <a:xfrm rot="0">
            <a:off x="4190453" y="4762704"/>
            <a:ext cx="9907094" cy="685391"/>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Kelompok 1</a:t>
            </a:r>
          </a:p>
        </p:txBody>
      </p:sp>
      <p:sp>
        <p:nvSpPr>
          <p:cNvPr name="TextBox 12" id="12"/>
          <p:cNvSpPr txBox="true"/>
          <p:nvPr/>
        </p:nvSpPr>
        <p:spPr>
          <a:xfrm rot="0">
            <a:off x="1028700" y="8743950"/>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3" id="13"/>
          <p:cNvSpPr txBox="true"/>
          <p:nvPr/>
        </p:nvSpPr>
        <p:spPr>
          <a:xfrm rot="0">
            <a:off x="12777754" y="8743950"/>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216912" y="-911620"/>
            <a:ext cx="2942276" cy="2942276"/>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526651"/>
            <a:chOff x="0" y="0"/>
            <a:chExt cx="4274726" cy="1718953"/>
          </a:xfrm>
        </p:grpSpPr>
        <p:sp>
          <p:nvSpPr>
            <p:cNvPr name="Freeform 6" id="6"/>
            <p:cNvSpPr/>
            <p:nvPr/>
          </p:nvSpPr>
          <p:spPr>
            <a:xfrm>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2533524"/>
            <a:ext cx="13795916" cy="6955155"/>
          </a:xfrm>
          <a:prstGeom prst="rect">
            <a:avLst/>
          </a:prstGeom>
        </p:spPr>
        <p:txBody>
          <a:bodyPr anchor="t" rtlCol="false" tIns="0" lIns="0" bIns="0" rIns="0">
            <a:spAutoFit/>
          </a:bodyPr>
          <a:lstStyle/>
          <a:p>
            <a:pPr algn="just">
              <a:lnSpc>
                <a:spcPts val="4620"/>
              </a:lnSpc>
            </a:pPr>
            <a:r>
              <a:rPr lang="en-US" sz="3300">
                <a:solidFill>
                  <a:srgbClr val="000000"/>
                </a:solidFill>
                <a:latin typeface="Nunito Bold"/>
              </a:rPr>
              <a:t>Kalor secara alami akan berpindah dari benda yang bersuhu tinggi ke benda yang bersuhu </a:t>
            </a:r>
            <a:r>
              <a:rPr lang="en-US" sz="3300">
                <a:solidFill>
                  <a:srgbClr val="000000"/>
                </a:solidFill>
                <a:latin typeface="Nunito Bold"/>
              </a:rPr>
              <a:t>lebih rendah, sehingga bersifat cenderung menyamakan suhu kedua benda jika saling bertemu atau bersentuhan. Jika suhu suatu benda itu tinggi maka kalor yang dikandungnya pun sangat besar. Sebaliknya, jika suhu suatu benda rendah maka kalornya pun sedikit. </a:t>
            </a:r>
          </a:p>
          <a:p>
            <a:pPr algn="just">
              <a:lnSpc>
                <a:spcPts val="4620"/>
              </a:lnSpc>
            </a:pPr>
            <a:r>
              <a:rPr lang="en-US" sz="3300">
                <a:solidFill>
                  <a:srgbClr val="000000"/>
                </a:solidFill>
                <a:latin typeface="Nunito Bold"/>
              </a:rPr>
              <a:t>Jadi, dapat disimpulkan bahwa besar kecilnya kalor yang ada pada benda atau zat menyesuaikan dengan 3 faktor, yakni massa zat, jenis zat (kalor jenis), dan perubahan suhu. </a:t>
            </a:r>
          </a:p>
          <a:p>
            <a:pPr>
              <a:lnSpc>
                <a:spcPts val="4620"/>
              </a:lnSpc>
            </a:pPr>
          </a:p>
          <a:p>
            <a:pPr algn="just">
              <a:lnSpc>
                <a:spcPts val="4620"/>
              </a:lnSpc>
            </a:pPr>
          </a:p>
          <a:p>
            <a:pPr algn="just">
              <a:lnSpc>
                <a:spcPts val="4620"/>
              </a:lnSpc>
            </a:pPr>
          </a:p>
        </p:txBody>
      </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24275" y="6533193"/>
            <a:ext cx="1949375" cy="1949375"/>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68902" y="1028700"/>
            <a:ext cx="3395204" cy="1049427"/>
          </a:xfrm>
          <a:prstGeom prst="rect">
            <a:avLst/>
          </a:prstGeom>
        </p:spPr>
      </p:pic>
      <p:sp>
        <p:nvSpPr>
          <p:cNvPr name="TextBox 17" id="17"/>
          <p:cNvSpPr txBox="true"/>
          <p:nvPr/>
        </p:nvSpPr>
        <p:spPr>
          <a:xfrm rot="0">
            <a:off x="4543721" y="1080601"/>
            <a:ext cx="9200557" cy="886904"/>
          </a:xfrm>
          <a:prstGeom prst="rect">
            <a:avLst/>
          </a:prstGeom>
        </p:spPr>
        <p:txBody>
          <a:bodyPr anchor="t" rtlCol="false" tIns="0" lIns="0" bIns="0" rIns="0">
            <a:spAutoFit/>
          </a:bodyPr>
          <a:lstStyle/>
          <a:p>
            <a:pPr algn="ctr">
              <a:lnSpc>
                <a:spcPts val="7290"/>
              </a:lnSpc>
            </a:pPr>
            <a:r>
              <a:rPr lang="en-US" sz="5207">
                <a:solidFill>
                  <a:srgbClr val="000000"/>
                </a:solidFill>
                <a:latin typeface="Fredoka One"/>
              </a:rPr>
              <a:t>PENGERTIAN KALOR</a:t>
            </a:r>
          </a:p>
        </p:txBody>
      </p:sp>
      <p:sp>
        <p:nvSpPr>
          <p:cNvPr name="TextBox 18" id="18"/>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9" id="19"/>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5609288" y="664564"/>
            <a:ext cx="7069423" cy="1730229"/>
            <a:chOff x="0" y="0"/>
            <a:chExt cx="1861906" cy="455698"/>
          </a:xfrm>
        </p:grpSpPr>
        <p:sp>
          <p:nvSpPr>
            <p:cNvPr name="Freeform 6" id="6"/>
            <p:cNvSpPr/>
            <p:nvPr/>
          </p:nvSpPr>
          <p:spPr>
            <a:xfrm>
              <a:off x="0" y="0"/>
              <a:ext cx="1861906" cy="455698"/>
            </a:xfrm>
            <a:custGeom>
              <a:avLst/>
              <a:gdLst/>
              <a:ahLst/>
              <a:cxnLst/>
              <a:rect r="r" b="b" t="t" l="l"/>
              <a:pathLst>
                <a:path h="455698" w="1861906">
                  <a:moveTo>
                    <a:pt x="0" y="0"/>
                  </a:moveTo>
                  <a:lnTo>
                    <a:pt x="1861906" y="0"/>
                  </a:lnTo>
                  <a:lnTo>
                    <a:pt x="1861906" y="455698"/>
                  </a:lnTo>
                  <a:lnTo>
                    <a:pt x="0" y="455698"/>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819180" y="904875"/>
            <a:ext cx="6649639"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JUMLAH KALOR</a:t>
            </a:r>
          </a:p>
        </p:txBody>
      </p:sp>
      <p:sp>
        <p:nvSpPr>
          <p:cNvPr name="TextBox 12" id="12"/>
          <p:cNvSpPr txBox="true"/>
          <p:nvPr/>
        </p:nvSpPr>
        <p:spPr>
          <a:xfrm rot="0">
            <a:off x="1028700" y="3281117"/>
            <a:ext cx="16249650" cy="4778410"/>
          </a:xfrm>
          <a:prstGeom prst="rect">
            <a:avLst/>
          </a:prstGeom>
        </p:spPr>
        <p:txBody>
          <a:bodyPr anchor="t" rtlCol="false" tIns="0" lIns="0" bIns="0" rIns="0">
            <a:spAutoFit/>
          </a:bodyPr>
          <a:lstStyle/>
          <a:p>
            <a:pPr>
              <a:lnSpc>
                <a:spcPts val="5423"/>
              </a:lnSpc>
            </a:pPr>
            <a:r>
              <a:rPr lang="en-US" sz="3873">
                <a:solidFill>
                  <a:srgbClr val="000000"/>
                </a:solidFill>
                <a:latin typeface="Nunito"/>
              </a:rPr>
              <a:t>Jumlah kalor adalah energi termal yang ditransfer dari satu benda ke benda lain yang memiliki perbedaan suhu.</a:t>
            </a:r>
          </a:p>
          <a:p>
            <a:pPr>
              <a:lnSpc>
                <a:spcPts val="5423"/>
              </a:lnSpc>
            </a:pPr>
          </a:p>
          <a:p>
            <a:pPr>
              <a:lnSpc>
                <a:spcPts val="5423"/>
              </a:lnSpc>
            </a:pPr>
            <a:r>
              <a:rPr lang="en-US" sz="3873">
                <a:solidFill>
                  <a:srgbClr val="000000"/>
                </a:solidFill>
                <a:latin typeface="Nunito"/>
              </a:rPr>
              <a:t>Ketika dua benda dengan suhu yang berbeda ditempatkan bersama-sama, kalor akan mengalir dari benda dengan suhu yang lebih tinggi ke benda dengan suhu yang lebih rendah dapat disebut dengan hukum kedua termodinamika.</a:t>
            </a:r>
          </a:p>
        </p:txBody>
      </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09662" y="-911620"/>
            <a:ext cx="2942276" cy="2942276"/>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5561698" y="480251"/>
            <a:ext cx="3395204" cy="1049427"/>
          </a:xfrm>
          <a:prstGeom prst="rect">
            <a:avLst/>
          </a:prstGeom>
        </p:spPr>
      </p:pic>
      <p:sp>
        <p:nvSpPr>
          <p:cNvPr name="TextBox 15" id="15"/>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6" id="16"/>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5026784" y="664564"/>
            <a:ext cx="8234432" cy="1730229"/>
            <a:chOff x="0" y="0"/>
            <a:chExt cx="2168739" cy="455698"/>
          </a:xfrm>
        </p:grpSpPr>
        <p:sp>
          <p:nvSpPr>
            <p:cNvPr name="Freeform 6" id="6"/>
            <p:cNvSpPr/>
            <p:nvPr/>
          </p:nvSpPr>
          <p:spPr>
            <a:xfrm>
              <a:off x="0" y="0"/>
              <a:ext cx="2168739" cy="455698"/>
            </a:xfrm>
            <a:custGeom>
              <a:avLst/>
              <a:gdLst/>
              <a:ahLst/>
              <a:cxnLst/>
              <a:rect r="r" b="b" t="t" l="l"/>
              <a:pathLst>
                <a:path h="455698" w="2168739">
                  <a:moveTo>
                    <a:pt x="0" y="0"/>
                  </a:moveTo>
                  <a:lnTo>
                    <a:pt x="2168739" y="0"/>
                  </a:lnTo>
                  <a:lnTo>
                    <a:pt x="2168739" y="455698"/>
                  </a:lnTo>
                  <a:lnTo>
                    <a:pt x="0" y="455698"/>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164346" y="904875"/>
            <a:ext cx="7978358"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KALOR JENIS ZAT</a:t>
            </a:r>
          </a:p>
        </p:txBody>
      </p:sp>
      <p:sp>
        <p:nvSpPr>
          <p:cNvPr name="TextBox 12" id="12"/>
          <p:cNvSpPr txBox="true"/>
          <p:nvPr/>
        </p:nvSpPr>
        <p:spPr>
          <a:xfrm rot="0">
            <a:off x="1028700" y="3281117"/>
            <a:ext cx="16249650" cy="4778410"/>
          </a:xfrm>
          <a:prstGeom prst="rect">
            <a:avLst/>
          </a:prstGeom>
        </p:spPr>
        <p:txBody>
          <a:bodyPr anchor="t" rtlCol="false" tIns="0" lIns="0" bIns="0" rIns="0">
            <a:spAutoFit/>
          </a:bodyPr>
          <a:lstStyle/>
          <a:p>
            <a:pPr>
              <a:lnSpc>
                <a:spcPts val="5423"/>
              </a:lnSpc>
            </a:pPr>
            <a:r>
              <a:rPr lang="en-US" sz="3873">
                <a:solidFill>
                  <a:srgbClr val="000000"/>
                </a:solidFill>
                <a:latin typeface="Nunito"/>
              </a:rPr>
              <a:t>Kalor jenis zat adalah kuantitas energi yang diperlukan untuk mengubah suhu satu kilogram zat sebesar satu derajat Celsius.</a:t>
            </a:r>
          </a:p>
          <a:p>
            <a:pPr>
              <a:lnSpc>
                <a:spcPts val="5423"/>
              </a:lnSpc>
            </a:pPr>
          </a:p>
          <a:p>
            <a:pPr>
              <a:lnSpc>
                <a:spcPts val="5423"/>
              </a:lnSpc>
            </a:pPr>
            <a:r>
              <a:rPr lang="en-US" sz="3873">
                <a:solidFill>
                  <a:srgbClr val="000000"/>
                </a:solidFill>
                <a:latin typeface="Nunito"/>
              </a:rPr>
              <a:t>Dalam rumus untuk menghitung jumlah kalor, kalor jenis zat mewakili besarnya energi yang diperlukan untuk meningkatkan suhu suatu benda dengan massa tertentu sebesar satu derajat Celsius.</a:t>
            </a:r>
          </a:p>
          <a:p>
            <a:pPr>
              <a:lnSpc>
                <a:spcPts val="5423"/>
              </a:lnSpc>
            </a:pPr>
          </a:p>
        </p:txBody>
      </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09662" y="-911620"/>
            <a:ext cx="2942276" cy="2942276"/>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5561698" y="480251"/>
            <a:ext cx="3395204" cy="1049427"/>
          </a:xfrm>
          <a:prstGeom prst="rect">
            <a:avLst/>
          </a:prstGeom>
        </p:spPr>
      </p:pic>
      <p:sp>
        <p:nvSpPr>
          <p:cNvPr name="TextBox 15" id="15"/>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6" id="16"/>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5026784" y="664564"/>
            <a:ext cx="8234432" cy="1730229"/>
            <a:chOff x="0" y="0"/>
            <a:chExt cx="2168739" cy="455698"/>
          </a:xfrm>
        </p:grpSpPr>
        <p:sp>
          <p:nvSpPr>
            <p:cNvPr name="Freeform 6" id="6"/>
            <p:cNvSpPr/>
            <p:nvPr/>
          </p:nvSpPr>
          <p:spPr>
            <a:xfrm>
              <a:off x="0" y="0"/>
              <a:ext cx="2168739" cy="455698"/>
            </a:xfrm>
            <a:custGeom>
              <a:avLst/>
              <a:gdLst/>
              <a:ahLst/>
              <a:cxnLst/>
              <a:rect r="r" b="b" t="t" l="l"/>
              <a:pathLst>
                <a:path h="455698" w="2168739">
                  <a:moveTo>
                    <a:pt x="0" y="0"/>
                  </a:moveTo>
                  <a:lnTo>
                    <a:pt x="2168739" y="0"/>
                  </a:lnTo>
                  <a:lnTo>
                    <a:pt x="2168739" y="455698"/>
                  </a:lnTo>
                  <a:lnTo>
                    <a:pt x="0" y="455698"/>
                  </a:lnTo>
                  <a:close/>
                </a:path>
              </a:pathLst>
            </a:custGeom>
            <a:solidFill>
              <a:srgbClr val="DDDEDE"/>
            </a:solidFill>
            <a:ln w="38100">
              <a:solidFill>
                <a:srgbClr val="F1F2F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164346" y="904875"/>
            <a:ext cx="7978358"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PERUBAHAN SUHU</a:t>
            </a:r>
          </a:p>
        </p:txBody>
      </p:sp>
      <p:sp>
        <p:nvSpPr>
          <p:cNvPr name="TextBox 12" id="12"/>
          <p:cNvSpPr txBox="true"/>
          <p:nvPr/>
        </p:nvSpPr>
        <p:spPr>
          <a:xfrm rot="0">
            <a:off x="1028700" y="3281117"/>
            <a:ext cx="16249650" cy="8752875"/>
          </a:xfrm>
          <a:prstGeom prst="rect">
            <a:avLst/>
          </a:prstGeom>
        </p:spPr>
        <p:txBody>
          <a:bodyPr anchor="t" rtlCol="false" tIns="0" lIns="0" bIns="0" rIns="0">
            <a:spAutoFit/>
          </a:bodyPr>
          <a:lstStyle/>
          <a:p>
            <a:pPr>
              <a:lnSpc>
                <a:spcPts val="5143"/>
              </a:lnSpc>
            </a:pPr>
            <a:r>
              <a:rPr lang="en-US" sz="3673">
                <a:solidFill>
                  <a:srgbClr val="000000"/>
                </a:solidFill>
                <a:latin typeface="Nunito"/>
              </a:rPr>
              <a:t>Perubahan suhu adalah ukuran untuk mengukur perubahan suhu pada sebuah zat ketika jumlah kalor ditambahkan atau dihilangkan.</a:t>
            </a:r>
          </a:p>
          <a:p>
            <a:pPr>
              <a:lnSpc>
                <a:spcPts val="5143"/>
              </a:lnSpc>
            </a:pPr>
          </a:p>
          <a:p>
            <a:pPr>
              <a:lnSpc>
                <a:spcPts val="5143"/>
              </a:lnSpc>
            </a:pPr>
            <a:r>
              <a:rPr lang="en-US" sz="3673">
                <a:solidFill>
                  <a:srgbClr val="000000"/>
                </a:solidFill>
                <a:latin typeface="Nunito"/>
              </a:rPr>
              <a:t>Perubahan suhu dapat dihitung dengan menggunakan persamaan:</a:t>
            </a:r>
          </a:p>
          <a:p>
            <a:pPr algn="ctr">
              <a:lnSpc>
                <a:spcPts val="4443"/>
              </a:lnSpc>
            </a:pPr>
            <a:r>
              <a:rPr lang="en-US" sz="3173">
                <a:solidFill>
                  <a:srgbClr val="000000"/>
                </a:solidFill>
                <a:latin typeface="Nunito"/>
              </a:rPr>
              <a:t>ΔT = Q / (m × c)</a:t>
            </a:r>
          </a:p>
          <a:p>
            <a:pPr>
              <a:lnSpc>
                <a:spcPts val="3463"/>
              </a:lnSpc>
            </a:pPr>
            <a:r>
              <a:rPr lang="en-US" sz="2473">
                <a:solidFill>
                  <a:srgbClr val="000000"/>
                </a:solidFill>
                <a:latin typeface="Nunito"/>
              </a:rPr>
              <a:t>Dimana :</a:t>
            </a:r>
          </a:p>
          <a:p>
            <a:pPr>
              <a:lnSpc>
                <a:spcPts val="3463"/>
              </a:lnSpc>
            </a:pPr>
            <a:r>
              <a:rPr lang="en-US" sz="2473">
                <a:solidFill>
                  <a:srgbClr val="000000"/>
                </a:solidFill>
                <a:latin typeface="Nunito"/>
              </a:rPr>
              <a:t>ΔT : perubahan suhu</a:t>
            </a:r>
          </a:p>
          <a:p>
            <a:pPr>
              <a:lnSpc>
                <a:spcPts val="3463"/>
              </a:lnSpc>
            </a:pPr>
            <a:r>
              <a:rPr lang="en-US" sz="2473">
                <a:solidFill>
                  <a:srgbClr val="000000"/>
                </a:solidFill>
                <a:latin typeface="Nunito"/>
              </a:rPr>
              <a:t>Q  : jumlah kalor yang ditambahkan atau dihilangkan</a:t>
            </a:r>
          </a:p>
          <a:p>
            <a:pPr>
              <a:lnSpc>
                <a:spcPts val="3463"/>
              </a:lnSpc>
            </a:pPr>
            <a:r>
              <a:rPr lang="en-US" sz="2473">
                <a:solidFill>
                  <a:srgbClr val="000000"/>
                </a:solidFill>
                <a:latin typeface="Nunito"/>
              </a:rPr>
              <a:t>m  : massa zat</a:t>
            </a:r>
          </a:p>
          <a:p>
            <a:pPr>
              <a:lnSpc>
                <a:spcPts val="3463"/>
              </a:lnSpc>
            </a:pPr>
            <a:r>
              <a:rPr lang="en-US" sz="2473">
                <a:solidFill>
                  <a:srgbClr val="000000"/>
                </a:solidFill>
                <a:latin typeface="Nunito"/>
              </a:rPr>
              <a:t>c   : adalah kalor jenis zat.</a:t>
            </a:r>
          </a:p>
          <a:p>
            <a:pPr algn="ctr">
              <a:lnSpc>
                <a:spcPts val="5423"/>
              </a:lnSpc>
            </a:pPr>
          </a:p>
          <a:p>
            <a:pPr>
              <a:lnSpc>
                <a:spcPts val="5423"/>
              </a:lnSpc>
            </a:pPr>
          </a:p>
          <a:p>
            <a:pPr>
              <a:lnSpc>
                <a:spcPts val="5423"/>
              </a:lnSpc>
            </a:pPr>
          </a:p>
          <a:p>
            <a:pPr>
              <a:lnSpc>
                <a:spcPts val="5423"/>
              </a:lnSpc>
            </a:pPr>
          </a:p>
          <a:p>
            <a:pPr>
              <a:lnSpc>
                <a:spcPts val="5423"/>
              </a:lnSpc>
            </a:pPr>
          </a:p>
        </p:txBody>
      </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09662" y="-911620"/>
            <a:ext cx="2942276" cy="2942276"/>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5561698" y="480251"/>
            <a:ext cx="3395204" cy="1049427"/>
          </a:xfrm>
          <a:prstGeom prst="rect">
            <a:avLst/>
          </a:prstGeom>
        </p:spPr>
      </p:pic>
      <p:sp>
        <p:nvSpPr>
          <p:cNvPr name="TextBox 15" id="15"/>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6" id="16"/>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526651"/>
            <a:chOff x="0" y="0"/>
            <a:chExt cx="4274726" cy="1718953"/>
          </a:xfrm>
        </p:grpSpPr>
        <p:sp>
          <p:nvSpPr>
            <p:cNvPr name="Freeform 6" id="6"/>
            <p:cNvSpPr/>
            <p:nvPr/>
          </p:nvSpPr>
          <p:spPr>
            <a:xfrm>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38249" y="639982"/>
            <a:ext cx="8372354" cy="1826863"/>
            <a:chOff x="0" y="0"/>
            <a:chExt cx="2205064" cy="481149"/>
          </a:xfrm>
        </p:grpSpPr>
        <p:sp>
          <p:nvSpPr>
            <p:cNvPr name="Freeform 9" id="9"/>
            <p:cNvSpPr/>
            <p:nvPr/>
          </p:nvSpPr>
          <p:spPr>
            <a:xfrm>
              <a:off x="0" y="0"/>
              <a:ext cx="2205064" cy="481149"/>
            </a:xfrm>
            <a:custGeom>
              <a:avLst/>
              <a:gdLst/>
              <a:ahLst/>
              <a:cxnLst/>
              <a:rect r="r" b="b" t="t" l="l"/>
              <a:pathLst>
                <a:path h="481149" w="2205064">
                  <a:moveTo>
                    <a:pt x="0" y="0"/>
                  </a:moveTo>
                  <a:lnTo>
                    <a:pt x="2205064" y="0"/>
                  </a:lnTo>
                  <a:lnTo>
                    <a:pt x="2205064" y="481149"/>
                  </a:lnTo>
                  <a:lnTo>
                    <a:pt x="0" y="481149"/>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028359" y="3205755"/>
            <a:ext cx="13795916" cy="4302125"/>
          </a:xfrm>
          <a:prstGeom prst="rect">
            <a:avLst/>
          </a:prstGeom>
        </p:spPr>
        <p:txBody>
          <a:bodyPr anchor="t" rtlCol="false" tIns="0" lIns="0" bIns="0" rIns="0">
            <a:spAutoFit/>
          </a:bodyPr>
          <a:lstStyle/>
          <a:p>
            <a:pPr>
              <a:lnSpc>
                <a:spcPts val="4899"/>
              </a:lnSpc>
            </a:pPr>
            <a:r>
              <a:rPr lang="en-US" sz="3499">
                <a:solidFill>
                  <a:srgbClr val="000000"/>
                </a:solidFill>
                <a:latin typeface="Nunito Bold"/>
              </a:rPr>
              <a:t>Entalpi (H) adalah kaidah dalam termodinamika yang menyatakan jumlah energi dalam, volume, dan tekanan panas dari suatu zat. Satuan SI dari entalpi adalah joule (J).</a:t>
            </a:r>
          </a:p>
          <a:p>
            <a:pPr algn="ctr">
              <a:lnSpc>
                <a:spcPts val="4899"/>
              </a:lnSpc>
            </a:pPr>
          </a:p>
          <a:p>
            <a:pPr>
              <a:lnSpc>
                <a:spcPts val="4899"/>
              </a:lnSpc>
            </a:pPr>
            <a:r>
              <a:rPr lang="en-US" sz="3499">
                <a:solidFill>
                  <a:srgbClr val="000000"/>
                </a:solidFill>
                <a:latin typeface="Nunito Bold"/>
              </a:rPr>
              <a:t>Perubahan entalpi (ΔH) adalah perubahan panas dari reaksi pada suhu dan tekanan yang tetap, yaitu selisih antara entalpi zat-zat hasil dikurangi entalpi zat-zat reaktan.</a:t>
            </a:r>
          </a:p>
        </p:txBody>
      </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24275" y="6533193"/>
            <a:ext cx="1949375" cy="1949375"/>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68902" y="1028700"/>
            <a:ext cx="3395204" cy="1049427"/>
          </a:xfrm>
          <a:prstGeom prst="rect">
            <a:avLst/>
          </a:prstGeom>
        </p:spPr>
      </p:pic>
      <p:sp>
        <p:nvSpPr>
          <p:cNvPr name="TextBox 17" id="17"/>
          <p:cNvSpPr txBox="true"/>
          <p:nvPr/>
        </p:nvSpPr>
        <p:spPr>
          <a:xfrm rot="0">
            <a:off x="4543721" y="698799"/>
            <a:ext cx="9161410" cy="1616961"/>
          </a:xfrm>
          <a:prstGeom prst="rect">
            <a:avLst/>
          </a:prstGeom>
        </p:spPr>
        <p:txBody>
          <a:bodyPr anchor="t" rtlCol="false" tIns="0" lIns="0" bIns="0" rIns="0">
            <a:spAutoFit/>
          </a:bodyPr>
          <a:lstStyle/>
          <a:p>
            <a:pPr algn="ctr">
              <a:lnSpc>
                <a:spcPts val="6562"/>
              </a:lnSpc>
            </a:pPr>
            <a:r>
              <a:rPr lang="en-US" sz="4687">
                <a:solidFill>
                  <a:srgbClr val="000000"/>
                </a:solidFill>
                <a:latin typeface="Fredoka One Bold"/>
              </a:rPr>
              <a:t>ENTALPI DAN PERUBAHAN ENTALPI</a:t>
            </a:r>
          </a:p>
        </p:txBody>
      </p:sp>
      <p:sp>
        <p:nvSpPr>
          <p:cNvPr name="TextBox 18" id="18"/>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9" id="19"/>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700227"/>
            <a:chOff x="0" y="0"/>
            <a:chExt cx="4274726" cy="1764669"/>
          </a:xfrm>
        </p:grpSpPr>
        <p:sp>
          <p:nvSpPr>
            <p:cNvPr name="Freeform 6" id="6"/>
            <p:cNvSpPr/>
            <p:nvPr/>
          </p:nvSpPr>
          <p:spPr>
            <a:xfrm>
              <a:off x="0" y="0"/>
              <a:ext cx="4274726" cy="1764669"/>
            </a:xfrm>
            <a:custGeom>
              <a:avLst/>
              <a:gdLst/>
              <a:ahLst/>
              <a:cxnLst/>
              <a:rect r="r" b="b" t="t" l="l"/>
              <a:pathLst>
                <a:path h="1764669" w="4274726">
                  <a:moveTo>
                    <a:pt x="0" y="0"/>
                  </a:moveTo>
                  <a:lnTo>
                    <a:pt x="4274726" y="0"/>
                  </a:lnTo>
                  <a:lnTo>
                    <a:pt x="4274726" y="1764669"/>
                  </a:lnTo>
                  <a:lnTo>
                    <a:pt x="0" y="176466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687305"/>
            <a:ext cx="9742003" cy="1730229"/>
            <a:chOff x="0" y="0"/>
            <a:chExt cx="2565795" cy="455698"/>
          </a:xfrm>
        </p:grpSpPr>
        <p:sp>
          <p:nvSpPr>
            <p:cNvPr name="Freeform 9" id="9"/>
            <p:cNvSpPr/>
            <p:nvPr/>
          </p:nvSpPr>
          <p:spPr>
            <a:xfrm>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24275" y="6533193"/>
            <a:ext cx="1949375" cy="1949375"/>
          </a:xfrm>
          <a:prstGeom prst="rect">
            <a:avLst/>
          </a:prstGeom>
        </p:spPr>
      </p:pic>
      <p:pic>
        <p:nvPicPr>
          <p:cNvPr name="Picture 15" id="1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68902" y="1028700"/>
            <a:ext cx="3395204" cy="1049427"/>
          </a:xfrm>
          <a:prstGeom prst="rect">
            <a:avLst/>
          </a:prstGeom>
        </p:spPr>
      </p:pic>
      <p:sp>
        <p:nvSpPr>
          <p:cNvPr name="TextBox 16" id="16"/>
          <p:cNvSpPr txBox="true"/>
          <p:nvPr/>
        </p:nvSpPr>
        <p:spPr>
          <a:xfrm rot="0">
            <a:off x="2028359" y="3232150"/>
            <a:ext cx="13795916" cy="7054850"/>
          </a:xfrm>
          <a:prstGeom prst="rect">
            <a:avLst/>
          </a:prstGeom>
        </p:spPr>
        <p:txBody>
          <a:bodyPr anchor="t" rtlCol="false" tIns="0" lIns="0" bIns="0" rIns="0">
            <a:spAutoFit/>
          </a:bodyPr>
          <a:lstStyle/>
          <a:p>
            <a:pPr>
              <a:lnSpc>
                <a:spcPts val="4899"/>
              </a:lnSpc>
            </a:pPr>
            <a:r>
              <a:rPr lang="en-US" sz="3499">
                <a:solidFill>
                  <a:srgbClr val="000000"/>
                </a:solidFill>
                <a:latin typeface="Nunito Bold"/>
              </a:rPr>
              <a:t>Jika diketahui suatu reaksi : r -&gt; p</a:t>
            </a:r>
          </a:p>
          <a:p>
            <a:pPr>
              <a:lnSpc>
                <a:spcPts val="4899"/>
              </a:lnSpc>
            </a:pPr>
            <a:r>
              <a:rPr lang="en-US" sz="3499">
                <a:solidFill>
                  <a:srgbClr val="000000"/>
                </a:solidFill>
                <a:latin typeface="Nunito Bold"/>
              </a:rPr>
              <a:t>Maka :</a:t>
            </a:r>
          </a:p>
          <a:p>
            <a:pPr algn="ctr">
              <a:lnSpc>
                <a:spcPts val="4899"/>
              </a:lnSpc>
            </a:pPr>
            <a:r>
              <a:rPr lang="en-US" sz="3499">
                <a:solidFill>
                  <a:srgbClr val="000000"/>
                </a:solidFill>
                <a:latin typeface="Nunito Bold"/>
              </a:rPr>
              <a:t>ΔH = Hp – Hr</a:t>
            </a:r>
          </a:p>
          <a:p>
            <a:pPr>
              <a:lnSpc>
                <a:spcPts val="4200"/>
              </a:lnSpc>
            </a:pPr>
            <a:r>
              <a:rPr lang="en-US" sz="3000">
                <a:solidFill>
                  <a:srgbClr val="000000"/>
                </a:solidFill>
                <a:latin typeface="Nunito Bold"/>
              </a:rPr>
              <a:t>dimana : </a:t>
            </a:r>
          </a:p>
          <a:p>
            <a:pPr>
              <a:lnSpc>
                <a:spcPts val="4200"/>
              </a:lnSpc>
            </a:pPr>
            <a:r>
              <a:rPr lang="en-US" sz="3000">
                <a:solidFill>
                  <a:srgbClr val="000000"/>
                </a:solidFill>
                <a:latin typeface="Nunito Bold"/>
              </a:rPr>
              <a:t>ΔH : perubahan entalpi</a:t>
            </a:r>
          </a:p>
          <a:p>
            <a:pPr>
              <a:lnSpc>
                <a:spcPts val="4200"/>
              </a:lnSpc>
            </a:pPr>
            <a:r>
              <a:rPr lang="en-US" sz="3000">
                <a:solidFill>
                  <a:srgbClr val="000000"/>
                </a:solidFill>
                <a:latin typeface="Nunito Bold"/>
              </a:rPr>
              <a:t>Hp : entalpi hasil reaksi</a:t>
            </a:r>
          </a:p>
          <a:p>
            <a:pPr>
              <a:lnSpc>
                <a:spcPts val="4200"/>
              </a:lnSpc>
            </a:pPr>
            <a:r>
              <a:rPr lang="en-US" sz="3000">
                <a:solidFill>
                  <a:srgbClr val="000000"/>
                </a:solidFill>
                <a:latin typeface="Nunito Bold"/>
              </a:rPr>
              <a:t>Hr : entalpi zat reaktan.</a:t>
            </a:r>
          </a:p>
          <a:p>
            <a:pPr algn="ctr">
              <a:lnSpc>
                <a:spcPts val="4899"/>
              </a:lnSpc>
            </a:pPr>
          </a:p>
          <a:p>
            <a:pPr>
              <a:lnSpc>
                <a:spcPts val="4899"/>
              </a:lnSpc>
            </a:pPr>
          </a:p>
          <a:p>
            <a:pPr>
              <a:lnSpc>
                <a:spcPts val="4899"/>
              </a:lnSpc>
            </a:pPr>
          </a:p>
          <a:p>
            <a:pPr>
              <a:lnSpc>
                <a:spcPts val="4899"/>
              </a:lnSpc>
            </a:pPr>
          </a:p>
          <a:p>
            <a:pPr>
              <a:lnSpc>
                <a:spcPts val="4899"/>
              </a:lnSpc>
            </a:pPr>
          </a:p>
        </p:txBody>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RUMUS</a:t>
            </a:r>
          </a:p>
        </p:txBody>
      </p:sp>
      <p:sp>
        <p:nvSpPr>
          <p:cNvPr name="TextBox 18" id="18"/>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9" id="19"/>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3" y="3069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700227"/>
            <a:chOff x="0" y="0"/>
            <a:chExt cx="4274726" cy="1764669"/>
          </a:xfrm>
        </p:grpSpPr>
        <p:sp>
          <p:nvSpPr>
            <p:cNvPr name="Freeform 6" id="6"/>
            <p:cNvSpPr/>
            <p:nvPr/>
          </p:nvSpPr>
          <p:spPr>
            <a:xfrm>
              <a:off x="0" y="0"/>
              <a:ext cx="4274726" cy="1764669"/>
            </a:xfrm>
            <a:custGeom>
              <a:avLst/>
              <a:gdLst/>
              <a:ahLst/>
              <a:cxnLst/>
              <a:rect r="r" b="b" t="t" l="l"/>
              <a:pathLst>
                <a:path h="1764669" w="4274726">
                  <a:moveTo>
                    <a:pt x="0" y="0"/>
                  </a:moveTo>
                  <a:lnTo>
                    <a:pt x="4274726" y="0"/>
                  </a:lnTo>
                  <a:lnTo>
                    <a:pt x="4274726" y="1764669"/>
                  </a:lnTo>
                  <a:lnTo>
                    <a:pt x="0" y="176466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30690"/>
            <a:ext cx="9742003" cy="1730229"/>
            <a:chOff x="0" y="0"/>
            <a:chExt cx="2565795" cy="455698"/>
          </a:xfrm>
        </p:grpSpPr>
        <p:sp>
          <p:nvSpPr>
            <p:cNvPr name="Freeform 9" id="9"/>
            <p:cNvSpPr/>
            <p:nvPr/>
          </p:nvSpPr>
          <p:spPr>
            <a:xfrm>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24275" y="6533193"/>
            <a:ext cx="1949375" cy="1949375"/>
          </a:xfrm>
          <a:prstGeom prst="rect">
            <a:avLst/>
          </a:prstGeom>
        </p:spPr>
      </p:pic>
      <p:sp>
        <p:nvSpPr>
          <p:cNvPr name="TextBox 15" id="15"/>
          <p:cNvSpPr txBox="true"/>
          <p:nvPr/>
        </p:nvSpPr>
        <p:spPr>
          <a:xfrm rot="0">
            <a:off x="1380196" y="2013220"/>
            <a:ext cx="15527608" cy="1810385"/>
          </a:xfrm>
          <a:prstGeom prst="rect">
            <a:avLst/>
          </a:prstGeom>
        </p:spPr>
        <p:txBody>
          <a:bodyPr anchor="t" rtlCol="false" tIns="0" lIns="0" bIns="0" rIns="0">
            <a:spAutoFit/>
          </a:bodyPr>
          <a:lstStyle/>
          <a:p>
            <a:pPr algn="just">
              <a:lnSpc>
                <a:spcPts val="3640"/>
              </a:lnSpc>
            </a:pPr>
            <a:r>
              <a:rPr lang="en-US" sz="2600" u="sng">
                <a:solidFill>
                  <a:srgbClr val="000000"/>
                </a:solidFill>
                <a:latin typeface="Nunito Bold"/>
              </a:rPr>
              <a:t>Entalpi Pembentukan Standar</a:t>
            </a:r>
            <a:r>
              <a:rPr lang="en-US" sz="2600">
                <a:solidFill>
                  <a:srgbClr val="000000"/>
                </a:solidFill>
                <a:latin typeface="Nunito Bold"/>
              </a:rPr>
              <a:t> (𝛥𝐻𝑓 0) M</a:t>
            </a:r>
            <a:r>
              <a:rPr lang="en-US" sz="2600">
                <a:solidFill>
                  <a:srgbClr val="000000"/>
                </a:solidFill>
                <a:latin typeface="Nunito Bold"/>
              </a:rPr>
              <a:t>erupakan entalpi yang dibutuhkan atau dilepaskan pada pembentukan 1 mol senyawa dari unsur-unsurnya pada keadaan standar (298 K dan tekanan 1 atm).</a:t>
            </a:r>
          </a:p>
          <a:p>
            <a:pPr algn="just">
              <a:lnSpc>
                <a:spcPts val="3640"/>
              </a:lnSpc>
            </a:pPr>
          </a:p>
          <a:p>
            <a:pPr>
              <a:lnSpc>
                <a:spcPts val="3640"/>
              </a:lnSpc>
            </a:pPr>
            <a:r>
              <a:rPr lang="en-US" sz="2600">
                <a:solidFill>
                  <a:srgbClr val="000000"/>
                </a:solidFill>
                <a:latin typeface="Nunito Bold"/>
              </a:rPr>
              <a:t>Contoh : 2C + H2→C2H2                           ΔH = -226,7 kJ</a:t>
            </a:r>
          </a:p>
        </p:txBody>
      </p:sp>
      <p:sp>
        <p:nvSpPr>
          <p:cNvPr name="TextBox 16" id="16"/>
          <p:cNvSpPr txBox="true"/>
          <p:nvPr/>
        </p:nvSpPr>
        <p:spPr>
          <a:xfrm rot="0">
            <a:off x="4543721" y="218990"/>
            <a:ext cx="9200557" cy="1286953"/>
          </a:xfrm>
          <a:prstGeom prst="rect">
            <a:avLst/>
          </a:prstGeom>
        </p:spPr>
        <p:txBody>
          <a:bodyPr anchor="t" rtlCol="false" tIns="0" lIns="0" bIns="0" rIns="0">
            <a:spAutoFit/>
          </a:bodyPr>
          <a:lstStyle/>
          <a:p>
            <a:pPr algn="ctr">
              <a:lnSpc>
                <a:spcPts val="5190"/>
              </a:lnSpc>
            </a:pPr>
            <a:r>
              <a:rPr lang="en-US" sz="3707">
                <a:solidFill>
                  <a:srgbClr val="000000"/>
                </a:solidFill>
                <a:latin typeface="Fredoka One Bold"/>
              </a:rPr>
              <a:t>PERBEDAAN ENTALPI PEMBENTUKAN, PENGURAIAN, DAN PEMBAKARAN</a:t>
            </a:r>
          </a:p>
        </p:txBody>
      </p:sp>
      <p:sp>
        <p:nvSpPr>
          <p:cNvPr name="TextBox 17" id="17"/>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8" id="18"/>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
        <p:nvSpPr>
          <p:cNvPr name="TextBox 19" id="19"/>
          <p:cNvSpPr txBox="true"/>
          <p:nvPr/>
        </p:nvSpPr>
        <p:spPr>
          <a:xfrm rot="0">
            <a:off x="1380196" y="4330881"/>
            <a:ext cx="15527608" cy="3639186"/>
          </a:xfrm>
          <a:prstGeom prst="rect">
            <a:avLst/>
          </a:prstGeom>
        </p:spPr>
        <p:txBody>
          <a:bodyPr anchor="t" rtlCol="false" tIns="0" lIns="0" bIns="0" rIns="0">
            <a:spAutoFit/>
          </a:bodyPr>
          <a:lstStyle/>
          <a:p>
            <a:pPr algn="just">
              <a:lnSpc>
                <a:spcPts val="3639"/>
              </a:lnSpc>
            </a:pPr>
            <a:r>
              <a:rPr lang="en-US" sz="2599" u="sng">
                <a:solidFill>
                  <a:srgbClr val="000000"/>
                </a:solidFill>
                <a:latin typeface="Nunito Bold"/>
              </a:rPr>
              <a:t>Entalpi Penguraian Standar</a:t>
            </a:r>
            <a:r>
              <a:rPr lang="en-US" sz="2599">
                <a:solidFill>
                  <a:srgbClr val="000000"/>
                </a:solidFill>
                <a:latin typeface="Nunito Bold"/>
              </a:rPr>
              <a:t> (𝛥𝐻d 0) Merupakan perubahan entalpi yang dibutuhkan atau dilepaskan pada penguraian 1 mol senyawa menjadi unsur-unsur penyusunnya yang diukur pada keadaan standar (298 K dan tekanan 1 atm).</a:t>
            </a:r>
          </a:p>
          <a:p>
            <a:pPr algn="just">
              <a:lnSpc>
                <a:spcPts val="3639"/>
              </a:lnSpc>
            </a:pPr>
          </a:p>
          <a:p>
            <a:pPr algn="just">
              <a:lnSpc>
                <a:spcPts val="3639"/>
              </a:lnSpc>
            </a:pPr>
            <a:r>
              <a:rPr lang="en-US" sz="2599">
                <a:solidFill>
                  <a:srgbClr val="000000"/>
                </a:solidFill>
                <a:latin typeface="Nunito Bold"/>
              </a:rPr>
              <a:t>Contoh : C2H2→2C + H2  ΔH = +226,7 kJ</a:t>
            </a:r>
          </a:p>
          <a:p>
            <a:pPr algn="just">
              <a:lnSpc>
                <a:spcPts val="3639"/>
              </a:lnSpc>
            </a:pPr>
          </a:p>
          <a:p>
            <a:pPr algn="just">
              <a:lnSpc>
                <a:spcPts val="3639"/>
              </a:lnSpc>
            </a:pPr>
            <a:r>
              <a:rPr lang="en-US" sz="2599">
                <a:solidFill>
                  <a:srgbClr val="000000"/>
                </a:solidFill>
                <a:latin typeface="Nunito Bold"/>
              </a:rPr>
              <a:t>Entalpi penguraian standar merupakan kebalikan dari entalpi pembentukan standar, seperti tertera pada contoh.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700227"/>
            <a:chOff x="0" y="0"/>
            <a:chExt cx="4274726" cy="1764669"/>
          </a:xfrm>
        </p:grpSpPr>
        <p:sp>
          <p:nvSpPr>
            <p:cNvPr name="Freeform 6" id="6"/>
            <p:cNvSpPr/>
            <p:nvPr/>
          </p:nvSpPr>
          <p:spPr>
            <a:xfrm>
              <a:off x="0" y="0"/>
              <a:ext cx="4274726" cy="1764669"/>
            </a:xfrm>
            <a:custGeom>
              <a:avLst/>
              <a:gdLst/>
              <a:ahLst/>
              <a:cxnLst/>
              <a:rect r="r" b="b" t="t" l="l"/>
              <a:pathLst>
                <a:path h="1764669" w="4274726">
                  <a:moveTo>
                    <a:pt x="0" y="0"/>
                  </a:moveTo>
                  <a:lnTo>
                    <a:pt x="4274726" y="0"/>
                  </a:lnTo>
                  <a:lnTo>
                    <a:pt x="4274726" y="1764669"/>
                  </a:lnTo>
                  <a:lnTo>
                    <a:pt x="0" y="176466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30690"/>
            <a:ext cx="9742003" cy="1730229"/>
            <a:chOff x="0" y="0"/>
            <a:chExt cx="2565795" cy="455698"/>
          </a:xfrm>
        </p:grpSpPr>
        <p:sp>
          <p:nvSpPr>
            <p:cNvPr name="Freeform 9" id="9"/>
            <p:cNvSpPr/>
            <p:nvPr/>
          </p:nvSpPr>
          <p:spPr>
            <a:xfrm>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24275" y="6533193"/>
            <a:ext cx="1949375" cy="1949375"/>
          </a:xfrm>
          <a:prstGeom prst="rect">
            <a:avLst/>
          </a:prstGeom>
        </p:spPr>
      </p:pic>
      <p:sp>
        <p:nvSpPr>
          <p:cNvPr name="TextBox 15" id="15"/>
          <p:cNvSpPr txBox="true"/>
          <p:nvPr/>
        </p:nvSpPr>
        <p:spPr>
          <a:xfrm rot="0">
            <a:off x="4543721" y="218990"/>
            <a:ext cx="9200557" cy="1286953"/>
          </a:xfrm>
          <a:prstGeom prst="rect">
            <a:avLst/>
          </a:prstGeom>
        </p:spPr>
        <p:txBody>
          <a:bodyPr anchor="t" rtlCol="false" tIns="0" lIns="0" bIns="0" rIns="0">
            <a:spAutoFit/>
          </a:bodyPr>
          <a:lstStyle/>
          <a:p>
            <a:pPr algn="ctr">
              <a:lnSpc>
                <a:spcPts val="5190"/>
              </a:lnSpc>
            </a:pPr>
            <a:r>
              <a:rPr lang="en-US" sz="3707">
                <a:solidFill>
                  <a:srgbClr val="000000"/>
                </a:solidFill>
                <a:latin typeface="Fredoka One Bold"/>
              </a:rPr>
              <a:t>PERBEDAAN ENTALPI PEMBENTUKAN, PENGURAIAN, DAN PEMBAKARAN</a:t>
            </a:r>
          </a:p>
        </p:txBody>
      </p:sp>
      <p:sp>
        <p:nvSpPr>
          <p:cNvPr name="TextBox 16" id="16"/>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7" id="17"/>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
        <p:nvSpPr>
          <p:cNvPr name="TextBox 18" id="18"/>
          <p:cNvSpPr txBox="true"/>
          <p:nvPr/>
        </p:nvSpPr>
        <p:spPr>
          <a:xfrm rot="0">
            <a:off x="1380196" y="2784051"/>
            <a:ext cx="15527608" cy="4096386"/>
          </a:xfrm>
          <a:prstGeom prst="rect">
            <a:avLst/>
          </a:prstGeom>
        </p:spPr>
        <p:txBody>
          <a:bodyPr anchor="t" rtlCol="false" tIns="0" lIns="0" bIns="0" rIns="0">
            <a:spAutoFit/>
          </a:bodyPr>
          <a:lstStyle/>
          <a:p>
            <a:pPr algn="just">
              <a:lnSpc>
                <a:spcPts val="3639"/>
              </a:lnSpc>
            </a:pPr>
            <a:r>
              <a:rPr lang="en-US" sz="2599" u="sng">
                <a:solidFill>
                  <a:srgbClr val="000000"/>
                </a:solidFill>
                <a:latin typeface="Nunito Bold"/>
              </a:rPr>
              <a:t>Entalpi Pembakaran Standar</a:t>
            </a:r>
            <a:r>
              <a:rPr lang="en-US" sz="2599">
                <a:solidFill>
                  <a:srgbClr val="000000"/>
                </a:solidFill>
                <a:latin typeface="Nunito Bold"/>
              </a:rPr>
              <a:t> (𝛥𝐻c0) Merupakan perubahan entalpi yang dibutuhkan atau dilepaskan pada pembakaran sempurna 1 mol zat yang diukur pada keadaan standar (298 K dan tekanan 1 atm). Suatu reaksi pembakaran sempurna dapat terjadi ketika bahan bakar bereaksi secara cepat dengan oksigen (O2) dan dapat menghasilkan karbon dioksida (CO2) dan air (H2O).</a:t>
            </a:r>
          </a:p>
          <a:p>
            <a:pPr algn="just">
              <a:lnSpc>
                <a:spcPts val="3639"/>
              </a:lnSpc>
            </a:pPr>
          </a:p>
          <a:p>
            <a:pPr algn="just">
              <a:lnSpc>
                <a:spcPts val="3639"/>
              </a:lnSpc>
            </a:pPr>
            <a:r>
              <a:rPr lang="en-US" sz="2599">
                <a:solidFill>
                  <a:srgbClr val="000000"/>
                </a:solidFill>
                <a:latin typeface="Nunito Bold"/>
              </a:rPr>
              <a:t>Contoh : C + O2→CO2 ΔH = -393,5 kJ</a:t>
            </a:r>
          </a:p>
          <a:p>
            <a:pPr algn="just">
              <a:lnSpc>
                <a:spcPts val="3639"/>
              </a:lnSpc>
            </a:pPr>
          </a:p>
          <a:p>
            <a:pPr algn="just">
              <a:lnSpc>
                <a:spcPts val="3639"/>
              </a:lnSpc>
            </a:pPr>
            <a:r>
              <a:rPr lang="en-US" sz="2599">
                <a:solidFill>
                  <a:srgbClr val="000000"/>
                </a:solidFill>
                <a:latin typeface="Nunito Bold"/>
              </a:rPr>
              <a:t>Hampir semua reaksi pembakaran akan menghasilkan nilai perubahan entalpi negatif (𝛥𝐻c0 &lt; 0).</a:t>
            </a:r>
          </a:p>
          <a:p>
            <a:pPr algn="just">
              <a:lnSpc>
                <a:spcPts val="363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576611" y="8353252"/>
            <a:ext cx="19974273" cy="1420979"/>
            <a:chOff x="0" y="0"/>
            <a:chExt cx="5260714" cy="374250"/>
          </a:xfrm>
        </p:grpSpPr>
        <p:sp>
          <p:nvSpPr>
            <p:cNvPr name="Freeform 6" id="6"/>
            <p:cNvSpPr/>
            <p:nvPr/>
          </p:nvSpPr>
          <p:spPr>
            <a:xfrm>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076251" y="1662606"/>
            <a:ext cx="2942276" cy="2942276"/>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2120044" y="6010601"/>
            <a:ext cx="3395204" cy="1049427"/>
          </a:xfrm>
          <a:prstGeom prst="rect">
            <a:avLst/>
          </a:prstGeom>
        </p:spPr>
      </p:pic>
      <p:sp>
        <p:nvSpPr>
          <p:cNvPr name="TextBox 10" id="10"/>
          <p:cNvSpPr txBox="true"/>
          <p:nvPr/>
        </p:nvSpPr>
        <p:spPr>
          <a:xfrm rot="0">
            <a:off x="3269473" y="2924194"/>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THANK YOU</a:t>
            </a:r>
          </a:p>
        </p:txBody>
      </p:sp>
      <p:sp>
        <p:nvSpPr>
          <p:cNvPr name="TextBox 11" id="11"/>
          <p:cNvSpPr txBox="true"/>
          <p:nvPr/>
        </p:nvSpPr>
        <p:spPr>
          <a:xfrm rot="0">
            <a:off x="12796804" y="873442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
        <p:nvSpPr>
          <p:cNvPr name="TextBox 12" id="12"/>
          <p:cNvSpPr txBox="true"/>
          <p:nvPr/>
        </p:nvSpPr>
        <p:spPr>
          <a:xfrm rot="0">
            <a:off x="885825" y="8734425"/>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526651"/>
            <a:chOff x="0" y="0"/>
            <a:chExt cx="4274726" cy="1718953"/>
          </a:xfrm>
        </p:grpSpPr>
        <p:sp>
          <p:nvSpPr>
            <p:cNvPr name="Freeform 6" id="6"/>
            <p:cNvSpPr/>
            <p:nvPr/>
          </p:nvSpPr>
          <p:spPr>
            <a:xfrm>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a:rPr>
              <a:t>KELOMPOK :</a:t>
            </a:r>
          </a:p>
        </p:txBody>
      </p:sp>
      <p:sp>
        <p:nvSpPr>
          <p:cNvPr name="TextBox 15" id="15"/>
          <p:cNvSpPr txBox="true"/>
          <p:nvPr/>
        </p:nvSpPr>
        <p:spPr>
          <a:xfrm rot="0">
            <a:off x="2246042" y="3892550"/>
            <a:ext cx="13795916" cy="2444750"/>
          </a:xfrm>
          <a:prstGeom prst="rect">
            <a:avLst/>
          </a:prstGeom>
        </p:spPr>
        <p:txBody>
          <a:bodyPr anchor="t" rtlCol="false" tIns="0" lIns="0" bIns="0" rIns="0">
            <a:spAutoFit/>
          </a:bodyPr>
          <a:lstStyle/>
          <a:p>
            <a:pPr marL="755649" indent="-377824" lvl="1">
              <a:lnSpc>
                <a:spcPts val="4899"/>
              </a:lnSpc>
              <a:buFont typeface="Arial"/>
              <a:buChar char="•"/>
            </a:pPr>
            <a:r>
              <a:rPr lang="en-US" sz="3499">
                <a:solidFill>
                  <a:srgbClr val="000000"/>
                </a:solidFill>
                <a:latin typeface="Nunito Bold"/>
              </a:rPr>
              <a:t>Hadziq Basyara Arza (50422634)</a:t>
            </a:r>
          </a:p>
          <a:p>
            <a:pPr marL="755649" indent="-377824" lvl="1">
              <a:lnSpc>
                <a:spcPts val="4899"/>
              </a:lnSpc>
              <a:buFont typeface="Arial"/>
              <a:buChar char="•"/>
            </a:pPr>
            <a:r>
              <a:rPr lang="en-US" sz="3499">
                <a:solidFill>
                  <a:srgbClr val="000000"/>
                </a:solidFill>
                <a:latin typeface="Nunito Bold"/>
              </a:rPr>
              <a:t>Kiagus Muhammad Rafi'iddarojat (50422634)</a:t>
            </a:r>
          </a:p>
          <a:p>
            <a:pPr marL="755649" indent="-377824" lvl="1">
              <a:lnSpc>
                <a:spcPts val="4899"/>
              </a:lnSpc>
              <a:buFont typeface="Arial"/>
              <a:buChar char="•"/>
            </a:pPr>
            <a:r>
              <a:rPr lang="en-US" sz="3499">
                <a:solidFill>
                  <a:srgbClr val="000000"/>
                </a:solidFill>
                <a:latin typeface="Nunito Bold"/>
              </a:rPr>
              <a:t>Muhamad Ariel Nur Rizqi (50422935)</a:t>
            </a:r>
          </a:p>
          <a:p>
            <a:pPr algn="l" marL="755649" indent="-377824" lvl="1">
              <a:lnSpc>
                <a:spcPts val="4899"/>
              </a:lnSpc>
              <a:buFont typeface="Arial"/>
              <a:buChar char="•"/>
            </a:pPr>
            <a:r>
              <a:rPr lang="en-US" sz="3499">
                <a:solidFill>
                  <a:srgbClr val="000000"/>
                </a:solidFill>
                <a:latin typeface="Nunito Bold"/>
              </a:rPr>
              <a:t>Yosef William (50422935)</a:t>
            </a:r>
          </a:p>
        </p:txBody>
      </p:sp>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09662" y="-911620"/>
            <a:ext cx="2942276" cy="2942276"/>
          </a:xfrm>
          <a:prstGeom prst="rect">
            <a:avLst/>
          </a:prstGeom>
        </p:spPr>
      </p:pic>
      <p:pic>
        <p:nvPicPr>
          <p:cNvPr name="Picture 17" id="1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90398" y="6983167"/>
            <a:ext cx="3395204" cy="1049427"/>
          </a:xfrm>
          <a:prstGeom prst="rect">
            <a:avLst/>
          </a:prstGeom>
        </p:spPr>
      </p:pic>
      <p:sp>
        <p:nvSpPr>
          <p:cNvPr name="TextBox 18" id="18"/>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9" id="19"/>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526651"/>
            <a:chOff x="0" y="0"/>
            <a:chExt cx="4274726" cy="1718953"/>
          </a:xfrm>
        </p:grpSpPr>
        <p:sp>
          <p:nvSpPr>
            <p:cNvPr name="Freeform 6" id="6"/>
            <p:cNvSpPr/>
            <p:nvPr/>
          </p:nvSpPr>
          <p:spPr>
            <a:xfrm>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3892550"/>
            <a:ext cx="13795916" cy="2444750"/>
          </a:xfrm>
          <a:prstGeom prst="rect">
            <a:avLst/>
          </a:prstGeom>
        </p:spPr>
        <p:txBody>
          <a:bodyPr anchor="t" rtlCol="false" tIns="0" lIns="0" bIns="0" rIns="0">
            <a:spAutoFit/>
          </a:bodyPr>
          <a:lstStyle/>
          <a:p>
            <a:pPr marL="755649" indent="-377824" lvl="1">
              <a:lnSpc>
                <a:spcPts val="4899"/>
              </a:lnSpc>
              <a:buFont typeface="Arial"/>
              <a:buChar char="•"/>
            </a:pPr>
            <a:r>
              <a:rPr lang="en-US" sz="3499">
                <a:solidFill>
                  <a:srgbClr val="000000"/>
                </a:solidFill>
                <a:latin typeface="Nunito Bold"/>
              </a:rPr>
              <a:t>Termodinamika</a:t>
            </a:r>
          </a:p>
          <a:p>
            <a:pPr marL="755649" indent="-377824" lvl="1">
              <a:lnSpc>
                <a:spcPts val="4899"/>
              </a:lnSpc>
              <a:buFont typeface="Arial"/>
              <a:buChar char="•"/>
            </a:pPr>
            <a:r>
              <a:rPr lang="en-US" sz="3499">
                <a:solidFill>
                  <a:srgbClr val="000000"/>
                </a:solidFill>
                <a:latin typeface="Nunito Bold"/>
              </a:rPr>
              <a:t>Kalor dan Kalor Reaksi </a:t>
            </a:r>
          </a:p>
          <a:p>
            <a:pPr marL="755649" indent="-377824" lvl="1">
              <a:lnSpc>
                <a:spcPts val="4899"/>
              </a:lnSpc>
              <a:buFont typeface="Arial"/>
              <a:buChar char="•"/>
            </a:pPr>
            <a:r>
              <a:rPr lang="en-US" sz="3499">
                <a:solidFill>
                  <a:srgbClr val="000000"/>
                </a:solidFill>
                <a:latin typeface="Nunito Bold"/>
              </a:rPr>
              <a:t>Kalor dan Kalor Reaksi </a:t>
            </a:r>
          </a:p>
          <a:p>
            <a:pPr>
              <a:lnSpc>
                <a:spcPts val="4899"/>
              </a:lnSpc>
            </a:pPr>
          </a:p>
        </p:txBody>
      </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24275" y="6533193"/>
            <a:ext cx="1949375" cy="1949375"/>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68902" y="1028700"/>
            <a:ext cx="3395204" cy="1049427"/>
          </a:xfrm>
          <a:prstGeom prst="rect">
            <a:avLst/>
          </a:prstGeom>
        </p:spPr>
      </p:pic>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MATERI</a:t>
            </a:r>
          </a:p>
        </p:txBody>
      </p:sp>
      <p:sp>
        <p:nvSpPr>
          <p:cNvPr name="TextBox 18" id="18"/>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9" id="19"/>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526651"/>
            <a:chOff x="0" y="0"/>
            <a:chExt cx="4274726" cy="1718953"/>
          </a:xfrm>
        </p:grpSpPr>
        <p:sp>
          <p:nvSpPr>
            <p:cNvPr name="Freeform 6" id="6"/>
            <p:cNvSpPr/>
            <p:nvPr/>
          </p:nvSpPr>
          <p:spPr>
            <a:xfrm>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a:grpSpLocks noChangeAspect="true"/>
          </p:cNvGrpSpPr>
          <p:nvPr/>
        </p:nvGrpSpPr>
        <p:grpSpPr>
          <a:xfrm rot="0">
            <a:off x="1697602" y="3293323"/>
            <a:ext cx="5960851" cy="3689844"/>
            <a:chOff x="0" y="0"/>
            <a:chExt cx="6973570" cy="4316730"/>
          </a:xfrm>
        </p:grpSpPr>
        <p:sp>
          <p:nvSpPr>
            <p:cNvPr name="Freeform 15" id="15"/>
            <p:cNvSpPr/>
            <p:nvPr/>
          </p:nvSpPr>
          <p:spPr>
            <a:xfrm>
              <a:off x="0" y="0"/>
              <a:ext cx="6973570" cy="4316730"/>
            </a:xfrm>
            <a:custGeom>
              <a:avLst/>
              <a:gdLst/>
              <a:ahLst/>
              <a:cxnLst/>
              <a:rect r="r" b="b" t="t" l="l"/>
              <a:pathLst>
                <a:path h="4316730" w="6973570">
                  <a:moveTo>
                    <a:pt x="6228080" y="0"/>
                  </a:moveTo>
                  <a:lnTo>
                    <a:pt x="0" y="0"/>
                  </a:lnTo>
                  <a:lnTo>
                    <a:pt x="0" y="4316730"/>
                  </a:lnTo>
                  <a:lnTo>
                    <a:pt x="6973570" y="4316730"/>
                  </a:lnTo>
                  <a:lnTo>
                    <a:pt x="6973570" y="745490"/>
                  </a:lnTo>
                  <a:close/>
                </a:path>
              </a:pathLst>
            </a:custGeom>
            <a:blipFill>
              <a:blip r:embed="rId4"/>
              <a:stretch>
                <a:fillRect l="-5023" r="-5023" t="0" b="0"/>
              </a:stretch>
            </a:blipFill>
          </p:spPr>
        </p:sp>
        <p:sp>
          <p:nvSpPr>
            <p:cNvPr name="Freeform 16" id="16"/>
            <p:cNvSpPr/>
            <p:nvPr/>
          </p:nvSpPr>
          <p:spPr>
            <a:xfrm>
              <a:off x="6228080" y="0"/>
              <a:ext cx="745490" cy="745490"/>
            </a:xfrm>
            <a:custGeom>
              <a:avLst/>
              <a:gdLst/>
              <a:ahLst/>
              <a:cxnLst/>
              <a:rect r="r" b="b" t="t" l="l"/>
              <a:pathLst>
                <a:path h="745490" w="745490">
                  <a:moveTo>
                    <a:pt x="0" y="0"/>
                  </a:moveTo>
                  <a:lnTo>
                    <a:pt x="0" y="745490"/>
                  </a:lnTo>
                  <a:lnTo>
                    <a:pt x="745490" y="745490"/>
                  </a:lnTo>
                  <a:close/>
                </a:path>
              </a:pathLst>
            </a:custGeom>
            <a:solidFill>
              <a:srgbClr val="DDDEDE"/>
            </a:solidFill>
          </p:spPr>
        </p:sp>
      </p:grpSp>
      <p:pic>
        <p:nvPicPr>
          <p:cNvPr name="Picture 17" id="1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true" flipV="false" rot="0">
            <a:off x="16164492" y="6443050"/>
            <a:ext cx="2189615" cy="1982597"/>
          </a:xfrm>
          <a:prstGeom prst="rect">
            <a:avLst/>
          </a:prstGeom>
        </p:spPr>
      </p:pic>
      <p:pic>
        <p:nvPicPr>
          <p:cNvPr name="Picture 18" id="1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300107" y="1028700"/>
            <a:ext cx="4927677" cy="1532060"/>
          </a:xfrm>
          <a:prstGeom prst="rect">
            <a:avLst/>
          </a:prstGeom>
        </p:spPr>
      </p:pic>
      <p:sp>
        <p:nvSpPr>
          <p:cNvPr name="TextBox 19" id="19"/>
          <p:cNvSpPr txBox="true"/>
          <p:nvPr/>
        </p:nvSpPr>
        <p:spPr>
          <a:xfrm rot="0">
            <a:off x="4543721" y="904875"/>
            <a:ext cx="9200557" cy="2295567"/>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a:rPr>
              <a:t>TERMODINAMIKA</a:t>
            </a:r>
          </a:p>
          <a:p>
            <a:pPr algn="ctr">
              <a:lnSpc>
                <a:spcPts val="9250"/>
              </a:lnSpc>
            </a:pPr>
          </a:p>
        </p:txBody>
      </p:sp>
      <p:sp>
        <p:nvSpPr>
          <p:cNvPr name="TextBox 20" id="20"/>
          <p:cNvSpPr txBox="true"/>
          <p:nvPr/>
        </p:nvSpPr>
        <p:spPr>
          <a:xfrm rot="0">
            <a:off x="8402477" y="3300167"/>
            <a:ext cx="8009976" cy="4302125"/>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Konsep ilmu termodinamika adalah usaha untuk mengubah kalor jadi energi, termasuk proses dari aliran energi tersebut dan akibat yang dihasilkan oleh perpindahan energi tersebut.</a:t>
            </a:r>
          </a:p>
          <a:p>
            <a:pPr algn="just">
              <a:lnSpc>
                <a:spcPts val="4899"/>
              </a:lnSpc>
            </a:pPr>
          </a:p>
        </p:txBody>
      </p:sp>
      <p:sp>
        <p:nvSpPr>
          <p:cNvPr name="TextBox 21" id="21"/>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22" id="22"/>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526651"/>
            <a:chOff x="0" y="0"/>
            <a:chExt cx="4274726" cy="1718953"/>
          </a:xfrm>
        </p:grpSpPr>
        <p:sp>
          <p:nvSpPr>
            <p:cNvPr name="Freeform 6" id="6"/>
            <p:cNvSpPr/>
            <p:nvPr/>
          </p:nvSpPr>
          <p:spPr>
            <a:xfrm>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2799080"/>
            <a:ext cx="13795916" cy="4780915"/>
          </a:xfrm>
          <a:prstGeom prst="rect">
            <a:avLst/>
          </a:prstGeom>
        </p:spPr>
        <p:txBody>
          <a:bodyPr anchor="t" rtlCol="false" tIns="0" lIns="0" bIns="0" rIns="0">
            <a:spAutoFit/>
          </a:bodyPr>
          <a:lstStyle/>
          <a:p>
            <a:pPr algn="just">
              <a:lnSpc>
                <a:spcPts val="4759"/>
              </a:lnSpc>
            </a:pPr>
            <a:r>
              <a:rPr lang="en-US" sz="3399">
                <a:solidFill>
                  <a:srgbClr val="000000"/>
                </a:solidFill>
                <a:latin typeface="Nunito Bold"/>
              </a:rPr>
              <a:t>Hukum Termodinamika: Termodinamika memiliki 3 hukum dasar yang memungkinkan kita untuk memahami perpindahan energi dalam sistem. Hukum pertama, juga dikenal sebagai hukum kekekalan energi, menyatakan bahwa energi tidak dapat diciptakan atau dihancurkan, namun hanya dapat berubah bentuk. Hukum kedua menyatakan bahwa entropi dalam sistem tertutup selalu meningkat. Hukum ketiga menyatakan bahwa suhu absolut selalu mencapai nol pada titik nol termodinamika.</a:t>
            </a:r>
          </a:p>
        </p:txBody>
      </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24275" y="6533193"/>
            <a:ext cx="1949375" cy="1949375"/>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68902" y="1028700"/>
            <a:ext cx="3395204" cy="1049427"/>
          </a:xfrm>
          <a:prstGeom prst="rect">
            <a:avLst/>
          </a:prstGeom>
        </p:spPr>
      </p:pic>
      <p:sp>
        <p:nvSpPr>
          <p:cNvPr name="TextBox 17" id="17"/>
          <p:cNvSpPr txBox="true"/>
          <p:nvPr/>
        </p:nvSpPr>
        <p:spPr>
          <a:xfrm rot="0">
            <a:off x="5403489" y="1098369"/>
            <a:ext cx="7481021" cy="729423"/>
          </a:xfrm>
          <a:prstGeom prst="rect">
            <a:avLst/>
          </a:prstGeom>
        </p:spPr>
        <p:txBody>
          <a:bodyPr anchor="t" rtlCol="false" tIns="0" lIns="0" bIns="0" rIns="0">
            <a:spAutoFit/>
          </a:bodyPr>
          <a:lstStyle/>
          <a:p>
            <a:pPr algn="ctr">
              <a:lnSpc>
                <a:spcPts val="5927"/>
              </a:lnSpc>
            </a:pPr>
            <a:r>
              <a:rPr lang="en-US" sz="4234">
                <a:solidFill>
                  <a:srgbClr val="000000"/>
                </a:solidFill>
                <a:latin typeface="Fredoka One Bold"/>
              </a:rPr>
              <a:t>HUKUM TERMODINAMIKA</a:t>
            </a:r>
          </a:p>
        </p:txBody>
      </p:sp>
      <p:sp>
        <p:nvSpPr>
          <p:cNvPr name="TextBox 18" id="18"/>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9" id="19"/>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42605" y="3407052"/>
            <a:ext cx="4927677" cy="1532060"/>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17718" y="6893588"/>
            <a:ext cx="4927677" cy="1532060"/>
          </a:xfrm>
          <a:prstGeom prst="rect">
            <a:avLst/>
          </a:prstGeom>
        </p:spPr>
      </p:pic>
      <p:grpSp>
        <p:nvGrpSpPr>
          <p:cNvPr name="Group 7" id="7"/>
          <p:cNvGrpSpPr/>
          <p:nvPr/>
        </p:nvGrpSpPr>
        <p:grpSpPr>
          <a:xfrm rot="0">
            <a:off x="1028700" y="3357317"/>
            <a:ext cx="7373777" cy="5068331"/>
            <a:chOff x="0" y="0"/>
            <a:chExt cx="1942065" cy="1334869"/>
          </a:xfrm>
        </p:grpSpPr>
        <p:sp>
          <p:nvSpPr>
            <p:cNvPr name="Freeform 8" id="8"/>
            <p:cNvSpPr/>
            <p:nvPr/>
          </p:nvSpPr>
          <p:spPr>
            <a:xfrm>
              <a:off x="0" y="0"/>
              <a:ext cx="1942065" cy="1334869"/>
            </a:xfrm>
            <a:custGeom>
              <a:avLst/>
              <a:gdLst/>
              <a:ahLst/>
              <a:cxnLst/>
              <a:rect r="r" b="b" t="t" l="l"/>
              <a:pathLst>
                <a:path h="1334869" w="1942065">
                  <a:moveTo>
                    <a:pt x="0" y="0"/>
                  </a:moveTo>
                  <a:lnTo>
                    <a:pt x="1942065" y="0"/>
                  </a:lnTo>
                  <a:lnTo>
                    <a:pt x="1942065" y="1334869"/>
                  </a:lnTo>
                  <a:lnTo>
                    <a:pt x="0" y="1334869"/>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979113" y="687305"/>
            <a:ext cx="12329775" cy="1730229"/>
            <a:chOff x="0" y="0"/>
            <a:chExt cx="3247348" cy="455698"/>
          </a:xfrm>
        </p:grpSpPr>
        <p:sp>
          <p:nvSpPr>
            <p:cNvPr name="Freeform 11" id="11"/>
            <p:cNvSpPr/>
            <p:nvPr/>
          </p:nvSpPr>
          <p:spPr>
            <a:xfrm>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a:solidFill>
                <a:srgbClr val="F1F2F2"/>
              </a:solidFill>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144000" y="3357317"/>
            <a:ext cx="8576032" cy="5068331"/>
            <a:chOff x="0" y="0"/>
            <a:chExt cx="2258708" cy="1334869"/>
          </a:xfrm>
        </p:grpSpPr>
        <p:sp>
          <p:nvSpPr>
            <p:cNvPr name="Freeform 17" id="17"/>
            <p:cNvSpPr/>
            <p:nvPr/>
          </p:nvSpPr>
          <p:spPr>
            <a:xfrm>
              <a:off x="0" y="0"/>
              <a:ext cx="2258708" cy="1334869"/>
            </a:xfrm>
            <a:custGeom>
              <a:avLst/>
              <a:gdLst/>
              <a:ahLst/>
              <a:cxnLst/>
              <a:rect r="r" b="b" t="t" l="l"/>
              <a:pathLst>
                <a:path h="1334869" w="2258708">
                  <a:moveTo>
                    <a:pt x="0" y="0"/>
                  </a:moveTo>
                  <a:lnTo>
                    <a:pt x="2258708" y="0"/>
                  </a:lnTo>
                  <a:lnTo>
                    <a:pt x="2258708" y="1334869"/>
                  </a:lnTo>
                  <a:lnTo>
                    <a:pt x="0" y="1334869"/>
                  </a:lnTo>
                  <a:close/>
                </a:path>
              </a:pathLst>
            </a:custGeom>
            <a:solidFill>
              <a:srgbClr val="F1F2F2"/>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9" id="1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4285782" y="2417534"/>
            <a:ext cx="859614" cy="1291769"/>
          </a:xfrm>
          <a:prstGeom prst="rect">
            <a:avLst/>
          </a:prstGeom>
        </p:spPr>
      </p:pic>
      <p:sp>
        <p:nvSpPr>
          <p:cNvPr name="TextBox 20" id="20"/>
          <p:cNvSpPr txBox="true"/>
          <p:nvPr/>
        </p:nvSpPr>
        <p:spPr>
          <a:xfrm rot="0">
            <a:off x="2517916" y="904875"/>
            <a:ext cx="13252168"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ENERGI KALOR DAN KERJA</a:t>
            </a:r>
          </a:p>
        </p:txBody>
      </p:sp>
      <p:sp>
        <p:nvSpPr>
          <p:cNvPr name="TextBox 21" id="21"/>
          <p:cNvSpPr txBox="true"/>
          <p:nvPr/>
        </p:nvSpPr>
        <p:spPr>
          <a:xfrm rot="0">
            <a:off x="1344269" y="4558903"/>
            <a:ext cx="6503548" cy="3696667"/>
          </a:xfrm>
          <a:prstGeom prst="rect">
            <a:avLst/>
          </a:prstGeom>
        </p:spPr>
        <p:txBody>
          <a:bodyPr anchor="t" rtlCol="false" tIns="0" lIns="0" bIns="0" rIns="0">
            <a:spAutoFit/>
          </a:bodyPr>
          <a:lstStyle/>
          <a:p>
            <a:pPr algn="just" marL="453040" indent="-226520" lvl="1">
              <a:lnSpc>
                <a:spcPts val="2937"/>
              </a:lnSpc>
              <a:buFont typeface="Arial"/>
              <a:buChar char="•"/>
            </a:pPr>
            <a:r>
              <a:rPr lang="en-US" sz="2098">
                <a:solidFill>
                  <a:srgbClr val="000000"/>
                </a:solidFill>
                <a:latin typeface="Nunito Bold"/>
              </a:rPr>
              <a:t>Energi kalor adalah energi yang dipindahkan antara dua sistem yang berbeda suhu melalui perpindahan panas</a:t>
            </a:r>
          </a:p>
          <a:p>
            <a:pPr algn="just" marL="453040" indent="-226520" lvl="1">
              <a:lnSpc>
                <a:spcPts val="2937"/>
              </a:lnSpc>
              <a:buFont typeface="Arial"/>
              <a:buChar char="•"/>
            </a:pPr>
            <a:r>
              <a:rPr lang="en-US" sz="2098">
                <a:solidFill>
                  <a:srgbClr val="000000"/>
                </a:solidFill>
                <a:latin typeface="Nunito Bold"/>
              </a:rPr>
              <a:t>Satuan energi kalor adalah joule (J) atau kalori (cal)</a:t>
            </a:r>
          </a:p>
          <a:p>
            <a:pPr algn="just" marL="453040" indent="-226520" lvl="1">
              <a:lnSpc>
                <a:spcPts val="2937"/>
              </a:lnSpc>
              <a:buFont typeface="Arial"/>
              <a:buChar char="•"/>
            </a:pPr>
            <a:r>
              <a:rPr lang="en-US" sz="2098">
                <a:solidFill>
                  <a:srgbClr val="000000"/>
                </a:solidFill>
                <a:latin typeface="Nunito Bold"/>
              </a:rPr>
              <a:t>1 kalori adalah jumlah energi kalor yang diperlukan untuk menaikkan suhu 1 gram air sebanyak 1 derajat Celsius</a:t>
            </a:r>
          </a:p>
          <a:p>
            <a:pPr algn="just" marL="453040" indent="-226520" lvl="1">
              <a:lnSpc>
                <a:spcPts val="2937"/>
              </a:lnSpc>
              <a:buFont typeface="Arial"/>
              <a:buChar char="•"/>
            </a:pPr>
            <a:r>
              <a:rPr lang="en-US" sz="2098">
                <a:solidFill>
                  <a:srgbClr val="000000"/>
                </a:solidFill>
                <a:latin typeface="Nunito Bold"/>
              </a:rPr>
              <a:t>1 Joule = 0.239 kalori</a:t>
            </a:r>
          </a:p>
          <a:p>
            <a:pPr algn="just">
              <a:lnSpc>
                <a:spcPts val="2937"/>
              </a:lnSpc>
            </a:pPr>
          </a:p>
        </p:txBody>
      </p:sp>
      <p:sp>
        <p:nvSpPr>
          <p:cNvPr name="TextBox 22" id="22"/>
          <p:cNvSpPr txBox="true"/>
          <p:nvPr/>
        </p:nvSpPr>
        <p:spPr>
          <a:xfrm rot="0">
            <a:off x="9377312" y="4558903"/>
            <a:ext cx="8109407" cy="3623085"/>
          </a:xfrm>
          <a:prstGeom prst="rect">
            <a:avLst/>
          </a:prstGeom>
        </p:spPr>
        <p:txBody>
          <a:bodyPr anchor="t" rtlCol="false" tIns="0" lIns="0" bIns="0" rIns="0">
            <a:spAutoFit/>
          </a:bodyPr>
          <a:lstStyle/>
          <a:p>
            <a:pPr algn="just" marL="449777" indent="-224888" lvl="1">
              <a:lnSpc>
                <a:spcPts val="2916"/>
              </a:lnSpc>
              <a:buFont typeface="Arial"/>
              <a:buChar char="•"/>
            </a:pPr>
            <a:r>
              <a:rPr lang="en-US" sz="2083">
                <a:solidFill>
                  <a:srgbClr val="000000"/>
                </a:solidFill>
                <a:latin typeface="Nunito Bold"/>
              </a:rPr>
              <a:t>digunakan untuk melakukan pekerjaan atau menggerakkan benda. Contoh: ketika kita mengangkat beban, energi kerja untuk mengatasi gravitasi bumi dan menggerakkan beban tersebut</a:t>
            </a:r>
          </a:p>
          <a:p>
            <a:pPr algn="just" marL="449777" indent="-224888" lvl="1">
              <a:lnSpc>
                <a:spcPts val="2916"/>
              </a:lnSpc>
              <a:buFont typeface="Arial"/>
              <a:buChar char="•"/>
            </a:pPr>
            <a:r>
              <a:rPr lang="en-US" sz="2083">
                <a:solidFill>
                  <a:srgbClr val="000000"/>
                </a:solidFill>
                <a:latin typeface="Nunito Bold"/>
              </a:rPr>
              <a:t>Satuan energi kerja adalah joule (J) atau kilogram meter per detik kuadrat (kg m/s^2)</a:t>
            </a:r>
          </a:p>
          <a:p>
            <a:pPr algn="just" marL="449777" indent="-224888" lvl="1">
              <a:lnSpc>
                <a:spcPts val="2916"/>
              </a:lnSpc>
              <a:buFont typeface="Arial"/>
              <a:buChar char="•"/>
            </a:pPr>
            <a:r>
              <a:rPr lang="en-US" sz="2083">
                <a:solidFill>
                  <a:srgbClr val="000000"/>
                </a:solidFill>
                <a:latin typeface="Nunito Bold"/>
              </a:rPr>
              <a:t>Satu joule sama dengan satu newton-meter, yaitu gaya satu newton yang bekerja sejauh satu meter</a:t>
            </a:r>
          </a:p>
          <a:p>
            <a:pPr algn="just" marL="449777" indent="-224888" lvl="1">
              <a:lnSpc>
                <a:spcPts val="2916"/>
              </a:lnSpc>
              <a:buFont typeface="Arial"/>
              <a:buChar char="•"/>
            </a:pPr>
            <a:r>
              <a:rPr lang="en-US" sz="2083">
                <a:solidFill>
                  <a:srgbClr val="000000"/>
                </a:solidFill>
                <a:latin typeface="Nunito Bold"/>
              </a:rPr>
              <a:t>Satu kilogram meter per detik kuadrat sama dengan satu joule</a:t>
            </a:r>
          </a:p>
          <a:p>
            <a:pPr algn="just">
              <a:lnSpc>
                <a:spcPts val="2916"/>
              </a:lnSpc>
            </a:pPr>
          </a:p>
        </p:txBody>
      </p:sp>
      <p:sp>
        <p:nvSpPr>
          <p:cNvPr name="TextBox 23" id="23"/>
          <p:cNvSpPr txBox="true"/>
          <p:nvPr/>
        </p:nvSpPr>
        <p:spPr>
          <a:xfrm rot="0">
            <a:off x="2517916" y="3811767"/>
            <a:ext cx="4156254" cy="131318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ENERGI KALOR</a:t>
            </a:r>
          </a:p>
          <a:p>
            <a:pPr algn="ctr">
              <a:lnSpc>
                <a:spcPts val="5320"/>
              </a:lnSpc>
            </a:pPr>
          </a:p>
        </p:txBody>
      </p:sp>
      <p:sp>
        <p:nvSpPr>
          <p:cNvPr name="TextBox 24" id="24"/>
          <p:cNvSpPr txBox="true"/>
          <p:nvPr/>
        </p:nvSpPr>
        <p:spPr>
          <a:xfrm rot="0">
            <a:off x="11494285" y="3811767"/>
            <a:ext cx="4156254" cy="131318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ENERGI KERJA</a:t>
            </a:r>
          </a:p>
          <a:p>
            <a:pPr algn="ctr">
              <a:lnSpc>
                <a:spcPts val="5320"/>
              </a:lnSpc>
            </a:pPr>
          </a:p>
        </p:txBody>
      </p:sp>
      <p:pic>
        <p:nvPicPr>
          <p:cNvPr name="Picture 25" id="2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142605" y="2417534"/>
            <a:ext cx="859614" cy="1291769"/>
          </a:xfrm>
          <a:prstGeom prst="rect">
            <a:avLst/>
          </a:prstGeom>
        </p:spPr>
      </p:pic>
      <p:sp>
        <p:nvSpPr>
          <p:cNvPr name="TextBox 26" id="26"/>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27" id="27"/>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452123" y="2957390"/>
            <a:ext cx="15383753" cy="2637935"/>
            <a:chOff x="0" y="0"/>
            <a:chExt cx="4051688" cy="694765"/>
          </a:xfrm>
        </p:grpSpPr>
        <p:sp>
          <p:nvSpPr>
            <p:cNvPr name="Freeform 6" id="6"/>
            <p:cNvSpPr/>
            <p:nvPr/>
          </p:nvSpPr>
          <p:spPr>
            <a:xfrm>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1536545">
            <a:off x="16487867" y="-61854"/>
            <a:ext cx="2537840" cy="2297899"/>
          </a:xfrm>
          <a:prstGeom prst="rect">
            <a:avLst/>
          </a:prstGeom>
        </p:spPr>
      </p:pic>
      <p:sp>
        <p:nvSpPr>
          <p:cNvPr name="TextBox 15" id="15"/>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RUMUS</a:t>
            </a:r>
          </a:p>
        </p:txBody>
      </p:sp>
      <p:sp>
        <p:nvSpPr>
          <p:cNvPr name="TextBox 16" id="16"/>
          <p:cNvSpPr txBox="true"/>
          <p:nvPr/>
        </p:nvSpPr>
        <p:spPr>
          <a:xfrm rot="0">
            <a:off x="7367732" y="3324886"/>
            <a:ext cx="9126997" cy="1934585"/>
          </a:xfrm>
          <a:prstGeom prst="rect">
            <a:avLst/>
          </a:prstGeom>
        </p:spPr>
        <p:txBody>
          <a:bodyPr anchor="t" rtlCol="false" tIns="0" lIns="0" bIns="0" rIns="0">
            <a:spAutoFit/>
          </a:bodyPr>
          <a:lstStyle/>
          <a:p>
            <a:pPr algn="ctr">
              <a:lnSpc>
                <a:spcPts val="3094"/>
              </a:lnSpc>
            </a:pPr>
            <a:r>
              <a:rPr lang="en-US" sz="2210">
                <a:solidFill>
                  <a:srgbClr val="000000"/>
                </a:solidFill>
                <a:latin typeface="Nunito Bold"/>
              </a:rPr>
              <a:t>Q = m x c x ∆T</a:t>
            </a:r>
          </a:p>
          <a:p>
            <a:pPr>
              <a:lnSpc>
                <a:spcPts val="3094"/>
              </a:lnSpc>
            </a:pPr>
          </a:p>
          <a:p>
            <a:pPr>
              <a:lnSpc>
                <a:spcPts val="3094"/>
              </a:lnSpc>
            </a:pPr>
            <a:r>
              <a:rPr lang="en-US" sz="2210">
                <a:solidFill>
                  <a:srgbClr val="000000"/>
                </a:solidFill>
                <a:latin typeface="Nunito Bold"/>
              </a:rPr>
              <a:t>di mana Q adalah jumlah energi kalor yang dipindahkan, m adalah massa benda yang dipanaskan, c adalah kalor spesifik benda, dan ∆T adalah selisih suhu antara sistem dan lingkungannya.</a:t>
            </a:r>
          </a:p>
        </p:txBody>
      </p:sp>
      <p:grpSp>
        <p:nvGrpSpPr>
          <p:cNvPr name="Group 17" id="17"/>
          <p:cNvGrpSpPr/>
          <p:nvPr/>
        </p:nvGrpSpPr>
        <p:grpSpPr>
          <a:xfrm rot="0">
            <a:off x="1452123" y="5879245"/>
            <a:ext cx="15383753" cy="2637935"/>
            <a:chOff x="0" y="0"/>
            <a:chExt cx="4051688" cy="694765"/>
          </a:xfrm>
        </p:grpSpPr>
        <p:sp>
          <p:nvSpPr>
            <p:cNvPr name="Freeform 18" id="18"/>
            <p:cNvSpPr/>
            <p:nvPr/>
          </p:nvSpPr>
          <p:spPr>
            <a:xfrm>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2059652" y="3945229"/>
            <a:ext cx="4156254"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ENERGI KALOR</a:t>
            </a:r>
          </a:p>
        </p:txBody>
      </p:sp>
      <p:sp>
        <p:nvSpPr>
          <p:cNvPr name="TextBox 21" id="21"/>
          <p:cNvSpPr txBox="true"/>
          <p:nvPr/>
        </p:nvSpPr>
        <p:spPr>
          <a:xfrm rot="0">
            <a:off x="2059652" y="6836898"/>
            <a:ext cx="4156254"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ENERGI KERJA</a:t>
            </a:r>
          </a:p>
        </p:txBody>
      </p:sp>
      <p:sp>
        <p:nvSpPr>
          <p:cNvPr name="TextBox 22" id="22"/>
          <p:cNvSpPr txBox="true"/>
          <p:nvPr/>
        </p:nvSpPr>
        <p:spPr>
          <a:xfrm rot="0">
            <a:off x="7367732" y="6163480"/>
            <a:ext cx="9104784" cy="1934845"/>
          </a:xfrm>
          <a:prstGeom prst="rect">
            <a:avLst/>
          </a:prstGeom>
        </p:spPr>
        <p:txBody>
          <a:bodyPr anchor="t" rtlCol="false" tIns="0" lIns="0" bIns="0" rIns="0">
            <a:spAutoFit/>
          </a:bodyPr>
          <a:lstStyle/>
          <a:p>
            <a:pPr algn="ctr">
              <a:lnSpc>
                <a:spcPts val="3079"/>
              </a:lnSpc>
            </a:pPr>
            <a:r>
              <a:rPr lang="en-US" sz="2199">
                <a:solidFill>
                  <a:srgbClr val="000000"/>
                </a:solidFill>
                <a:latin typeface="Nunito Bold"/>
              </a:rPr>
              <a:t>W = F x d x cosθ</a:t>
            </a:r>
          </a:p>
          <a:p>
            <a:pPr algn="ctr">
              <a:lnSpc>
                <a:spcPts val="3079"/>
              </a:lnSpc>
            </a:pPr>
          </a:p>
          <a:p>
            <a:pPr>
              <a:lnSpc>
                <a:spcPts val="3079"/>
              </a:lnSpc>
            </a:pPr>
            <a:r>
              <a:rPr lang="en-US" sz="2199">
                <a:solidFill>
                  <a:srgbClr val="000000"/>
                </a:solidFill>
                <a:latin typeface="Nunito Bold"/>
              </a:rPr>
              <a:t>di mana W adalah energi kerja yang dihasilkan, F adalah gaya yang digunakan, d adalah jarak yang ditempuh, dan θ adalah sudut antara arah gaya dan arah perpindahan.</a:t>
            </a:r>
          </a:p>
        </p:txBody>
      </p:sp>
      <p:sp>
        <p:nvSpPr>
          <p:cNvPr name="AutoShape 23" id="23"/>
          <p:cNvSpPr/>
          <p:nvPr/>
        </p:nvSpPr>
        <p:spPr>
          <a:xfrm rot="-5369237">
            <a:off x="5617498" y="4209683"/>
            <a:ext cx="2128873" cy="0"/>
          </a:xfrm>
          <a:prstGeom prst="line">
            <a:avLst/>
          </a:prstGeom>
          <a:ln cap="flat" w="133350">
            <a:solidFill>
              <a:srgbClr val="DDDEDE"/>
            </a:solidFill>
            <a:prstDash val="solid"/>
            <a:headEnd type="none" len="sm" w="sm"/>
            <a:tailEnd type="none" len="sm" w="sm"/>
          </a:ln>
        </p:spPr>
      </p:sp>
      <p:sp>
        <p:nvSpPr>
          <p:cNvPr name="AutoShape 24" id="24"/>
          <p:cNvSpPr/>
          <p:nvPr/>
        </p:nvSpPr>
        <p:spPr>
          <a:xfrm rot="-5369237">
            <a:off x="5617498" y="7131538"/>
            <a:ext cx="2128873" cy="0"/>
          </a:xfrm>
          <a:prstGeom prst="line">
            <a:avLst/>
          </a:prstGeom>
          <a:ln cap="flat" w="133350">
            <a:solidFill>
              <a:srgbClr val="DDDEDE"/>
            </a:solidFill>
            <a:prstDash val="solid"/>
            <a:headEnd type="none" len="sm" w="sm"/>
            <a:tailEnd type="none" len="sm" w="sm"/>
          </a:ln>
        </p:spPr>
      </p:sp>
      <p:pic>
        <p:nvPicPr>
          <p:cNvPr name="Picture 25" id="2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9999176">
            <a:off x="-1316676" y="1716564"/>
            <a:ext cx="2537840" cy="2297899"/>
          </a:xfrm>
          <a:prstGeom prst="rect">
            <a:avLst/>
          </a:prstGeom>
        </p:spPr>
      </p:pic>
      <p:sp>
        <p:nvSpPr>
          <p:cNvPr name="TextBox 26" id="26"/>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27" id="27"/>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526651"/>
            <a:chOff x="0" y="0"/>
            <a:chExt cx="4274726" cy="1718953"/>
          </a:xfrm>
        </p:grpSpPr>
        <p:sp>
          <p:nvSpPr>
            <p:cNvPr name="Freeform 6" id="6"/>
            <p:cNvSpPr/>
            <p:nvPr/>
          </p:nvSpPr>
          <p:spPr>
            <a:xfrm>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2818130"/>
            <a:ext cx="13795916" cy="4603115"/>
          </a:xfrm>
          <a:prstGeom prst="rect">
            <a:avLst/>
          </a:prstGeom>
        </p:spPr>
        <p:txBody>
          <a:bodyPr anchor="t" rtlCol="false" tIns="0" lIns="0" bIns="0" rIns="0">
            <a:spAutoFit/>
          </a:bodyPr>
          <a:lstStyle/>
          <a:p>
            <a:pPr algn="just">
              <a:lnSpc>
                <a:spcPts val="4060"/>
              </a:lnSpc>
            </a:pPr>
            <a:r>
              <a:rPr lang="en-US" sz="2900">
                <a:solidFill>
                  <a:srgbClr val="000000"/>
                </a:solidFill>
                <a:latin typeface="Nunito Bold"/>
              </a:rPr>
              <a:t>perbedaan utama antara energi kalor dan kerja adalah bahwa energi kalor melibatkan perpindahan energi dari satu sistem ke sistem lain karena perbedaan suhu, sedangkan energi kerja melibatkan penggunaan energi untuk melakukan pekerjaan pada suatu sistem.</a:t>
            </a:r>
          </a:p>
          <a:p>
            <a:pPr algn="just">
              <a:lnSpc>
                <a:spcPts val="4060"/>
              </a:lnSpc>
            </a:pPr>
          </a:p>
          <a:p>
            <a:pPr algn="just">
              <a:lnSpc>
                <a:spcPts val="4060"/>
              </a:lnSpc>
            </a:pPr>
            <a:r>
              <a:rPr lang="en-US" sz="2900">
                <a:solidFill>
                  <a:srgbClr val="000000"/>
                </a:solidFill>
                <a:latin typeface="Nunito Bold"/>
              </a:rPr>
              <a:t>Selain itu, energi kalor dapat diubah menjadi energi kerja dan sebaliknya, tetapi konversi ini tidak efisien dan selalu menghasilkan kerugian energi. Hal ini disebabkan oleh hukum kedua termodinamika yang menyatakan bahwa efisiensi konversi energi dari satu bentuk ke bentuk lain selalu kurang dari 100%.</a:t>
            </a:r>
          </a:p>
        </p:txBody>
      </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24275" y="6533193"/>
            <a:ext cx="1949375" cy="1949375"/>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68902" y="1028700"/>
            <a:ext cx="3395204" cy="1049427"/>
          </a:xfrm>
          <a:prstGeom prst="rect">
            <a:avLst/>
          </a:prstGeom>
        </p:spPr>
      </p:pic>
      <p:sp>
        <p:nvSpPr>
          <p:cNvPr name="TextBox 17" id="17"/>
          <p:cNvSpPr txBox="true"/>
          <p:nvPr/>
        </p:nvSpPr>
        <p:spPr>
          <a:xfrm rot="0">
            <a:off x="5403489" y="770215"/>
            <a:ext cx="7481021" cy="1480671"/>
          </a:xfrm>
          <a:prstGeom prst="rect">
            <a:avLst/>
          </a:prstGeom>
        </p:spPr>
        <p:txBody>
          <a:bodyPr anchor="t" rtlCol="false" tIns="0" lIns="0" bIns="0" rIns="0">
            <a:spAutoFit/>
          </a:bodyPr>
          <a:lstStyle/>
          <a:p>
            <a:pPr algn="ctr">
              <a:lnSpc>
                <a:spcPts val="5927"/>
              </a:lnSpc>
            </a:pPr>
            <a:r>
              <a:rPr lang="en-US" sz="4234">
                <a:solidFill>
                  <a:srgbClr val="000000"/>
                </a:solidFill>
                <a:latin typeface="Fredoka One Bold"/>
              </a:rPr>
              <a:t>PERBEDAAN ANTARA ENERGI KALOR DAN KERJA</a:t>
            </a:r>
          </a:p>
        </p:txBody>
      </p:sp>
      <p:sp>
        <p:nvSpPr>
          <p:cNvPr name="TextBox 18" id="18"/>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9" id="19"/>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3716000" cy="1371600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27100" y="0"/>
              <a:ext cx="13716000" cy="13716000"/>
            </a:xfrm>
            <a:prstGeom prst="rect">
              <a:avLst/>
            </a:prstGeom>
          </p:spPr>
        </p:pic>
      </p:grpSp>
      <p:grpSp>
        <p:nvGrpSpPr>
          <p:cNvPr name="Group 5" id="5"/>
          <p:cNvGrpSpPr/>
          <p:nvPr/>
        </p:nvGrpSpPr>
        <p:grpSpPr>
          <a:xfrm rot="0">
            <a:off x="1028700" y="1505943"/>
            <a:ext cx="16230600" cy="6526651"/>
            <a:chOff x="0" y="0"/>
            <a:chExt cx="4274726" cy="1718953"/>
          </a:xfrm>
        </p:grpSpPr>
        <p:sp>
          <p:nvSpPr>
            <p:cNvPr name="Freeform 6" id="6"/>
            <p:cNvSpPr/>
            <p:nvPr/>
          </p:nvSpPr>
          <p:spPr>
            <a:xfrm>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6042" y="2794635"/>
            <a:ext cx="13795916" cy="4631055"/>
          </a:xfrm>
          <a:prstGeom prst="rect">
            <a:avLst/>
          </a:prstGeom>
        </p:spPr>
        <p:txBody>
          <a:bodyPr anchor="t" rtlCol="false" tIns="0" lIns="0" bIns="0" rIns="0">
            <a:spAutoFit/>
          </a:bodyPr>
          <a:lstStyle/>
          <a:p>
            <a:pPr algn="just">
              <a:lnSpc>
                <a:spcPts val="4620"/>
              </a:lnSpc>
            </a:pPr>
            <a:r>
              <a:rPr lang="en-US" sz="3300">
                <a:solidFill>
                  <a:srgbClr val="000000"/>
                </a:solidFill>
                <a:latin typeface="Nunito Bold"/>
              </a:rPr>
              <a:t>Kalor adalah bentuk energi yang berpindah dari benda bersuhu yang lebih tinggi ke benda yang bersuhu lebih rendah jika keduanya dipertemukan atau bersentuhan. Dua benda yang memiliki suhu yang berbeda ketika dipertemukan maka akan muncul kalor yang mengalir atau berpindah. Misalnya saat mencampurkan air dingin dengan air panas, kemudian akan </a:t>
            </a:r>
            <a:r>
              <a:rPr lang="en-US" sz="3300">
                <a:solidFill>
                  <a:srgbClr val="000000"/>
                </a:solidFill>
                <a:latin typeface="Nunito Bold"/>
              </a:rPr>
              <a:t>menghasilkan air hangat.</a:t>
            </a:r>
          </a:p>
          <a:p>
            <a:pPr algn="just">
              <a:lnSpc>
                <a:spcPts val="4620"/>
              </a:lnSpc>
            </a:pPr>
          </a:p>
          <a:p>
            <a:pPr algn="just">
              <a:lnSpc>
                <a:spcPts val="4620"/>
              </a:lnSpc>
            </a:pPr>
          </a:p>
        </p:txBody>
      </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24275" y="6533193"/>
            <a:ext cx="1949375" cy="1949375"/>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68902" y="1028700"/>
            <a:ext cx="3395204" cy="1049427"/>
          </a:xfrm>
          <a:prstGeom prst="rect">
            <a:avLst/>
          </a:prstGeom>
        </p:spPr>
      </p:pic>
      <p:sp>
        <p:nvSpPr>
          <p:cNvPr name="TextBox 17" id="17"/>
          <p:cNvSpPr txBox="true"/>
          <p:nvPr/>
        </p:nvSpPr>
        <p:spPr>
          <a:xfrm rot="0">
            <a:off x="4543721" y="1080601"/>
            <a:ext cx="9200557" cy="886904"/>
          </a:xfrm>
          <a:prstGeom prst="rect">
            <a:avLst/>
          </a:prstGeom>
        </p:spPr>
        <p:txBody>
          <a:bodyPr anchor="t" rtlCol="false" tIns="0" lIns="0" bIns="0" rIns="0">
            <a:spAutoFit/>
          </a:bodyPr>
          <a:lstStyle/>
          <a:p>
            <a:pPr algn="ctr">
              <a:lnSpc>
                <a:spcPts val="7290"/>
              </a:lnSpc>
            </a:pPr>
            <a:r>
              <a:rPr lang="en-US" sz="5207">
                <a:solidFill>
                  <a:srgbClr val="000000"/>
                </a:solidFill>
                <a:latin typeface="Fredoka One"/>
              </a:rPr>
              <a:t>PENGERTIAN KALOR</a:t>
            </a:r>
          </a:p>
        </p:txBody>
      </p:sp>
      <p:sp>
        <p:nvSpPr>
          <p:cNvPr name="TextBox 18" id="18"/>
          <p:cNvSpPr txBox="true"/>
          <p:nvPr/>
        </p:nvSpPr>
        <p:spPr>
          <a:xfrm rot="0">
            <a:off x="885825" y="921739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Teknik Informatika | 2022</a:t>
            </a:r>
          </a:p>
        </p:txBody>
      </p:sp>
      <p:sp>
        <p:nvSpPr>
          <p:cNvPr name="TextBox 19" id="19"/>
          <p:cNvSpPr txBox="true"/>
          <p:nvPr/>
        </p:nvSpPr>
        <p:spPr>
          <a:xfrm rot="0">
            <a:off x="12796804" y="9210675"/>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Gunadarma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DAFeHetCf58</dc:identifier>
  <dcterms:modified xsi:type="dcterms:W3CDTF">2011-08-01T06:04:30Z</dcterms:modified>
  <cp:revision>1</cp:revision>
  <dc:title>Thermokimia</dc:title>
</cp:coreProperties>
</file>