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917" r:id="rId2"/>
    <p:sldId id="1779" r:id="rId3"/>
    <p:sldId id="1718" r:id="rId4"/>
    <p:sldId id="2067" r:id="rId5"/>
    <p:sldId id="2053" r:id="rId6"/>
    <p:sldId id="2072" r:id="rId7"/>
    <p:sldId id="2054" r:id="rId8"/>
    <p:sldId id="2074" r:id="rId9"/>
    <p:sldId id="2080" r:id="rId10"/>
    <p:sldId id="2055" r:id="rId11"/>
    <p:sldId id="2076" r:id="rId12"/>
    <p:sldId id="2056" r:id="rId13"/>
    <p:sldId id="2064" r:id="rId14"/>
    <p:sldId id="2057" r:id="rId15"/>
    <p:sldId id="2081" r:id="rId16"/>
    <p:sldId id="207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2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8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80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6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9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7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9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7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xmlns="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5886450" cy="3683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1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Pengenalan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bahasa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Fitur-fitur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13453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10945" y="1990725"/>
            <a:ext cx="2546350" cy="4023995"/>
          </a:xfrm>
          <a:prstGeom prst="round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34815" y="2548255"/>
            <a:ext cx="2225675" cy="3472180"/>
          </a:xfrm>
          <a:prstGeom prst="roundRect">
            <a:avLst/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6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75475" y="2849245"/>
            <a:ext cx="1864995" cy="3134360"/>
          </a:xfrm>
          <a:prstGeom prst="roundRect">
            <a:avLst/>
          </a:prstGeom>
          <a:solidFill>
            <a:srgbClr val="45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69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00290" y="802005"/>
            <a:ext cx="3610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Fitur-fitur</a:t>
            </a:r>
            <a:r>
              <a:rPr lang="en-US" altLang="zh-CN" sz="3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</a:t>
            </a:r>
            <a:r>
              <a:rPr lang="en-US" altLang="zh-CN" sz="3000" b="1" cap="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pada</a:t>
            </a:r>
            <a:r>
              <a:rPr lang="en-US" altLang="zh-CN" sz="30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java</a:t>
            </a:r>
            <a:endParaRPr lang="zh-CN" altLang="zh-CN" sz="3000" b="1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0" name="íšḻïḑé"/>
          <p:cNvSpPr/>
          <p:nvPr/>
        </p:nvSpPr>
        <p:spPr bwMode="auto">
          <a:xfrm>
            <a:off x="1480820" y="4354195"/>
            <a:ext cx="1938020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JVM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adalah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sebuah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mesin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imajiner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(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maya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)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bekerja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menyerupai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aplikasi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sebuah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mesin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nyata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JVM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menyediakan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spesifikasi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hardware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platform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dimana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kompilasi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kode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terjadi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endParaRPr lang="zh-CN" altLang="en-US" sz="11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16075" y="2555240"/>
            <a:ext cx="180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 smtClean="0">
                <a:solidFill>
                  <a:schemeClr val="bg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Java virtual machine (</a:t>
            </a:r>
            <a:r>
              <a:rPr lang="en-US" altLang="zh-CN" sz="2000" cap="all" dirty="0" err="1" smtClean="0">
                <a:solidFill>
                  <a:schemeClr val="bg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jvm</a:t>
            </a:r>
            <a:r>
              <a:rPr lang="en-US" altLang="zh-CN" sz="2000" cap="all" dirty="0" smtClean="0">
                <a:solidFill>
                  <a:schemeClr val="bg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)</a:t>
            </a:r>
            <a:endParaRPr lang="zh-CN" altLang="zh-CN" sz="2000" cap="all" dirty="0">
              <a:solidFill>
                <a:schemeClr val="bg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25951" y="3029962"/>
            <a:ext cx="184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cap="all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Garbage Collection</a:t>
            </a:r>
            <a:endParaRPr lang="zh-CN" altLang="zh-CN" sz="2000" cap="all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4" name="íšḻïḑé"/>
          <p:cNvSpPr/>
          <p:nvPr/>
        </p:nvSpPr>
        <p:spPr bwMode="auto">
          <a:xfrm>
            <a:off x="4425950" y="3929380"/>
            <a:ext cx="1938020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Program Java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melakukan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garbage collection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berarti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program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tidak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perlu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menghapus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sendiri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–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tidak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digunakan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lagi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Fasilitas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mengurangi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beban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pengelolaan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memori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oleh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programmer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mengurangi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atau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mengeliminasi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sumber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kesalahan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terbesar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terdapat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bahasa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memungkinkan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alokasi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dinamis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31050" y="3152386"/>
            <a:ext cx="1579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cap="all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Code </a:t>
            </a:r>
            <a:r>
              <a:rPr lang="en-US" altLang="zh-CN" sz="2000" cap="all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Security</a:t>
            </a:r>
            <a:endParaRPr lang="zh-CN" altLang="zh-CN" sz="2000" cap="all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6" name="íšḻïḑé"/>
          <p:cNvSpPr/>
          <p:nvPr/>
        </p:nvSpPr>
        <p:spPr bwMode="auto">
          <a:xfrm>
            <a:off x="7131050" y="3948430"/>
            <a:ext cx="1579245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Code Security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terimplementasi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melalui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penggunaan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Runtime Environment (JRE). Java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model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pengamanan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3 lapis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melindungi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sistem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dari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untrusted Java Code.</a:t>
            </a:r>
          </a:p>
        </p:txBody>
      </p:sp>
      <p:sp>
        <p:nvSpPr>
          <p:cNvPr id="27" name="íšḻïḑé"/>
          <p:cNvSpPr/>
          <p:nvPr/>
        </p:nvSpPr>
        <p:spPr bwMode="auto">
          <a:xfrm>
            <a:off x="9380855" y="3966210"/>
            <a:ext cx="1579245" cy="134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rPr>
              <a:t>Input the text content you want according to the content you need, and input the text and other information.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95155" y="3496945"/>
            <a:ext cx="1579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1600" cap="all">
                <a:solidFill>
                  <a:schemeClr val="bg1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+mn-ea"/>
              </a:rPr>
              <a:t>Please ent</a:t>
            </a:r>
            <a:endParaRPr lang="zh-CN" altLang="zh-CN" sz="1600" cap="all">
              <a:solidFill>
                <a:schemeClr val="bg1"/>
              </a:solidFill>
              <a:uFillTx/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Fase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Pemrograman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378401" y="4806462"/>
            <a:ext cx="968223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Langkah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pembuatan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program </a:t>
            </a:r>
            <a:r>
              <a:rPr lang="en-US" sz="1200" dirty="0" err="1"/>
              <a:t>berbasis</a:t>
            </a:r>
            <a:r>
              <a:rPr lang="en-US" sz="1200" dirty="0"/>
              <a:t> Java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menuliskan</a:t>
            </a:r>
            <a:r>
              <a:rPr lang="en-US" sz="1200" dirty="0" smtClean="0"/>
              <a:t> </a:t>
            </a:r>
            <a:r>
              <a:rPr lang="en-US" sz="1200" dirty="0" err="1"/>
              <a:t>kode</a:t>
            </a:r>
            <a:r>
              <a:rPr lang="en-US" sz="1200" dirty="0"/>
              <a:t> program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i="1" dirty="0"/>
              <a:t>text editor</a:t>
            </a:r>
            <a:r>
              <a:rPr lang="en-US" sz="1200" dirty="0"/>
              <a:t>.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i="1" dirty="0"/>
              <a:t>text editor </a:t>
            </a:r>
            <a:r>
              <a:rPr lang="en-US" sz="1200" dirty="0"/>
              <a:t>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/>
              <a:t>lain : notepad, vi, </a:t>
            </a:r>
            <a:r>
              <a:rPr lang="en-US" sz="1200" dirty="0" err="1"/>
              <a:t>emacs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lain </a:t>
            </a:r>
            <a:r>
              <a:rPr lang="en-US" sz="1200" dirty="0" err="1"/>
              <a:t>sebagainya</a:t>
            </a:r>
            <a:r>
              <a:rPr lang="en-US" sz="1200" dirty="0"/>
              <a:t>. </a:t>
            </a:r>
            <a:r>
              <a:rPr lang="en-US" sz="1200" dirty="0" err="1"/>
              <a:t>Kode</a:t>
            </a:r>
            <a:r>
              <a:rPr lang="en-US" sz="1200" dirty="0"/>
              <a:t> program yang </a:t>
            </a:r>
            <a:r>
              <a:rPr lang="en-US" sz="1200" dirty="0" err="1" smtClean="0"/>
              <a:t>dibuat</a:t>
            </a:r>
            <a:r>
              <a:rPr lang="en-US" sz="1200" dirty="0" smtClean="0"/>
              <a:t> </a:t>
            </a:r>
            <a:r>
              <a:rPr lang="sv-SE" sz="1200" dirty="0" smtClean="0"/>
              <a:t>kemudian </a:t>
            </a:r>
            <a:r>
              <a:rPr lang="sv-SE" sz="1200" dirty="0"/>
              <a:t>tersimpan dalam sebuah berkas berekstensi </a:t>
            </a:r>
            <a:r>
              <a:rPr lang="sv-SE" sz="1200" i="1" dirty="0"/>
              <a:t>.</a:t>
            </a:r>
            <a:r>
              <a:rPr lang="sv-SE" sz="1200" i="1" dirty="0" smtClean="0"/>
              <a:t>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Setelah</a:t>
            </a:r>
            <a:r>
              <a:rPr lang="en-US" sz="1200" dirty="0" smtClean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program, </a:t>
            </a:r>
            <a:r>
              <a:rPr lang="en-US" sz="1200" dirty="0" err="1"/>
              <a:t>kompilasi</a:t>
            </a:r>
            <a:r>
              <a:rPr lang="en-US" sz="1200" dirty="0"/>
              <a:t> file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 smtClean="0"/>
              <a:t>kode</a:t>
            </a:r>
            <a:r>
              <a:rPr lang="en-US" sz="1200" dirty="0" smtClean="0"/>
              <a:t> program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Java Compiler.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kompilasi</a:t>
            </a:r>
            <a:r>
              <a:rPr lang="en-US" sz="1200" dirty="0"/>
              <a:t> </a:t>
            </a:r>
            <a:r>
              <a:rPr lang="en-US" sz="1200" dirty="0" err="1" smtClean="0"/>
              <a:t>berupa</a:t>
            </a:r>
            <a:r>
              <a:rPr lang="en-US" sz="1200" dirty="0" smtClean="0"/>
              <a:t> </a:t>
            </a:r>
            <a:r>
              <a:rPr lang="sv-SE" sz="1200" dirty="0" smtClean="0"/>
              <a:t>berkas </a:t>
            </a:r>
            <a:r>
              <a:rPr lang="sv-SE" sz="1200" i="1" dirty="0"/>
              <a:t>bytecode </a:t>
            </a:r>
            <a:r>
              <a:rPr lang="sv-SE" sz="1200" dirty="0"/>
              <a:t>dengan ekstensi </a:t>
            </a:r>
            <a:r>
              <a:rPr lang="sv-SE" sz="1200" i="1" dirty="0"/>
              <a:t>.class.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Berkas</a:t>
            </a:r>
            <a:r>
              <a:rPr lang="en-US" sz="1200" dirty="0"/>
              <a:t> yang </a:t>
            </a:r>
            <a:r>
              <a:rPr lang="en-US" sz="1200" dirty="0" err="1"/>
              <a:t>mengandung</a:t>
            </a:r>
            <a:r>
              <a:rPr lang="en-US" sz="1200" dirty="0"/>
              <a:t> </a:t>
            </a:r>
            <a:r>
              <a:rPr lang="en-US" sz="1200" i="1" dirty="0" err="1"/>
              <a:t>bytecode</a:t>
            </a:r>
            <a:r>
              <a:rPr lang="en-US" sz="1200" i="1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dikonversikan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smtClean="0"/>
              <a:t>Java Interpreter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i="1" dirty="0"/>
              <a:t>platform </a:t>
            </a:r>
            <a:r>
              <a:rPr lang="en-US" sz="1200" dirty="0"/>
              <a:t>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Fase-fase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Pemrograman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06" y="2081955"/>
            <a:ext cx="8268693" cy="2450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Komponen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JDK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0120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32742" y="1776659"/>
            <a:ext cx="9682236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dirty="0" smtClean="0"/>
              <a:t>1. </a:t>
            </a:r>
            <a:r>
              <a:rPr lang="en-US" sz="1200" b="1" dirty="0" err="1" smtClean="0"/>
              <a:t>Kompilator</a:t>
            </a:r>
            <a:r>
              <a:rPr lang="en-US" sz="1200" b="1" dirty="0" smtClean="0"/>
              <a:t> </a:t>
            </a:r>
            <a:r>
              <a:rPr lang="en-US" sz="1200" b="1" dirty="0"/>
              <a:t>(</a:t>
            </a:r>
            <a:r>
              <a:rPr lang="en-US" sz="1200" b="1" dirty="0" err="1"/>
              <a:t>javac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</a:p>
          <a:p>
            <a:pPr lvl="0"/>
            <a:r>
              <a:rPr lang="en-US" sz="1200" dirty="0" smtClean="0"/>
              <a:t>	</a:t>
            </a:r>
            <a:r>
              <a:rPr lang="en-US" sz="1200" dirty="0" err="1" smtClean="0"/>
              <a:t>Bertugas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melaksanakan</a:t>
            </a:r>
            <a:r>
              <a:rPr lang="en-US" sz="1200" dirty="0"/>
              <a:t> </a:t>
            </a:r>
            <a:r>
              <a:rPr lang="en-US" sz="1200" dirty="0" err="1"/>
              <a:t>kompilasi</a:t>
            </a:r>
            <a:r>
              <a:rPr lang="en-US" sz="1200" dirty="0"/>
              <a:t> *.java  </a:t>
            </a:r>
            <a:r>
              <a:rPr lang="en-US" sz="1200" dirty="0" err="1"/>
              <a:t>menjadi</a:t>
            </a:r>
            <a:r>
              <a:rPr lang="en-US" sz="1200" dirty="0"/>
              <a:t> *.class </a:t>
            </a:r>
            <a:endParaRPr lang="en-US" sz="1200" dirty="0" smtClean="0"/>
          </a:p>
          <a:p>
            <a:pPr lvl="0"/>
            <a:r>
              <a:rPr lang="en-US" sz="1200" dirty="0" smtClean="0"/>
              <a:t>	Syntax </a:t>
            </a:r>
            <a:r>
              <a:rPr lang="en-US" sz="1200" dirty="0" err="1"/>
              <a:t>umum</a:t>
            </a:r>
            <a:r>
              <a:rPr lang="en-US" sz="1200" dirty="0"/>
              <a:t> : </a:t>
            </a:r>
            <a:r>
              <a:rPr lang="en-US" sz="1200" dirty="0" err="1"/>
              <a:t>javac</a:t>
            </a:r>
            <a:r>
              <a:rPr lang="en-US" sz="1200" dirty="0"/>
              <a:t> nama_file.java </a:t>
            </a:r>
            <a:endParaRPr lang="en-US" sz="1200" dirty="0" smtClean="0"/>
          </a:p>
          <a:p>
            <a:pPr lvl="0"/>
            <a:r>
              <a:rPr lang="en-US" sz="1200" b="1" dirty="0" smtClean="0"/>
              <a:t>2. Interpreter </a:t>
            </a:r>
            <a:r>
              <a:rPr lang="en-US" sz="1200" b="1" dirty="0"/>
              <a:t>(java)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Bertugas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</a:t>
            </a:r>
            <a:r>
              <a:rPr lang="en-US" sz="1200" dirty="0" err="1"/>
              <a:t>bytecode</a:t>
            </a:r>
            <a:r>
              <a:rPr lang="en-US" sz="1200" dirty="0"/>
              <a:t> (*.class)  Syntax </a:t>
            </a:r>
            <a:r>
              <a:rPr lang="en-US" sz="1200" dirty="0" err="1"/>
              <a:t>umum</a:t>
            </a:r>
            <a:r>
              <a:rPr lang="en-US" sz="1200" dirty="0"/>
              <a:t> : java </a:t>
            </a:r>
            <a:r>
              <a:rPr lang="en-US" sz="1200" dirty="0" err="1"/>
              <a:t>nama_file.class</a:t>
            </a:r>
            <a:r>
              <a:rPr lang="en-US" sz="1200" dirty="0"/>
              <a:t> </a:t>
            </a:r>
          </a:p>
          <a:p>
            <a:pPr lvl="0"/>
            <a:r>
              <a:rPr lang="en-US" sz="1200" b="1" dirty="0" smtClean="0"/>
              <a:t>3. Applet </a:t>
            </a:r>
            <a:r>
              <a:rPr lang="en-US" sz="1200" b="1" dirty="0"/>
              <a:t>Viewer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menjalankan</a:t>
            </a:r>
            <a:r>
              <a:rPr lang="en-US" sz="1200" dirty="0"/>
              <a:t> applet viewer,  </a:t>
            </a:r>
            <a:r>
              <a:rPr lang="en-US" sz="1200" dirty="0" err="1"/>
              <a:t>namun</a:t>
            </a:r>
            <a:r>
              <a:rPr lang="en-US" sz="1200" dirty="0"/>
              <a:t> </a:t>
            </a:r>
            <a:r>
              <a:rPr lang="en-US" sz="1200" dirty="0" err="1"/>
              <a:t>sekarang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digantikan</a:t>
            </a:r>
            <a:r>
              <a:rPr lang="en-US" sz="1200" dirty="0"/>
              <a:t> browser. </a:t>
            </a:r>
          </a:p>
          <a:p>
            <a:r>
              <a:rPr lang="en-US" sz="1200" dirty="0" smtClean="0"/>
              <a:t>	Syntax </a:t>
            </a:r>
            <a:r>
              <a:rPr lang="en-US" sz="1200" dirty="0" err="1"/>
              <a:t>umum</a:t>
            </a:r>
            <a:r>
              <a:rPr lang="en-US" sz="1200" dirty="0"/>
              <a:t> : </a:t>
            </a:r>
            <a:r>
              <a:rPr lang="en-US" sz="1200" dirty="0" err="1"/>
              <a:t>appletviewer</a:t>
            </a:r>
            <a:r>
              <a:rPr lang="en-US" sz="1200" dirty="0"/>
              <a:t> nama_file.html </a:t>
            </a:r>
          </a:p>
          <a:p>
            <a:pPr lvl="0"/>
            <a:r>
              <a:rPr lang="en-US" sz="1200" b="1" dirty="0" smtClean="0"/>
              <a:t>4. Java </a:t>
            </a:r>
            <a:r>
              <a:rPr lang="en-US" sz="1200" b="1" dirty="0"/>
              <a:t>Debugger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Bertugas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debugging </a:t>
            </a:r>
            <a:r>
              <a:rPr lang="en-US" sz="1200" dirty="0" err="1"/>
              <a:t>aplikasi</a:t>
            </a:r>
            <a:r>
              <a:rPr lang="en-US" sz="1200" dirty="0"/>
              <a:t> java.  Syntax </a:t>
            </a:r>
            <a:r>
              <a:rPr lang="en-US" sz="1200" dirty="0" err="1"/>
              <a:t>umum</a:t>
            </a:r>
            <a:r>
              <a:rPr lang="en-US" sz="1200" dirty="0"/>
              <a:t> : </a:t>
            </a:r>
            <a:r>
              <a:rPr lang="en-US" sz="1200" dirty="0" err="1"/>
              <a:t>jdb</a:t>
            </a:r>
            <a:r>
              <a:rPr lang="en-US" sz="1200" dirty="0"/>
              <a:t> option </a:t>
            </a:r>
          </a:p>
          <a:p>
            <a:pPr lvl="0"/>
            <a:r>
              <a:rPr lang="en-US" sz="1200" b="1" dirty="0" smtClean="0"/>
              <a:t>5. Java </a:t>
            </a:r>
            <a:r>
              <a:rPr lang="en-US" sz="1200" b="1" dirty="0"/>
              <a:t>Class File </a:t>
            </a:r>
            <a:r>
              <a:rPr lang="en-US" sz="1200" b="1" dirty="0" err="1"/>
              <a:t>Diassembler</a:t>
            </a:r>
            <a:r>
              <a:rPr lang="en-US" sz="1200" b="1" dirty="0"/>
              <a:t> (</a:t>
            </a:r>
            <a:r>
              <a:rPr lang="en-US" sz="1200" b="1" dirty="0" err="1"/>
              <a:t>javap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Bertugas</a:t>
            </a:r>
            <a:r>
              <a:rPr lang="en-US" sz="1200" dirty="0" smtClean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method </a:t>
            </a:r>
            <a:r>
              <a:rPr lang="en-US" sz="1200" dirty="0" err="1"/>
              <a:t>dan</a:t>
            </a:r>
            <a:r>
              <a:rPr lang="en-US" sz="1200" dirty="0"/>
              <a:t> attribute public 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. </a:t>
            </a:r>
          </a:p>
          <a:p>
            <a:r>
              <a:rPr lang="en-US" sz="1200" dirty="0" smtClean="0"/>
              <a:t>	Syntax </a:t>
            </a:r>
            <a:r>
              <a:rPr lang="en-US" sz="1200" dirty="0"/>
              <a:t>: </a:t>
            </a:r>
            <a:r>
              <a:rPr lang="en-US" sz="1200" dirty="0" err="1"/>
              <a:t>javap</a:t>
            </a:r>
            <a:r>
              <a:rPr lang="en-US" sz="1200" dirty="0"/>
              <a:t> </a:t>
            </a:r>
            <a:r>
              <a:rPr lang="en-US" sz="1200" dirty="0" err="1"/>
              <a:t>namaKelas</a:t>
            </a:r>
            <a:r>
              <a:rPr lang="en-US" sz="1200" dirty="0"/>
              <a:t> </a:t>
            </a:r>
          </a:p>
          <a:p>
            <a:pPr lvl="0"/>
            <a:r>
              <a:rPr lang="en-US" sz="1200" b="1" dirty="0" smtClean="0"/>
              <a:t>6. Java </a:t>
            </a:r>
            <a:r>
              <a:rPr lang="en-US" sz="1200" b="1" dirty="0"/>
              <a:t>Header and Stub Generator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Bertugas</a:t>
            </a:r>
            <a:r>
              <a:rPr lang="en-US" sz="1200" dirty="0" smtClean="0"/>
              <a:t> </a:t>
            </a:r>
            <a:r>
              <a:rPr lang="en-US" sz="1200" dirty="0" err="1"/>
              <a:t>menerjemahkan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yang </a:t>
            </a:r>
            <a:r>
              <a:rPr lang="en-US" sz="1200" dirty="0" err="1"/>
              <a:t>ditulis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 </a:t>
            </a:r>
            <a:r>
              <a:rPr lang="en-US" sz="1200" dirty="0" err="1"/>
              <a:t>bahasa</a:t>
            </a:r>
            <a:r>
              <a:rPr lang="en-US" sz="1200" dirty="0"/>
              <a:t> Java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pemrograman</a:t>
            </a:r>
            <a:r>
              <a:rPr lang="en-US" sz="1200" dirty="0"/>
              <a:t> C.  </a:t>
            </a:r>
          </a:p>
          <a:p>
            <a:r>
              <a:rPr lang="en-US" sz="1200" dirty="0" smtClean="0"/>
              <a:t>	Syntax </a:t>
            </a:r>
            <a:r>
              <a:rPr lang="en-US" sz="1200" dirty="0" err="1"/>
              <a:t>umum</a:t>
            </a:r>
            <a:r>
              <a:rPr lang="en-US" sz="1200" dirty="0"/>
              <a:t> : </a:t>
            </a:r>
            <a:r>
              <a:rPr lang="en-US" sz="1200" dirty="0" err="1"/>
              <a:t>javah</a:t>
            </a:r>
            <a:r>
              <a:rPr lang="en-US" sz="1200" dirty="0"/>
              <a:t> </a:t>
            </a:r>
            <a:r>
              <a:rPr lang="en-US" sz="1200" dirty="0" err="1"/>
              <a:t>namaKelas</a:t>
            </a:r>
            <a:r>
              <a:rPr lang="en-US" sz="1200" dirty="0"/>
              <a:t> </a:t>
            </a:r>
          </a:p>
          <a:p>
            <a:pPr lvl="0"/>
            <a:r>
              <a:rPr lang="en-US" sz="1200" b="1" dirty="0" smtClean="0"/>
              <a:t>7. Java </a:t>
            </a:r>
            <a:r>
              <a:rPr lang="en-US" sz="1200" b="1" dirty="0"/>
              <a:t>Documentation Generator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Menampilkan</a:t>
            </a:r>
            <a:r>
              <a:rPr lang="en-US" sz="1200" dirty="0" smtClean="0"/>
              <a:t> </a:t>
            </a:r>
            <a:r>
              <a:rPr lang="en-US" sz="1200" dirty="0" err="1"/>
              <a:t>pustaka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, interface, constructor,  </a:t>
            </a:r>
            <a:r>
              <a:rPr lang="en-US" sz="1200" dirty="0" err="1"/>
              <a:t>dan</a:t>
            </a:r>
            <a:r>
              <a:rPr lang="en-US" sz="1200" dirty="0"/>
              <a:t> method standard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vendor. </a:t>
            </a:r>
            <a:r>
              <a:rPr lang="en-US" sz="1200" dirty="0" smtClean="0"/>
              <a:t>Dari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, </a:t>
            </a:r>
            <a:r>
              <a:rPr lang="en-US" sz="1200" dirty="0" smtClean="0"/>
              <a:t>	</a:t>
            </a:r>
            <a:r>
              <a:rPr lang="en-US" sz="1200" dirty="0" err="1" smtClean="0"/>
              <a:t>dokumentasi</a:t>
            </a:r>
            <a:r>
              <a:rPr lang="en-US" sz="1200" dirty="0" smtClean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di </a:t>
            </a:r>
            <a:r>
              <a:rPr lang="en-US" sz="1200" dirty="0" err="1"/>
              <a:t>pada</a:t>
            </a:r>
            <a:r>
              <a:rPr lang="en-US" sz="1200" dirty="0"/>
              <a:t> C:\java\docs\api\index.html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instalasi</a:t>
            </a:r>
            <a:r>
              <a:rPr lang="en-US" sz="1200" dirty="0"/>
              <a:t>  </a:t>
            </a:r>
            <a:r>
              <a:rPr lang="en-US" sz="1200" dirty="0" err="1"/>
              <a:t>Netbeans</a:t>
            </a:r>
            <a:r>
              <a:rPr lang="en-US" sz="1200" dirty="0"/>
              <a:t>,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dilihat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C:\Program </a:t>
            </a:r>
            <a:r>
              <a:rPr lang="en-US" sz="1200" dirty="0" smtClean="0"/>
              <a:t>	Files\NetBeans3.6\doc\</a:t>
            </a:r>
            <a:r>
              <a:rPr lang="en-US" sz="1200" dirty="0" err="1" smtClean="0"/>
              <a:t>junit</a:t>
            </a:r>
            <a:r>
              <a:rPr lang="en-US" sz="1200" dirty="0" smtClean="0"/>
              <a:t>\index.html </a:t>
            </a:r>
            <a:endParaRPr lang="en-US" sz="1200" dirty="0"/>
          </a:p>
          <a:p>
            <a:pPr lvl="0"/>
            <a:r>
              <a:rPr lang="en-US" sz="1200" b="1" dirty="0" smtClean="0"/>
              <a:t>8. Source </a:t>
            </a:r>
            <a:r>
              <a:rPr lang="en-US" sz="1200" b="1" dirty="0"/>
              <a:t>Code Java API</a:t>
            </a:r>
            <a:r>
              <a:rPr lang="en-US" sz="1200" dirty="0"/>
              <a:t> </a:t>
            </a:r>
          </a:p>
          <a:p>
            <a:r>
              <a:rPr lang="en-US" sz="1200" dirty="0" smtClean="0"/>
              <a:t>	Source </a:t>
            </a:r>
            <a:r>
              <a:rPr lang="en-US" sz="1200" dirty="0"/>
              <a:t>code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diperoleh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file src.zip.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Komponen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JDK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55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57870" y="1406525"/>
            <a:ext cx="2934970" cy="937260"/>
            <a:chOff x="6953" y="1829"/>
            <a:chExt cx="4622" cy="1476"/>
          </a:xfrm>
        </p:grpSpPr>
        <p:sp>
          <p:nvSpPr>
            <p:cNvPr id="13" name="矩形 12"/>
            <p:cNvSpPr/>
            <p:nvPr/>
          </p:nvSpPr>
          <p:spPr>
            <a:xfrm>
              <a:off x="8901" y="1987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Fitur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dari</a:t>
              </a:r>
              <a:r>
                <a:rPr lang="en-US" sz="2400" kern="2500" dirty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57870" y="3007360"/>
            <a:ext cx="2944495" cy="1186815"/>
            <a:chOff x="7018" y="1829"/>
            <a:chExt cx="4637" cy="1869"/>
          </a:xfrm>
        </p:grpSpPr>
        <p:sp>
          <p:nvSpPr>
            <p:cNvPr id="28" name="矩形 27"/>
            <p:cNvSpPr/>
            <p:nvPr/>
          </p:nvSpPr>
          <p:spPr>
            <a:xfrm>
              <a:off x="8981" y="1982"/>
              <a:ext cx="2674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Fase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pemrograman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55185" y="1419860"/>
            <a:ext cx="2934970" cy="937260"/>
            <a:chOff x="6953" y="1829"/>
            <a:chExt cx="4622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012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Sejarah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Singkat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5185" y="3020695"/>
            <a:ext cx="2944495" cy="937260"/>
            <a:chOff x="7018" y="1829"/>
            <a:chExt cx="4637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Teknologi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57870" y="4666615"/>
            <a:ext cx="2944495" cy="937260"/>
            <a:chOff x="7018" y="1829"/>
            <a:chExt cx="4637" cy="1476"/>
          </a:xfrm>
        </p:grpSpPr>
        <p:sp>
          <p:nvSpPr>
            <p:cNvPr id="47" name="矩形 46"/>
            <p:cNvSpPr/>
            <p:nvPr/>
          </p:nvSpPr>
          <p:spPr>
            <a:xfrm>
              <a:off x="8981" y="2007"/>
              <a:ext cx="2674" cy="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Komponen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JDK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06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55185" y="4679950"/>
            <a:ext cx="2944495" cy="937260"/>
            <a:chOff x="7018" y="1829"/>
            <a:chExt cx="4637" cy="1476"/>
          </a:xfrm>
        </p:grpSpPr>
        <p:sp>
          <p:nvSpPr>
            <p:cNvPr id="51" name="矩形 50"/>
            <p:cNvSpPr/>
            <p:nvPr/>
          </p:nvSpPr>
          <p:spPr>
            <a:xfrm>
              <a:off x="8981" y="2007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Karakteristik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Java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Sejarah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Singkat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9"/>
          <p:cNvSpPr/>
          <p:nvPr/>
        </p:nvSpPr>
        <p:spPr>
          <a:xfrm rot="18900000">
            <a:off x="6459895" y="3393751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18900000">
            <a:off x="5442858" y="2376714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 rot="18900000">
            <a:off x="5442857" y="4410788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0B1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 rot="18900000">
            <a:off x="4425820" y="3393751"/>
            <a:ext cx="1306285" cy="1306285"/>
          </a:xfrm>
          <a:prstGeom prst="roundRect">
            <a:avLst>
              <a:gd name="adj" fmla="val 8586"/>
            </a:avLst>
          </a:prstGeom>
          <a:solidFill>
            <a:srgbClr val="9A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25565" y="2868721"/>
            <a:ext cx="3616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Sun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latar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belakang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pemakai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Unix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sehingga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lebih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C++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lalu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mereka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mengembangkan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bukan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prosedur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90363" y="2168377"/>
            <a:ext cx="36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Pengembangan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Bahasa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pemrograman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Java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25565" y="4902303"/>
            <a:ext cx="3616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Pengembangan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tersebut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dinamakan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“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Oak”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(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diambil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pohon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tumbuh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tepat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diluar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jendela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kantornya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Sun),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tetapi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kemudian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Oak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diubah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menjadi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java,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karena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Oak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merupakan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komputer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sudah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0362" y="4309116"/>
            <a:ext cx="35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Penamaan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Bahasa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Pemrograman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Java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2825" y="2856656"/>
            <a:ext cx="3616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Kelanjutan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proyek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sandi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Green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lalu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mendesain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portable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menghasilkan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intermediate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model yang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pernah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dicoba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oleh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UCSD Pascal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2826" y="2497855"/>
            <a:ext cx="353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Pengembangan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Sandi Green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2825" y="4786528"/>
            <a:ext cx="3616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Tahun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1991,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sejumlah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insinyur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perusahaan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Sun yang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dimotori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oleh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James Gosling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proyek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dinamakan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sandi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Green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76800" y="4427727"/>
            <a:ext cx="16248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Tahap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Awal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5440" y="897890"/>
            <a:ext cx="447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Sejarah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Singkat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Java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2010" y="3665220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48020" y="2634615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32905" y="3651250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48655" y="4676140"/>
            <a:ext cx="769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Teknologi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4216167" y="1048637"/>
            <a:ext cx="36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Teknologi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</a:t>
            </a:r>
            <a:endParaRPr lang="en-US" altLang="zh-CN" sz="3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763076" y="1929720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296337" y="4091895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altLang="en-US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79756" y="2228807"/>
            <a:ext cx="30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en-US" altLang="zh-CN" dirty="0" err="1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Bahasa</a:t>
            </a:r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Pemrograman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61209" y="2617405"/>
            <a:ext cx="330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Java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bahasa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pemrograman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berorientasi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objek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(OOP)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dijalankan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berbagai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sistem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operasi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50451" y="4196586"/>
            <a:ext cx="316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n>
                  <a:noFill/>
                </a:ln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 Deployment Environment</a:t>
            </a:r>
            <a:endParaRPr lang="en-US" altLang="zh-CN" sz="1600" dirty="0">
              <a:ln>
                <a:noFill/>
              </a:ln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4021" y="4505421"/>
            <a:ext cx="3300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dua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utama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Deployment Environment.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pertama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JRE,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paket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J2SDK.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Komponen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lain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terdapat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Web Browser. 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6296338" y="1929720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4470" y="2229839"/>
            <a:ext cx="285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en-US" altLang="zh-CN" dirty="0" err="1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Aplikasi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4470" y="2633532"/>
            <a:ext cx="3300095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teknologi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umum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aplikasi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serba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guna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dijalankan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pada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seluruh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mesin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 Runtime Environment (JRE). 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1763076" y="4091895"/>
            <a:ext cx="3896360" cy="1991360"/>
          </a:xfrm>
          <a:prstGeom prst="flowChartProcess">
            <a:avLst/>
          </a:prstGeom>
          <a:solidFill>
            <a:srgbClr val="091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313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79756" y="4196586"/>
            <a:ext cx="330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Development Environment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79756" y="4639831"/>
            <a:ext cx="3300095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sebuah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peralatan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pembangun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teknologi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Java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menyediakan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banyak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tools : compiler, interpreter,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penyusun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dokumentasi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paket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kelas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dan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sebagainya</a:t>
            </a:r>
            <a:r>
              <a:rPr 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Karakteristik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42148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şļîdé"/>
          <p:cNvSpPr/>
          <p:nvPr/>
        </p:nvSpPr>
        <p:spPr bwMode="auto">
          <a:xfrm>
            <a:off x="664085" y="3981445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4" name="iṩlïdé"/>
          <p:cNvSpPr/>
          <p:nvPr/>
        </p:nvSpPr>
        <p:spPr bwMode="auto">
          <a:xfrm>
            <a:off x="3275871" y="4131844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5" name="íšḻïḑé"/>
          <p:cNvSpPr/>
          <p:nvPr/>
        </p:nvSpPr>
        <p:spPr bwMode="auto">
          <a:xfrm>
            <a:off x="693056" y="4630481"/>
            <a:ext cx="245845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Program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dijalankan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interpreter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yaitu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Virtual Machine (JVM). Hal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menyebabkan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source code Java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telah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dikompilasi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menjadi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bytecodes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dijalankan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platform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berbeda-beda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</a:p>
        </p:txBody>
      </p:sp>
      <p:sp>
        <p:nvSpPr>
          <p:cNvPr id="6" name="ïş1ïdè"/>
          <p:cNvSpPr txBox="1"/>
          <p:nvPr/>
        </p:nvSpPr>
        <p:spPr bwMode="auto">
          <a:xfrm>
            <a:off x="750129" y="4174871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Interpreter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7" name="îşļîdé"/>
          <p:cNvSpPr/>
          <p:nvPr/>
        </p:nvSpPr>
        <p:spPr bwMode="auto">
          <a:xfrm>
            <a:off x="4509598" y="398144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" name="iṩlïdé"/>
          <p:cNvSpPr/>
          <p:nvPr/>
        </p:nvSpPr>
        <p:spPr bwMode="auto">
          <a:xfrm>
            <a:off x="7113246" y="4131844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9" name="íšḻïḑé"/>
          <p:cNvSpPr/>
          <p:nvPr/>
        </p:nvSpPr>
        <p:spPr bwMode="auto">
          <a:xfrm>
            <a:off x="4591754" y="4570586"/>
            <a:ext cx="302554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mempunyai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reliabilitas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tinggi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Compiler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mempunyai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kemampuan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mendeteksi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error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secara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lebih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teliti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dibandingkan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bahasa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lain.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mempunyai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runtime-Exception handling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membantu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mengatasi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error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</a:p>
        </p:txBody>
      </p:sp>
      <p:sp>
        <p:nvSpPr>
          <p:cNvPr id="11" name="ïş1ïdè"/>
          <p:cNvSpPr txBox="1"/>
          <p:nvPr/>
        </p:nvSpPr>
        <p:spPr bwMode="auto">
          <a:xfrm>
            <a:off x="4585377" y="4163741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Robust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2" name="îşļîdé"/>
          <p:cNvSpPr/>
          <p:nvPr/>
        </p:nvSpPr>
        <p:spPr bwMode="auto">
          <a:xfrm>
            <a:off x="6640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iṩlïdé"/>
          <p:cNvSpPr/>
          <p:nvPr/>
        </p:nvSpPr>
        <p:spPr bwMode="auto">
          <a:xfrm>
            <a:off x="3275871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01</a:t>
            </a:r>
          </a:p>
        </p:txBody>
      </p:sp>
      <p:sp>
        <p:nvSpPr>
          <p:cNvPr id="14" name="íšḻïḑé"/>
          <p:cNvSpPr/>
          <p:nvPr/>
        </p:nvSpPr>
        <p:spPr bwMode="auto">
          <a:xfrm>
            <a:off x="859809" y="2772667"/>
            <a:ext cx="292011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Bahasa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sintaks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mirip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C++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namun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sintaks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telah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banyak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diperbaiki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terutama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menghilangkan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penggunaan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pointer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rumit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multiple inheritance.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juga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automatic memory allocation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memory garbage collection. </a:t>
            </a:r>
          </a:p>
        </p:txBody>
      </p:sp>
      <p:sp>
        <p:nvSpPr>
          <p:cNvPr id="15" name="ïş1ïdè"/>
          <p:cNvSpPr txBox="1"/>
          <p:nvPr/>
        </p:nvSpPr>
        <p:spPr bwMode="auto">
          <a:xfrm>
            <a:off x="730762" y="2274184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Sederhana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6" name="îşļîdé"/>
          <p:cNvSpPr/>
          <p:nvPr/>
        </p:nvSpPr>
        <p:spPr bwMode="auto">
          <a:xfrm>
            <a:off x="4484914" y="2063317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iṩlïdé"/>
          <p:cNvSpPr/>
          <p:nvPr/>
        </p:nvSpPr>
        <p:spPr bwMode="auto">
          <a:xfrm>
            <a:off x="7116682" y="217320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02</a:t>
            </a:r>
          </a:p>
        </p:txBody>
      </p:sp>
      <p:sp>
        <p:nvSpPr>
          <p:cNvPr id="18" name="íšḻïḑé"/>
          <p:cNvSpPr/>
          <p:nvPr/>
        </p:nvSpPr>
        <p:spPr bwMode="auto">
          <a:xfrm>
            <a:off x="4591754" y="277266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berorientasi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membuat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program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dibuat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secara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modular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dipergunakan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kembali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berorientasi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memodelkan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dunia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nyata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kedalam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melakukan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interaksi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antar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objek-objek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tersebut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</a:t>
            </a:r>
          </a:p>
        </p:txBody>
      </p:sp>
      <p:sp>
        <p:nvSpPr>
          <p:cNvPr id="19" name="ïş1ïdè"/>
          <p:cNvSpPr txBox="1"/>
          <p:nvPr/>
        </p:nvSpPr>
        <p:spPr bwMode="auto">
          <a:xfrm>
            <a:off x="4591755" y="2274183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Berorientasi</a:t>
            </a:r>
            <a:r>
              <a:rPr lang="en-US" altLang="zh-CN" b="1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Objek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8938" y="897255"/>
            <a:ext cx="3610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cap="all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Karakteristik</a:t>
            </a:r>
            <a:r>
              <a:rPr lang="en-US" altLang="zh-CN" sz="3000" cap="all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java</a:t>
            </a:r>
            <a:endParaRPr lang="zh-CN" altLang="zh-CN" sz="3000" cap="all" dirty="0">
              <a:solidFill>
                <a:schemeClr val="tx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4" name="îşļîdé"/>
          <p:cNvSpPr/>
          <p:nvPr/>
        </p:nvSpPr>
        <p:spPr bwMode="auto">
          <a:xfrm>
            <a:off x="82188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5" name="iṩlïdé"/>
          <p:cNvSpPr/>
          <p:nvPr/>
        </p:nvSpPr>
        <p:spPr bwMode="auto">
          <a:xfrm>
            <a:off x="10839005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6" name="îşļîdé"/>
          <p:cNvSpPr/>
          <p:nvPr/>
        </p:nvSpPr>
        <p:spPr bwMode="auto">
          <a:xfrm>
            <a:off x="8218885" y="3981445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7" name="iṩlïdé"/>
          <p:cNvSpPr/>
          <p:nvPr/>
        </p:nvSpPr>
        <p:spPr bwMode="auto">
          <a:xfrm>
            <a:off x="10833817" y="412642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ïş1ïdè"/>
          <p:cNvSpPr txBox="1"/>
          <p:nvPr/>
        </p:nvSpPr>
        <p:spPr bwMode="auto">
          <a:xfrm>
            <a:off x="8299720" y="2289664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Mudah</a:t>
            </a:r>
            <a:r>
              <a:rPr lang="en-US" altLang="zh-CN" b="1" noProof="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altLang="zh-CN" b="1" noProof="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Didistribusikan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9" name="íšḻïḑé"/>
          <p:cNvSpPr/>
          <p:nvPr/>
        </p:nvSpPr>
        <p:spPr bwMode="auto">
          <a:xfrm>
            <a:off x="8299720" y="278215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dibuat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membuat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aplikasi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terdistribusi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secara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mudah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adanya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libraries networking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terintegrasi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Java. </a:t>
            </a:r>
          </a:p>
        </p:txBody>
      </p:sp>
      <p:sp>
        <p:nvSpPr>
          <p:cNvPr id="30" name="ïş1ïdè"/>
          <p:cNvSpPr txBox="1"/>
          <p:nvPr/>
        </p:nvSpPr>
        <p:spPr bwMode="auto">
          <a:xfrm>
            <a:off x="8301992" y="4148040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Aman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32" name="íšḻïḑé"/>
          <p:cNvSpPr/>
          <p:nvPr/>
        </p:nvSpPr>
        <p:spPr bwMode="auto">
          <a:xfrm>
            <a:off x="8315640" y="4654182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Sebagai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bahasa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pemrograman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aplikasi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internet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terdistribusi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,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memiliki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beberapa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mekanisme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keamanan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menjaga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aplikasi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tidak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digunakan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untuk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merusak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sistem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komputer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menjalankan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aplikasi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tersebut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</a:p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îşļîdé"/>
          <p:cNvSpPr/>
          <p:nvPr/>
        </p:nvSpPr>
        <p:spPr bwMode="auto">
          <a:xfrm>
            <a:off x="6640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3" name="iṩlïdé"/>
          <p:cNvSpPr/>
          <p:nvPr/>
        </p:nvSpPr>
        <p:spPr bwMode="auto">
          <a:xfrm>
            <a:off x="3275871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07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4" name="íšḻïḑé"/>
          <p:cNvSpPr/>
          <p:nvPr/>
        </p:nvSpPr>
        <p:spPr bwMode="auto">
          <a:xfrm>
            <a:off x="859809" y="2772667"/>
            <a:ext cx="292011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Program Java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merupakan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platform independent. Program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cukup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mempunyai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satu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buah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versi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dijalankan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platform yang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berbeda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0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Virtual Machine</a:t>
            </a:r>
          </a:p>
        </p:txBody>
      </p:sp>
      <p:sp>
        <p:nvSpPr>
          <p:cNvPr id="15" name="ïş1ïdè"/>
          <p:cNvSpPr txBox="1"/>
          <p:nvPr/>
        </p:nvSpPr>
        <p:spPr bwMode="auto">
          <a:xfrm>
            <a:off x="730762" y="2274184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Architecture Neutral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6" name="îşļîdé"/>
          <p:cNvSpPr/>
          <p:nvPr/>
        </p:nvSpPr>
        <p:spPr bwMode="auto">
          <a:xfrm>
            <a:off x="4484914" y="2063317"/>
            <a:ext cx="3324634" cy="1620180"/>
          </a:xfrm>
          <a:prstGeom prst="round1Rect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iṩlïdé"/>
          <p:cNvSpPr/>
          <p:nvPr/>
        </p:nvSpPr>
        <p:spPr bwMode="auto">
          <a:xfrm>
            <a:off x="7116682" y="2173205"/>
            <a:ext cx="504056" cy="504056"/>
          </a:xfrm>
          <a:prstGeom prst="ellipse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8" name="íšḻïḑé"/>
          <p:cNvSpPr/>
          <p:nvPr/>
        </p:nvSpPr>
        <p:spPr bwMode="auto">
          <a:xfrm>
            <a:off x="4591754" y="277266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Source code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maupun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program Java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dengan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mudah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dibawa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ke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platform yang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berbeda-beda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tanpa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harus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dikompilasi</a:t>
            </a:r>
            <a:r>
              <a:rPr lang="en-US" sz="11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ulang</a:t>
            </a:r>
            <a:r>
              <a:rPr lang="en-US" sz="1000" dirty="0"/>
              <a:t>. </a:t>
            </a:r>
          </a:p>
        </p:txBody>
      </p:sp>
      <p:sp>
        <p:nvSpPr>
          <p:cNvPr id="19" name="ïş1ïdè"/>
          <p:cNvSpPr txBox="1"/>
          <p:nvPr/>
        </p:nvSpPr>
        <p:spPr bwMode="auto">
          <a:xfrm>
            <a:off x="4591755" y="2274183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 err="1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Portabel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8938" y="897255"/>
            <a:ext cx="3610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cap="all" dirty="0" err="1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Karakteristik</a:t>
            </a:r>
            <a:r>
              <a:rPr lang="en-US" altLang="zh-CN" sz="3000" cap="all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 panose="020B0800000000000000" charset="-122"/>
                <a:sym typeface="+mn-ea"/>
              </a:rPr>
              <a:t> java</a:t>
            </a:r>
            <a:endParaRPr lang="zh-CN" altLang="zh-CN" sz="3000" cap="all" dirty="0">
              <a:solidFill>
                <a:schemeClr val="tx1"/>
              </a:solidFill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Bold" panose="020B0800000000000000" charset="-122"/>
              <a:sym typeface="+mn-ea"/>
            </a:endParaRPr>
          </a:p>
        </p:txBody>
      </p:sp>
      <p:sp>
        <p:nvSpPr>
          <p:cNvPr id="24" name="îşļîdé"/>
          <p:cNvSpPr/>
          <p:nvPr/>
        </p:nvSpPr>
        <p:spPr bwMode="auto">
          <a:xfrm>
            <a:off x="8218885" y="2078985"/>
            <a:ext cx="3324634" cy="1620180"/>
          </a:xfrm>
          <a:prstGeom prst="round1Rect">
            <a:avLst/>
          </a:prstGeom>
          <a:solidFill>
            <a:srgbClr val="9AA4EF"/>
          </a:solidFill>
          <a:ln w="19050">
            <a:noFill/>
            <a:rou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5" name="iṩlïdé"/>
          <p:cNvSpPr/>
          <p:nvPr/>
        </p:nvSpPr>
        <p:spPr bwMode="auto">
          <a:xfrm>
            <a:off x="10839005" y="2151542"/>
            <a:ext cx="504056" cy="504056"/>
          </a:xfrm>
          <a:prstGeom prst="ellipse">
            <a:avLst/>
          </a:prstGeom>
          <a:solidFill>
            <a:srgbClr val="0913C8"/>
          </a:solidFill>
          <a:ln w="19050">
            <a:noFill/>
            <a:round/>
          </a:ln>
        </p:spPr>
        <p:txBody>
          <a:bodyPr rot="0" spcFirstLastPara="0" vert="horz" wrap="none" lIns="90000" tIns="46800" rIns="90000" bIns="46800" anchor="ctr" anchorCtr="1" forceAA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09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100000"/>
                </a:srgbClr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8" name="ïş1ïdè"/>
          <p:cNvSpPr txBox="1"/>
          <p:nvPr/>
        </p:nvSpPr>
        <p:spPr bwMode="auto">
          <a:xfrm>
            <a:off x="8299720" y="2289664"/>
            <a:ext cx="245845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Performance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9" name="íšḻïḑé"/>
          <p:cNvSpPr/>
          <p:nvPr/>
        </p:nvSpPr>
        <p:spPr bwMode="auto">
          <a:xfrm>
            <a:off x="8299720" y="2782157"/>
            <a:ext cx="302554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hangingPunct="0"/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Performance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pada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sering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dikatakan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kurang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tinggi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Namun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performance Java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ditingkatkan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kompilasi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Java lain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seperti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buatan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Inprise,Microsoft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ataupun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Symantec yang </a:t>
            </a:r>
            <a:r>
              <a:rPr lang="en-US" sz="13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menggunakan</a:t>
            </a:r>
            <a:r>
              <a:rPr lang="en-US" sz="13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 Just In Time Compilers (JIT). </a:t>
            </a:r>
          </a:p>
          <a:p>
            <a:pPr hangingPunct="0"/>
            <a:r>
              <a:rPr lang="en-US" sz="10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. </a:t>
            </a:r>
            <a:endParaRPr lang="en-US" sz="10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8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834</Words>
  <Application>Microsoft Office PowerPoint</Application>
  <PresentationFormat>Widescreen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Medium</vt:lpstr>
      <vt:lpstr>思源黑体 CN Normal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772</cp:revision>
  <dcterms:created xsi:type="dcterms:W3CDTF">2020-07-07T03:15:00Z</dcterms:created>
  <dcterms:modified xsi:type="dcterms:W3CDTF">2022-08-29T05:17:59Z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