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1917" r:id="rId2"/>
    <p:sldId id="1779" r:id="rId3"/>
    <p:sldId id="1718" r:id="rId4"/>
    <p:sldId id="2091" r:id="rId5"/>
    <p:sldId id="2098" r:id="rId6"/>
    <p:sldId id="2067" r:id="rId7"/>
    <p:sldId id="2092" r:id="rId8"/>
    <p:sldId id="2093" r:id="rId9"/>
    <p:sldId id="2094" r:id="rId10"/>
    <p:sldId id="2087" r:id="rId11"/>
    <p:sldId id="2096" r:id="rId12"/>
    <p:sldId id="2097" r:id="rId13"/>
    <p:sldId id="2079" r:id="rId14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58">
          <p15:clr>
            <a:srgbClr val="A4A3A4"/>
          </p15:clr>
        </p15:guide>
        <p15:guide id="2" pos="368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13C8"/>
    <a:srgbClr val="0B15D0"/>
    <a:srgbClr val="101BE1"/>
    <a:srgbClr val="FFFFFF"/>
    <a:srgbClr val="9AA4EF"/>
    <a:srgbClr val="5E96E1"/>
    <a:srgbClr val="4558C4"/>
    <a:srgbClr val="FFCB2A"/>
    <a:srgbClr val="F5F7F9"/>
    <a:srgbClr val="64A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5" autoAdjust="0"/>
    <p:restoredTop sz="94291" autoAdjust="0"/>
  </p:normalViewPr>
  <p:slideViewPr>
    <p:cSldViewPr snapToGrid="0">
      <p:cViewPr varScale="1">
        <p:scale>
          <a:sx n="43" d="100"/>
          <a:sy n="43" d="100"/>
        </p:scale>
        <p:origin x="72" y="414"/>
      </p:cViewPr>
      <p:guideLst>
        <p:guide orient="horz" pos="1358"/>
        <p:guide pos="368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25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思源黑体 CN Regular" panose="020B0500000000000000" charset="-122"/>
              <a:ea typeface="思源黑体 CN Light" panose="020B0300000000000000" charset="-122"/>
              <a:cs typeface="思源黑体 CN Regular" panose="020B05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ea typeface="思源黑体 CN Light" panose="020B0300000000000000" charset="-122"/>
              </a:rPr>
              <a:t>2022/8/29</a:t>
            </a:fld>
            <a:endParaRPr lang="zh-CN" altLang="en-US">
              <a:ea typeface="思源黑体 CN Light" panose="020B0300000000000000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思源黑体 CN Regular" panose="020B0500000000000000" charset="-122"/>
              <a:ea typeface="思源黑体 CN Light" panose="020B0300000000000000" charset="-122"/>
              <a:cs typeface="思源黑体 CN Regular" panose="020B0500000000000000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ea typeface="思源黑体 CN Light" panose="020B0300000000000000" charset="-122"/>
              </a:rPr>
              <a:t>‹#›</a:t>
            </a:fld>
            <a:endParaRPr lang="zh-CN" altLang="en-US">
              <a:ea typeface="思源黑体 CN Light" panose="020B0300000000000000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defRPr>
            </a:lvl1pPr>
          </a:lstStyle>
          <a:p>
            <a:fld id="{C07B87CD-54B4-4E9A-B40F-926276AE1BCE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defRPr>
            </a:lvl1pPr>
          </a:lstStyle>
          <a:p>
            <a:fld id="{5B1D3E1B-6EFF-4A75-A3C0-EE4BF99739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思源黑体 CN Light" panose="020B0300000000000000" charset="-122"/>
        <a:ea typeface="思源黑体 CN Light" panose="020B0300000000000000" charset="-122"/>
        <a:cs typeface="思源黑体 CN Regular" panose="020B0500000000000000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黑体 CN Light" panose="020B0300000000000000" charset="-122"/>
        <a:ea typeface="思源黑体 CN Light" panose="020B0300000000000000" charset="-122"/>
        <a:cs typeface="思源黑体 CN Regular" panose="020B0500000000000000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黑体 CN Light" panose="020B0300000000000000" charset="-122"/>
        <a:ea typeface="思源黑体 CN Light" panose="020B0300000000000000" charset="-122"/>
        <a:cs typeface="思源黑体 CN Regular" panose="020B0500000000000000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黑体 CN Light" panose="020B0300000000000000" charset="-122"/>
        <a:ea typeface="思源黑体 CN Light" panose="020B0300000000000000" charset="-122"/>
        <a:cs typeface="思源黑体 CN Regular" panose="020B0500000000000000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黑体 CN Light" panose="020B0300000000000000" charset="-122"/>
        <a:ea typeface="思源黑体 CN Light" panose="020B0300000000000000" charset="-122"/>
        <a:cs typeface="思源黑体 CN Regular" panose="020B0500000000000000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1882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89754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66722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673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3598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6180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6178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34510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0689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3" descr="蓝色的汽车&#10;&#10;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pic>
        <p:nvPicPr>
          <p:cNvPr id="2" name="图片 1" descr="pexels-burst-37396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-76200" y="-85725"/>
            <a:ext cx="12363450" cy="6990715"/>
          </a:xfrm>
          <a:prstGeom prst="rect">
            <a:avLst/>
          </a:prstGeom>
          <a:solidFill>
            <a:srgbClr val="1C1F25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kern="2500" dirty="0">
              <a:solidFill>
                <a:schemeClr val="bg1"/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Regular" panose="020B0500000000000000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未标题-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635" cy="68586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占位符 37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  <a14:imgEffect>
                      <a14:saturation sat="0"/>
                    </a14:imgEffect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8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1"/>
          </a:xfrm>
          <a:prstGeom prst="rect">
            <a:avLst/>
          </a:prstGeom>
          <a:pattFill prst="openDmnd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 anchor="ctr"/>
          <a:lstStyle>
            <a:lvl1pPr algn="ctr">
              <a:defRPr sz="2000"/>
            </a:lvl1pPr>
          </a:lstStyle>
          <a:p>
            <a:r>
              <a:rPr lang="zh-CN" altLang="en-US" dirty="0"/>
              <a:t>拖拽插入图片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8"/>
          <p:cNvSpPr>
            <a:spLocks noGrp="1"/>
          </p:cNvSpPr>
          <p:nvPr>
            <p:ph type="pic" sz="quarter" idx="10" hasCustomPrompt="1"/>
          </p:nvPr>
        </p:nvSpPr>
        <p:spPr>
          <a:xfrm>
            <a:off x="3141371" y="614765"/>
            <a:ext cx="4203326" cy="5579558"/>
          </a:xfrm>
          <a:prstGeom prst="rect">
            <a:avLst/>
          </a:prstGeom>
          <a:pattFill prst="openDmnd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 anchor="ctr"/>
          <a:lstStyle>
            <a:lvl1pPr algn="ctr">
              <a:defRPr sz="2000"/>
            </a:lvl1pPr>
          </a:lstStyle>
          <a:p>
            <a:r>
              <a:rPr lang="zh-CN" altLang="en-US" dirty="0"/>
              <a:t>拖拽插入图片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 hasCustomPrompt="1"/>
          </p:nvPr>
        </p:nvSpPr>
        <p:spPr>
          <a:xfrm>
            <a:off x="905515" y="744551"/>
            <a:ext cx="5230812" cy="5137150"/>
          </a:xfrm>
          <a:prstGeom prst="rect">
            <a:avLst/>
          </a:prstGeom>
          <a:pattFill prst="openDmnd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 anchor="ctr"/>
          <a:lstStyle>
            <a:lvl1pPr algn="ctr">
              <a:defRPr sz="2000"/>
            </a:lvl1pPr>
          </a:lstStyle>
          <a:p>
            <a:r>
              <a:rPr lang="zh-CN" altLang="en-US" dirty="0"/>
              <a:t>拖拽插入图片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0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E74C160-5889-47AA-A190-2FDBE7ACE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7566" y="6126480"/>
            <a:ext cx="8035834" cy="5949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7A45308-63C1-49E6-86DB-2324974F7FBE}"/>
              </a:ext>
            </a:extLst>
          </p:cNvPr>
          <p:cNvGrpSpPr/>
          <p:nvPr userDrawn="1"/>
        </p:nvGrpSpPr>
        <p:grpSpPr>
          <a:xfrm>
            <a:off x="81060" y="5874385"/>
            <a:ext cx="6967074" cy="958594"/>
            <a:chOff x="81060" y="5874385"/>
            <a:chExt cx="6967074" cy="958594"/>
          </a:xfrm>
        </p:grpSpPr>
        <p:sp>
          <p:nvSpPr>
            <p:cNvPr id="4" name="矩形 32">
              <a:extLst>
                <a:ext uri="{FF2B5EF4-FFF2-40B4-BE49-F238E27FC236}">
                  <a16:creationId xmlns:a16="http://schemas.microsoft.com/office/drawing/2014/main" id="{CAC959C5-071E-46D4-95E8-AFE6D49DCDD2}"/>
                </a:ext>
              </a:extLst>
            </p:cNvPr>
            <p:cNvSpPr/>
            <p:nvPr/>
          </p:nvSpPr>
          <p:spPr>
            <a:xfrm>
              <a:off x="1049240" y="6115546"/>
              <a:ext cx="5998894" cy="584775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AF2F7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600" b="1" kern="2500" cap="all" dirty="0">
                  <a:latin typeface="Trebuchet MS" panose="020B0603020202020204" pitchFamily="34" charset="0"/>
                  <a:ea typeface="思源黑体 CN Bold" panose="020B0800000000000000" charset="-122"/>
                  <a:cs typeface="思源黑体 CN Bold" panose="020B0800000000000000" charset="-122"/>
                </a:rPr>
                <a:t>PROGRAM STUDI INFORMATIKA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zh-CN" sz="1600" b="1" kern="2500" cap="all" dirty="0">
                  <a:effectLst/>
                  <a:uFillTx/>
                  <a:latin typeface="Trebuchet MS" panose="020B0603020202020204" pitchFamily="34" charset="0"/>
                  <a:ea typeface="思源黑体 CN Bold" panose="020B0800000000000000" charset="-122"/>
                  <a:cs typeface="思源黑体 CN Bold" panose="020B0800000000000000" charset="-122"/>
                </a:rPr>
                <a:t>UNIVERSITAS GUNADARMA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4301B4F-702A-47B0-B358-7C382BA74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60" y="5874385"/>
              <a:ext cx="968180" cy="958594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" y="0"/>
            <a:ext cx="12188825" cy="6858000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927100" y="3150235"/>
            <a:ext cx="5886450" cy="368300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kern="2500" cap="all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PERTEMUAN </a:t>
            </a:r>
            <a:r>
              <a:rPr lang="en-US" kern="2500" cap="all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Ke</a:t>
            </a:r>
            <a:r>
              <a:rPr lang="en-US" kern="2500" cap="all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 10 – Method pada JAVA</a:t>
            </a:r>
            <a:endParaRPr kern="2500" cap="all" dirty="0">
              <a:ln>
                <a:noFill/>
              </a:ln>
              <a:solidFill>
                <a:schemeClr val="bg1"/>
              </a:solidFill>
              <a:effectLst/>
              <a:uFillTx/>
              <a:latin typeface="思源黑体 CN Bold" panose="020B0800000000000000" charset="-122"/>
              <a:ea typeface="思源黑体 CN Bold" panose="020B0800000000000000" charset="-122"/>
              <a:cs typeface="庞门正道标题体" panose="02010600030101010101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 flipH="1">
            <a:off x="1010920" y="3705225"/>
            <a:ext cx="6480175" cy="0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922020" y="1990725"/>
            <a:ext cx="9234854" cy="646331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3600" kern="2500" cap="all" dirty="0" err="1">
                <a:solidFill>
                  <a:schemeClr val="bg1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latin typeface="思源宋体 CN Heavy" panose="02020900000000000000" charset="-122"/>
                <a:ea typeface="思源宋体 CN Heavy" panose="02020900000000000000"/>
                <a:cs typeface="庞门正道标题体" panose="02010600030101010101" charset="-122"/>
              </a:rPr>
              <a:t>Algoritma</a:t>
            </a:r>
            <a:r>
              <a:rPr lang="en-US" altLang="zh-CN" sz="3600" kern="2500" cap="all" dirty="0">
                <a:solidFill>
                  <a:schemeClr val="bg1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latin typeface="思源宋体 CN Heavy" panose="02020900000000000000" charset="-122"/>
                <a:ea typeface="思源宋体 CN Heavy" panose="02020900000000000000"/>
                <a:cs typeface="庞门正道标题体" panose="02010600030101010101" charset="-122"/>
              </a:rPr>
              <a:t> &amp; </a:t>
            </a:r>
            <a:r>
              <a:rPr lang="en-US" altLang="zh-CN" sz="3600" kern="2500" cap="all" dirty="0" err="1">
                <a:solidFill>
                  <a:schemeClr val="bg1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latin typeface="思源宋体 CN Heavy" panose="02020900000000000000" charset="-122"/>
                <a:ea typeface="思源宋体 CN Heavy" panose="02020900000000000000"/>
                <a:cs typeface="庞门正道标题体" panose="02010600030101010101" charset="-122"/>
              </a:rPr>
              <a:t>Pemrograman</a:t>
            </a:r>
            <a:r>
              <a:rPr lang="en-US" altLang="zh-CN" sz="3600" kern="2500" cap="all" dirty="0">
                <a:solidFill>
                  <a:schemeClr val="bg1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latin typeface="思源宋体 CN Heavy" panose="02020900000000000000" charset="-122"/>
                <a:ea typeface="思源宋体 CN Heavy" panose="02020900000000000000"/>
                <a:cs typeface="庞门正道标题体" panose="02010600030101010101" charset="-122"/>
              </a:rPr>
              <a:t> 2a</a:t>
            </a:r>
            <a:endParaRPr lang="zh-CN" sz="3600" kern="2500" cap="all" dirty="0">
              <a:ln>
                <a:noFill/>
              </a:ln>
              <a:solidFill>
                <a:schemeClr val="bg1"/>
              </a:solidFill>
              <a:effectLst>
                <a:outerShdw blurRad="25400" dist="25400" dir="2700000" algn="tl" rotWithShape="0">
                  <a:prstClr val="black">
                    <a:alpha val="20000"/>
                  </a:prstClr>
                </a:outerShdw>
              </a:effectLst>
              <a:uFillTx/>
              <a:latin typeface="思源宋体 CN Heavy" panose="02020900000000000000" charset="-122"/>
              <a:ea typeface="思源宋体 CN Heavy" panose="02020900000000000000"/>
              <a:cs typeface="庞门正道标题体" panose="02010600030101010101" charset="-122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E5EB48A-338F-4762-9C02-FBECEEC5BAF7}"/>
              </a:ext>
            </a:extLst>
          </p:cNvPr>
          <p:cNvGrpSpPr/>
          <p:nvPr/>
        </p:nvGrpSpPr>
        <p:grpSpPr>
          <a:xfrm>
            <a:off x="81060" y="5874385"/>
            <a:ext cx="6967074" cy="958594"/>
            <a:chOff x="81060" y="5874385"/>
            <a:chExt cx="6967074" cy="958594"/>
          </a:xfrm>
        </p:grpSpPr>
        <p:sp>
          <p:nvSpPr>
            <p:cNvPr id="33" name="矩形 32"/>
            <p:cNvSpPr/>
            <p:nvPr/>
          </p:nvSpPr>
          <p:spPr>
            <a:xfrm>
              <a:off x="1049240" y="6115546"/>
              <a:ext cx="5998894" cy="584775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AF2F7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600" b="1" kern="2500" cap="all" dirty="0">
                  <a:latin typeface="Trebuchet MS" panose="020B0603020202020204" pitchFamily="34" charset="0"/>
                  <a:ea typeface="思源黑体 CN Bold" panose="020B0800000000000000" charset="-122"/>
                  <a:cs typeface="思源黑体 CN Bold" panose="020B0800000000000000" charset="-122"/>
                </a:rPr>
                <a:t>PROGRAM STUDI INFORMATIKA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zh-CN" sz="1600" b="1" kern="2500" cap="all" dirty="0">
                  <a:effectLst/>
                  <a:uFillTx/>
                  <a:latin typeface="Trebuchet MS" panose="020B0603020202020204" pitchFamily="34" charset="0"/>
                  <a:ea typeface="思源黑体 CN Bold" panose="020B0800000000000000" charset="-122"/>
                  <a:cs typeface="思源黑体 CN Bold" panose="020B0800000000000000" charset="-122"/>
                </a:rPr>
                <a:t>UNIVERSITAS GUNADARMA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A4213E6-B543-4206-AF2F-004129462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60" y="5874385"/>
              <a:ext cx="968180" cy="95859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E96E1"/>
            </a:gs>
            <a:gs pos="79000">
              <a:srgbClr val="101BE1"/>
            </a:gs>
          </a:gsLst>
          <a:lin ang="648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000375" y="123825"/>
            <a:ext cx="6610350" cy="6610350"/>
          </a:xfrm>
          <a:prstGeom prst="ellipse">
            <a:avLst/>
          </a:prstGeom>
          <a:gradFill flip="none" rotWithShape="1">
            <a:gsLst>
              <a:gs pos="33000">
                <a:srgbClr val="5E96E1"/>
              </a:gs>
              <a:gs pos="92000">
                <a:srgbClr val="101BE1"/>
              </a:gs>
            </a:gsLst>
            <a:lin ang="1776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kern="2500" dirty="0">
              <a:solidFill>
                <a:schemeClr val="bg1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75660" y="3554730"/>
            <a:ext cx="5517515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000" kern="2500" dirty="0" err="1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Memanggil</a:t>
            </a:r>
            <a:r>
              <a:rPr lang="en-US" sz="3000" kern="25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 Method</a:t>
            </a:r>
            <a:endParaRPr sz="3000" kern="2500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  <a:cs typeface="庞门正道标题体" panose="0201060003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59655" y="1895475"/>
            <a:ext cx="2549525" cy="169164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3000" kern="2500" dirty="0">
                <a:ln>
                  <a:noFill/>
                </a:ln>
                <a:solidFill>
                  <a:schemeClr val="bg1"/>
                </a:solidFill>
                <a:effectLst/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068639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793883" y="479679"/>
            <a:ext cx="86042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Memanggil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 Method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CDF252-5823-436E-A66C-B400BA145AA5}"/>
              </a:ext>
            </a:extLst>
          </p:cNvPr>
          <p:cNvSpPr/>
          <p:nvPr/>
        </p:nvSpPr>
        <p:spPr>
          <a:xfrm>
            <a:off x="629765" y="1465782"/>
            <a:ext cx="10461021" cy="756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memanggil</a:t>
            </a:r>
            <a:r>
              <a:rPr lang="en-US" sz="1600" dirty="0"/>
              <a:t> method di Java, </a:t>
            </a:r>
            <a:r>
              <a:rPr lang="en-US" sz="1600" dirty="0" err="1"/>
              <a:t>tulis</a:t>
            </a:r>
            <a:r>
              <a:rPr lang="en-US" sz="1600" dirty="0"/>
              <a:t> </a:t>
            </a:r>
            <a:r>
              <a:rPr lang="en-US" sz="1600" dirty="0" err="1"/>
              <a:t>nama</a:t>
            </a:r>
            <a:r>
              <a:rPr lang="en-US" sz="1600" dirty="0"/>
              <a:t> method </a:t>
            </a:r>
            <a:r>
              <a:rPr lang="en-US" sz="1600" dirty="0" err="1"/>
              <a:t>diikuti</a:t>
            </a:r>
            <a:r>
              <a:rPr lang="en-US" sz="1600" dirty="0"/>
              <a:t> oleh </a:t>
            </a:r>
            <a:r>
              <a:rPr lang="en-US" sz="1600" dirty="0" err="1"/>
              <a:t>dua</a:t>
            </a:r>
            <a:r>
              <a:rPr lang="en-US" sz="1600" dirty="0"/>
              <a:t> </a:t>
            </a:r>
            <a:r>
              <a:rPr lang="en-US" sz="1600" dirty="0" err="1"/>
              <a:t>tanda</a:t>
            </a:r>
            <a:r>
              <a:rPr lang="en-US" sz="1600" dirty="0"/>
              <a:t> </a:t>
            </a:r>
            <a:r>
              <a:rPr lang="en-US" sz="1600" dirty="0" err="1"/>
              <a:t>kurung</a:t>
            </a:r>
            <a:r>
              <a:rPr lang="en-US" sz="1600" dirty="0"/>
              <a:t> () dan </a:t>
            </a:r>
            <a:r>
              <a:rPr lang="en-US" sz="1600" dirty="0" err="1"/>
              <a:t>titik</a:t>
            </a:r>
            <a:r>
              <a:rPr lang="en-US" sz="1600" dirty="0"/>
              <a:t> </a:t>
            </a:r>
            <a:r>
              <a:rPr lang="en-US" sz="1600" dirty="0" err="1"/>
              <a:t>koma</a:t>
            </a:r>
            <a:r>
              <a:rPr lang="en-US" sz="1600" dirty="0"/>
              <a:t> ;</a:t>
            </a:r>
          </a:p>
          <a:p>
            <a:pPr marL="285750" indent="-285750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contoh</a:t>
            </a:r>
            <a:r>
              <a:rPr lang="en-US" sz="1600" dirty="0"/>
              <a:t> </a:t>
            </a:r>
            <a:r>
              <a:rPr lang="en-US" sz="1600" dirty="0" err="1"/>
              <a:t>berikut</a:t>
            </a:r>
            <a:r>
              <a:rPr lang="en-US" sz="1600" dirty="0"/>
              <a:t>, </a:t>
            </a:r>
            <a:r>
              <a:rPr lang="en-US" sz="1600" b="1" dirty="0" err="1"/>
              <a:t>myMethod</a:t>
            </a:r>
            <a:r>
              <a:rPr lang="en-US" sz="1600" b="1" dirty="0"/>
              <a:t>() </a:t>
            </a:r>
            <a:r>
              <a:rPr lang="en-US" sz="1600" dirty="0" err="1"/>
              <a:t>digunakan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mencetak</a:t>
            </a:r>
            <a:r>
              <a:rPr lang="en-US" sz="1600" dirty="0"/>
              <a:t> </a:t>
            </a:r>
            <a:r>
              <a:rPr lang="en-US" sz="1600" dirty="0" err="1"/>
              <a:t>teks</a:t>
            </a:r>
            <a:r>
              <a:rPr lang="en-US" sz="1600" dirty="0"/>
              <a:t> (</a:t>
            </a:r>
            <a:r>
              <a:rPr lang="en-US" sz="1600" dirty="0" err="1"/>
              <a:t>tindakan</a:t>
            </a:r>
            <a:r>
              <a:rPr lang="en-US" sz="1600" dirty="0"/>
              <a:t>), </a:t>
            </a:r>
            <a:r>
              <a:rPr lang="en-US" sz="1600" dirty="0" err="1"/>
              <a:t>saat</a:t>
            </a:r>
            <a:r>
              <a:rPr lang="en-US" sz="1600" dirty="0"/>
              <a:t> </a:t>
            </a:r>
            <a:r>
              <a:rPr lang="en-US" sz="1600" dirty="0" err="1"/>
              <a:t>dipanggil</a:t>
            </a:r>
            <a:r>
              <a:rPr lang="en-US" sz="1600" dirty="0"/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664805-F244-48E6-93CF-0FF4C84CD3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722" y="2372843"/>
            <a:ext cx="6081251" cy="3515723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35236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793883" y="479679"/>
            <a:ext cx="86042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Memanggil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 Method </a:t>
            </a:r>
            <a:r>
              <a:rPr lang="en-US" altLang="zh-CN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Berkali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-kali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CDF252-5823-436E-A66C-B400BA145AA5}"/>
              </a:ext>
            </a:extLst>
          </p:cNvPr>
          <p:cNvSpPr/>
          <p:nvPr/>
        </p:nvSpPr>
        <p:spPr>
          <a:xfrm>
            <a:off x="629765" y="1465782"/>
            <a:ext cx="10461021" cy="405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juga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dipanggil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kali: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CF8A12-BFEA-4F4E-9656-BE9B425D68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143" y="2009221"/>
            <a:ext cx="5217915" cy="3927708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49411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" y="0"/>
            <a:ext cx="12188825" cy="6858000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9441400" y="5874385"/>
            <a:ext cx="2669540" cy="83099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200" kern="250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Black" panose="020B0A04020102020204" pitchFamily="34" charset="0"/>
                <a:ea typeface="Verdana" panose="020B0604030504040204" pitchFamily="34" charset="0"/>
                <a:cs typeface="庞门正道标题体" panose="02010600030101010101" charset="-122"/>
              </a:rPr>
              <a:t>Tim </a:t>
            </a:r>
            <a:r>
              <a:rPr lang="en-US" sz="1200" kern="250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Black" panose="020B0A04020102020204" pitchFamily="34" charset="0"/>
                <a:ea typeface="Verdana" panose="020B0604030504040204" pitchFamily="34" charset="0"/>
                <a:cs typeface="庞门正道标题体" panose="02010600030101010101" charset="-122"/>
              </a:rPr>
              <a:t>Penyusun</a:t>
            </a:r>
            <a:r>
              <a:rPr lang="en-US" sz="1200" kern="250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Black" panose="020B0A04020102020204" pitchFamily="34" charset="0"/>
                <a:ea typeface="Verdana" panose="020B0604030504040204" pitchFamily="34" charset="0"/>
                <a:cs typeface="庞门正道标题体" panose="02010600030101010101" charset="-122"/>
              </a:rPr>
              <a:t>:</a:t>
            </a:r>
          </a:p>
          <a:p>
            <a:pPr algn="just">
              <a:lnSpc>
                <a:spcPct val="100000"/>
              </a:lnSpc>
            </a:pPr>
            <a:r>
              <a:rPr lang="en-US" sz="1200" kern="2500" dirty="0">
                <a:solidFill>
                  <a:schemeClr val="bg1"/>
                </a:solidFill>
                <a:latin typeface="Arial Black" panose="020B0A04020102020204" pitchFamily="34" charset="0"/>
                <a:ea typeface="Verdana" panose="020B0604030504040204" pitchFamily="34" charset="0"/>
                <a:cs typeface="庞门正道标题体" panose="02010600030101010101" charset="-122"/>
              </a:rPr>
              <a:t>1.</a:t>
            </a:r>
          </a:p>
          <a:p>
            <a:pPr algn="just">
              <a:lnSpc>
                <a:spcPct val="100000"/>
              </a:lnSpc>
            </a:pPr>
            <a:r>
              <a:rPr lang="en-US" sz="1200" kern="250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Black" panose="020B0A04020102020204" pitchFamily="34" charset="0"/>
                <a:ea typeface="Verdana" panose="020B0604030504040204" pitchFamily="34" charset="0"/>
                <a:cs typeface="庞门正道标题体" panose="02010600030101010101" charset="-122"/>
              </a:rPr>
              <a:t>2.</a:t>
            </a:r>
          </a:p>
          <a:p>
            <a:pPr algn="just">
              <a:lnSpc>
                <a:spcPct val="100000"/>
              </a:lnSpc>
            </a:pPr>
            <a:r>
              <a:rPr lang="en-US" sz="1200" kern="2500" dirty="0">
                <a:solidFill>
                  <a:schemeClr val="bg1"/>
                </a:solidFill>
                <a:latin typeface="Arial Black" panose="020B0A04020102020204" pitchFamily="34" charset="0"/>
                <a:ea typeface="Verdana" panose="020B0604030504040204" pitchFamily="34" charset="0"/>
                <a:cs typeface="庞门正道标题体" panose="02010600030101010101" charset="-122"/>
              </a:rPr>
              <a:t>3</a:t>
            </a:r>
            <a:endParaRPr lang="en-US" sz="1200" kern="2500" dirty="0">
              <a:ln>
                <a:noFill/>
              </a:ln>
              <a:solidFill>
                <a:schemeClr val="bg1"/>
              </a:solidFill>
              <a:effectLst/>
              <a:uFillTx/>
              <a:latin typeface="Arial Black" panose="020B0A04020102020204" pitchFamily="34" charset="0"/>
              <a:ea typeface="Verdana" panose="020B0604030504040204" pitchFamily="34" charset="0"/>
              <a:cs typeface="庞门正道标题体" panose="0201060003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22020" y="1990725"/>
            <a:ext cx="5366238" cy="240065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7500" b="1" kern="2500" cap="all" dirty="0" err="1">
                <a:ln>
                  <a:noFill/>
                </a:ln>
                <a:solidFill>
                  <a:schemeClr val="bg1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uFillTx/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Terima</a:t>
            </a:r>
            <a:endParaRPr lang="en-US" altLang="zh-CN" sz="7500" b="1" kern="2500" cap="all" dirty="0">
              <a:solidFill>
                <a:schemeClr val="bg1"/>
              </a:solidFill>
              <a:effectLst>
                <a:outerShdw blurRad="25400" dist="25400" dir="2700000" algn="tl" rotWithShape="0">
                  <a:prstClr val="black">
                    <a:alpha val="20000"/>
                  </a:prstClr>
                </a:outerShdw>
              </a:effectLst>
              <a:latin typeface="思源宋体 CN Heavy" panose="02020900000000000000" charset="-122"/>
              <a:ea typeface="思源宋体 CN Heavy" panose="02020900000000000000" charset="-122"/>
              <a:cs typeface="庞门正道标题体" panose="02010600030101010101" charset="-122"/>
            </a:endParaRPr>
          </a:p>
          <a:p>
            <a:pPr algn="l">
              <a:lnSpc>
                <a:spcPct val="100000"/>
              </a:lnSpc>
            </a:pPr>
            <a:r>
              <a:rPr lang="en-US" altLang="zh-CN" sz="7500" b="1" kern="2500" cap="all" dirty="0" err="1">
                <a:ln>
                  <a:noFill/>
                </a:ln>
                <a:solidFill>
                  <a:schemeClr val="bg1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uFillTx/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kasih</a:t>
            </a:r>
            <a:endParaRPr lang="zh-CN" sz="7500" b="1" kern="2500" cap="all" dirty="0">
              <a:ln>
                <a:noFill/>
              </a:ln>
              <a:solidFill>
                <a:schemeClr val="bg1"/>
              </a:solidFill>
              <a:effectLst>
                <a:outerShdw blurRad="25400" dist="25400" dir="2700000" algn="tl" rotWithShape="0">
                  <a:prstClr val="black">
                    <a:alpha val="20000"/>
                  </a:prstClr>
                </a:outerShdw>
              </a:effectLst>
              <a:uFillTx/>
              <a:latin typeface="思源宋体 CN Heavy" panose="02020900000000000000" charset="-122"/>
              <a:ea typeface="思源宋体 CN Heavy" panose="02020900000000000000" charset="-122"/>
              <a:cs typeface="庞门正道标题体" panose="02010600030101010101" charset="-122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E5EB48A-338F-4762-9C02-FBECEEC5BAF7}"/>
              </a:ext>
            </a:extLst>
          </p:cNvPr>
          <p:cNvGrpSpPr/>
          <p:nvPr/>
        </p:nvGrpSpPr>
        <p:grpSpPr>
          <a:xfrm>
            <a:off x="81060" y="5874385"/>
            <a:ext cx="6967074" cy="958594"/>
            <a:chOff x="81060" y="5874385"/>
            <a:chExt cx="6967074" cy="958594"/>
          </a:xfrm>
        </p:grpSpPr>
        <p:sp>
          <p:nvSpPr>
            <p:cNvPr id="33" name="矩形 32"/>
            <p:cNvSpPr/>
            <p:nvPr/>
          </p:nvSpPr>
          <p:spPr>
            <a:xfrm>
              <a:off x="1049240" y="6115546"/>
              <a:ext cx="5998894" cy="584775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AF2F7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600" b="1" kern="2500" cap="all" dirty="0">
                  <a:latin typeface="Trebuchet MS" panose="020B0603020202020204" pitchFamily="34" charset="0"/>
                  <a:ea typeface="思源黑体 CN Bold" panose="020B0800000000000000" charset="-122"/>
                  <a:cs typeface="思源黑体 CN Bold" panose="020B0800000000000000" charset="-122"/>
                </a:rPr>
                <a:t>PROGRAM STUDI INFORMATIKA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zh-CN" sz="1600" b="1" kern="2500" cap="all" dirty="0">
                  <a:effectLst/>
                  <a:uFillTx/>
                  <a:latin typeface="Trebuchet MS" panose="020B0603020202020204" pitchFamily="34" charset="0"/>
                  <a:ea typeface="思源黑体 CN Bold" panose="020B0800000000000000" charset="-122"/>
                  <a:cs typeface="思源黑体 CN Bold" panose="020B0800000000000000" charset="-122"/>
                </a:rPr>
                <a:t>UNIVERSITAS GUNADARMA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A4213E6-B543-4206-AF2F-004129462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60" y="5874385"/>
              <a:ext cx="968180" cy="9585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4153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E96E1"/>
            </a:gs>
            <a:gs pos="79000">
              <a:srgbClr val="101BE1"/>
            </a:gs>
          </a:gsLst>
          <a:lin ang="143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479165" y="914399"/>
            <a:ext cx="8495030" cy="5120641"/>
          </a:xfrm>
          <a:prstGeom prst="roundRect">
            <a:avLst>
              <a:gd name="adj" fmla="val 7616"/>
            </a:avLst>
          </a:prstGeom>
          <a:noFill/>
          <a:ln>
            <a:solidFill>
              <a:schemeClr val="bg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gradFill flip="none" rotWithShape="1">
                  <a:gsLst>
                    <a:gs pos="0">
                      <a:srgbClr val="FF6737"/>
                    </a:gs>
                    <a:gs pos="48000">
                      <a:srgbClr val="FF784E"/>
                    </a:gs>
                  </a:gsLst>
                  <a:lin ang="10800000" scaled="1"/>
                  <a:tileRect/>
                </a:gra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kern="2500" dirty="0">
              <a:solidFill>
                <a:schemeClr val="bg1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99304" y="1188968"/>
            <a:ext cx="82590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8800" kern="2500" dirty="0">
                <a:solidFill>
                  <a:schemeClr val="bg1"/>
                </a:solidFill>
                <a:uFillTx/>
                <a:latin typeface="Verdana" panose="020B0604030504040204" pitchFamily="34" charset="0"/>
                <a:ea typeface="Verdana" panose="020B0604030504040204" pitchFamily="34" charset="0"/>
                <a:cs typeface="思源黑体 CN Regular" panose="020B0500000000000000" charset="-122"/>
                <a:sym typeface="思源黑体 CN Regular" panose="020B0500000000000000" charset="-122"/>
              </a:rPr>
              <a:t>RPS</a:t>
            </a:r>
            <a:endParaRPr lang="zh-CN" sz="8800" kern="2500" dirty="0">
              <a:solidFill>
                <a:schemeClr val="bg1"/>
              </a:solidFill>
              <a:uFillTx/>
              <a:latin typeface="Verdana" panose="020B0604030504040204" pitchFamily="34" charset="0"/>
              <a:ea typeface="思源黑体 CN Heavy" panose="020B0A00000000000000" charset="-122"/>
              <a:cs typeface="思源黑体 CN Regular" panose="020B0500000000000000" charset="-122"/>
              <a:sym typeface="思源黑体 CN Regular" panose="020B0500000000000000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888357" y="1668800"/>
            <a:ext cx="2629949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400" kern="2500" dirty="0" err="1">
                <a:solidFill>
                  <a:schemeClr val="bg1"/>
                </a:solidFill>
                <a:latin typeface="思源黑体 CN Light"/>
                <a:ea typeface="思源黑体 CN Regular" panose="020B0500000000000000"/>
                <a:cs typeface="庞门正道标题体" panose="02010600030101010101" charset="-122"/>
              </a:rPr>
              <a:t>Pengertian</a:t>
            </a:r>
            <a:r>
              <a:rPr lang="en-US" sz="2400" kern="2500" dirty="0">
                <a:solidFill>
                  <a:schemeClr val="bg1"/>
                </a:solidFill>
                <a:latin typeface="思源黑体 CN Light"/>
                <a:ea typeface="思源黑体 CN Regular" panose="020B0500000000000000"/>
                <a:cs typeface="庞门正道标题体" panose="02010600030101010101" charset="-122"/>
              </a:rPr>
              <a:t> Method</a:t>
            </a:r>
            <a:endParaRPr sz="2400" kern="2500" dirty="0">
              <a:solidFill>
                <a:schemeClr val="bg1"/>
              </a:solidFill>
              <a:latin typeface="思源黑体 CN Light"/>
              <a:ea typeface="思源黑体 CN Regular" panose="020B0500000000000000"/>
              <a:cs typeface="庞门正道标题体" panose="02010600030101010101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655188" y="1419860"/>
            <a:ext cx="1028700" cy="937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00000"/>
              </a:lnSpc>
              <a:buClrTx/>
              <a:buSzTx/>
              <a:buFontTx/>
            </a:pPr>
            <a:r>
              <a:rPr lang="en-US" altLang="zh-CN" sz="5500" kern="2500" dirty="0">
                <a:solidFill>
                  <a:schemeClr val="bg1"/>
                </a:solidFill>
                <a:effectLst/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01</a:t>
            </a:r>
          </a:p>
        </p:txBody>
      </p:sp>
      <p:sp>
        <p:nvSpPr>
          <p:cNvPr id="43" name="矩形 42"/>
          <p:cNvSpPr/>
          <p:nvPr/>
        </p:nvSpPr>
        <p:spPr>
          <a:xfrm>
            <a:off x="5901692" y="3282444"/>
            <a:ext cx="3389791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kern="25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庞门正道标题体" panose="02010600030101010101" charset="-122"/>
              </a:rPr>
              <a:t>Membuat</a:t>
            </a:r>
            <a:r>
              <a:rPr lang="en-US" sz="2400" kern="25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庞门正道标题体" panose="02010600030101010101" charset="-122"/>
              </a:rPr>
              <a:t> Method</a:t>
            </a:r>
          </a:p>
        </p:txBody>
      </p:sp>
      <p:sp>
        <p:nvSpPr>
          <p:cNvPr id="44" name="矩形 43"/>
          <p:cNvSpPr/>
          <p:nvPr/>
        </p:nvSpPr>
        <p:spPr>
          <a:xfrm>
            <a:off x="4655188" y="3020695"/>
            <a:ext cx="1042035" cy="937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00000"/>
              </a:lnSpc>
              <a:buClrTx/>
              <a:buSzTx/>
              <a:buFontTx/>
            </a:pPr>
            <a:r>
              <a:rPr lang="en-US" altLang="zh-CN" sz="5500" kern="2500" dirty="0">
                <a:solidFill>
                  <a:schemeClr val="bg1"/>
                </a:solidFill>
                <a:effectLst/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02</a:t>
            </a:r>
          </a:p>
        </p:txBody>
      </p:sp>
      <p:sp>
        <p:nvSpPr>
          <p:cNvPr id="51" name="矩形 50"/>
          <p:cNvSpPr/>
          <p:nvPr/>
        </p:nvSpPr>
        <p:spPr>
          <a:xfrm>
            <a:off x="5901692" y="4734473"/>
            <a:ext cx="386174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kern="2500" dirty="0" err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庞门正道标题体" panose="02010600030101010101" charset="-122"/>
              </a:rPr>
              <a:t>Memanggil</a:t>
            </a:r>
            <a:r>
              <a:rPr lang="en-US" sz="2400" kern="25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庞门正道标题体" panose="02010600030101010101" charset="-122"/>
              </a:rPr>
              <a:t> Method</a:t>
            </a:r>
          </a:p>
        </p:txBody>
      </p:sp>
      <p:sp>
        <p:nvSpPr>
          <p:cNvPr id="52" name="矩形 51"/>
          <p:cNvSpPr/>
          <p:nvPr/>
        </p:nvSpPr>
        <p:spPr>
          <a:xfrm>
            <a:off x="4655188" y="4488708"/>
            <a:ext cx="1042035" cy="937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00000"/>
              </a:lnSpc>
              <a:buClrTx/>
              <a:buSzTx/>
              <a:buFontTx/>
            </a:pPr>
            <a:r>
              <a:rPr lang="en-US" altLang="zh-CN" sz="5500" kern="2500" dirty="0">
                <a:solidFill>
                  <a:schemeClr val="bg1"/>
                </a:solidFill>
                <a:effectLst/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03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E96E1"/>
            </a:gs>
            <a:gs pos="79000">
              <a:srgbClr val="101BE1"/>
            </a:gs>
          </a:gsLst>
          <a:lin ang="648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000375" y="123825"/>
            <a:ext cx="6610350" cy="6610350"/>
          </a:xfrm>
          <a:prstGeom prst="ellipse">
            <a:avLst/>
          </a:prstGeom>
          <a:gradFill flip="none" rotWithShape="1">
            <a:gsLst>
              <a:gs pos="33000">
                <a:srgbClr val="5E96E1"/>
              </a:gs>
              <a:gs pos="92000">
                <a:srgbClr val="101BE1"/>
              </a:gs>
            </a:gsLst>
            <a:lin ang="1776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kern="2500" dirty="0">
              <a:solidFill>
                <a:schemeClr val="bg1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75660" y="3554730"/>
            <a:ext cx="551751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000" kern="2500" dirty="0" err="1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Pengertian</a:t>
            </a:r>
            <a:r>
              <a:rPr lang="en-US" sz="3000" kern="25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 Method</a:t>
            </a:r>
            <a:endParaRPr sz="3000" kern="2500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  <a:cs typeface="庞门正道标题体" panose="0201060003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59655" y="1895475"/>
            <a:ext cx="2549525" cy="169164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3000" kern="2500" dirty="0">
                <a:ln>
                  <a:noFill/>
                </a:ln>
                <a:solidFill>
                  <a:schemeClr val="bg1"/>
                </a:solidFill>
                <a:effectLst/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01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793883" y="479679"/>
            <a:ext cx="86042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Pengertian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 Method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3C557C-415F-408D-8AA8-CE6C570BF654}"/>
              </a:ext>
            </a:extLst>
          </p:cNvPr>
          <p:cNvSpPr/>
          <p:nvPr/>
        </p:nvSpPr>
        <p:spPr>
          <a:xfrm>
            <a:off x="845571" y="1276738"/>
            <a:ext cx="10500853" cy="4192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Method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adalah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sekumpulan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kode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yang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hanya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berjalan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saat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dipanggil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. Pada java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dimungkinkan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mengirimkan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data yang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disebut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parameter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ke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dalam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method. </a:t>
            </a:r>
          </a:p>
          <a:p>
            <a:pPr marL="171450" indent="-17145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Method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digunakan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untuk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melakukan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tindakan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tertentu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, juga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dikenal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sebagai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fungsi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.</a:t>
            </a:r>
          </a:p>
          <a:p>
            <a:pPr marL="171450" indent="-17145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Mengapa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menggunakan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method?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Untuk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menggunakan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kembali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kode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: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tentukan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kode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sekali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, dan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gunakan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berkali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-kali.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Secara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umum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, method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adalah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cara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untuk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melakukan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suatu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tugas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.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Demikian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pula, method di Java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adalah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kumpulan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instruksi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yang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melakukan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tugas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tertentu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.</a:t>
            </a:r>
          </a:p>
          <a:p>
            <a:pPr marL="171450" indent="-17145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Method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terpenting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di Java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adalah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method </a:t>
            </a: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main ()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.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6331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E96E1"/>
            </a:gs>
            <a:gs pos="79000">
              <a:srgbClr val="101BE1"/>
            </a:gs>
          </a:gsLst>
          <a:lin ang="648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000375" y="123825"/>
            <a:ext cx="6610350" cy="6610350"/>
          </a:xfrm>
          <a:prstGeom prst="ellipse">
            <a:avLst/>
          </a:prstGeom>
          <a:gradFill flip="none" rotWithShape="1">
            <a:gsLst>
              <a:gs pos="33000">
                <a:srgbClr val="5E96E1"/>
              </a:gs>
              <a:gs pos="92000">
                <a:srgbClr val="101BE1"/>
              </a:gs>
            </a:gsLst>
            <a:lin ang="1776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kern="2500" dirty="0">
              <a:solidFill>
                <a:schemeClr val="bg1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75660" y="3554730"/>
            <a:ext cx="551751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000" kern="2500" dirty="0" err="1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Membuat</a:t>
            </a:r>
            <a:r>
              <a:rPr lang="en-US" sz="3000" kern="25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 Method</a:t>
            </a:r>
            <a:endParaRPr sz="3000" kern="2500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  <a:cs typeface="庞门正道标题体" panose="0201060003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59655" y="1895475"/>
            <a:ext cx="2549525" cy="169164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3000" kern="2500" dirty="0">
                <a:ln>
                  <a:noFill/>
                </a:ln>
                <a:solidFill>
                  <a:schemeClr val="bg1"/>
                </a:solidFill>
                <a:effectLst/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3794159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793883" y="479679"/>
            <a:ext cx="86042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Membuat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 Method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3C557C-415F-408D-8AA8-CE6C570BF654}"/>
              </a:ext>
            </a:extLst>
          </p:cNvPr>
          <p:cNvSpPr/>
          <p:nvPr/>
        </p:nvSpPr>
        <p:spPr>
          <a:xfrm>
            <a:off x="816075" y="1630699"/>
            <a:ext cx="10245216" cy="2950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Method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harus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dideklarasikan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di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dalam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kelas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. Method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didefinisikan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dengan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nama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method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diikuti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dengan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tanda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kurung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(). </a:t>
            </a:r>
          </a:p>
          <a:p>
            <a:pPr marL="171450" indent="-17145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Java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menyediakan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beberapa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method yang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telah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ditentukan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sebelumnya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,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seperti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400" b="1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System.out.println</a:t>
            </a: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()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,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tetapi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juga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dapat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membuat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method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sendiri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untuk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melakukan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tindakan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tertentu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.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793883" y="479679"/>
            <a:ext cx="86042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Membuat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 Method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3C557C-415F-408D-8AA8-CE6C570BF654}"/>
              </a:ext>
            </a:extLst>
          </p:cNvPr>
          <p:cNvSpPr/>
          <p:nvPr/>
        </p:nvSpPr>
        <p:spPr>
          <a:xfrm>
            <a:off x="816075" y="1630699"/>
            <a:ext cx="10245216" cy="1288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Sintaks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dalam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membuat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method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bisa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dibuat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dengan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 </a:t>
            </a:r>
            <a:r>
              <a:rPr lang="en-US" altLang="zh-CN" sz="2400" dirty="0" err="1">
                <a:solidFill>
                  <a:schemeClr val="bg2">
                    <a:lumMod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cara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endParaRPr lang="en-US" altLang="zh-CN" sz="2400" dirty="0">
              <a:solidFill>
                <a:schemeClr val="bg2">
                  <a:lumMod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6C55B3-332A-4ACC-BB58-62114F2E6A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0774" y="3938359"/>
            <a:ext cx="7263870" cy="18558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C49C68-7BC9-4168-A0EE-1CF385D034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386" y="2538640"/>
            <a:ext cx="6654168" cy="128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015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793883" y="479679"/>
            <a:ext cx="86042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Membuat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 Method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C49C68-7BC9-4168-A0EE-1CF385D034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160" y="1373517"/>
            <a:ext cx="6654168" cy="128894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8D5081A-84F2-4C17-B4D2-7BAC6B2D8C0F}"/>
              </a:ext>
            </a:extLst>
          </p:cNvPr>
          <p:cNvSpPr/>
          <p:nvPr/>
        </p:nvSpPr>
        <p:spPr>
          <a:xfrm>
            <a:off x="811158" y="3002300"/>
            <a:ext cx="10569680" cy="2830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modifier </a:t>
            </a:r>
            <a:r>
              <a:rPr lang="en-US" dirty="0" err="1"/>
              <a:t>yaitu</a:t>
            </a:r>
            <a:r>
              <a:rPr lang="en-US" b="1" dirty="0"/>
              <a:t> </a:t>
            </a:r>
            <a:r>
              <a:rPr lang="en-US" dirty="0"/>
              <a:t> </a:t>
            </a:r>
            <a:r>
              <a:rPr lang="en-US" dirty="0" err="1"/>
              <a:t>mendefinisikan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method dan </a:t>
            </a:r>
            <a:r>
              <a:rPr lang="en-US" dirty="0" err="1"/>
              <a:t>opsional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.</a:t>
            </a: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b="1" dirty="0" err="1"/>
              <a:t>returnType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method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mengembalikan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.</a:t>
            </a: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b="1" dirty="0" err="1"/>
              <a:t>nameOfMethod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method.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tangan</a:t>
            </a:r>
            <a:r>
              <a:rPr lang="en-US" dirty="0"/>
              <a:t> method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method dan daftar parameter.</a:t>
            </a: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Parameter List </a:t>
            </a:r>
            <a:r>
              <a:rPr lang="en-US" dirty="0" err="1"/>
              <a:t>yaitu</a:t>
            </a:r>
            <a:r>
              <a:rPr lang="en-US" dirty="0"/>
              <a:t> Daftar parameter,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, </a:t>
            </a:r>
            <a:r>
              <a:rPr lang="en-US" dirty="0" err="1"/>
              <a:t>urutan</a:t>
            </a:r>
            <a:r>
              <a:rPr lang="en-US" dirty="0"/>
              <a:t>, dan </a:t>
            </a:r>
            <a:r>
              <a:rPr lang="en-US" dirty="0" err="1"/>
              <a:t>jumlah</a:t>
            </a:r>
            <a:r>
              <a:rPr lang="en-US" dirty="0"/>
              <a:t> parameter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method.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opsional</a:t>
            </a:r>
            <a:r>
              <a:rPr lang="en-US" dirty="0"/>
              <a:t>, method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berisi</a:t>
            </a:r>
            <a:r>
              <a:rPr lang="en-US" dirty="0"/>
              <a:t> parameter nol.</a:t>
            </a: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method body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Tubuh</a:t>
            </a:r>
            <a:r>
              <a:rPr lang="en-US" dirty="0"/>
              <a:t> method </a:t>
            </a:r>
            <a:r>
              <a:rPr lang="en-US" dirty="0" err="1"/>
              <a:t>mendefinisikan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method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8182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793883" y="479679"/>
            <a:ext cx="86042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Membuat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 Method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D5081A-84F2-4C17-B4D2-7BAC6B2D8C0F}"/>
              </a:ext>
            </a:extLst>
          </p:cNvPr>
          <p:cNvSpPr/>
          <p:nvPr/>
        </p:nvSpPr>
        <p:spPr>
          <a:xfrm>
            <a:off x="693171" y="1188248"/>
            <a:ext cx="10569680" cy="406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method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i="1" dirty="0"/>
              <a:t>main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09F39F-362E-4A84-B581-74071248EC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2329" y="1900706"/>
            <a:ext cx="4731774" cy="2023456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7CDF252-5823-436E-A66C-B400BA145AA5}"/>
              </a:ext>
            </a:extLst>
          </p:cNvPr>
          <p:cNvSpPr/>
          <p:nvPr/>
        </p:nvSpPr>
        <p:spPr>
          <a:xfrm>
            <a:off x="1029929" y="4229649"/>
            <a:ext cx="9768348" cy="1099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b="1" dirty="0" err="1"/>
              <a:t>myMethod</a:t>
            </a:r>
            <a:r>
              <a:rPr lang="en-US" b="1" dirty="0"/>
              <a:t>()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metode</a:t>
            </a:r>
            <a:endParaRPr lang="en-US" dirty="0"/>
          </a:p>
          <a:p>
            <a:pPr>
              <a:lnSpc>
                <a:spcPct val="125000"/>
              </a:lnSpc>
            </a:pPr>
            <a:r>
              <a:rPr lang="en-US" b="1" dirty="0"/>
              <a:t>static</a:t>
            </a:r>
            <a:r>
              <a:rPr lang="en-US" dirty="0"/>
              <a:t>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milik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i="1" dirty="0"/>
              <a:t>Main</a:t>
            </a:r>
            <a:r>
              <a:rPr lang="en-US" dirty="0"/>
              <a:t> dan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i="1" dirty="0"/>
              <a:t>Main</a:t>
            </a:r>
            <a:r>
              <a:rPr lang="en-US" dirty="0"/>
              <a:t>. </a:t>
            </a:r>
          </a:p>
          <a:p>
            <a:pPr>
              <a:lnSpc>
                <a:spcPct val="125000"/>
              </a:lnSpc>
            </a:pPr>
            <a:r>
              <a:rPr lang="en-US" b="1" dirty="0"/>
              <a:t>void</a:t>
            </a:r>
            <a:r>
              <a:rPr lang="en-US" dirty="0"/>
              <a:t>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balik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706224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TAwNmI4M2UxM2ExNDIyNjEzMmMwOTBjNTdjYTI2OTA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思源黑体 CN Light"/>
        <a:ea typeface=""/>
        <a:cs typeface=""/>
        <a:font script="Jpan" typeface="游ゴシック"/>
        <a:font script="Hang" typeface="맑은 고딕"/>
        <a:font script="Hans" typeface="思源黑体 CN Light"/>
        <a:font script="Hant" typeface="新細明體"/>
        <a:font script="Arab" typeface="思源黑体 CN Regular"/>
        <a:font script="Hebr" typeface="思源黑体 CN Regular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思源黑体 CN Regular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FF6737"/>
            </a:gs>
            <a:gs pos="48000">
              <a:srgbClr val="FF784E"/>
            </a:gs>
          </a:gsLst>
          <a:lin ang="10800000" scaled="1"/>
          <a:tileRect/>
        </a:gradFill>
        <a:ln>
          <a:noFill/>
        </a:ln>
      </a:spPr>
      <a:bodyPr rtlCol="0" anchor="ctr"/>
      <a:lstStyle>
        <a:defPPr algn="ctr">
          <a:defRPr sz="6600" kern="2500" dirty="0" smtClean="0">
            <a:solidFill>
              <a:schemeClr val="bg1"/>
            </a:solidFill>
            <a:latin typeface="思源黑体 ExtraLight" panose="020B0200000000000000" pitchFamily="34" charset="-122"/>
            <a:ea typeface="思源黑体 ExtraLight" panose="020B0200000000000000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思源黑体 CN Light"/>
        <a:ea typeface=""/>
        <a:cs typeface=""/>
        <a:font script="Jpan" typeface="游ゴシック"/>
        <a:font script="Hang" typeface="맑은 고딕"/>
        <a:font script="Hans" typeface="思源黑体 CN Light"/>
        <a:font script="Hant" typeface="新細明體"/>
        <a:font script="Arab" typeface="思源黑体 CN Regular"/>
        <a:font script="Hebr" typeface="思源黑体 CN Regular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思源黑体 CN Regular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思源黑体 C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思源黑体 CN Regular"/>
        <a:ea typeface=""/>
        <a:cs typeface=""/>
        <a:font script="Jpan" typeface="ＭＳ Ｐゴシック"/>
        <a:font script="Hang" typeface="맑은 고딕"/>
        <a:font script="Hans" typeface="思源黑体 CN Light"/>
        <a:font script="Hant" typeface="新細明體"/>
        <a:font script="Arab" typeface="思源黑体 CN Regular"/>
        <a:font script="Hebr" typeface="思源黑体 CN Regular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思源黑体 CN Regular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356</Words>
  <Application>Microsoft Office PowerPoint</Application>
  <PresentationFormat>Widescreen</PresentationFormat>
  <Paragraphs>51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6" baseType="lpstr">
      <vt:lpstr>Arial</vt:lpstr>
      <vt:lpstr>Arial Black</vt:lpstr>
      <vt:lpstr>Trebuchet MS</vt:lpstr>
      <vt:lpstr>Verdana</vt:lpstr>
      <vt:lpstr>Wingdings</vt:lpstr>
      <vt:lpstr>庞门正道标题体</vt:lpstr>
      <vt:lpstr>思源宋体 CN Heavy</vt:lpstr>
      <vt:lpstr>思源黑体 CN Bold</vt:lpstr>
      <vt:lpstr>思源黑体 CN Heavy</vt:lpstr>
      <vt:lpstr>思源黑体 CN Light</vt:lpstr>
      <vt:lpstr>思源黑体 CN Regular</vt:lpstr>
      <vt:lpstr>思源黑体 ExtraLight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Syalis Ibnih</dc:creator>
  <cp:lastModifiedBy>Apandi</cp:lastModifiedBy>
  <cp:revision>777</cp:revision>
  <dcterms:created xsi:type="dcterms:W3CDTF">2020-07-07T03:15:00Z</dcterms:created>
  <dcterms:modified xsi:type="dcterms:W3CDTF">2022-08-29T09:30:23Z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C6E3E62C7AD842AE96887C97A8879F52</vt:lpwstr>
  </property>
</Properties>
</file>