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917" r:id="rId2"/>
    <p:sldId id="1779" r:id="rId3"/>
    <p:sldId id="1718" r:id="rId4"/>
    <p:sldId id="2091" r:id="rId5"/>
    <p:sldId id="2099" r:id="rId6"/>
    <p:sldId id="2100" r:id="rId7"/>
    <p:sldId id="2098" r:id="rId8"/>
    <p:sldId id="2067" r:id="rId9"/>
    <p:sldId id="2101" r:id="rId10"/>
    <p:sldId id="2102" r:id="rId11"/>
    <p:sldId id="2087" r:id="rId12"/>
    <p:sldId id="2096" r:id="rId13"/>
    <p:sldId id="2103" r:id="rId14"/>
    <p:sldId id="2097" r:id="rId15"/>
    <p:sldId id="2079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3C8"/>
    <a:srgbClr val="0B15D0"/>
    <a:srgbClr val="101BE1"/>
    <a:srgbClr val="FFFFFF"/>
    <a:srgbClr val="9AA4EF"/>
    <a:srgbClr val="5E96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291" autoAdjust="0"/>
  </p:normalViewPr>
  <p:slideViewPr>
    <p:cSldViewPr snapToGrid="0">
      <p:cViewPr varScale="1">
        <p:scale>
          <a:sx n="43" d="100"/>
          <a:sy n="43" d="100"/>
        </p:scale>
        <p:origin x="72" y="414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29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8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97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3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72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9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99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51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8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777444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</a:t>
            </a:r>
            <a:r>
              <a:rPr lang="en-US" kern="2500" cap="all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12 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–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Pewarisan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dan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polimorfisme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Algoritma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&amp; </a:t>
            </a: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Pemrograman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2a</a:t>
            </a:r>
            <a:endParaRPr lang="zh-CN" sz="36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Final Class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73390" y="1450599"/>
            <a:ext cx="10245216" cy="198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Dalam</a:t>
            </a:r>
            <a:r>
              <a:rPr lang="en-US" sz="2000" dirty="0"/>
              <a:t> Java, juga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mendeklarasikan</a:t>
            </a:r>
            <a:r>
              <a:rPr lang="en-US" sz="2000" dirty="0"/>
              <a:t> class-class yang </a:t>
            </a:r>
            <a:r>
              <a:rPr lang="en-US" sz="2000" dirty="0" err="1"/>
              <a:t>tidak</a:t>
            </a:r>
            <a:r>
              <a:rPr lang="en-US" sz="2000" dirty="0"/>
              <a:t> lama </a:t>
            </a:r>
            <a:r>
              <a:rPr lang="en-US" sz="2000" dirty="0" err="1"/>
              <a:t>menjadi</a:t>
            </a:r>
            <a:r>
              <a:rPr lang="en-US" sz="2000" dirty="0"/>
              <a:t> subclass. Class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dinamakan</a:t>
            </a:r>
            <a:r>
              <a:rPr lang="en-US" sz="2000" dirty="0"/>
              <a:t> </a:t>
            </a:r>
            <a:r>
              <a:rPr lang="en-US" sz="2000" b="1" dirty="0"/>
              <a:t>class final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mendeklarasikan</a:t>
            </a:r>
            <a:r>
              <a:rPr lang="en-US" sz="2000" dirty="0"/>
              <a:t> class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final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b="1" dirty="0"/>
              <a:t>final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deklarasi</a:t>
            </a:r>
            <a:r>
              <a:rPr lang="en-US" sz="2000" dirty="0"/>
              <a:t> class.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class Vehicle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final,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,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DC048-32E0-4550-A170-E6DB28731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812" y="3428999"/>
            <a:ext cx="3607753" cy="229463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A73BB4-C178-4072-8161-9BF6CF22F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096" y="4790186"/>
            <a:ext cx="4429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Polimorfisme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6863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Pengertian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Polimorfisme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64F41-0003-471D-A48A-66D29546EC23}"/>
              </a:ext>
            </a:extLst>
          </p:cNvPr>
          <p:cNvSpPr/>
          <p:nvPr/>
        </p:nvSpPr>
        <p:spPr>
          <a:xfrm>
            <a:off x="1012721" y="1598954"/>
            <a:ext cx="9945330" cy="235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Polimorfisme</a:t>
            </a:r>
            <a:r>
              <a:rPr lang="en-US" sz="2400" b="1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OOP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di mana class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“</a:t>
            </a:r>
            <a:r>
              <a:rPr lang="en-US" sz="2400" dirty="0" err="1"/>
              <a:t>bentuk</a:t>
            </a:r>
            <a:r>
              <a:rPr lang="en-US" sz="2400" dirty="0"/>
              <a:t>” method yang </a:t>
            </a:r>
            <a:r>
              <a:rPr lang="en-US" sz="2400" dirty="0" err="1"/>
              <a:t>berbeda-beda</a:t>
            </a:r>
            <a:r>
              <a:rPr lang="en-US" sz="2400" dirty="0"/>
              <a:t>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namanya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.  “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Bentuk</a:t>
            </a:r>
            <a:r>
              <a:rPr lang="en-US" sz="2400" dirty="0"/>
              <a:t>”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diartikan</a:t>
            </a:r>
            <a:r>
              <a:rPr lang="en-US" sz="2400" dirty="0"/>
              <a:t>: </a:t>
            </a:r>
            <a:r>
              <a:rPr lang="en-US" sz="2400" dirty="0" err="1"/>
              <a:t>isinya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, </a:t>
            </a:r>
            <a:r>
              <a:rPr lang="en-US" sz="2400" dirty="0" err="1"/>
              <a:t>parameternya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, dan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datanya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523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Jenis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Polimorfisme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64F41-0003-471D-A48A-66D29546EC23}"/>
              </a:ext>
            </a:extLst>
          </p:cNvPr>
          <p:cNvSpPr/>
          <p:nvPr/>
        </p:nvSpPr>
        <p:spPr>
          <a:xfrm>
            <a:off x="1012721" y="1598954"/>
            <a:ext cx="9945330" cy="28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/>
              <a:t>1. </a:t>
            </a:r>
            <a:r>
              <a:rPr lang="en-US" sz="2400" b="1" dirty="0"/>
              <a:t>Static Polymorphism </a:t>
            </a:r>
            <a:r>
              <a:rPr lang="en-US" sz="2400" dirty="0"/>
              <a:t>(</a:t>
            </a:r>
            <a:r>
              <a:rPr lang="en-US" sz="2400" dirty="0" err="1"/>
              <a:t>Polimorfisme</a:t>
            </a:r>
            <a:r>
              <a:rPr lang="en-US" sz="2400" dirty="0"/>
              <a:t> </a:t>
            </a:r>
            <a:r>
              <a:rPr lang="en-US" sz="2400" dirty="0" err="1"/>
              <a:t>statis</a:t>
            </a:r>
            <a:r>
              <a:rPr lang="en-US" sz="2400" dirty="0"/>
              <a:t>);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2. </a:t>
            </a:r>
            <a:r>
              <a:rPr lang="en-US" sz="2400" b="1" dirty="0"/>
              <a:t>Dynamic Polymorphism </a:t>
            </a:r>
            <a:r>
              <a:rPr lang="en-US" sz="2400" dirty="0"/>
              <a:t>(</a:t>
            </a:r>
            <a:r>
              <a:rPr lang="en-US" sz="2400" dirty="0" err="1"/>
              <a:t>Polimorfisme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r>
              <a:rPr lang="en-US" sz="2400" dirty="0"/>
              <a:t>).</a:t>
            </a:r>
          </a:p>
          <a:p>
            <a:pPr>
              <a:lnSpc>
                <a:spcPct val="125000"/>
              </a:lnSpc>
            </a:pPr>
            <a:endParaRPr lang="en-US" sz="24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Beda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terletak</a:t>
            </a:r>
            <a:r>
              <a:rPr lang="en-US" sz="2400" dirty="0"/>
              <a:t> pada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polimorfismenya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Polimorfisme</a:t>
            </a:r>
            <a:r>
              <a:rPr lang="en-US" sz="2400" dirty="0"/>
              <a:t> </a:t>
            </a:r>
            <a:r>
              <a:rPr lang="en-US" sz="2400" dirty="0" err="1"/>
              <a:t>statis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method </a:t>
            </a:r>
            <a:r>
              <a:rPr lang="en-US" sz="2400" b="1" dirty="0"/>
              <a:t>overloading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polimorfisme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b="1" dirty="0"/>
              <a:t>method overriding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75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Contoh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Polimorfisme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BB678-4E2C-4C13-905A-5E7DF0ECF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679"/>
          <a:stretch/>
        </p:blipFill>
        <p:spPr>
          <a:xfrm>
            <a:off x="750631" y="1696194"/>
            <a:ext cx="5065149" cy="3725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3F45C-9DCC-4F35-80C8-88B38031ED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321"/>
          <a:stretch/>
        </p:blipFill>
        <p:spPr>
          <a:xfrm>
            <a:off x="5815779" y="1703710"/>
            <a:ext cx="5321725" cy="23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639" y="1320938"/>
            <a:ext cx="14754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B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A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H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A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A</a:t>
            </a:r>
          </a:p>
          <a:p>
            <a:pPr algn="dist"/>
            <a:r>
              <a:rPr lang="en-US" altLang="zh-CN" sz="36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N</a:t>
            </a:r>
            <a:endParaRPr lang="zh-CN" sz="36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2976" y="1710182"/>
            <a:ext cx="3786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kern="2500" dirty="0" err="1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Pengertian</a:t>
            </a:r>
            <a:r>
              <a:rPr lang="en-US" sz="2000" kern="2500" dirty="0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 Inheritance/</a:t>
            </a:r>
            <a:r>
              <a:rPr lang="en-US" sz="2000" kern="2500" dirty="0" err="1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Pewarisan</a:t>
            </a:r>
            <a:endParaRPr sz="2000" kern="2500" dirty="0">
              <a:solidFill>
                <a:schemeClr val="bg1"/>
              </a:solidFill>
              <a:latin typeface="思源黑体 CN Light"/>
              <a:ea typeface="思源黑体 CN Regular" panose="020B0500000000000000"/>
              <a:cs typeface="庞门正道标题体" panose="0201060003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86471" y="1419860"/>
            <a:ext cx="1028700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01</a:t>
            </a:r>
          </a:p>
        </p:txBody>
      </p:sp>
      <p:sp>
        <p:nvSpPr>
          <p:cNvPr id="43" name="矩形 42"/>
          <p:cNvSpPr/>
          <p:nvPr/>
        </p:nvSpPr>
        <p:spPr>
          <a:xfrm>
            <a:off x="5532976" y="3318509"/>
            <a:ext cx="5528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Mendefinisikan</a:t>
            </a:r>
            <a:r>
              <a:rPr lang="en-US" sz="20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Superclass dan Subclass</a:t>
            </a:r>
          </a:p>
        </p:txBody>
      </p:sp>
      <p:sp>
        <p:nvSpPr>
          <p:cNvPr id="44" name="矩形 43"/>
          <p:cNvSpPr/>
          <p:nvPr/>
        </p:nvSpPr>
        <p:spPr>
          <a:xfrm>
            <a:off x="4286471" y="3020695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02</a:t>
            </a:r>
          </a:p>
        </p:txBody>
      </p:sp>
      <p:sp>
        <p:nvSpPr>
          <p:cNvPr id="51" name="矩形 50"/>
          <p:cNvSpPr/>
          <p:nvPr/>
        </p:nvSpPr>
        <p:spPr>
          <a:xfrm>
            <a:off x="5532976" y="4972766"/>
            <a:ext cx="206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Polimorfisme</a:t>
            </a:r>
            <a:endParaRPr lang="en-US" sz="2000" kern="25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庞门正道标题体" panose="0201060003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6471" y="4638511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Pengertian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Inheritance/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Pewarisan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Pengertian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Inheritance/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Pewarisan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19314" y="1453718"/>
            <a:ext cx="10009242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b="1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Inheritance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konsep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dimana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menurunkan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property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method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dimilikinya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kepada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lain.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Konsep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inheritance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dipakai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memanfaatkan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fitur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code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reuse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yakni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menghindari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terjadinya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duplikasi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kode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Indonesia,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inheritance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juga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pewarisan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penurunan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3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Pengertian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Inheritance/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Pewarisan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719189"/>
            <a:ext cx="10500853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Konsep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inheritance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struktur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hierarchy class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kode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 Class yang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diturunkan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bisa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parent class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),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super class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base class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Sedangkan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yang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menerima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penurunan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bisa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anak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child class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),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sub class, derived class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heir class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01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Inheritance pada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322590"/>
            <a:ext cx="10500853" cy="4296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Java,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semua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class,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termasuk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yang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membangun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Java API,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subclasses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superclass Object.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Contoh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hirarki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diperlihatkan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bawah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di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atas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utama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hirarki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dikenal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superclass.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Sementara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di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bawah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pokok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hirarki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dikenal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subclass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6AD4E-5102-40E4-9568-377A0043B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84" y="2113365"/>
            <a:ext cx="43434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7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Mendefinisikan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Superclass dan Subclass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9415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Mendefinisikan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Superclass dan Subclass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30823" y="1376857"/>
            <a:ext cx="1024521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memperoleh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class,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kata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kunci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extend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mengilustrasikannya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contoh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induk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Dimisalkan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induk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dinamakan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Vehicle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88B48-9FFF-4D00-AC02-9431BEB8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25" y="2420612"/>
            <a:ext cx="7208515" cy="322801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3050A90-7662-4509-B596-00F5925A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57" y="4064546"/>
            <a:ext cx="2514098" cy="144571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Car</a:t>
            </a:r>
            <a:r>
              <a:rPr lang="en-US" altLang="en-US" dirty="0">
                <a:solidFill>
                  <a:srgbClr val="000000"/>
                </a:solidFill>
              </a:rPr>
              <a:t>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(subclass)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mewarisi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atribut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metode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Vehicle</a:t>
            </a:r>
            <a:r>
              <a:rPr lang="en-US" altLang="en-US" dirty="0">
                <a:solidFill>
                  <a:srgbClr val="000000"/>
                </a:solidFill>
              </a:rPr>
              <a:t>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(superclass):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Kata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Kunci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Super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907799"/>
            <a:ext cx="10245216" cy="28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Subclass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constructor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eksplisit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superclass </a:t>
            </a:r>
            <a:r>
              <a:rPr lang="en-US" sz="2400" dirty="0" err="1"/>
              <a:t>terdekat</a:t>
            </a:r>
            <a:r>
              <a:rPr lang="en-US" sz="2400" dirty="0"/>
              <a:t>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pemanggil</a:t>
            </a:r>
            <a:r>
              <a:rPr lang="en-US" sz="2400" dirty="0"/>
              <a:t> constructor </a:t>
            </a:r>
            <a:r>
              <a:rPr lang="en-US" sz="2400" b="1" dirty="0"/>
              <a:t>super</a:t>
            </a:r>
            <a:r>
              <a:rPr lang="en-US" sz="2400" dirty="0"/>
              <a:t>. </a:t>
            </a:r>
            <a:r>
              <a:rPr lang="en-US" sz="2400" dirty="0" err="1"/>
              <a:t>Pemanggil</a:t>
            </a:r>
            <a:r>
              <a:rPr lang="en-US" sz="2400" dirty="0"/>
              <a:t> constructor super </a:t>
            </a:r>
            <a:r>
              <a:rPr lang="en-US" sz="2400" dirty="0" err="1"/>
              <a:t>dalam</a:t>
            </a:r>
            <a:r>
              <a:rPr lang="en-US" sz="2400" dirty="0"/>
              <a:t> constructor </a:t>
            </a:r>
            <a:r>
              <a:rPr lang="en-US" sz="2400" dirty="0" err="1"/>
              <a:t>dari</a:t>
            </a:r>
            <a:r>
              <a:rPr lang="en-US" sz="2400" dirty="0"/>
              <a:t> subclass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superclass constructor yang </a:t>
            </a:r>
            <a:r>
              <a:rPr lang="sv-SE" sz="2400" dirty="0"/>
              <a:t>bersangkutan, berdasar dari argumen sebelumnya.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124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452</Words>
  <Application>Microsoft Office PowerPoint</Application>
  <PresentationFormat>Widescreen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 Black</vt:lpstr>
      <vt:lpstr>Trebuchet MS</vt:lpstr>
      <vt:lpstr>Verdana</vt:lpstr>
      <vt:lpstr>Wingdings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Apandi</cp:lastModifiedBy>
  <cp:revision>788</cp:revision>
  <dcterms:created xsi:type="dcterms:W3CDTF">2020-07-07T03:15:00Z</dcterms:created>
  <dcterms:modified xsi:type="dcterms:W3CDTF">2022-08-29T07:42:40Z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