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917" r:id="rId2"/>
    <p:sldId id="1779" r:id="rId3"/>
    <p:sldId id="1718" r:id="rId4"/>
    <p:sldId id="2091" r:id="rId5"/>
    <p:sldId id="2111" r:id="rId6"/>
    <p:sldId id="2114" r:id="rId7"/>
    <p:sldId id="2104" r:id="rId8"/>
    <p:sldId id="2105" r:id="rId9"/>
    <p:sldId id="2106" r:id="rId10"/>
    <p:sldId id="2107" r:id="rId11"/>
    <p:sldId id="2112" r:id="rId12"/>
    <p:sldId id="2113" r:id="rId13"/>
    <p:sldId id="2098" r:id="rId14"/>
    <p:sldId id="2100" r:id="rId15"/>
    <p:sldId id="2108" r:id="rId16"/>
    <p:sldId id="2067" r:id="rId17"/>
    <p:sldId id="2079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E1"/>
    <a:srgbClr val="0913C8"/>
    <a:srgbClr val="0B15D0"/>
    <a:srgbClr val="101BE1"/>
    <a:srgbClr val="FFFFFF"/>
    <a:srgbClr val="9AA4EF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291" autoAdjust="0"/>
  </p:normalViewPr>
  <p:slideViewPr>
    <p:cSldViewPr snapToGrid="0">
      <p:cViewPr varScale="1">
        <p:scale>
          <a:sx n="43" d="100"/>
          <a:sy n="43" d="100"/>
        </p:scale>
        <p:origin x="72" y="414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8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662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270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180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511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224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59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46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92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7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7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2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7774448" cy="7232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14 </a:t>
            </a:r>
          </a:p>
          <a:p>
            <a:pPr>
              <a:lnSpc>
                <a:spcPct val="100000"/>
              </a:lnSpc>
            </a:pPr>
            <a:r>
              <a:rPr lang="en-US" kern="2500" cap="all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Graphical User Interface (GUI) </a:t>
            </a:r>
            <a:r>
              <a:rPr lang="en-US" kern="2500" cap="all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pada Java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>
            <a:cxnSpLocks/>
          </p:cNvCxnSpPr>
          <p:nvPr/>
        </p:nvCxnSpPr>
        <p:spPr>
          <a:xfrm flipH="1">
            <a:off x="1049242" y="4027402"/>
            <a:ext cx="729834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64633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600" kern="2500" cap="all" dirty="0" err="1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Algoritma</a:t>
            </a:r>
            <a:r>
              <a:rPr lang="en-US" altLang="zh-CN" sz="3600" kern="2500" cap="all" dirty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 &amp; </a:t>
            </a:r>
            <a:r>
              <a:rPr lang="en-US" altLang="zh-CN" sz="3600" kern="2500" cap="all" dirty="0" err="1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Pemrograman</a:t>
            </a:r>
            <a:r>
              <a:rPr lang="en-US" altLang="zh-CN" sz="3600" kern="2500" cap="all" dirty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 2a</a:t>
            </a:r>
            <a:endParaRPr lang="zh-CN" sz="36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KOMPONEN DASAR SWING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919314" y="1453718"/>
            <a:ext cx="10009242" cy="3904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Top-Level Container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kontainer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dasar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dimana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lainnya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diletakkan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JFrame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JDialog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Applet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Intermediate Container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kontainer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perantara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dimana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lainnya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diletakkan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JPanel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JScrollPane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JTabbedPane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JToolbar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JSplitPane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Atomic Component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memiliki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spesifik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menerima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interaksi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langsung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user (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JButton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JLabel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JTextArea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dsb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Layout Manager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mengatur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tata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letak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posisi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kontainer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BorderLayout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BoxLayout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FlowLayout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GridBagLayout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GridLayout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Event Handling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menangani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event yang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dilakukan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user (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klik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mouse,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ketik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keyboard,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perbesar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frame,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dsb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109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KOMPONEN SWING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0E75E3-3055-4AE6-93AC-EC96E3AC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66" y="1183050"/>
            <a:ext cx="8786648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7D28DA21-6DF3-46A3-BD0C-3D0CDB492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66" y="2181588"/>
            <a:ext cx="8786648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24F9B54-FA39-4B3B-9A01-C2D22126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66" y="3181713"/>
            <a:ext cx="8786648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7CEA15F0-1193-4075-BFD3-9E5984F1F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66" y="4180250"/>
            <a:ext cx="8786648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2A10096-F689-475A-BF66-BB1F4052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66" y="5178788"/>
            <a:ext cx="8786648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5E839F-9890-41BB-948A-609F2A689D72}"/>
              </a:ext>
            </a:extLst>
          </p:cNvPr>
          <p:cNvSpPr txBox="1"/>
          <p:nvPr/>
        </p:nvSpPr>
        <p:spPr>
          <a:xfrm>
            <a:off x="1902542" y="1254969"/>
            <a:ext cx="188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JComponent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9B9BA-68EB-489A-8812-4629C1DE9E9A}"/>
              </a:ext>
            </a:extLst>
          </p:cNvPr>
          <p:cNvSpPr txBox="1"/>
          <p:nvPr/>
        </p:nvSpPr>
        <p:spPr>
          <a:xfrm>
            <a:off x="1902542" y="2251539"/>
            <a:ext cx="1216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JButton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BF286-28D6-4CD3-A3B3-B112430087A2}"/>
              </a:ext>
            </a:extLst>
          </p:cNvPr>
          <p:cNvSpPr txBox="1"/>
          <p:nvPr/>
        </p:nvSpPr>
        <p:spPr>
          <a:xfrm>
            <a:off x="1902542" y="3253632"/>
            <a:ext cx="165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JCheckbox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B6EC2-C8D0-43EB-91DC-2F6F0027008F}"/>
              </a:ext>
            </a:extLst>
          </p:cNvPr>
          <p:cNvSpPr txBox="1"/>
          <p:nvPr/>
        </p:nvSpPr>
        <p:spPr>
          <a:xfrm>
            <a:off x="1902542" y="4250202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JFileChooser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0A93-9635-4039-B681-BF7CFC04768C}"/>
              </a:ext>
            </a:extLst>
          </p:cNvPr>
          <p:cNvSpPr txBox="1"/>
          <p:nvPr/>
        </p:nvSpPr>
        <p:spPr>
          <a:xfrm>
            <a:off x="1902542" y="5250707"/>
            <a:ext cx="14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JTextField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687F1-F831-4D59-94B0-CFFFCF917A0B}"/>
              </a:ext>
            </a:extLst>
          </p:cNvPr>
          <p:cNvSpPr/>
          <p:nvPr/>
        </p:nvSpPr>
        <p:spPr>
          <a:xfrm>
            <a:off x="2154413" y="1777084"/>
            <a:ext cx="4602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Kelas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Swing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92212A-B3D7-4D4D-B862-471EECCD760C}"/>
              </a:ext>
            </a:extLst>
          </p:cNvPr>
          <p:cNvSpPr/>
          <p:nvPr/>
        </p:nvSpPr>
        <p:spPr>
          <a:xfrm>
            <a:off x="2154413" y="2778162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Tombol</a:t>
            </a:r>
            <a:r>
              <a:rPr lang="en-US" dirty="0"/>
              <a:t> “push”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B1ECD-4AD1-4AB8-80B1-C86B4E599867}"/>
              </a:ext>
            </a:extLst>
          </p:cNvPr>
          <p:cNvSpPr/>
          <p:nvPr/>
        </p:nvSpPr>
        <p:spPr>
          <a:xfrm>
            <a:off x="2141482" y="3790410"/>
            <a:ext cx="5271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Item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8CAF5-BEAC-40A3-BE25-E90D6985E5CE}"/>
              </a:ext>
            </a:extLst>
          </p:cNvPr>
          <p:cNvSpPr/>
          <p:nvPr/>
        </p:nvSpPr>
        <p:spPr>
          <a:xfrm>
            <a:off x="2141482" y="4751375"/>
            <a:ext cx="5278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A88AA-72D5-4F9E-9E81-6D567E4913B0}"/>
              </a:ext>
            </a:extLst>
          </p:cNvPr>
          <p:cNvSpPr/>
          <p:nvPr/>
        </p:nvSpPr>
        <p:spPr>
          <a:xfrm>
            <a:off x="2141482" y="5760033"/>
            <a:ext cx="4702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text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13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8B75CC7-912E-4BAD-890B-D1E2759B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56409" y="1263103"/>
            <a:ext cx="7956265" cy="43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718C2A80-BC17-4450-AEEC-FF0967F3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56409" y="2077866"/>
            <a:ext cx="7956265" cy="4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0946138-F2D1-4959-B1A4-53466FF9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56409" y="2885129"/>
            <a:ext cx="7956265" cy="4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1A4E3D70-22E1-4422-8989-2A83F8E23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56409" y="3713197"/>
            <a:ext cx="7956265" cy="4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D16F6DD-DFA7-4A03-9844-761651C7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56409" y="4533484"/>
            <a:ext cx="7956265" cy="43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668A859F-24FC-4A69-A80F-7F6828D7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56409" y="5305059"/>
            <a:ext cx="7956265" cy="4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KOMPONEN SWING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E839F-9890-41BB-948A-609F2A689D72}"/>
              </a:ext>
            </a:extLst>
          </p:cNvPr>
          <p:cNvSpPr txBox="1"/>
          <p:nvPr/>
        </p:nvSpPr>
        <p:spPr>
          <a:xfrm>
            <a:off x="2325934" y="1255021"/>
            <a:ext cx="96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JFrame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9B9BA-68EB-489A-8812-4629C1DE9E9A}"/>
              </a:ext>
            </a:extLst>
          </p:cNvPr>
          <p:cNvSpPr txBox="1"/>
          <p:nvPr/>
        </p:nvSpPr>
        <p:spPr>
          <a:xfrm>
            <a:off x="2370746" y="2043416"/>
            <a:ext cx="86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JFanel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BF286-28D6-4CD3-A3B3-B112430087A2}"/>
              </a:ext>
            </a:extLst>
          </p:cNvPr>
          <p:cNvSpPr txBox="1"/>
          <p:nvPr/>
        </p:nvSpPr>
        <p:spPr>
          <a:xfrm>
            <a:off x="2325934" y="2870578"/>
            <a:ext cx="1004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JApplet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B6EC2-C8D0-43EB-91DC-2F6F0027008F}"/>
              </a:ext>
            </a:extLst>
          </p:cNvPr>
          <p:cNvSpPr txBox="1"/>
          <p:nvPr/>
        </p:nvSpPr>
        <p:spPr>
          <a:xfrm>
            <a:off x="2325934" y="3719755"/>
            <a:ext cx="1609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JOptionPane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0A93-9635-4039-B681-BF7CFC04768C}"/>
              </a:ext>
            </a:extLst>
          </p:cNvPr>
          <p:cNvSpPr txBox="1"/>
          <p:nvPr/>
        </p:nvSpPr>
        <p:spPr>
          <a:xfrm>
            <a:off x="2360580" y="4540001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JDialog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687F1-F831-4D59-94B0-CFFFCF917A0B}"/>
              </a:ext>
            </a:extLst>
          </p:cNvPr>
          <p:cNvSpPr/>
          <p:nvPr/>
        </p:nvSpPr>
        <p:spPr>
          <a:xfrm>
            <a:off x="2277178" y="1689558"/>
            <a:ext cx="7883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content pane yang </a:t>
            </a:r>
            <a:r>
              <a:rPr lang="en-US" sz="1600" dirty="0" err="1"/>
              <a:t>terbaru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menambah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92212A-B3D7-4D4D-B862-471EECCD760C}"/>
              </a:ext>
            </a:extLst>
          </p:cNvPr>
          <p:cNvSpPr/>
          <p:nvPr/>
        </p:nvSpPr>
        <p:spPr>
          <a:xfrm>
            <a:off x="2274773" y="2509854"/>
            <a:ext cx="6596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Turunan</a:t>
            </a:r>
            <a:r>
              <a:rPr lang="en-US" sz="1600" dirty="0"/>
              <a:t> </a:t>
            </a:r>
            <a:r>
              <a:rPr lang="en-US" sz="1600" dirty="0" err="1"/>
              <a:t>Jcomponent</a:t>
            </a:r>
            <a:r>
              <a:rPr lang="en-US" sz="1600" dirty="0"/>
              <a:t>. </a:t>
            </a:r>
            <a:r>
              <a:rPr lang="en-US" sz="1600" dirty="0" err="1"/>
              <a:t>Kontainer</a:t>
            </a:r>
            <a:r>
              <a:rPr lang="en-US" sz="1600" dirty="0"/>
              <a:t> class </a:t>
            </a:r>
            <a:r>
              <a:rPr lang="en-US" sz="1600" dirty="0" err="1"/>
              <a:t>sederhana</a:t>
            </a:r>
            <a:r>
              <a:rPr lang="en-US" sz="1600" dirty="0"/>
              <a:t>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bukan</a:t>
            </a:r>
            <a:r>
              <a:rPr lang="en-US" sz="1600" dirty="0"/>
              <a:t> top-level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B1ECD-4AD1-4AB8-80B1-C86B4E599867}"/>
              </a:ext>
            </a:extLst>
          </p:cNvPr>
          <p:cNvSpPr/>
          <p:nvPr/>
        </p:nvSpPr>
        <p:spPr>
          <a:xfrm>
            <a:off x="2277178" y="3347900"/>
            <a:ext cx="4043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pada </a:t>
            </a:r>
            <a:r>
              <a:rPr lang="en-US" sz="1600" dirty="0" err="1"/>
              <a:t>kontainer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8CAF5-BEAC-40A3-BE25-E90D6985E5CE}"/>
              </a:ext>
            </a:extLst>
          </p:cNvPr>
          <p:cNvSpPr/>
          <p:nvPr/>
        </p:nvSpPr>
        <p:spPr>
          <a:xfrm>
            <a:off x="2277178" y="4145990"/>
            <a:ext cx="6203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Disediakan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popup </a:t>
            </a:r>
            <a:r>
              <a:rPr lang="en-US" sz="1600" dirty="0" err="1"/>
              <a:t>kotak</a:t>
            </a:r>
            <a:r>
              <a:rPr lang="en-US" sz="1600" dirty="0"/>
              <a:t> dialog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A88AA-72D5-4F9E-9E81-6D567E4913B0}"/>
              </a:ext>
            </a:extLst>
          </p:cNvPr>
          <p:cNvSpPr/>
          <p:nvPr/>
        </p:nvSpPr>
        <p:spPr>
          <a:xfrm>
            <a:off x="2277178" y="5725071"/>
            <a:ext cx="6271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Turunan</a:t>
            </a:r>
            <a:r>
              <a:rPr lang="en-US" sz="1600" dirty="0"/>
              <a:t> </a:t>
            </a:r>
            <a:r>
              <a:rPr lang="en-US" sz="1600" dirty="0" err="1"/>
              <a:t>Jcomponent</a:t>
            </a:r>
            <a:r>
              <a:rPr lang="en-US" sz="1600" dirty="0"/>
              <a:t>. </a:t>
            </a:r>
            <a:r>
              <a:rPr lang="en-US" sz="1600" dirty="0" err="1"/>
              <a:t>Mengijinkan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</a:t>
            </a:r>
            <a:r>
              <a:rPr lang="en-US" sz="1600" dirty="0" err="1"/>
              <a:t>warna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0B7EC2-6BE2-4054-91AC-C32035AC8A62}"/>
              </a:ext>
            </a:extLst>
          </p:cNvPr>
          <p:cNvSpPr txBox="1"/>
          <p:nvPr/>
        </p:nvSpPr>
        <p:spPr>
          <a:xfrm>
            <a:off x="2370746" y="5312512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JColorChooser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E8DCD5-4AB4-4661-A171-0320A6450629}"/>
              </a:ext>
            </a:extLst>
          </p:cNvPr>
          <p:cNvSpPr/>
          <p:nvPr/>
        </p:nvSpPr>
        <p:spPr>
          <a:xfrm>
            <a:off x="2325934" y="4916379"/>
            <a:ext cx="6930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menginformasikan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prompt</a:t>
            </a:r>
          </a:p>
        </p:txBody>
      </p:sp>
    </p:spTree>
    <p:extLst>
      <p:ext uri="{BB962C8B-B14F-4D97-AF65-F5344CB8AC3E}">
        <p14:creationId xmlns:p14="http://schemas.microsoft.com/office/powerpoint/2010/main" val="44229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Program Swing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9415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FILE INPUT STREAM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45571" y="1322590"/>
            <a:ext cx="10500853" cy="18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File input stream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membaca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data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file.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dibuat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kata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kunci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baru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jenis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konstruktor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disediakan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Konstruktor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berikut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mengambil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nama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file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string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membuat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stream input yang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membaca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file: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D687F-061F-4B33-8B1F-B0E2A6654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33" y="3676119"/>
            <a:ext cx="7951357" cy="416558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271EE-737C-412C-AB47-F7DCC9B52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833" y="4223889"/>
            <a:ext cx="6284088" cy="7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7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FILE OUTPUT STREAM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45571" y="1322590"/>
            <a:ext cx="10500853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File output stream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nn-NO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 membuat file dan menulis file data.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membuat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konstruktor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FileOutputStream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berikut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E1D89-8806-414D-BF0E-EAEF7083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02" y="2791537"/>
            <a:ext cx="7327406" cy="55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9005C-7F55-4872-B48E-0C50CB1CF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299" y="3429000"/>
            <a:ext cx="6920066" cy="9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PROGRAM INPUTSTREAM DAN OUTPUTSTREAM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050A90-7662-4509-B596-00F5925A7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870" y="3267440"/>
            <a:ext cx="2514098" cy="283071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DC143C"/>
                </a:solidFill>
              </a:rPr>
              <a:t>Kode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tersebut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akan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membuat</a:t>
            </a:r>
            <a:r>
              <a:rPr lang="en-US" altLang="en-US" dirty="0">
                <a:solidFill>
                  <a:srgbClr val="DC143C"/>
                </a:solidFill>
              </a:rPr>
              <a:t> file </a:t>
            </a:r>
            <a:r>
              <a:rPr lang="en-US" altLang="en-US" dirty="0" err="1">
                <a:solidFill>
                  <a:srgbClr val="DC143C"/>
                </a:solidFill>
              </a:rPr>
              <a:t>dengan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nama</a:t>
            </a:r>
            <a:r>
              <a:rPr lang="en-US" altLang="en-US" dirty="0">
                <a:solidFill>
                  <a:srgbClr val="DC143C"/>
                </a:solidFill>
              </a:rPr>
              <a:t> test.txt dan </a:t>
            </a:r>
            <a:r>
              <a:rPr lang="en-US" altLang="en-US" dirty="0" err="1">
                <a:solidFill>
                  <a:srgbClr val="DC143C"/>
                </a:solidFill>
              </a:rPr>
              <a:t>akan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menulis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angka</a:t>
            </a:r>
            <a:r>
              <a:rPr lang="en-US" altLang="en-US" dirty="0">
                <a:solidFill>
                  <a:srgbClr val="DC143C"/>
                </a:solidFill>
              </a:rPr>
              <a:t> yang </a:t>
            </a:r>
            <a:r>
              <a:rPr lang="en-US" altLang="en-US" dirty="0" err="1">
                <a:solidFill>
                  <a:srgbClr val="DC143C"/>
                </a:solidFill>
              </a:rPr>
              <a:t>diberikan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US" altLang="en-US" dirty="0" err="1">
                <a:solidFill>
                  <a:srgbClr val="DC143C"/>
                </a:solidFill>
              </a:rPr>
              <a:t>dalam</a:t>
            </a:r>
            <a:r>
              <a:rPr lang="en-US" altLang="en-US" dirty="0">
                <a:solidFill>
                  <a:srgbClr val="DC143C"/>
                </a:solidFill>
              </a:rPr>
              <a:t> format </a:t>
            </a:r>
            <a:r>
              <a:rPr lang="en-US" altLang="en-US" dirty="0" err="1">
                <a:solidFill>
                  <a:srgbClr val="DC143C"/>
                </a:solidFill>
              </a:rPr>
              <a:t>tipe</a:t>
            </a:r>
            <a:r>
              <a:rPr lang="en-US" altLang="en-US" dirty="0">
                <a:solidFill>
                  <a:srgbClr val="DC143C"/>
                </a:solidFill>
              </a:rPr>
              <a:t> data </a:t>
            </a:r>
            <a:r>
              <a:rPr lang="en-US" altLang="en-US" dirty="0" err="1">
                <a:solidFill>
                  <a:srgbClr val="DC143C"/>
                </a:solidFill>
              </a:rPr>
              <a:t>biner</a:t>
            </a:r>
            <a:r>
              <a:rPr lang="en-US" altLang="en-US" dirty="0">
                <a:solidFill>
                  <a:srgbClr val="DC143C"/>
                </a:solidFill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B3B6A-AF2F-4A22-91C6-6084EEAE4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39" y="1202301"/>
            <a:ext cx="4486275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7062" y="1159414"/>
            <a:ext cx="8111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RPS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2975" y="1676124"/>
            <a:ext cx="26299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kern="2500" dirty="0">
                <a:solidFill>
                  <a:schemeClr val="bg1"/>
                </a:solidFill>
                <a:latin typeface="思源黑体 CN Light"/>
                <a:ea typeface="思源黑体 CN Regular" panose="020B0500000000000000"/>
                <a:cs typeface="庞门正道标题体" panose="02010600030101010101" charset="-122"/>
              </a:rPr>
              <a:t>User Interface</a:t>
            </a:r>
            <a:endParaRPr sz="2400" kern="2500" dirty="0">
              <a:solidFill>
                <a:schemeClr val="bg1"/>
              </a:solidFill>
              <a:latin typeface="思源黑体 CN Light"/>
              <a:ea typeface="思源黑体 CN Regular" panose="020B0500000000000000"/>
              <a:cs typeface="庞门正道标题体" panose="0201060003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86471" y="1419860"/>
            <a:ext cx="1028700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01</a:t>
            </a:r>
          </a:p>
        </p:txBody>
      </p:sp>
      <p:sp>
        <p:nvSpPr>
          <p:cNvPr id="43" name="矩形 42"/>
          <p:cNvSpPr/>
          <p:nvPr/>
        </p:nvSpPr>
        <p:spPr>
          <a:xfrm>
            <a:off x="5532975" y="3289529"/>
            <a:ext cx="327181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AWT dan SWING</a:t>
            </a:r>
          </a:p>
        </p:txBody>
      </p:sp>
      <p:sp>
        <p:nvSpPr>
          <p:cNvPr id="44" name="矩形 43"/>
          <p:cNvSpPr/>
          <p:nvPr/>
        </p:nvSpPr>
        <p:spPr>
          <a:xfrm>
            <a:off x="4286471" y="3020695"/>
            <a:ext cx="1042035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02</a:t>
            </a:r>
          </a:p>
        </p:txBody>
      </p:sp>
      <p:sp>
        <p:nvSpPr>
          <p:cNvPr id="51" name="矩形 50"/>
          <p:cNvSpPr/>
          <p:nvPr/>
        </p:nvSpPr>
        <p:spPr>
          <a:xfrm>
            <a:off x="5532976" y="4972766"/>
            <a:ext cx="32718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GUI </a:t>
            </a:r>
            <a:r>
              <a:rPr lang="en-US" sz="2400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Netbeans</a:t>
            </a:r>
            <a:endParaRPr lang="en-US" sz="2400" kern="25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庞门正道标题体" panose="02010600030101010101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6471" y="4638511"/>
            <a:ext cx="1042035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USER INTERFACE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USER INTERFACE DIGUNAKAN UNTUK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536796-19F5-488F-A321-0393C9D28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44" y="1256378"/>
            <a:ext cx="3576638" cy="2143125"/>
          </a:xfrm>
          <a:prstGeom prst="rect">
            <a:avLst/>
          </a:prstGeom>
          <a:solidFill>
            <a:srgbClr val="ED7D3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Menerima</a:t>
            </a:r>
            <a:r>
              <a:rPr lang="en-US" sz="2800" dirty="0">
                <a:solidFill>
                  <a:schemeClr val="bg1"/>
                </a:solidFill>
              </a:rPr>
              <a:t> input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user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3230F5-93A2-4E8D-8A59-F661E8FF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44" y="3770978"/>
            <a:ext cx="3576638" cy="2143125"/>
          </a:xfrm>
          <a:prstGeom prst="rect">
            <a:avLst/>
          </a:prstGeom>
          <a:solidFill>
            <a:srgbClr val="A5A5A5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Membuat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aplikasi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menjadi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user friendly</a:t>
            </a:r>
          </a:p>
        </p:txBody>
      </p:sp>
    </p:spTree>
    <p:extLst>
      <p:ext uri="{BB962C8B-B14F-4D97-AF65-F5344CB8AC3E}">
        <p14:creationId xmlns:p14="http://schemas.microsoft.com/office/powerpoint/2010/main" val="184633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TIPE USER INTERFACE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E0AEC3-838E-4131-909E-45B78F5D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1538732"/>
            <a:ext cx="6848475" cy="20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5FDA1ABD-69E3-4C37-97AF-558098D4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3648792"/>
            <a:ext cx="68484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449A08-9F59-47B1-9EB3-4169496B2DCF}"/>
              </a:ext>
            </a:extLst>
          </p:cNvPr>
          <p:cNvSpPr/>
          <p:nvPr/>
        </p:nvSpPr>
        <p:spPr>
          <a:xfrm>
            <a:off x="3047998" y="185521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FFFFFF"/>
                </a:solidFill>
                <a:ea typeface="Cambria" panose="02040503050406030204" pitchFamily="18" charset="0"/>
                <a:cs typeface="Arial" panose="020B0604020202020204" pitchFamily="34" charset="0"/>
              </a:rPr>
              <a:t>Character</a:t>
            </a:r>
            <a:r>
              <a:rPr lang="en-US" sz="4000" dirty="0">
                <a:solidFill>
                  <a:srgbClr val="FFFFFF"/>
                </a:solidFill>
                <a:ea typeface="Cambria" panose="02040503050406030204" pitchFamily="18" charset="0"/>
                <a:cs typeface="Arial" panose="020B0604020202020204" pitchFamily="34" charset="0"/>
              </a:rPr>
              <a:t> User</a:t>
            </a:r>
            <a:endParaRPr lang="en-US" sz="4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>
                <a:solidFill>
                  <a:srgbClr val="FFFFFF"/>
                </a:solidFill>
                <a:ea typeface="Cambria" panose="02040503050406030204" pitchFamily="18" charset="0"/>
                <a:cs typeface="Arial" panose="020B0604020202020204" pitchFamily="34" charset="0"/>
              </a:rPr>
              <a:t>Interface (CUI)</a:t>
            </a:r>
            <a:endParaRPr lang="en-US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F4A02F-A75C-4368-B7A9-F6CF9B7AA710}"/>
              </a:ext>
            </a:extLst>
          </p:cNvPr>
          <p:cNvSpPr/>
          <p:nvPr/>
        </p:nvSpPr>
        <p:spPr>
          <a:xfrm>
            <a:off x="3156153" y="403195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FFFFFF"/>
                </a:solidFill>
                <a:ea typeface="Cambria" panose="02040503050406030204" pitchFamily="18" charset="0"/>
                <a:cs typeface="Arial" panose="020B0604020202020204" pitchFamily="34" charset="0"/>
              </a:rPr>
              <a:t>Graphical </a:t>
            </a:r>
            <a:r>
              <a:rPr lang="en-US" sz="4000" dirty="0">
                <a:solidFill>
                  <a:srgbClr val="FFFFFF"/>
                </a:solidFill>
                <a:ea typeface="Cambria" panose="02040503050406030204" pitchFamily="18" charset="0"/>
                <a:cs typeface="Arial" panose="020B0604020202020204" pitchFamily="34" charset="0"/>
              </a:rPr>
              <a:t>User</a:t>
            </a:r>
            <a:endParaRPr lang="en-US" sz="4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>
                <a:solidFill>
                  <a:srgbClr val="FFFFFF"/>
                </a:solidFill>
                <a:ea typeface="Cambria" panose="02040503050406030204" pitchFamily="18" charset="0"/>
                <a:cs typeface="Arial" panose="020B0604020202020204" pitchFamily="34" charset="0"/>
              </a:rPr>
              <a:t>Interface (GUI)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05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AWT dan SWING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2601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PAKET PENGEMBANGAN GUI DI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0DFBD1-AB76-4575-AF61-22555BDA5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31" y="1183046"/>
            <a:ext cx="7297738" cy="22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5FF41CA3-AB15-4AB6-B0B4-41DFECCDF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31" y="3605571"/>
            <a:ext cx="7297738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19B10B-B6C0-4C8B-B4DF-962678D61B7A}"/>
              </a:ext>
            </a:extLst>
          </p:cNvPr>
          <p:cNvSpPr/>
          <p:nvPr/>
        </p:nvSpPr>
        <p:spPr>
          <a:xfrm>
            <a:off x="4113886" y="3244334"/>
            <a:ext cx="3964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63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AWT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1745C-2006-4252-943C-478E28C28E8D}"/>
              </a:ext>
            </a:extLst>
          </p:cNvPr>
          <p:cNvSpPr txBox="1"/>
          <p:nvPr/>
        </p:nvSpPr>
        <p:spPr>
          <a:xfrm>
            <a:off x="3075073" y="1384614"/>
            <a:ext cx="994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AWT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F6136-76DF-4FEE-9D5D-9FFD479DAE3F}"/>
              </a:ext>
            </a:extLst>
          </p:cNvPr>
          <p:cNvSpPr txBox="1"/>
          <p:nvPr/>
        </p:nvSpPr>
        <p:spPr>
          <a:xfrm>
            <a:off x="3075073" y="3837762"/>
            <a:ext cx="1377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SWING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1FB2D-9CFB-4D62-A23F-51F6895E9DE6}"/>
              </a:ext>
            </a:extLst>
          </p:cNvPr>
          <p:cNvSpPr/>
          <p:nvPr/>
        </p:nvSpPr>
        <p:spPr>
          <a:xfrm>
            <a:off x="2893738" y="2495043"/>
            <a:ext cx="6415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Komponen</a:t>
            </a:r>
            <a:r>
              <a:rPr lang="en-US" sz="2400" dirty="0"/>
              <a:t> AWT </a:t>
            </a:r>
            <a:r>
              <a:rPr lang="en-US" sz="2400" dirty="0" err="1"/>
              <a:t>diimport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library java.awt.*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4B15C-9E30-47E7-A3DA-470B2EDA15FC}"/>
              </a:ext>
            </a:extLst>
          </p:cNvPr>
          <p:cNvSpPr/>
          <p:nvPr/>
        </p:nvSpPr>
        <p:spPr>
          <a:xfrm>
            <a:off x="2897982" y="4925120"/>
            <a:ext cx="6376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Komponen</a:t>
            </a:r>
            <a:r>
              <a:rPr lang="en-US" sz="2400" dirty="0"/>
              <a:t> SWING </a:t>
            </a:r>
            <a:r>
              <a:rPr lang="en-US" sz="2400" dirty="0" err="1"/>
              <a:t>diimport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javax.swing</a:t>
            </a:r>
            <a:r>
              <a:rPr lang="en-US" sz="2400" dirty="0"/>
              <a:t>.*.</a:t>
            </a:r>
          </a:p>
        </p:txBody>
      </p:sp>
    </p:spTree>
    <p:extLst>
      <p:ext uri="{BB962C8B-B14F-4D97-AF65-F5344CB8AC3E}">
        <p14:creationId xmlns:p14="http://schemas.microsoft.com/office/powerpoint/2010/main" val="198997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AWT &amp; SWING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1058D0-AF26-4599-A24F-6FF2D959E377}"/>
              </a:ext>
            </a:extLst>
          </p:cNvPr>
          <p:cNvGrpSpPr>
            <a:grpSpLocks/>
          </p:cNvGrpSpPr>
          <p:nvPr/>
        </p:nvGrpSpPr>
        <p:grpSpPr bwMode="auto">
          <a:xfrm>
            <a:off x="1793883" y="1519701"/>
            <a:ext cx="4126811" cy="4299901"/>
            <a:chOff x="3202" y="1157"/>
            <a:chExt cx="5980" cy="84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FE9C41-26BB-47AA-86C1-C2190B0FF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1157"/>
              <a:ext cx="5980" cy="908"/>
            </a:xfrm>
            <a:prstGeom prst="rect">
              <a:avLst/>
            </a:prstGeom>
            <a:solidFill>
              <a:srgbClr val="ED7D3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6AD513E-7357-4A1F-A707-9A19D8AC0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2066"/>
              <a:ext cx="5980" cy="7580"/>
            </a:xfrm>
            <a:prstGeom prst="rect">
              <a:avLst/>
            </a:prstGeom>
            <a:solidFill>
              <a:srgbClr val="F8D7CD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6BAC6E72-7B04-435A-B992-806FF007ED86}"/>
              </a:ext>
            </a:extLst>
          </p:cNvPr>
          <p:cNvGrpSpPr>
            <a:grpSpLocks/>
          </p:cNvGrpSpPr>
          <p:nvPr/>
        </p:nvGrpSpPr>
        <p:grpSpPr bwMode="auto">
          <a:xfrm>
            <a:off x="6764634" y="1521289"/>
            <a:ext cx="4414643" cy="4298634"/>
            <a:chOff x="10022" y="1159"/>
            <a:chExt cx="5979" cy="8487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2D4C23C-70D2-4B5D-AACB-827FC9CF2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" y="1159"/>
              <a:ext cx="5979" cy="907"/>
            </a:xfrm>
            <a:prstGeom prst="rect">
              <a:avLst/>
            </a:prstGeom>
            <a:solidFill>
              <a:srgbClr val="A5A5A5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7444CD9B-14FB-47DA-B3E6-05B9457A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" y="2066"/>
              <a:ext cx="5979" cy="7580"/>
            </a:xfrm>
            <a:prstGeom prst="rect">
              <a:avLst/>
            </a:prstGeom>
            <a:solidFill>
              <a:srgbClr val="E1E1E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774140-7147-43A2-AE0A-C19307A80934}"/>
              </a:ext>
            </a:extLst>
          </p:cNvPr>
          <p:cNvSpPr txBox="1"/>
          <p:nvPr/>
        </p:nvSpPr>
        <p:spPr>
          <a:xfrm>
            <a:off x="3451519" y="1564998"/>
            <a:ext cx="70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AWT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9FF6B-4E9F-4937-87BE-D2CCE3E2ED30}"/>
              </a:ext>
            </a:extLst>
          </p:cNvPr>
          <p:cNvSpPr txBox="1"/>
          <p:nvPr/>
        </p:nvSpPr>
        <p:spPr>
          <a:xfrm>
            <a:off x="8665110" y="1581415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356CA-2485-477E-AD84-0A640893A533}"/>
              </a:ext>
            </a:extLst>
          </p:cNvPr>
          <p:cNvSpPr/>
          <p:nvPr/>
        </p:nvSpPr>
        <p:spPr>
          <a:xfrm>
            <a:off x="1960626" y="2092126"/>
            <a:ext cx="368800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dibawa</a:t>
            </a:r>
            <a:r>
              <a:rPr lang="en-US" dirty="0"/>
              <a:t> oleh Java </a:t>
            </a:r>
            <a:r>
              <a:rPr lang="en-US" dirty="0" err="1"/>
              <a:t>diawal</a:t>
            </a:r>
            <a:r>
              <a:rPr lang="en-US" dirty="0"/>
              <a:t> </a:t>
            </a:r>
            <a:r>
              <a:rPr lang="en-US" dirty="0" err="1"/>
              <a:t>kemunculannya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mengusung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Java (</a:t>
            </a:r>
            <a:r>
              <a:rPr lang="en-US" dirty="0" err="1"/>
              <a:t>Bukan</a:t>
            </a:r>
            <a:r>
              <a:rPr lang="en-US" dirty="0"/>
              <a:t> Java 2)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AWT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mengikutibentuk</a:t>
            </a:r>
            <a:r>
              <a:rPr lang="en-US" dirty="0"/>
              <a:t> default yang </a:t>
            </a:r>
            <a:r>
              <a:rPr lang="en-US" dirty="0" err="1"/>
              <a:t>dibawa</a:t>
            </a:r>
            <a:r>
              <a:rPr lang="en-US" dirty="0"/>
              <a:t> oleh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WINDOWS.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semuakomponen</a:t>
            </a:r>
            <a:r>
              <a:rPr lang="en-US" dirty="0"/>
              <a:t> AWT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8B564-E649-40D8-8DF4-1483B37C5301}"/>
              </a:ext>
            </a:extLst>
          </p:cNvPr>
          <p:cNvSpPr/>
          <p:nvPr/>
        </p:nvSpPr>
        <p:spPr>
          <a:xfrm>
            <a:off x="6946489" y="2136339"/>
            <a:ext cx="41268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visual yang </a:t>
            </a:r>
            <a:r>
              <a:rPr lang="en-US" dirty="0" err="1"/>
              <a:t>dibawa</a:t>
            </a:r>
            <a:r>
              <a:rPr lang="en-US" dirty="0"/>
              <a:t> Java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objek-objek</a:t>
            </a:r>
            <a:r>
              <a:rPr lang="en-US" dirty="0"/>
              <a:t> Swing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AWT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objek</a:t>
            </a:r>
            <a:r>
              <a:rPr lang="en-US" dirty="0"/>
              <a:t> Swing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berbedadibandingkan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default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objek</a:t>
            </a:r>
            <a:r>
              <a:rPr lang="en-US" dirty="0"/>
              <a:t> Swing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visual yang </a:t>
            </a:r>
            <a:r>
              <a:rPr lang="en-US" dirty="0" err="1"/>
              <a:t>mengusung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Java </a:t>
            </a:r>
            <a:r>
              <a:rPr lang="en-US" dirty="0" err="1"/>
              <a:t>murni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komponenSwing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JComponent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8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FITUR SWING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904564" y="1557269"/>
            <a:ext cx="10127229" cy="3743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</a:t>
            </a:r>
            <a:r>
              <a:rPr lang="en-US" altLang="zh-CN" sz="2400" dirty="0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GUI </a:t>
            </a:r>
            <a:r>
              <a:rPr lang="en-US" altLang="zh-CN" sz="2400" dirty="0" err="1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Lengkap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button,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listbox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combobox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textarea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dsb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Pluggable Look-and-Feel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tampilan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GUI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diubah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sesuai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kehendak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tidak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perlu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mengikuti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native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sistem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operasi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)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Data Transfer </a:t>
            </a:r>
            <a:r>
              <a:rPr lang="en-US" altLang="zh-CN" sz="2400" dirty="0" err="1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Antar</a:t>
            </a:r>
            <a:r>
              <a:rPr lang="en-US" altLang="zh-CN" sz="2400" dirty="0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drag and drop, copy and paste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Internationalization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proses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desain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aplikasi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memungkinkan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aplikasi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dijalankan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sesuai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preferensi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tanpa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rekompilasi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5E96E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Localization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proses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translasi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teks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bahasa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lokal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menambahkan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lokal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340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563</Words>
  <Application>Microsoft Office PowerPoint</Application>
  <PresentationFormat>Widescreen</PresentationFormat>
  <Paragraphs>98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Arial Black</vt:lpstr>
      <vt:lpstr>Calibri</vt:lpstr>
      <vt:lpstr>Cambria</vt:lpstr>
      <vt:lpstr>Trebuchet MS</vt:lpstr>
      <vt:lpstr>Verdana</vt:lpstr>
      <vt:lpstr>Wingdings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Apandi</cp:lastModifiedBy>
  <cp:revision>810</cp:revision>
  <dcterms:created xsi:type="dcterms:W3CDTF">2020-07-07T03:15:00Z</dcterms:created>
  <dcterms:modified xsi:type="dcterms:W3CDTF">2022-08-29T07:41:30Z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