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917" r:id="rId2"/>
    <p:sldId id="1779" r:id="rId3"/>
    <p:sldId id="1718" r:id="rId4"/>
    <p:sldId id="2102" r:id="rId5"/>
    <p:sldId id="2053" r:id="rId6"/>
    <p:sldId id="2089" r:id="rId7"/>
    <p:sldId id="2054" r:id="rId8"/>
    <p:sldId id="2092" r:id="rId9"/>
    <p:sldId id="2055" r:id="rId10"/>
    <p:sldId id="2094" r:id="rId11"/>
    <p:sldId id="2095" r:id="rId12"/>
    <p:sldId id="2056" r:id="rId13"/>
    <p:sldId id="2096" r:id="rId14"/>
    <p:sldId id="2097" r:id="rId15"/>
    <p:sldId id="2098" r:id="rId16"/>
    <p:sldId id="2099" r:id="rId17"/>
    <p:sldId id="2100" r:id="rId18"/>
    <p:sldId id="2083" r:id="rId19"/>
    <p:sldId id="2091" r:id="rId20"/>
    <p:sldId id="2090" r:id="rId21"/>
    <p:sldId id="2057" r:id="rId22"/>
    <p:sldId id="2086" r:id="rId23"/>
    <p:sldId id="2088" r:id="rId24"/>
    <p:sldId id="2080" r:id="rId25"/>
    <p:sldId id="2084" r:id="rId26"/>
    <p:sldId id="2081" r:id="rId27"/>
    <p:sldId id="2085" r:id="rId28"/>
    <p:sldId id="2082" r:id="rId29"/>
    <p:sldId id="2101" r:id="rId30"/>
    <p:sldId id="2079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79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3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1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0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2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4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3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1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70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23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6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6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4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4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6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17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2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94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3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6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3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8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51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9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8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8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xmlns="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612103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2 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– </a:t>
            </a:r>
            <a:r>
              <a:rPr lang="en-US" kern="2500" cap="all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Instalasi</a:t>
            </a:r>
            <a:r>
              <a:rPr lang="en-US" kern="2500" cap="all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dan</a:t>
            </a:r>
            <a:r>
              <a:rPr lang="en-US" kern="2500" cap="all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lingkup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5847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&amp; </a:t>
            </a: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2a</a:t>
            </a:r>
            <a:endParaRPr lang="zh-CN" sz="32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 err="1" smtClean="0"/>
              <a:t>Pada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contoh</a:t>
            </a:r>
            <a:r>
              <a:rPr lang="en-US" sz="1600" b="1" dirty="0" smtClean="0"/>
              <a:t> program </a:t>
            </a:r>
            <a:r>
              <a:rPr lang="en-US" sz="1600" b="1" dirty="0" err="1" smtClean="0"/>
              <a:t>sebelumnya</a:t>
            </a:r>
            <a:r>
              <a:rPr lang="en-US" sz="1600" b="1" dirty="0" smtClean="0"/>
              <a:t>, listing program </a:t>
            </a:r>
            <a:r>
              <a:rPr lang="en-US" sz="1600" b="1" dirty="0" err="1" smtClean="0"/>
              <a:t>diketik</a:t>
            </a:r>
            <a:r>
              <a:rPr lang="en-US" sz="1600" b="1" dirty="0" smtClean="0"/>
              <a:t> di notepad </a:t>
            </a:r>
            <a:r>
              <a:rPr lang="en-US" sz="1600" b="1" dirty="0" err="1" smtClean="0"/>
              <a:t>lalu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disimpan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nama</a:t>
            </a:r>
            <a:r>
              <a:rPr lang="en-US" sz="1600" b="1" dirty="0" smtClean="0"/>
              <a:t> file Hello.java. (</a:t>
            </a:r>
            <a:r>
              <a:rPr lang="en-US" sz="1600" b="1" dirty="0" err="1" smtClean="0"/>
              <a:t>pada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contoh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berikut</a:t>
            </a:r>
            <a:r>
              <a:rPr lang="en-US" sz="1600" b="1" dirty="0" smtClean="0"/>
              <a:t> file </a:t>
            </a:r>
            <a:r>
              <a:rPr lang="en-US" sz="1600" b="1" dirty="0" err="1" smtClean="0"/>
              <a:t>disimpan</a:t>
            </a:r>
            <a:r>
              <a:rPr lang="en-US" sz="1600" b="1" dirty="0" smtClean="0"/>
              <a:t> di drive E).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Menyimpan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70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Cara </a:t>
            </a:r>
            <a:r>
              <a:rPr lang="en-US" sz="1600" b="1" dirty="0" err="1" smtClean="0"/>
              <a:t>menjalankan</a:t>
            </a:r>
            <a:r>
              <a:rPr lang="en-US" sz="1600" b="1" dirty="0" smtClean="0"/>
              <a:t> program </a:t>
            </a:r>
            <a:r>
              <a:rPr lang="en-US" sz="1600" b="1" dirty="0" err="1" smtClean="0"/>
              <a:t>menggunakan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cmd</a:t>
            </a:r>
            <a:endParaRPr lang="en-US" sz="1600" b="1" dirty="0" smtClean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Menyimpan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-187" r="-174" b="8256"/>
          <a:stretch/>
        </p:blipFill>
        <p:spPr>
          <a:xfrm>
            <a:off x="1449123" y="2460010"/>
            <a:ext cx="6742137" cy="34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3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Menganalisa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Program Java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Pertama</a:t>
            </a:r>
            <a:endParaRPr lang="en-US"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53589" y="2269826"/>
            <a:ext cx="98344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/>
              <a:t>Baris</a:t>
            </a:r>
            <a:r>
              <a:rPr lang="en-US" sz="1600" dirty="0" smtClean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:</a:t>
            </a:r>
          </a:p>
          <a:p>
            <a:r>
              <a:rPr lang="en-US" sz="1600" dirty="0" smtClean="0"/>
              <a:t>	public </a:t>
            </a:r>
            <a:r>
              <a:rPr lang="en-US" sz="1600" dirty="0"/>
              <a:t>class Hello</a:t>
            </a:r>
          </a:p>
          <a:p>
            <a:r>
              <a:rPr lang="en-US" sz="1600" dirty="0" err="1"/>
              <a:t>menandakan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class </a:t>
            </a:r>
            <a:r>
              <a:rPr lang="en-US" sz="1600" dirty="0" err="1"/>
              <a:t>yaitu</a:t>
            </a:r>
            <a:r>
              <a:rPr lang="en-US" sz="1600" dirty="0"/>
              <a:t> Hello. </a:t>
            </a:r>
            <a:r>
              <a:rPr lang="en-US" sz="1600" dirty="0" err="1"/>
              <a:t>Dalam</a:t>
            </a:r>
            <a:r>
              <a:rPr lang="en-US" sz="1600" dirty="0"/>
              <a:t> Java,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seharusnya</a:t>
            </a:r>
            <a:r>
              <a:rPr lang="en-US" sz="1600" dirty="0"/>
              <a:t> </a:t>
            </a:r>
            <a:r>
              <a:rPr lang="en-US" sz="1600" dirty="0" err="1"/>
              <a:t>ditempatkan</a:t>
            </a:r>
            <a:r>
              <a:rPr lang="en-US" sz="1600" dirty="0"/>
              <a:t> </a:t>
            </a:r>
            <a:r>
              <a:rPr lang="en-US" sz="1600" dirty="0" smtClean="0"/>
              <a:t>di </a:t>
            </a:r>
            <a:r>
              <a:rPr lang="sv-SE" sz="1600" dirty="0" smtClean="0"/>
              <a:t>dalam </a:t>
            </a:r>
            <a:r>
              <a:rPr lang="sv-SE" sz="1600" dirty="0"/>
              <a:t>deklarasi class. kita melakukannya dengan menggunakan kata kunci class. </a:t>
            </a:r>
            <a:r>
              <a:rPr lang="sv-SE" sz="1600" dirty="0" smtClean="0"/>
              <a:t>Sebagai </a:t>
            </a:r>
            <a:r>
              <a:rPr lang="en-US" sz="1600" dirty="0" err="1" smtClean="0"/>
              <a:t>tambahan</a:t>
            </a:r>
            <a:r>
              <a:rPr lang="en-US" sz="1600" dirty="0"/>
              <a:t>, class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i="1" dirty="0"/>
              <a:t>access </a:t>
            </a:r>
            <a:r>
              <a:rPr lang="en-US" sz="1600" i="1" dirty="0" err="1"/>
              <a:t>specifier</a:t>
            </a:r>
            <a:r>
              <a:rPr lang="en-US" sz="1600" i="1" dirty="0"/>
              <a:t> </a:t>
            </a:r>
            <a:r>
              <a:rPr lang="en-US" sz="1600" b="1" dirty="0"/>
              <a:t>public</a:t>
            </a:r>
            <a:r>
              <a:rPr lang="en-US" sz="1600" dirty="0"/>
              <a:t>, yang </a:t>
            </a:r>
            <a:r>
              <a:rPr lang="en-US" sz="1600" dirty="0" err="1"/>
              <a:t>mengindikasikan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smtClean="0"/>
              <a:t>class </a:t>
            </a:r>
            <a:r>
              <a:rPr lang="fr-FR" sz="1600" dirty="0" err="1" smtClean="0"/>
              <a:t>kita</a:t>
            </a:r>
            <a:r>
              <a:rPr lang="fr-FR" sz="1600" dirty="0" smtClean="0"/>
              <a:t> </a:t>
            </a:r>
            <a:r>
              <a:rPr lang="fr-FR" sz="1600" dirty="0" err="1"/>
              <a:t>mempunyai</a:t>
            </a:r>
            <a:r>
              <a:rPr lang="fr-FR" sz="1600" dirty="0"/>
              <a:t> </a:t>
            </a:r>
            <a:r>
              <a:rPr lang="fr-FR" sz="1600" dirty="0" err="1"/>
              <a:t>akses</a:t>
            </a:r>
            <a:r>
              <a:rPr lang="fr-FR" sz="1600" dirty="0"/>
              <a:t> </a:t>
            </a:r>
            <a:r>
              <a:rPr lang="fr-FR" sz="1600" dirty="0" err="1"/>
              <a:t>bebas</a:t>
            </a:r>
            <a:r>
              <a:rPr lang="fr-FR" sz="1600" dirty="0"/>
              <a:t> </a:t>
            </a:r>
            <a:r>
              <a:rPr lang="fr-FR" sz="1600" dirty="0" err="1"/>
              <a:t>ke</a:t>
            </a:r>
            <a:r>
              <a:rPr lang="fr-FR" sz="1600" dirty="0"/>
              <a:t> class yang </a:t>
            </a:r>
            <a:r>
              <a:rPr lang="fr-FR" sz="1600" dirty="0" err="1"/>
              <a:t>lain</a:t>
            </a:r>
            <a:r>
              <a:rPr lang="fr-FR" sz="1600" dirty="0"/>
              <a:t> dari package yang </a:t>
            </a:r>
            <a:r>
              <a:rPr lang="fr-FR" sz="1600" dirty="0" err="1"/>
              <a:t>lain</a:t>
            </a:r>
            <a:r>
              <a:rPr lang="fr-FR" sz="1600" dirty="0"/>
              <a:t> pula (</a:t>
            </a:r>
            <a:r>
              <a:rPr lang="fr-FR" sz="1600" dirty="0" smtClean="0"/>
              <a:t>package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kumpulan</a:t>
            </a:r>
            <a:r>
              <a:rPr lang="en-US" sz="1600" dirty="0"/>
              <a:t> class-class).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Menganalisa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Pertama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56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/>
              <a:t>Baris</a:t>
            </a:r>
            <a:r>
              <a:rPr lang="en-US" sz="1600" dirty="0" smtClean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 { </a:t>
            </a:r>
            <a:r>
              <a:rPr lang="en-US" sz="1600" dirty="0" err="1"/>
              <a:t>menandakan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menempatkan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deklarasi</a:t>
            </a:r>
            <a:r>
              <a:rPr lang="en-US" sz="1600" dirty="0"/>
              <a:t> </a:t>
            </a:r>
            <a:r>
              <a:rPr lang="en-US" sz="1600" dirty="0" smtClean="0"/>
              <a:t>class, </a:t>
            </a:r>
            <a:r>
              <a:rPr lang="en-US" sz="1600" dirty="0" err="1" smtClean="0"/>
              <a:t>bagaimanapun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meletakkan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fi-FI" sz="1600" dirty="0" smtClean="0"/>
              <a:t>kode </a:t>
            </a:r>
            <a:r>
              <a:rPr lang="fi-FI" sz="1600" dirty="0"/>
              <a:t>yang kita tulis. Jadi, kita dapat menulis kode kita sebagai berikut :</a:t>
            </a:r>
          </a:p>
          <a:p>
            <a:pPr lvl="1"/>
            <a:r>
              <a:rPr lang="en-US" sz="1600" dirty="0"/>
              <a:t>public class Hello</a:t>
            </a:r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 err="1"/>
              <a:t>atau</a:t>
            </a:r>
            <a:endParaRPr lang="en-US" sz="1600" dirty="0"/>
          </a:p>
          <a:p>
            <a:pPr lvl="1"/>
            <a:r>
              <a:rPr lang="en-US" sz="1600" dirty="0"/>
              <a:t>public class Hello {</a:t>
            </a: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Menganalisa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Pertama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01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menandakan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Java.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nn-NO" sz="1600" dirty="0" smtClean="0"/>
              <a:t>digunakan </a:t>
            </a:r>
            <a:r>
              <a:rPr lang="nn-NO" sz="1600" dirty="0"/>
              <a:t>untuk mendokumentasikan setiap bagian dari kode yang ditulis. Komentar </a:t>
            </a:r>
            <a:r>
              <a:rPr lang="nn-NO" sz="1600" dirty="0" smtClean="0"/>
              <a:t>bukan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program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 smtClean="0"/>
              <a:t>dokumentasi</a:t>
            </a:r>
            <a:r>
              <a:rPr lang="en-US" sz="1600" dirty="0" smtClean="0"/>
              <a:t>.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ditambahkan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tulis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petunjuk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proses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yang </a:t>
            </a:r>
            <a:r>
              <a:rPr lang="en-US" sz="1600" dirty="0" err="1"/>
              <a:t>baik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/**</a:t>
            </a:r>
          </a:p>
          <a:p>
            <a:pPr lvl="2"/>
            <a:r>
              <a:rPr lang="en-US" sz="1600" dirty="0"/>
              <a:t>* My first java program</a:t>
            </a:r>
          </a:p>
          <a:p>
            <a:pPr lvl="2"/>
            <a:r>
              <a:rPr lang="en-US" sz="1600" dirty="0"/>
              <a:t>*/</a:t>
            </a:r>
          </a:p>
          <a:p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err="1"/>
              <a:t>dinyatakan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“/*” </a:t>
            </a:r>
            <a:r>
              <a:rPr lang="en-US" sz="1600" dirty="0" err="1"/>
              <a:t>dan</a:t>
            </a:r>
            <a:r>
              <a:rPr lang="en-US" sz="1600" dirty="0"/>
              <a:t> “*/”.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diantara</a:t>
            </a:r>
            <a:r>
              <a:rPr lang="en-US" sz="1600" dirty="0"/>
              <a:t> </a:t>
            </a:r>
            <a:r>
              <a:rPr lang="en-US" sz="1600" dirty="0" err="1" smtClean="0"/>
              <a:t>tanda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/>
              <a:t>diabaikan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compiler Java,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Menganalisa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Pertama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545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,</a:t>
            </a:r>
          </a:p>
          <a:p>
            <a:pPr lvl="2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pt-BR" sz="1600" dirty="0"/>
              <a:t>atau dapat juga ditulis sebagai berikut,</a:t>
            </a:r>
          </a:p>
          <a:p>
            <a:pPr lvl="2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{</a:t>
            </a:r>
          </a:p>
          <a:p>
            <a:r>
              <a:rPr lang="en-US" sz="1600" dirty="0" err="1"/>
              <a:t>mengindikasikan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method </a:t>
            </a:r>
            <a:r>
              <a:rPr lang="en-US" sz="1600" dirty="0" err="1"/>
              <a:t>dalam</a:t>
            </a:r>
            <a:r>
              <a:rPr lang="en-US" sz="1600" dirty="0"/>
              <a:t> class </a:t>
            </a:r>
            <a:r>
              <a:rPr lang="en-US" sz="1600" b="1" dirty="0"/>
              <a:t>Hello </a:t>
            </a:r>
            <a:r>
              <a:rPr lang="en-US" sz="1600" dirty="0"/>
              <a:t>yang </a:t>
            </a:r>
            <a:r>
              <a:rPr lang="en-US" sz="1600" dirty="0" err="1"/>
              <a:t>bertindak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b="1" dirty="0" smtClean="0"/>
              <a:t>method </a:t>
            </a:r>
            <a:r>
              <a:rPr lang="en-US" sz="1600" b="1" dirty="0" err="1" smtClean="0"/>
              <a:t>utama</a:t>
            </a:r>
            <a:r>
              <a:rPr lang="en-US" sz="1600" b="1" dirty="0"/>
              <a:t>. </a:t>
            </a:r>
            <a:r>
              <a:rPr lang="en-US" sz="1600" dirty="0"/>
              <a:t>Method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program Java. </a:t>
            </a:r>
            <a:r>
              <a:rPr lang="en-US" sz="1600" dirty="0" err="1"/>
              <a:t>Semua</a:t>
            </a:r>
            <a:r>
              <a:rPr lang="en-US" sz="1600" dirty="0"/>
              <a:t> program </a:t>
            </a:r>
            <a:r>
              <a:rPr lang="en-US" sz="1600" dirty="0" err="1" smtClean="0"/>
              <a:t>kecuali</a:t>
            </a:r>
            <a:r>
              <a:rPr lang="en-US" sz="1600" dirty="0" smtClean="0"/>
              <a:t> applet </a:t>
            </a:r>
            <a:r>
              <a:rPr lang="en-US" sz="1600" dirty="0"/>
              <a:t>yang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Java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method </a:t>
            </a:r>
            <a:r>
              <a:rPr lang="en-US" sz="1600" dirty="0" err="1"/>
              <a:t>utama</a:t>
            </a:r>
            <a:r>
              <a:rPr lang="en-US" sz="1600" dirty="0"/>
              <a:t>. </a:t>
            </a:r>
            <a:r>
              <a:rPr lang="en-US" sz="1600" dirty="0" err="1"/>
              <a:t>Yakinkan</a:t>
            </a:r>
            <a:r>
              <a:rPr lang="en-US" sz="1600" dirty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mengikuti</a:t>
            </a:r>
            <a:r>
              <a:rPr lang="en-US" sz="1600" dirty="0" smtClean="0"/>
              <a:t> </a:t>
            </a:r>
            <a:r>
              <a:rPr lang="en-US" sz="1600" dirty="0" err="1"/>
              <a:t>kaidah</a:t>
            </a:r>
            <a:r>
              <a:rPr lang="en-US" sz="1600" dirty="0"/>
              <a:t> </a:t>
            </a:r>
            <a:r>
              <a:rPr lang="en-US" sz="1600" dirty="0" err="1"/>
              <a:t>penulisan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yang </a:t>
            </a:r>
            <a:r>
              <a:rPr lang="en-US" sz="1600" dirty="0" err="1"/>
              <a:t>benar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Menganalisa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Pertama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5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v-SE" sz="1600" dirty="0"/>
              <a:t>Baris selanjutnya juga merupakan komentar,</a:t>
            </a:r>
          </a:p>
          <a:p>
            <a:pPr lvl="2"/>
            <a:r>
              <a:rPr lang="en-US" sz="1600" dirty="0"/>
              <a:t>//</a:t>
            </a:r>
            <a:r>
              <a:rPr lang="en-US" sz="1600" dirty="0" err="1"/>
              <a:t>Menampilkan</a:t>
            </a:r>
            <a:r>
              <a:rPr lang="en-US" sz="1600" dirty="0"/>
              <a:t> string "Hello world"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endParaRPr lang="en-US" sz="1600" dirty="0"/>
          </a:p>
          <a:p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mempelajari</a:t>
            </a:r>
            <a:r>
              <a:rPr lang="en-US" sz="1600" dirty="0"/>
              <a:t> 2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. Cara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menempatkan</a:t>
            </a:r>
            <a:r>
              <a:rPr lang="en-US" sz="1600" dirty="0" smtClean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/* </a:t>
            </a:r>
            <a:r>
              <a:rPr lang="en-US" sz="1600" dirty="0" err="1"/>
              <a:t>dan</a:t>
            </a:r>
            <a:r>
              <a:rPr lang="en-US" sz="1600" dirty="0"/>
              <a:t> */,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lain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 smtClean="0"/>
              <a:t>menuliskan</a:t>
            </a:r>
            <a:r>
              <a:rPr lang="en-US" sz="1600" dirty="0" smtClean="0"/>
              <a:t> </a:t>
            </a:r>
            <a:r>
              <a:rPr lang="en-US" sz="1600" dirty="0" err="1" smtClean="0"/>
              <a:t>tanda</a:t>
            </a:r>
            <a:r>
              <a:rPr lang="en-US" sz="1600" dirty="0" smtClean="0"/>
              <a:t> </a:t>
            </a:r>
            <a:r>
              <a:rPr lang="en-US" sz="1600" dirty="0"/>
              <a:t>//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 smtClean="0"/>
              <a:t>komentar</a:t>
            </a:r>
            <a:endParaRPr lang="en-US" sz="1600" dirty="0" smtClean="0"/>
          </a:p>
          <a:p>
            <a:endParaRPr lang="en-US" sz="1600" b="1" dirty="0"/>
          </a:p>
          <a:p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 smtClean="0"/>
              <a:t>,</a:t>
            </a:r>
          </a:p>
          <a:p>
            <a:pPr lvl="2"/>
            <a:r>
              <a:rPr lang="en-US" sz="1600" dirty="0" err="1"/>
              <a:t>System.out.println</a:t>
            </a:r>
            <a:r>
              <a:rPr lang="en-US" sz="1600" dirty="0"/>
              <a:t>("Hello world!");</a:t>
            </a:r>
          </a:p>
          <a:p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teks</a:t>
            </a:r>
            <a:r>
              <a:rPr lang="en-US" sz="1600" dirty="0"/>
              <a:t> “Hello World!”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. </a:t>
            </a:r>
            <a:r>
              <a:rPr lang="en-US" sz="1600" dirty="0" err="1"/>
              <a:t>Perintah</a:t>
            </a:r>
            <a:r>
              <a:rPr lang="en-US" sz="1600" dirty="0"/>
              <a:t> </a:t>
            </a:r>
            <a:r>
              <a:rPr lang="en-US" sz="1600" dirty="0" err="1"/>
              <a:t>System.out.println</a:t>
            </a:r>
            <a:r>
              <a:rPr lang="en-US" sz="1600" dirty="0"/>
              <a:t>(), </a:t>
            </a:r>
            <a:r>
              <a:rPr lang="en-US" sz="1600" dirty="0" err="1" smtClean="0"/>
              <a:t>menampilkan</a:t>
            </a:r>
            <a:r>
              <a:rPr lang="en-US" sz="1600" dirty="0" smtClean="0"/>
              <a:t>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/>
              <a:t>yang </a:t>
            </a:r>
            <a:r>
              <a:rPr lang="en-US" sz="1600" dirty="0" err="1"/>
              <a:t>diapit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i="1" dirty="0"/>
              <a:t>double </a:t>
            </a:r>
            <a:r>
              <a:rPr lang="en-US" sz="1600" i="1" dirty="0" err="1"/>
              <a:t>pute</a:t>
            </a:r>
            <a:r>
              <a:rPr lang="en-US" sz="1600" i="1" dirty="0"/>
              <a:t> </a:t>
            </a:r>
            <a:r>
              <a:rPr lang="en-US" sz="1600" dirty="0"/>
              <a:t>(“ ”)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menutup</a:t>
            </a:r>
            <a:r>
              <a:rPr lang="en-US" sz="1600" dirty="0"/>
              <a:t> </a:t>
            </a:r>
            <a:r>
              <a:rPr lang="en-US" sz="1600" dirty="0" smtClean="0"/>
              <a:t>method </a:t>
            </a:r>
            <a:r>
              <a:rPr lang="en-US" sz="1600" dirty="0" err="1" smtClean="0"/>
              <a:t>utama</a:t>
            </a:r>
            <a:r>
              <a:rPr lang="en-US" sz="1600" dirty="0" smtClean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masing-masing</a:t>
            </a:r>
            <a:r>
              <a:rPr lang="en-US" sz="1600" dirty="0"/>
              <a:t> class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berurutan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Menganalisa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Pertama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79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Komentar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pada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0120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01148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78785" y="1810698"/>
            <a:ext cx="9834459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Komentar adalah catatan yang ditulis pada kode dengan tujuan sebagai </a:t>
            </a:r>
            <a:r>
              <a:rPr lang="sv-SE" sz="1600" dirty="0" smtClean="0"/>
              <a:t>bahan </a:t>
            </a:r>
            <a:r>
              <a:rPr lang="en-US" sz="1600" dirty="0" err="1" smtClean="0"/>
              <a:t>dokumentasi</a:t>
            </a:r>
            <a:r>
              <a:rPr lang="en-US" sz="1600" dirty="0"/>
              <a:t>. </a:t>
            </a:r>
            <a:r>
              <a:rPr lang="en-US" sz="1600" dirty="0" err="1"/>
              <a:t>Teks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program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 smtClean="0"/>
              <a:t>jalannya</a:t>
            </a:r>
            <a:r>
              <a:rPr lang="en-US" sz="1600" dirty="0" smtClean="0"/>
              <a:t> program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Java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: C++ style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, C style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nl-NL" sz="1600" dirty="0" smtClean="0"/>
              <a:t>baris</a:t>
            </a:r>
            <a:r>
              <a:rPr lang="nl-NL" sz="1600" dirty="0"/>
              <a:t>, dan komentar javadoc </a:t>
            </a:r>
            <a:r>
              <a:rPr lang="nl-NL" sz="1600" dirty="0" smtClean="0"/>
              <a:t>khusus</a:t>
            </a:r>
          </a:p>
          <a:p>
            <a:endParaRPr lang="nl-NL" sz="1600" b="1" dirty="0"/>
          </a:p>
          <a:p>
            <a:pPr marL="342900" indent="-342900">
              <a:buAutoNum type="arabicPeriod"/>
            </a:pPr>
            <a:r>
              <a:rPr lang="en-US" sz="1600" b="1" i="1" dirty="0" err="1" smtClean="0"/>
              <a:t>Penulisan</a:t>
            </a:r>
            <a:r>
              <a:rPr lang="en-US" sz="1600" b="1" i="1" dirty="0" smtClean="0"/>
              <a:t> </a:t>
            </a:r>
            <a:r>
              <a:rPr lang="en-US" sz="1600" b="1" i="1" dirty="0" err="1"/>
              <a:t>Komentar</a:t>
            </a:r>
            <a:r>
              <a:rPr lang="en-US" sz="1600" b="1" i="1" dirty="0"/>
              <a:t> C++ </a:t>
            </a:r>
            <a:r>
              <a:rPr lang="en-US" sz="1600" b="1" i="1" dirty="0" smtClean="0"/>
              <a:t>Style</a:t>
            </a:r>
          </a:p>
          <a:p>
            <a:r>
              <a:rPr lang="en-US" sz="1600" b="1" i="1" dirty="0" smtClean="0"/>
              <a:t>     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 </a:t>
            </a:r>
            <a:r>
              <a:rPr lang="en-US" sz="1600" dirty="0"/>
              <a:t>C++ style </a:t>
            </a:r>
            <a:r>
              <a:rPr lang="en-US" sz="1600" dirty="0" err="1"/>
              <a:t>diawali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//.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teks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//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Sebagi</a:t>
            </a:r>
            <a:r>
              <a:rPr lang="en-US" sz="1600" dirty="0" smtClean="0"/>
              <a:t> </a:t>
            </a:r>
            <a:r>
              <a:rPr lang="en-US" sz="1600" dirty="0" err="1"/>
              <a:t>contoh</a:t>
            </a:r>
            <a:r>
              <a:rPr lang="en-US" sz="1600" dirty="0"/>
              <a:t>,</a:t>
            </a:r>
          </a:p>
          <a:p>
            <a:r>
              <a:rPr lang="en-US" sz="1600" dirty="0" smtClean="0"/>
              <a:t>		// </a:t>
            </a:r>
            <a:r>
              <a:rPr lang="en-US" sz="1600" dirty="0"/>
              <a:t>This is a C++ style or single line </a:t>
            </a:r>
            <a:r>
              <a:rPr lang="en-US" sz="1600" dirty="0" smtClean="0"/>
              <a:t>comments</a:t>
            </a:r>
          </a:p>
          <a:p>
            <a:endParaRPr lang="en-US" sz="1600" b="1" dirty="0"/>
          </a:p>
          <a:p>
            <a:r>
              <a:rPr lang="en-US" sz="1600" b="1" i="1" dirty="0" smtClean="0"/>
              <a:t>2.   </a:t>
            </a:r>
            <a:r>
              <a:rPr lang="en-US" sz="1600" b="1" i="1" dirty="0" err="1" smtClean="0"/>
              <a:t>Penulisan</a:t>
            </a:r>
            <a:r>
              <a:rPr lang="en-US" sz="1600" b="1" i="1" dirty="0" smtClean="0"/>
              <a:t> </a:t>
            </a:r>
            <a:r>
              <a:rPr lang="en-US" sz="1600" b="1" i="1" dirty="0" err="1"/>
              <a:t>Komentar</a:t>
            </a:r>
            <a:r>
              <a:rPr lang="en-US" sz="1600" b="1" i="1" dirty="0"/>
              <a:t> C Style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 </a:t>
            </a:r>
            <a:r>
              <a:rPr lang="en-US" sz="1600" dirty="0"/>
              <a:t>C-style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diawali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/*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 smtClean="0"/>
              <a:t>diakhiri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/>
              <a:t>*/. </a:t>
            </a:r>
            <a:r>
              <a:rPr lang="en-US" sz="1600" dirty="0" smtClean="0"/>
              <a:t>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Semua</a:t>
            </a:r>
            <a:r>
              <a:rPr lang="en-US" sz="1600" dirty="0" smtClean="0"/>
              <a:t> </a:t>
            </a:r>
            <a:r>
              <a:rPr lang="en-US" sz="1600" dirty="0" err="1"/>
              <a:t>teks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diantara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.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C</a:t>
            </a:r>
            <a:r>
              <a:rPr lang="en-US" sz="1600" dirty="0"/>
              <a:t>++ style,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menjangkau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.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contoh</a:t>
            </a:r>
            <a:r>
              <a:rPr lang="en-US" sz="1600" dirty="0"/>
              <a:t>,</a:t>
            </a:r>
          </a:p>
          <a:p>
            <a:pPr lvl="4"/>
            <a:r>
              <a:rPr lang="en-US" sz="1600" dirty="0"/>
              <a:t>/* this is an example of a</a:t>
            </a:r>
          </a:p>
          <a:p>
            <a:pPr lvl="4"/>
            <a:r>
              <a:rPr lang="en-US" sz="1600" dirty="0" smtClean="0"/>
              <a:t>    C </a:t>
            </a:r>
            <a:r>
              <a:rPr lang="en-US" sz="1600" dirty="0"/>
              <a:t>style or multiline comments */</a:t>
            </a:r>
          </a:p>
          <a:p>
            <a:pPr lvl="4"/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Komentar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pada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39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33115" y="818273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25842" y="3685141"/>
            <a:ext cx="3628899" cy="937260"/>
            <a:chOff x="6953" y="1829"/>
            <a:chExt cx="4725" cy="1476"/>
          </a:xfrm>
        </p:grpSpPr>
        <p:sp>
          <p:nvSpPr>
            <p:cNvPr id="13" name="矩形 12"/>
            <p:cNvSpPr/>
            <p:nvPr/>
          </p:nvSpPr>
          <p:spPr>
            <a:xfrm>
              <a:off x="8103" y="2246"/>
              <a:ext cx="3575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Menyimpan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Program Java</a:t>
              </a:r>
              <a:endPara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" y="1829"/>
              <a:ext cx="1167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46548" y="4652233"/>
            <a:ext cx="3741426" cy="937260"/>
            <a:chOff x="7018" y="1829"/>
            <a:chExt cx="4916" cy="1476"/>
          </a:xfrm>
        </p:grpSpPr>
        <p:sp>
          <p:nvSpPr>
            <p:cNvPr id="28" name="矩形 27"/>
            <p:cNvSpPr/>
            <p:nvPr/>
          </p:nvSpPr>
          <p:spPr>
            <a:xfrm>
              <a:off x="8168" y="1982"/>
              <a:ext cx="3766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Menganalisa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Program Java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Pertama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18" y="1829"/>
              <a:ext cx="115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46547" y="815027"/>
            <a:ext cx="2865481" cy="938913"/>
            <a:chOff x="7007" y="1637"/>
            <a:chExt cx="3834" cy="1597"/>
          </a:xfrm>
        </p:grpSpPr>
        <p:sp>
          <p:nvSpPr>
            <p:cNvPr id="39" name="矩形 38"/>
            <p:cNvSpPr/>
            <p:nvPr/>
          </p:nvSpPr>
          <p:spPr>
            <a:xfrm>
              <a:off x="8167" y="2012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Instalasi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IDE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7" y="1637"/>
              <a:ext cx="1172" cy="1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25812" y="1724062"/>
            <a:ext cx="3549783" cy="938560"/>
            <a:chOff x="7018" y="1829"/>
            <a:chExt cx="4637" cy="1924"/>
          </a:xfrm>
        </p:grpSpPr>
        <p:sp>
          <p:nvSpPr>
            <p:cNvPr id="43" name="矩形 42"/>
            <p:cNvSpPr/>
            <p:nvPr/>
          </p:nvSpPr>
          <p:spPr>
            <a:xfrm>
              <a:off x="8172" y="2007"/>
              <a:ext cx="3483" cy="1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Membuat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Program Java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Pertama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171" cy="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41677" y="2747881"/>
            <a:ext cx="3094624" cy="937260"/>
            <a:chOff x="7018" y="1829"/>
            <a:chExt cx="4221" cy="1476"/>
          </a:xfrm>
        </p:grpSpPr>
        <p:sp>
          <p:nvSpPr>
            <p:cNvPr id="47" name="矩形 46"/>
            <p:cNvSpPr/>
            <p:nvPr/>
          </p:nvSpPr>
          <p:spPr>
            <a:xfrm>
              <a:off x="8565" y="2200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Java Identifier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018" y="1829"/>
              <a:ext cx="1323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08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25844" y="2747881"/>
            <a:ext cx="3535719" cy="937260"/>
            <a:chOff x="7018" y="1829"/>
            <a:chExt cx="4680" cy="1476"/>
          </a:xfrm>
        </p:grpSpPr>
        <p:sp>
          <p:nvSpPr>
            <p:cNvPr id="51" name="矩形 50"/>
            <p:cNvSpPr/>
            <p:nvPr/>
          </p:nvSpPr>
          <p:spPr>
            <a:xfrm>
              <a:off x="8187" y="2297"/>
              <a:ext cx="3511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Menggunakan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Teks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Editor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18" y="1829"/>
              <a:ext cx="1187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  <p:grpSp>
        <p:nvGrpSpPr>
          <p:cNvPr id="22" name="组合 44"/>
          <p:cNvGrpSpPr/>
          <p:nvPr/>
        </p:nvGrpSpPr>
        <p:grpSpPr>
          <a:xfrm>
            <a:off x="7941676" y="1728877"/>
            <a:ext cx="3754489" cy="937260"/>
            <a:chOff x="7018" y="1829"/>
            <a:chExt cx="5426" cy="1476"/>
          </a:xfrm>
        </p:grpSpPr>
        <p:sp>
          <p:nvSpPr>
            <p:cNvPr id="23" name="矩形 46"/>
            <p:cNvSpPr/>
            <p:nvPr/>
          </p:nvSpPr>
          <p:spPr>
            <a:xfrm>
              <a:off x="8657" y="2007"/>
              <a:ext cx="3787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Pernyataan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dalam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Blok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4" name="矩形 47"/>
            <p:cNvSpPr/>
            <p:nvPr/>
          </p:nvSpPr>
          <p:spPr>
            <a:xfrm>
              <a:off x="7018" y="1829"/>
              <a:ext cx="1402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07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  <p:grpSp>
        <p:nvGrpSpPr>
          <p:cNvPr id="27" name="组合 44"/>
          <p:cNvGrpSpPr/>
          <p:nvPr/>
        </p:nvGrpSpPr>
        <p:grpSpPr>
          <a:xfrm>
            <a:off x="7941677" y="782085"/>
            <a:ext cx="3399522" cy="937260"/>
            <a:chOff x="7018" y="1829"/>
            <a:chExt cx="4913" cy="1476"/>
          </a:xfrm>
        </p:grpSpPr>
        <p:sp>
          <p:nvSpPr>
            <p:cNvPr id="30" name="矩形 46"/>
            <p:cNvSpPr/>
            <p:nvPr/>
          </p:nvSpPr>
          <p:spPr>
            <a:xfrm>
              <a:off x="8657" y="2223"/>
              <a:ext cx="32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Komentar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pada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31" name="矩形 47"/>
            <p:cNvSpPr/>
            <p:nvPr/>
          </p:nvSpPr>
          <p:spPr>
            <a:xfrm>
              <a:off x="7018" y="1829"/>
              <a:ext cx="1402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06</a:t>
              </a:r>
            </a:p>
          </p:txBody>
        </p:sp>
      </p:grpSp>
      <p:grpSp>
        <p:nvGrpSpPr>
          <p:cNvPr id="32" name="组合 44"/>
          <p:cNvGrpSpPr/>
          <p:nvPr/>
        </p:nvGrpSpPr>
        <p:grpSpPr>
          <a:xfrm>
            <a:off x="7941676" y="3617831"/>
            <a:ext cx="3399614" cy="937260"/>
            <a:chOff x="7018" y="1829"/>
            <a:chExt cx="4637" cy="1476"/>
          </a:xfrm>
        </p:grpSpPr>
        <p:sp>
          <p:nvSpPr>
            <p:cNvPr id="33" name="矩形 46"/>
            <p:cNvSpPr/>
            <p:nvPr/>
          </p:nvSpPr>
          <p:spPr>
            <a:xfrm>
              <a:off x="8565" y="2232"/>
              <a:ext cx="3090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Keyword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dalam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34" name="矩形 47"/>
            <p:cNvSpPr/>
            <p:nvPr/>
          </p:nvSpPr>
          <p:spPr>
            <a:xfrm>
              <a:off x="7018" y="1829"/>
              <a:ext cx="1323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09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  <p:grpSp>
        <p:nvGrpSpPr>
          <p:cNvPr id="35" name="组合 44"/>
          <p:cNvGrpSpPr/>
          <p:nvPr/>
        </p:nvGrpSpPr>
        <p:grpSpPr>
          <a:xfrm>
            <a:off x="7941676" y="4622401"/>
            <a:ext cx="2984355" cy="937260"/>
            <a:chOff x="7018" y="1829"/>
            <a:chExt cx="4313" cy="1476"/>
          </a:xfrm>
        </p:grpSpPr>
        <p:sp>
          <p:nvSpPr>
            <p:cNvPr id="36" name="矩形 46"/>
            <p:cNvSpPr/>
            <p:nvPr/>
          </p:nvSpPr>
          <p:spPr>
            <a:xfrm>
              <a:off x="8657" y="2232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Errors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38" name="矩形 47"/>
            <p:cNvSpPr/>
            <p:nvPr/>
          </p:nvSpPr>
          <p:spPr>
            <a:xfrm>
              <a:off x="7018" y="1829"/>
              <a:ext cx="1402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10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06907" y="1682078"/>
            <a:ext cx="983445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 smtClean="0"/>
              <a:t>3.  </a:t>
            </a:r>
            <a:r>
              <a:rPr lang="en-US" sz="1600" b="1" i="1" dirty="0" err="1" smtClean="0"/>
              <a:t>Komentar</a:t>
            </a:r>
            <a:r>
              <a:rPr lang="en-US" sz="1600" b="1" i="1" dirty="0" smtClean="0"/>
              <a:t> </a:t>
            </a:r>
            <a:r>
              <a:rPr lang="en-US" sz="1600" b="1" i="1" dirty="0" err="1"/>
              <a:t>Khusus</a:t>
            </a:r>
            <a:r>
              <a:rPr lang="en-US" sz="1600" b="1" i="1" dirty="0"/>
              <a:t> </a:t>
            </a:r>
            <a:r>
              <a:rPr lang="en-US" sz="1600" b="1" i="1" dirty="0" err="1"/>
              <a:t>javadoc</a:t>
            </a:r>
            <a:endParaRPr lang="en-US" sz="1600" b="1" i="1" dirty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 </a:t>
            </a:r>
            <a:r>
              <a:rPr lang="en-US" sz="1600" dirty="0" err="1"/>
              <a:t>javadoc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men-generate </a:t>
            </a:r>
            <a:r>
              <a:rPr lang="en-US" sz="1600" dirty="0" err="1"/>
              <a:t>dokumentasi</a:t>
            </a:r>
            <a:r>
              <a:rPr lang="en-US" sz="1600" dirty="0"/>
              <a:t> HTML </a:t>
            </a:r>
            <a:r>
              <a:rPr lang="en-US" sz="1600" dirty="0" err="1" smtClean="0"/>
              <a:t>untuk</a:t>
            </a:r>
            <a:r>
              <a:rPr lang="en-US" sz="1600" dirty="0" smtClean="0"/>
              <a:t> program Java. </a:t>
            </a:r>
            <a:r>
              <a:rPr lang="en-US" sz="1600" dirty="0" err="1" smtClean="0"/>
              <a:t>Anda</a:t>
            </a:r>
            <a:r>
              <a:rPr lang="en-US" sz="1600" dirty="0"/>
              <a:t> 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 </a:t>
            </a:r>
            <a:r>
              <a:rPr lang="en-US" sz="1600" dirty="0" err="1"/>
              <a:t>javadoc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memulai</a:t>
            </a:r>
            <a:r>
              <a:rPr lang="en-US" sz="1600" dirty="0"/>
              <a:t> </a:t>
            </a:r>
            <a:r>
              <a:rPr lang="en-US" sz="1600" dirty="0" err="1" smtClean="0"/>
              <a:t>baris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/>
              <a:t>/**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mengakhirinya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*/.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C_style</a:t>
            </a:r>
            <a:r>
              <a:rPr lang="en-US" sz="1600" dirty="0"/>
              <a:t>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menjangkau</a:t>
            </a:r>
            <a:r>
              <a:rPr lang="en-US" sz="1600" dirty="0" smtClean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 smtClean="0"/>
              <a:t>baris</a:t>
            </a:r>
            <a:r>
              <a:rPr lang="en-US" sz="1600" dirty="0"/>
              <a:t>. </a:t>
            </a:r>
            <a:r>
              <a:rPr lang="en-US" sz="1600" dirty="0" err="1"/>
              <a:t>Komentar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tag-tag </a:t>
            </a:r>
            <a:r>
              <a:rPr lang="en-US" sz="1600" dirty="0" err="1" smtClean="0"/>
              <a:t>untuk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menambahkan</a:t>
            </a:r>
            <a:r>
              <a:rPr lang="en-US" sz="1600" dirty="0" smtClean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komentar</a:t>
            </a:r>
            <a:r>
              <a:rPr lang="en-US" sz="1600" dirty="0" smtClean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smtClean="0"/>
              <a:t>,</a:t>
            </a:r>
          </a:p>
          <a:p>
            <a:endParaRPr lang="en-US" sz="1600" dirty="0"/>
          </a:p>
          <a:p>
            <a:pPr lvl="2"/>
            <a:r>
              <a:rPr lang="en-US" sz="1600" dirty="0"/>
              <a:t>/**</a:t>
            </a:r>
          </a:p>
          <a:p>
            <a:pPr lvl="3"/>
            <a:r>
              <a:rPr lang="en-US" sz="1600" dirty="0"/>
              <a:t>This is an example of special java doc comments used for \n</a:t>
            </a:r>
          </a:p>
          <a:p>
            <a:pPr lvl="3"/>
            <a:r>
              <a:rPr lang="en-US" sz="1600" dirty="0"/>
              <a:t>generating an html documentation. It uses tags like:</a:t>
            </a:r>
          </a:p>
          <a:p>
            <a:pPr lvl="3"/>
            <a:r>
              <a:rPr lang="en-US" sz="1600" dirty="0"/>
              <a:t>@author Florence </a:t>
            </a:r>
            <a:r>
              <a:rPr lang="en-US" sz="1600" dirty="0" err="1"/>
              <a:t>Balagtas</a:t>
            </a:r>
            <a:endParaRPr lang="en-US" sz="1600" dirty="0"/>
          </a:p>
          <a:p>
            <a:pPr lvl="3"/>
            <a:r>
              <a:rPr lang="en-US" sz="1600" dirty="0"/>
              <a:t>@version 1.2</a:t>
            </a:r>
          </a:p>
          <a:p>
            <a:pPr lvl="2"/>
            <a:r>
              <a:rPr lang="en-US" sz="1600" dirty="0"/>
              <a:t>*/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Komentar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pada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466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Pernyataan dalam Java dan Blok</a:t>
            </a: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01205" cy="17676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 smtClean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07</a:t>
            </a:r>
            <a:endParaRPr lang="en-US" altLang="zh-CN" sz="13000" kern="2500" dirty="0">
              <a:ln>
                <a:noFill/>
              </a:ln>
              <a:solidFill>
                <a:schemeClr val="bg1"/>
              </a:solidFill>
              <a:effectLst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51489" y="2070006"/>
            <a:ext cx="983445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diakhiri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semicolon.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tunggal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endParaRPr lang="en-US" sz="1600" dirty="0"/>
          </a:p>
          <a:p>
            <a:pPr lvl="2"/>
            <a:r>
              <a:rPr lang="en-US" sz="1600" dirty="0" err="1"/>
              <a:t>System.out.println</a:t>
            </a:r>
            <a:r>
              <a:rPr lang="en-US" sz="1600" dirty="0"/>
              <a:t>(“Hello world</a:t>
            </a:r>
            <a:r>
              <a:rPr lang="en-US" sz="1600" dirty="0" smtClean="0"/>
              <a:t>”);</a:t>
            </a:r>
          </a:p>
          <a:p>
            <a:endParaRPr lang="en-US" sz="1600" dirty="0"/>
          </a:p>
          <a:p>
            <a:r>
              <a:rPr lang="en-US" sz="1600" dirty="0"/>
              <a:t>Blok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yang </a:t>
            </a:r>
            <a:r>
              <a:rPr lang="en-US" sz="1600" dirty="0" err="1"/>
              <a:t>terbentang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 </a:t>
            </a:r>
            <a:r>
              <a:rPr lang="en-US" sz="1600" dirty="0" err="1"/>
              <a:t>buka</a:t>
            </a:r>
            <a:r>
              <a:rPr lang="en-US" sz="1600" dirty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kurung</a:t>
            </a:r>
            <a:r>
              <a:rPr lang="en-US" sz="1600" dirty="0" smtClean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 </a:t>
            </a:r>
            <a:r>
              <a:rPr lang="en-US" sz="1600" dirty="0" err="1"/>
              <a:t>tutup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sekumpulan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unit </a:t>
            </a:r>
            <a:r>
              <a:rPr lang="en-US" sz="1600" dirty="0" err="1"/>
              <a:t>kesatuan</a:t>
            </a:r>
            <a:r>
              <a:rPr lang="en-US" sz="1600" dirty="0"/>
              <a:t>. </a:t>
            </a:r>
            <a:r>
              <a:rPr lang="en-US" sz="1600" dirty="0" smtClean="0"/>
              <a:t>Blok </a:t>
            </a:r>
            <a:r>
              <a:rPr lang="en-US" sz="1600" dirty="0" err="1" smtClean="0"/>
              <a:t>pernyataan</a:t>
            </a:r>
            <a:r>
              <a:rPr lang="en-US" sz="1600" dirty="0" smtClean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pasti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 smtClean="0"/>
              <a:t>keterkaitan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/>
              <a:t>.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spasi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r>
              <a:rPr lang="en-US" sz="1600" dirty="0"/>
              <a:t> </a:t>
            </a:r>
            <a:r>
              <a:rPr lang="en-US" sz="1600" dirty="0" err="1"/>
              <a:t>diijinkan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didalamnya</a:t>
            </a:r>
            <a:r>
              <a:rPr lang="en-US" sz="1600" dirty="0" smtClean="0"/>
              <a:t>,</a:t>
            </a:r>
          </a:p>
          <a:p>
            <a:endParaRPr lang="en-US" sz="1600" dirty="0"/>
          </a:p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:</a:t>
            </a:r>
          </a:p>
          <a:p>
            <a:pPr lvl="2"/>
            <a:r>
              <a:rPr lang="en-US" sz="1600" dirty="0"/>
              <a:t>public static void main( String[] </a:t>
            </a:r>
            <a:r>
              <a:rPr lang="en-US" sz="1600" dirty="0" err="1"/>
              <a:t>args</a:t>
            </a:r>
            <a:r>
              <a:rPr lang="en-US" sz="1600" dirty="0"/>
              <a:t> ){</a:t>
            </a:r>
          </a:p>
          <a:p>
            <a:pPr lvl="2"/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("Hello");</a:t>
            </a:r>
          </a:p>
          <a:p>
            <a:pPr lvl="2"/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("world");</a:t>
            </a:r>
          </a:p>
          <a:p>
            <a:pPr lvl="2"/>
            <a:r>
              <a:rPr lang="en-US" sz="1600" dirty="0"/>
              <a:t>}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Pernyataan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dalam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Blok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25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51489" y="2070006"/>
            <a:ext cx="9834459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 err="1"/>
              <a:t>Petunjuk</a:t>
            </a:r>
            <a:r>
              <a:rPr lang="en-US" sz="1600" b="1" i="1" dirty="0"/>
              <a:t> </a:t>
            </a:r>
            <a:r>
              <a:rPr lang="en-US" sz="1600" b="1" i="1" dirty="0" err="1"/>
              <a:t>Penulisan</a:t>
            </a:r>
            <a:r>
              <a:rPr lang="en-US" sz="1600" b="1" i="1" dirty="0"/>
              <a:t> Program:</a:t>
            </a:r>
          </a:p>
          <a:p>
            <a:pPr marL="342900" indent="-342900">
              <a:buAutoNum type="arabicPeriod"/>
            </a:pPr>
            <a:r>
              <a:rPr lang="sv-SE" sz="1600" i="1" dirty="0" smtClean="0"/>
              <a:t>Pada </a:t>
            </a:r>
            <a:r>
              <a:rPr lang="sv-SE" sz="1600" i="1" dirty="0"/>
              <a:t>saat pembuatan blok, Anda dapat meletakkan kurung kurawal buka pada </a:t>
            </a:r>
            <a:r>
              <a:rPr lang="sv-SE" sz="1600" i="1" dirty="0" smtClean="0"/>
              <a:t>baris </a:t>
            </a:r>
            <a:r>
              <a:rPr lang="en-US" sz="1600" i="1" dirty="0" err="1" smtClean="0"/>
              <a:t>dengan</a:t>
            </a:r>
            <a:r>
              <a:rPr lang="en-US" sz="1600" i="1" dirty="0" smtClean="0"/>
              <a:t> </a:t>
            </a:r>
            <a:r>
              <a:rPr lang="en-US" sz="1600" i="1" dirty="0" err="1"/>
              <a:t>pernyataan</a:t>
            </a:r>
            <a:r>
              <a:rPr lang="en-US" sz="1600" i="1" dirty="0"/>
              <a:t> </a:t>
            </a:r>
            <a:r>
              <a:rPr lang="en-US" sz="1600" i="1" dirty="0" err="1"/>
              <a:t>seperti</a:t>
            </a:r>
            <a:r>
              <a:rPr lang="en-US" sz="1600" i="1" dirty="0"/>
              <a:t> </a:t>
            </a:r>
            <a:r>
              <a:rPr lang="en-US" sz="1600" i="1" dirty="0" err="1"/>
              <a:t>contoh</a:t>
            </a:r>
            <a:r>
              <a:rPr lang="en-US" sz="1600" i="1" dirty="0"/>
              <a:t> </a:t>
            </a:r>
            <a:r>
              <a:rPr lang="en-US" sz="1600" i="1" dirty="0" err="1"/>
              <a:t>sebagai</a:t>
            </a:r>
            <a:r>
              <a:rPr lang="en-US" sz="1600" i="1" dirty="0"/>
              <a:t> </a:t>
            </a:r>
            <a:r>
              <a:rPr lang="en-US" sz="1600" i="1" dirty="0" err="1"/>
              <a:t>berikut</a:t>
            </a:r>
            <a:r>
              <a:rPr lang="en-US" sz="1600" i="1" dirty="0"/>
              <a:t> </a:t>
            </a:r>
            <a:r>
              <a:rPr lang="en-US" sz="1600" i="1" dirty="0" smtClean="0"/>
              <a:t>,</a:t>
            </a:r>
          </a:p>
          <a:p>
            <a:endParaRPr lang="en-US" sz="1600" i="1" dirty="0"/>
          </a:p>
          <a:p>
            <a:r>
              <a:rPr lang="en-US" sz="1600" i="1" dirty="0" smtClean="0"/>
              <a:t>	public </a:t>
            </a:r>
            <a:r>
              <a:rPr lang="en-US" sz="1600" i="1" dirty="0"/>
              <a:t>static void main( String[] </a:t>
            </a:r>
            <a:r>
              <a:rPr lang="en-US" sz="1600" i="1" dirty="0" err="1"/>
              <a:t>args</a:t>
            </a:r>
            <a:r>
              <a:rPr lang="en-US" sz="1600" i="1" dirty="0"/>
              <a:t> ){</a:t>
            </a:r>
          </a:p>
          <a:p>
            <a:r>
              <a:rPr lang="sv-SE" sz="1600" b="1" i="1" dirty="0" smtClean="0"/>
              <a:t>      atau</a:t>
            </a:r>
            <a:r>
              <a:rPr lang="sv-SE" sz="1600" i="1" dirty="0" smtClean="0"/>
              <a:t> dapat </a:t>
            </a:r>
            <a:r>
              <a:rPr lang="sv-SE" sz="1600" i="1" dirty="0"/>
              <a:t>meletakkan kurung kurawal pada baris selanjutnya, seperti,</a:t>
            </a:r>
          </a:p>
          <a:p>
            <a:r>
              <a:rPr lang="en-US" sz="1600" i="1" dirty="0" smtClean="0"/>
              <a:t>	public </a:t>
            </a:r>
            <a:r>
              <a:rPr lang="en-US" sz="1600" i="1" dirty="0"/>
              <a:t>static void main( String[] </a:t>
            </a:r>
            <a:r>
              <a:rPr lang="en-US" sz="1600" i="1" dirty="0" err="1"/>
              <a:t>args</a:t>
            </a:r>
            <a:r>
              <a:rPr lang="en-US" sz="1600" i="1" dirty="0"/>
              <a:t> )</a:t>
            </a:r>
          </a:p>
          <a:p>
            <a:r>
              <a:rPr lang="en-US" sz="1600" i="1" dirty="0" smtClean="0"/>
              <a:t>	{</a:t>
            </a:r>
            <a:endParaRPr lang="en-US" sz="1600" i="1" dirty="0"/>
          </a:p>
          <a:p>
            <a:endParaRPr lang="en-US" sz="1600" i="1" dirty="0" smtClean="0"/>
          </a:p>
          <a:p>
            <a:r>
              <a:rPr lang="en-US" sz="1600" i="1" dirty="0" smtClean="0"/>
              <a:t>2</a:t>
            </a:r>
            <a:r>
              <a:rPr lang="en-US" sz="1600" i="1" dirty="0"/>
              <a:t>. </a:t>
            </a:r>
            <a:r>
              <a:rPr lang="en-US" sz="1600" i="1" dirty="0" smtClean="0"/>
              <a:t>  </a:t>
            </a:r>
            <a:r>
              <a:rPr lang="en-US" sz="1600" i="1" dirty="0" err="1" smtClean="0"/>
              <a:t>Memberi</a:t>
            </a:r>
            <a:r>
              <a:rPr lang="en-US" sz="1600" i="1" dirty="0" smtClean="0"/>
              <a:t> </a:t>
            </a:r>
            <a:r>
              <a:rPr lang="en-US" sz="1600" i="1" dirty="0" err="1"/>
              <a:t>jarak</a:t>
            </a:r>
            <a:r>
              <a:rPr lang="en-US" sz="1600" i="1" dirty="0"/>
              <a:t> (indent) </a:t>
            </a:r>
            <a:r>
              <a:rPr lang="en-US" sz="1600" i="1" dirty="0" err="1"/>
              <a:t>pernyataan</a:t>
            </a:r>
            <a:r>
              <a:rPr lang="en-US" sz="1600" i="1" dirty="0"/>
              <a:t> </a:t>
            </a:r>
            <a:r>
              <a:rPr lang="en-US" sz="1600" i="1" dirty="0" err="1"/>
              <a:t>selanjutnya</a:t>
            </a:r>
            <a:r>
              <a:rPr lang="en-US" sz="1600" i="1" dirty="0"/>
              <a:t> </a:t>
            </a:r>
            <a:r>
              <a:rPr lang="en-US" sz="1600" i="1" dirty="0" err="1"/>
              <a:t>setelah</a:t>
            </a:r>
            <a:r>
              <a:rPr lang="en-US" sz="1600" i="1" dirty="0"/>
              <a:t> </a:t>
            </a:r>
            <a:r>
              <a:rPr lang="en-US" sz="1600" i="1" dirty="0" err="1"/>
              <a:t>awal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</a:t>
            </a:r>
            <a:r>
              <a:rPr lang="en-US" sz="1600" i="1" dirty="0" err="1"/>
              <a:t>blok</a:t>
            </a:r>
            <a:r>
              <a:rPr lang="en-US" sz="1600" i="1" dirty="0"/>
              <a:t> 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seperti</a:t>
            </a:r>
            <a:r>
              <a:rPr lang="en-US" sz="1600" i="1" dirty="0" smtClean="0"/>
              <a:t> </a:t>
            </a:r>
            <a:r>
              <a:rPr lang="en-US" sz="1600" i="1" dirty="0" err="1"/>
              <a:t>contoh</a:t>
            </a:r>
            <a:r>
              <a:rPr lang="en-US" sz="1600" i="1" dirty="0"/>
              <a:t> </a:t>
            </a:r>
            <a:r>
              <a:rPr lang="en-US" sz="1600" i="1" dirty="0" err="1"/>
              <a:t>berikut</a:t>
            </a:r>
            <a:r>
              <a:rPr lang="en-US" sz="1600" i="1" dirty="0"/>
              <a:t>,</a:t>
            </a:r>
          </a:p>
          <a:p>
            <a:pPr lvl="2"/>
            <a:r>
              <a:rPr lang="en-US" sz="1600" i="1" dirty="0"/>
              <a:t>public static void main( String[] </a:t>
            </a:r>
            <a:r>
              <a:rPr lang="en-US" sz="1600" i="1" dirty="0" err="1"/>
              <a:t>args</a:t>
            </a:r>
            <a:r>
              <a:rPr lang="en-US" sz="1600" i="1" dirty="0"/>
              <a:t> ){</a:t>
            </a:r>
          </a:p>
          <a:p>
            <a:pPr lvl="3"/>
            <a:r>
              <a:rPr lang="en-US" sz="1600" i="1" dirty="0" err="1"/>
              <a:t>System.out.println</a:t>
            </a:r>
            <a:r>
              <a:rPr lang="en-US" sz="1600" i="1" dirty="0"/>
              <a:t>("Hello");</a:t>
            </a:r>
          </a:p>
          <a:p>
            <a:pPr lvl="3"/>
            <a:r>
              <a:rPr lang="en-US" sz="1600" i="1" dirty="0" err="1"/>
              <a:t>System.out.println</a:t>
            </a:r>
            <a:r>
              <a:rPr lang="en-US" sz="1600" i="1" dirty="0"/>
              <a:t>("world");</a:t>
            </a:r>
          </a:p>
          <a:p>
            <a:pPr lvl="2"/>
            <a:r>
              <a:rPr lang="en-US" sz="1600" i="1" dirty="0"/>
              <a:t>}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Pernyataan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dalam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Blok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18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Java Identifier</a:t>
            </a: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01205" cy="17676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 smtClean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08</a:t>
            </a:r>
            <a:endParaRPr lang="en-US" altLang="zh-CN" sz="13000" kern="2500" dirty="0">
              <a:ln>
                <a:noFill/>
              </a:ln>
              <a:solidFill>
                <a:schemeClr val="bg1"/>
              </a:solidFill>
              <a:effectLst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518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85234" y="1789607"/>
            <a:ext cx="9834459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Java Identifier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yang </a:t>
            </a:r>
            <a:r>
              <a:rPr lang="en-US" sz="1600" dirty="0" err="1"/>
              <a:t>mewakili</a:t>
            </a:r>
            <a:r>
              <a:rPr lang="en-US" sz="1600" dirty="0"/>
              <a:t> </a:t>
            </a:r>
            <a:r>
              <a:rPr lang="en-US" sz="1600" dirty="0" err="1"/>
              <a:t>nama-nama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, method, class, </a:t>
            </a:r>
            <a:r>
              <a:rPr lang="en-US" sz="1600" dirty="0" err="1"/>
              <a:t>dsb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Identifier </a:t>
            </a:r>
            <a:r>
              <a:rPr lang="en-US" sz="1600" dirty="0" err="1"/>
              <a:t>adalah</a:t>
            </a:r>
            <a:r>
              <a:rPr lang="en-US" sz="1600" dirty="0"/>
              <a:t> : Hello, main, System, out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Pendeklarasian</a:t>
            </a:r>
            <a:r>
              <a:rPr lang="en-US" sz="1600" dirty="0"/>
              <a:t> Java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ase-sensitive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Identifier : </a:t>
            </a:r>
            <a:r>
              <a:rPr lang="en-US" sz="1600" b="1" dirty="0"/>
              <a:t>H</a:t>
            </a:r>
            <a:r>
              <a:rPr lang="en-US" sz="1600" dirty="0"/>
              <a:t>ello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sv-SE" sz="1600" dirty="0" smtClean="0"/>
              <a:t>sama </a:t>
            </a:r>
            <a:r>
              <a:rPr lang="sv-SE" sz="1600" dirty="0"/>
              <a:t>dengan </a:t>
            </a:r>
            <a:r>
              <a:rPr lang="sv-SE" sz="1600" b="1" dirty="0"/>
              <a:t>h</a:t>
            </a:r>
            <a:r>
              <a:rPr lang="sv-SE" sz="1600" dirty="0"/>
              <a:t>ello. </a:t>
            </a:r>
            <a:endParaRPr lang="sv-S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/>
              <a:t>Identifier </a:t>
            </a:r>
            <a:r>
              <a:rPr lang="sv-SE" sz="1600" dirty="0"/>
              <a:t>harus dimulai dengan salah satu huruf, </a:t>
            </a:r>
            <a:r>
              <a:rPr lang="sv-SE" sz="1600" dirty="0" smtClean="0"/>
              <a:t>selanjutnya boleh menggunakan underscore </a:t>
            </a:r>
            <a:r>
              <a:rPr lang="sv-SE" sz="1600" dirty="0"/>
              <a:t>“_”, </a:t>
            </a:r>
            <a:r>
              <a:rPr lang="sv-SE" sz="1600" dirty="0" smtClean="0"/>
              <a:t>atau </a:t>
            </a:r>
            <a:r>
              <a:rPr lang="en-US" sz="1600" dirty="0" err="1" smtClean="0"/>
              <a:t>tanda</a:t>
            </a:r>
            <a:r>
              <a:rPr lang="en-US" sz="1600" dirty="0" smtClean="0"/>
              <a:t> </a:t>
            </a:r>
            <a:r>
              <a:rPr lang="en-US" sz="1600" dirty="0"/>
              <a:t>dollar “$”.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Hurufnya</a:t>
            </a:r>
            <a:r>
              <a:rPr lang="en-US" sz="1600" dirty="0" smtClean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. </a:t>
            </a:r>
            <a:r>
              <a:rPr lang="en-US" sz="1600" dirty="0" err="1" smtClean="0"/>
              <a:t>Karakter</a:t>
            </a:r>
            <a:r>
              <a:rPr lang="en-US" sz="1600" dirty="0" smtClean="0"/>
              <a:t> </a:t>
            </a:r>
            <a:r>
              <a:rPr lang="en-US" sz="1600" dirty="0" err="1" smtClean="0"/>
              <a:t>selanjutnya</a:t>
            </a:r>
            <a:r>
              <a:rPr lang="en-US" sz="1600" dirty="0" smtClean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0 </a:t>
            </a:r>
            <a:r>
              <a:rPr lang="en-US" sz="1600" dirty="0" err="1"/>
              <a:t>smpai</a:t>
            </a:r>
            <a:r>
              <a:rPr lang="en-US" sz="1600" dirty="0"/>
              <a:t> </a:t>
            </a:r>
            <a:r>
              <a:rPr lang="en-US" sz="1600" dirty="0" smtClean="0"/>
              <a:t>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Identifier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kata </a:t>
            </a:r>
            <a:r>
              <a:rPr lang="en-US" sz="1600" dirty="0" err="1"/>
              <a:t>kunci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Java </a:t>
            </a:r>
            <a:r>
              <a:rPr lang="en-US" sz="1600" dirty="0" err="1"/>
              <a:t>seperti</a:t>
            </a:r>
            <a:r>
              <a:rPr lang="en-US" sz="1600" dirty="0"/>
              <a:t> class, public, void, </a:t>
            </a:r>
            <a:r>
              <a:rPr lang="en-US" sz="1600" dirty="0" err="1" smtClean="0"/>
              <a:t>dsb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untuk</a:t>
            </a:r>
            <a:r>
              <a:rPr lang="en-US" sz="1600" i="1" dirty="0" smtClean="0"/>
              <a:t> </a:t>
            </a:r>
            <a:r>
              <a:rPr lang="en-US" sz="1600" i="1" dirty="0"/>
              <a:t>identifier </a:t>
            </a:r>
            <a:r>
              <a:rPr lang="en-US" sz="1600" i="1" dirty="0" err="1"/>
              <a:t>lebih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</a:t>
            </a:r>
            <a:r>
              <a:rPr lang="en-US" sz="1600" i="1" dirty="0" err="1"/>
              <a:t>satu</a:t>
            </a:r>
            <a:r>
              <a:rPr lang="en-US" sz="1600" i="1" dirty="0"/>
              <a:t> kata, </a:t>
            </a:r>
            <a:r>
              <a:rPr lang="en-US" sz="1600" i="1" dirty="0" err="1"/>
              <a:t>menggunakan</a:t>
            </a:r>
            <a:r>
              <a:rPr lang="en-US" sz="1600" i="1" dirty="0"/>
              <a:t> </a:t>
            </a:r>
            <a:r>
              <a:rPr lang="en-US" sz="1600" i="1" dirty="0" err="1"/>
              <a:t>huruf</a:t>
            </a:r>
            <a:r>
              <a:rPr lang="en-US" sz="1600" i="1" dirty="0"/>
              <a:t> </a:t>
            </a:r>
            <a:r>
              <a:rPr lang="en-US" sz="1600" i="1" dirty="0" err="1"/>
              <a:t>kapital</a:t>
            </a:r>
            <a:r>
              <a:rPr lang="en-US" sz="1600" i="1" dirty="0"/>
              <a:t> </a:t>
            </a:r>
            <a:r>
              <a:rPr lang="en-US" sz="1600" i="1" dirty="0" err="1" smtClean="0"/>
              <a:t>untuk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mengindikasikan</a:t>
            </a:r>
            <a:r>
              <a:rPr lang="en-US" sz="1600" i="1" dirty="0" smtClean="0"/>
              <a:t> </a:t>
            </a:r>
            <a:r>
              <a:rPr lang="en-US" sz="1600" i="1" dirty="0" err="1"/>
              <a:t>awal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kata </a:t>
            </a:r>
            <a:r>
              <a:rPr lang="en-US" sz="1600" i="1" dirty="0" err="1"/>
              <a:t>kecuali</a:t>
            </a:r>
            <a:r>
              <a:rPr lang="en-US" sz="1600" i="1" dirty="0"/>
              <a:t> kata </a:t>
            </a:r>
            <a:r>
              <a:rPr lang="en-US" sz="1600" i="1" dirty="0" err="1"/>
              <a:t>pertama</a:t>
            </a:r>
            <a:r>
              <a:rPr lang="en-US" sz="1600" i="1" dirty="0"/>
              <a:t>. </a:t>
            </a:r>
            <a:r>
              <a:rPr lang="en-US" sz="1600" i="1" dirty="0" err="1"/>
              <a:t>Sebagai</a:t>
            </a:r>
            <a:r>
              <a:rPr lang="en-US" sz="1600" i="1" dirty="0"/>
              <a:t> </a:t>
            </a:r>
            <a:r>
              <a:rPr lang="en-US" sz="1600" i="1" dirty="0" err="1"/>
              <a:t>contoh</a:t>
            </a:r>
            <a:r>
              <a:rPr lang="en-US" sz="1600" i="1" dirty="0"/>
              <a:t>, </a:t>
            </a:r>
            <a:r>
              <a:rPr lang="en-US" sz="1600" i="1" dirty="0" err="1" smtClean="0"/>
              <a:t>charArray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fileNumber</a:t>
            </a:r>
            <a:r>
              <a:rPr lang="en-US" sz="1600" i="1" dirty="0"/>
              <a:t>, </a:t>
            </a:r>
            <a:r>
              <a:rPr lang="en-US" sz="1600" i="1" dirty="0" err="1" smtClean="0"/>
              <a:t>ClassName</a:t>
            </a:r>
            <a:r>
              <a:rPr lang="en-US" sz="1600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Hindari</a:t>
            </a:r>
            <a:r>
              <a:rPr lang="en-US" sz="1600" i="1" dirty="0" smtClean="0"/>
              <a:t> </a:t>
            </a:r>
            <a:r>
              <a:rPr lang="en-US" sz="1600" i="1" dirty="0" err="1"/>
              <a:t>menggunakan</a:t>
            </a:r>
            <a:r>
              <a:rPr lang="en-US" sz="1600" i="1" dirty="0"/>
              <a:t> underscores </a:t>
            </a:r>
            <a:r>
              <a:rPr lang="en-US" sz="1600" i="1" dirty="0" err="1"/>
              <a:t>pada</a:t>
            </a:r>
            <a:r>
              <a:rPr lang="en-US" sz="1600" i="1" dirty="0"/>
              <a:t> </a:t>
            </a:r>
            <a:r>
              <a:rPr lang="en-US" sz="1600" i="1" dirty="0" err="1"/>
              <a:t>awal</a:t>
            </a:r>
            <a:r>
              <a:rPr lang="en-US" sz="1600" i="1" dirty="0"/>
              <a:t> identifier </a:t>
            </a:r>
            <a:r>
              <a:rPr lang="en-US" sz="1600" i="1" dirty="0" err="1"/>
              <a:t>seperti</a:t>
            </a:r>
            <a:r>
              <a:rPr lang="en-US" sz="1600" i="1" dirty="0"/>
              <a:t> _read </a:t>
            </a:r>
            <a:r>
              <a:rPr lang="en-US" sz="1600" i="1" dirty="0" err="1"/>
              <a:t>atau</a:t>
            </a:r>
            <a:r>
              <a:rPr lang="en-US" sz="1600" i="1" dirty="0"/>
              <a:t> _write.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Java Identifier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65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Keyword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dalam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01205" cy="17676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 smtClean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09</a:t>
            </a:r>
            <a:endParaRPr lang="en-US" altLang="zh-CN" sz="13000" kern="2500" dirty="0">
              <a:ln>
                <a:noFill/>
              </a:ln>
              <a:solidFill>
                <a:schemeClr val="bg1"/>
              </a:solidFill>
              <a:effectLst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48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85234" y="1789607"/>
            <a:ext cx="983445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Kata </a:t>
            </a:r>
            <a:r>
              <a:rPr lang="en-US" sz="1600" dirty="0" err="1"/>
              <a:t>kunci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identifier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dipesan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didefinisikan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smtClean="0"/>
              <a:t>Java </a:t>
            </a:r>
            <a:r>
              <a:rPr lang="sv-SE" sz="1600" dirty="0" smtClean="0"/>
              <a:t>untuk </a:t>
            </a:r>
            <a:r>
              <a:rPr lang="sv-SE" sz="1600" dirty="0"/>
              <a:t>tujuan tertentu. </a:t>
            </a:r>
            <a:r>
              <a:rPr lang="sv-SE" sz="1600" dirty="0" smtClean="0"/>
              <a:t>Keyword tidak dapat digunakan sebagai </a:t>
            </a:r>
            <a:r>
              <a:rPr lang="sv-SE" sz="1600" dirty="0"/>
              <a:t>nama </a:t>
            </a:r>
            <a:r>
              <a:rPr lang="sv-SE" sz="1600" dirty="0" smtClean="0"/>
              <a:t>variabel, class</a:t>
            </a:r>
            <a:r>
              <a:rPr lang="sv-SE" sz="1600" dirty="0"/>
              <a:t>, </a:t>
            </a:r>
            <a:r>
              <a:rPr lang="sv-SE" sz="1600" dirty="0" smtClean="0"/>
              <a:t>method, </a:t>
            </a:r>
            <a:r>
              <a:rPr lang="sv-SE" sz="1600" dirty="0"/>
              <a:t>dsb. </a:t>
            </a:r>
            <a:endParaRPr lang="sv-SE" sz="1600" dirty="0" smtClean="0"/>
          </a:p>
          <a:p>
            <a:endParaRPr lang="sv-SE" sz="1600" dirty="0"/>
          </a:p>
          <a:p>
            <a:r>
              <a:rPr lang="sv-SE" sz="1600" dirty="0" smtClean="0"/>
              <a:t>Berikut </a:t>
            </a:r>
            <a:r>
              <a:rPr lang="sv-SE" sz="1600" dirty="0"/>
              <a:t>ini adalah daftar dari kata kunci dalam Java (</a:t>
            </a:r>
            <a:r>
              <a:rPr lang="sv-SE" sz="1600" dirty="0" smtClean="0"/>
              <a:t>Java </a:t>
            </a:r>
            <a:r>
              <a:rPr lang="en-US" sz="1600" dirty="0" smtClean="0"/>
              <a:t>Keywords</a:t>
            </a:r>
            <a:r>
              <a:rPr lang="en-US" sz="1600" dirty="0"/>
              <a:t>).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Keyword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dalam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88005"/>
              </p:ext>
            </p:extLst>
          </p:nvPr>
        </p:nvGraphicFramePr>
        <p:xfrm>
          <a:off x="2745055" y="2880031"/>
          <a:ext cx="5168461" cy="3199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049"/>
                <a:gridCol w="1018566"/>
                <a:gridCol w="1082226"/>
                <a:gridCol w="1031298"/>
                <a:gridCol w="1183322"/>
              </a:tblGrid>
              <a:tr h="30162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abstract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continue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for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20">
                          <a:effectLst/>
                        </a:rPr>
                        <a:t>new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switch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480060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boolean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default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goto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5">
                          <a:effectLst/>
                        </a:rPr>
                        <a:t>null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marR="1460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-5">
                          <a:effectLst/>
                        </a:rPr>
                        <a:t>synchroniz  </a:t>
                      </a:r>
                      <a:r>
                        <a:rPr lang="en-US" sz="1100" spc="15">
                          <a:effectLst/>
                        </a:rPr>
                        <a:t>ed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break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do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5">
                          <a:effectLst/>
                        </a:rPr>
                        <a:t>if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package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this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byte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double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implements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private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threadsafe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byvalue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else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import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protected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throw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case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extends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instanceof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public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throws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catch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false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int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return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transient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car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final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interface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short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true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class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finally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long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static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try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const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0">
                          <a:effectLst/>
                        </a:rPr>
                        <a:t>float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native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super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>
                          <a:effectLst/>
                        </a:rPr>
                        <a:t>void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spc="15" dirty="0">
                          <a:effectLst/>
                        </a:rPr>
                        <a:t>while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79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Error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01205" cy="17676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 smtClean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10</a:t>
            </a:r>
            <a:endParaRPr lang="en-US" altLang="zh-CN" sz="13000" kern="2500" dirty="0">
              <a:ln>
                <a:noFill/>
              </a:ln>
              <a:solidFill>
                <a:schemeClr val="bg1"/>
              </a:solidFill>
              <a:effectLst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628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85234" y="1789607"/>
            <a:ext cx="9834459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600" i="1" dirty="0" smtClean="0"/>
              <a:t>2 </a:t>
            </a:r>
            <a:r>
              <a:rPr lang="pt-BR" sz="1600" i="1" dirty="0"/>
              <a:t>macam error. Pertama adalah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/>
              <a:t>compile-time error </a:t>
            </a:r>
            <a:r>
              <a:rPr lang="en-US" sz="1600" i="1" dirty="0" err="1"/>
              <a:t>atau</a:t>
            </a:r>
            <a:r>
              <a:rPr lang="en-US" sz="1600" i="1" dirty="0"/>
              <a:t> yang </a:t>
            </a:r>
            <a:r>
              <a:rPr lang="en-US" sz="1600" i="1" dirty="0" err="1"/>
              <a:t>disebut</a:t>
            </a:r>
            <a:r>
              <a:rPr lang="en-US" sz="1600" i="1" dirty="0"/>
              <a:t> </a:t>
            </a:r>
            <a:r>
              <a:rPr lang="en-US" sz="1600" i="1" dirty="0" err="1"/>
              <a:t>juga</a:t>
            </a:r>
            <a:r>
              <a:rPr lang="en-US" sz="1600" i="1" dirty="0"/>
              <a:t> </a:t>
            </a:r>
            <a:r>
              <a:rPr lang="en-US" sz="1600" i="1" dirty="0" err="1"/>
              <a:t>sebagai</a:t>
            </a:r>
            <a:r>
              <a:rPr lang="en-US" sz="1600" i="1" dirty="0"/>
              <a:t> syntax </a:t>
            </a:r>
            <a:r>
              <a:rPr lang="en-US" sz="1600" i="1" dirty="0" smtClean="0"/>
              <a:t>error</a:t>
            </a:r>
            <a:r>
              <a:rPr lang="en-US" sz="1600" i="1" dirty="0"/>
              <a:t>.</a:t>
            </a:r>
            <a:r>
              <a:rPr lang="en-US" sz="1600" i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smtClean="0"/>
              <a:t>Runtime errors.</a:t>
            </a:r>
          </a:p>
          <a:p>
            <a:endParaRPr lang="en-US" sz="1600" b="1" i="1" dirty="0" smtClean="0"/>
          </a:p>
          <a:p>
            <a:r>
              <a:rPr lang="en-US" sz="1600" b="1" dirty="0" smtClean="0"/>
              <a:t>Syntax </a:t>
            </a:r>
            <a:r>
              <a:rPr lang="en-US" sz="1600" b="1" dirty="0"/>
              <a:t>errors </a:t>
            </a:r>
          </a:p>
          <a:p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penulisan</a:t>
            </a:r>
            <a:r>
              <a:rPr lang="en-US" sz="1600" dirty="0"/>
              <a:t>. </a:t>
            </a:r>
            <a:r>
              <a:rPr lang="en-US" sz="1600" dirty="0" err="1" smtClean="0"/>
              <a:t>Mungkin</a:t>
            </a:r>
            <a:r>
              <a:rPr lang="en-US" sz="1600" dirty="0" smtClean="0"/>
              <a:t> </a:t>
            </a:r>
            <a:r>
              <a:rPr lang="en-US" sz="1600" dirty="0" err="1" smtClean="0"/>
              <a:t>kekurangan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di Java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lupa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menulis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titik-koma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 smtClean="0"/>
              <a:t>pernyataan</a:t>
            </a:r>
            <a:r>
              <a:rPr lang="en-US" sz="1600" dirty="0"/>
              <a:t>. Java </a:t>
            </a:r>
            <a:r>
              <a:rPr lang="en-US" sz="1600" dirty="0" err="1"/>
              <a:t>mencoba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mengisolasi</a:t>
            </a:r>
            <a:r>
              <a:rPr lang="en-US" sz="1600" dirty="0"/>
              <a:t> error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 smtClean="0"/>
              <a:t>menunjukkan</a:t>
            </a:r>
            <a:r>
              <a:rPr lang="en-US" sz="1600" dirty="0" smtClean="0"/>
              <a:t> </a:t>
            </a:r>
            <a:r>
              <a:rPr lang="en-US" sz="1600" dirty="0" err="1" smtClean="0"/>
              <a:t>baris</a:t>
            </a:r>
            <a:r>
              <a:rPr lang="en-US" sz="1600" dirty="0" smtClean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</a:t>
            </a:r>
            <a:r>
              <a:rPr lang="en-US" sz="1600" dirty="0" err="1"/>
              <a:t>menunjuk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yang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Bagaimanapun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, error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tentu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yang </a:t>
            </a:r>
            <a:r>
              <a:rPr lang="en-US" sz="1600" dirty="0" err="1" smtClean="0"/>
              <a:t>ditunjuk</a:t>
            </a:r>
            <a:r>
              <a:rPr lang="en-US" sz="1600" dirty="0" smtClean="0"/>
              <a:t>. </a:t>
            </a:r>
            <a:r>
              <a:rPr lang="en-US" sz="1600" dirty="0" err="1" smtClean="0"/>
              <a:t>Kesalahan</a:t>
            </a:r>
            <a:r>
              <a:rPr lang="en-US" sz="1600" dirty="0" smtClean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kapitalisasi</a:t>
            </a:r>
            <a:r>
              <a:rPr lang="en-US" sz="1600" dirty="0"/>
              <a:t>, </a:t>
            </a:r>
            <a:r>
              <a:rPr lang="en-US" sz="1600" dirty="0" err="1"/>
              <a:t>ejaan</a:t>
            </a:r>
            <a:r>
              <a:rPr lang="en-US" sz="1600" dirty="0"/>
              <a:t>,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 smtClean="0"/>
              <a:t>karakter</a:t>
            </a:r>
            <a:r>
              <a:rPr lang="en-US" sz="1600" dirty="0"/>
              <a:t> </a:t>
            </a:r>
            <a:r>
              <a:rPr lang="en-US" sz="1600" dirty="0" err="1" smtClean="0"/>
              <a:t>khusus</a:t>
            </a:r>
            <a:r>
              <a:rPr lang="en-US" sz="1600" dirty="0" smtClean="0"/>
              <a:t> </a:t>
            </a:r>
            <a:r>
              <a:rPr lang="en-US" sz="1600" dirty="0"/>
              <a:t>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penghilangan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pemberian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baca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sebenarnya</a:t>
            </a:r>
            <a:r>
              <a:rPr lang="en-US" sz="1600" dirty="0" smtClean="0"/>
              <a:t>.</a:t>
            </a:r>
          </a:p>
          <a:p>
            <a:endParaRPr lang="en-US" sz="1600" b="1" dirty="0"/>
          </a:p>
          <a:p>
            <a:r>
              <a:rPr lang="en-US" sz="1600" b="1" dirty="0"/>
              <a:t>Run-time Errors</a:t>
            </a:r>
          </a:p>
          <a:p>
            <a:r>
              <a:rPr lang="sv-SE" sz="1600" dirty="0"/>
              <a:t>Run-time error merupakan error yang tidak akan ditampilkan sampai </a:t>
            </a:r>
            <a:r>
              <a:rPr lang="sv-SE" sz="1600" dirty="0" smtClean="0"/>
              <a:t>menjalankan </a:t>
            </a:r>
            <a:r>
              <a:rPr lang="en-US" sz="1600" dirty="0" smtClean="0"/>
              <a:t>program. </a:t>
            </a:r>
            <a:r>
              <a:rPr lang="en-US" sz="1600" dirty="0" err="1"/>
              <a:t>Bahkan</a:t>
            </a:r>
            <a:r>
              <a:rPr lang="en-US" sz="1600" dirty="0"/>
              <a:t> program yang </a:t>
            </a:r>
            <a:r>
              <a:rPr lang="en-US" sz="1600" dirty="0" err="1"/>
              <a:t>dikompilasi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sukses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 smtClean="0"/>
              <a:t>menampilkan</a:t>
            </a:r>
            <a:r>
              <a:rPr lang="en-US" sz="1600" dirty="0" smtClean="0"/>
              <a:t> </a:t>
            </a:r>
            <a:r>
              <a:rPr lang="en-US" sz="1600" dirty="0" err="1" smtClean="0"/>
              <a:t>jawaban</a:t>
            </a:r>
            <a:r>
              <a:rPr lang="en-US" sz="1600" dirty="0" smtClean="0"/>
              <a:t> </a:t>
            </a:r>
            <a:r>
              <a:rPr lang="en-US" sz="1600" dirty="0"/>
              <a:t>yang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programmer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berpikir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proses </a:t>
            </a:r>
            <a:r>
              <a:rPr lang="en-US" sz="1600" dirty="0" err="1" smtClean="0"/>
              <a:t>logis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/>
              <a:t>program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Error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535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Instalasi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IDE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IDE java </a:t>
            </a:r>
            <a:r>
              <a:rPr lang="en-US" sz="1600" b="1" dirty="0" err="1" smtClean="0"/>
              <a:t>dapat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Netbeans</a:t>
            </a:r>
            <a:r>
              <a:rPr lang="en-US" sz="1600" b="1" dirty="0" smtClean="0"/>
              <a:t>, Eclipse, </a:t>
            </a:r>
            <a:r>
              <a:rPr lang="en-US" sz="1600" b="1" dirty="0" err="1" smtClean="0"/>
              <a:t>ataupun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Jcreator</a:t>
            </a:r>
            <a:r>
              <a:rPr lang="en-US" sz="1600" b="1" dirty="0" smtClean="0"/>
              <a:t>. </a:t>
            </a:r>
            <a:r>
              <a:rPr lang="en-US" sz="1600" b="1" dirty="0" err="1" smtClean="0"/>
              <a:t>Selain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menginstal</a:t>
            </a:r>
            <a:r>
              <a:rPr lang="en-US" sz="1600" b="1" dirty="0" smtClean="0"/>
              <a:t> IDE </a:t>
            </a:r>
            <a:r>
              <a:rPr lang="en-US" sz="1600" b="1" dirty="0" err="1" smtClean="0"/>
              <a:t>tersebut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diperlukan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juga</a:t>
            </a:r>
            <a:r>
              <a:rPr lang="en-US" sz="1600" b="1" dirty="0" smtClean="0"/>
              <a:t> install JDK.</a:t>
            </a:r>
          </a:p>
          <a:p>
            <a:endParaRPr lang="en-US" sz="1600" b="1" dirty="0"/>
          </a:p>
          <a:p>
            <a:r>
              <a:rPr lang="en-US" sz="1600" b="1" dirty="0"/>
              <a:t>JDK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proses </a:t>
            </a:r>
            <a:r>
              <a:rPr lang="en-US" sz="1600" dirty="0" err="1"/>
              <a:t>kompilasi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java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bytecode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dimengerti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JRE (Java Runtime </a:t>
            </a:r>
            <a:r>
              <a:rPr lang="en-US" sz="1600" dirty="0" err="1"/>
              <a:t>Envirotment</a:t>
            </a:r>
            <a:r>
              <a:rPr lang="en-US" sz="1600" dirty="0"/>
              <a:t>). 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JDK 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terinstalasi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proses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berbasis</a:t>
            </a:r>
            <a:r>
              <a:rPr lang="en-US" sz="1600" dirty="0"/>
              <a:t> java.</a:t>
            </a:r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Instalasi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IDE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64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Membuat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Program Java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Pertama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677967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323194" y="819776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Membuat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Program Java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Pertama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5982" t="21143" r="54987" b="40780"/>
          <a:stretch/>
        </p:blipFill>
        <p:spPr>
          <a:xfrm>
            <a:off x="3418449" y="2405575"/>
            <a:ext cx="5078437" cy="27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5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Menggunakan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Teks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Editor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42148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49123" y="2232729"/>
            <a:ext cx="983445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/>
              <a:t>Penulisan</a:t>
            </a:r>
            <a:r>
              <a:rPr lang="en-US" sz="1600" dirty="0" smtClean="0"/>
              <a:t> listing program java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teks</a:t>
            </a:r>
            <a:r>
              <a:rPr lang="en-US" sz="1600" dirty="0" smtClean="0"/>
              <a:t> editor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Notepad, Sublime Text, </a:t>
            </a:r>
            <a:r>
              <a:rPr lang="en-US" sz="1600" dirty="0" err="1" smtClean="0"/>
              <a:t>ataupun</a:t>
            </a:r>
            <a:r>
              <a:rPr lang="en-US" sz="1600" dirty="0" smtClean="0"/>
              <a:t> visual code studio.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listing program </a:t>
            </a:r>
            <a:r>
              <a:rPr lang="en-US" sz="1600" dirty="0" err="1" smtClean="0"/>
              <a:t>disimpan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namafile.java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Menggunakan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Teks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Editor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82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Menyimpan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Program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13453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1233</Words>
  <Application>Microsoft Office PowerPoint</Application>
  <PresentationFormat>Widescreen</PresentationFormat>
  <Paragraphs>234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 Black</vt:lpstr>
      <vt:lpstr>Calibri</vt:lpstr>
      <vt:lpstr>Times New Roman</vt:lpstr>
      <vt:lpstr>Trebuchet MS</vt:lpstr>
      <vt:lpstr>Verdana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FUJITSU</cp:lastModifiedBy>
  <cp:revision>787</cp:revision>
  <dcterms:created xsi:type="dcterms:W3CDTF">2020-07-07T03:15:00Z</dcterms:created>
  <dcterms:modified xsi:type="dcterms:W3CDTF">2022-08-29T05:27:21Z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