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917" r:id="rId2"/>
    <p:sldId id="1779" r:id="rId3"/>
    <p:sldId id="1718" r:id="rId4"/>
    <p:sldId id="2076" r:id="rId5"/>
    <p:sldId id="2067" r:id="rId6"/>
    <p:sldId id="2082" r:id="rId7"/>
    <p:sldId id="2074" r:id="rId8"/>
    <p:sldId id="2053" r:id="rId9"/>
    <p:sldId id="2083" r:id="rId10"/>
    <p:sldId id="2084" r:id="rId11"/>
    <p:sldId id="2085" r:id="rId12"/>
    <p:sldId id="2086" r:id="rId13"/>
    <p:sldId id="2087" r:id="rId14"/>
    <p:sldId id="2088" r:id="rId15"/>
    <p:sldId id="2089" r:id="rId16"/>
    <p:sldId id="2090" r:id="rId17"/>
    <p:sldId id="2091" r:id="rId18"/>
    <p:sldId id="2092" r:id="rId19"/>
    <p:sldId id="2093" r:id="rId20"/>
    <p:sldId id="2094" r:id="rId21"/>
    <p:sldId id="2095" r:id="rId22"/>
    <p:sldId id="2079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799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3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7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2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98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82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7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77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9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00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01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9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4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2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33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5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6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2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9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7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0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=""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4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5.pn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4934438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 3 – </a:t>
            </a:r>
            <a:r>
              <a:rPr lang="en-US" kern="2500" cap="all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Dasar-dasar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Pemrograman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, </a:t>
            </a:r>
            <a:r>
              <a:rPr lang="en-US" kern="2500" cap="all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Tipe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Data, </a:t>
            </a:r>
            <a:r>
              <a:rPr lang="en-US" kern="2500" cap="all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Variabel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dan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Operator </a:t>
            </a:r>
            <a:r>
              <a:rPr lang="en-US" kern="2500" cap="all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pada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kern="2500" cap="all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5847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&amp; </a:t>
            </a: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2a</a:t>
            </a:r>
            <a:endParaRPr lang="zh-CN" sz="32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025864" y="3047319"/>
            <a:ext cx="510393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Operator  </a:t>
            </a:r>
            <a:r>
              <a:rPr lang="en-US" sz="1400" dirty="0" err="1"/>
              <a:t>ini</a:t>
            </a:r>
            <a:r>
              <a:rPr lang="en-US" sz="1400" dirty="0"/>
              <a:t>  </a:t>
            </a:r>
            <a:r>
              <a:rPr lang="en-US" sz="1400" dirty="0" err="1"/>
              <a:t>adalah</a:t>
            </a:r>
            <a:r>
              <a:rPr lang="en-US" sz="1400" dirty="0"/>
              <a:t>  operator  yang paling </a:t>
            </a:r>
            <a:r>
              <a:rPr lang="en-US" sz="1400" dirty="0" err="1"/>
              <a:t>sederhana</a:t>
            </a:r>
            <a:r>
              <a:rPr lang="en-US" sz="1400" dirty="0"/>
              <a:t>  </a:t>
            </a:r>
            <a:r>
              <a:rPr lang="en-US" sz="1400" dirty="0" err="1"/>
              <a:t>dan</a:t>
            </a:r>
            <a:r>
              <a:rPr lang="en-US" sz="1400" dirty="0"/>
              <a:t>  </a:t>
            </a:r>
            <a:r>
              <a:rPr lang="en-US" sz="1400" dirty="0" err="1"/>
              <a:t>hanya</a:t>
            </a:r>
            <a:r>
              <a:rPr lang="en-US" sz="1400" dirty="0"/>
              <a:t>  </a:t>
            </a:r>
            <a:r>
              <a:rPr lang="en-US" sz="1400" dirty="0" err="1"/>
              <a:t>dilambangkan</a:t>
            </a:r>
            <a:r>
              <a:rPr lang="en-US" sz="1400" b="1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 ‟=‟. Operator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menugaskan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.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Penugasan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33168"/>
              </p:ext>
            </p:extLst>
          </p:nvPr>
        </p:nvGraphicFramePr>
        <p:xfrm>
          <a:off x="6768935" y="2363190"/>
          <a:ext cx="3158836" cy="193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3983"/>
                <a:gridCol w="1604853"/>
              </a:tblGrid>
              <a:tr h="351670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Ekspresi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562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+= 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= x + 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562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-= 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= x – 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562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*= 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= x * 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562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/= 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= x / 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33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Operator </a:t>
            </a:r>
            <a:r>
              <a:rPr lang="en-US" sz="1400" b="1" dirty="0" err="1" smtClean="0"/>
              <a:t>Penugasan</a:t>
            </a:r>
            <a:endParaRPr lang="en-US" sz="1400" b="1" dirty="0" smtClean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Penugasan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287904" y="1956531"/>
            <a:ext cx="45583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385" t="10029" r="35280" b="50186"/>
          <a:stretch/>
        </p:blipFill>
        <p:spPr>
          <a:xfrm>
            <a:off x="1031327" y="2264307"/>
            <a:ext cx="5377500" cy="3057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25805" t="71222" r="49211" b="8815"/>
          <a:stretch/>
        </p:blipFill>
        <p:spPr>
          <a:xfrm>
            <a:off x="7287904" y="2672525"/>
            <a:ext cx="3664608" cy="16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025864" y="3047319"/>
            <a:ext cx="51039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Operator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ekspresi</a:t>
            </a:r>
            <a:r>
              <a:rPr lang="en-US" sz="1400" dirty="0"/>
              <a:t> </a:t>
            </a:r>
            <a:r>
              <a:rPr lang="en-US" sz="1400" dirty="0" err="1"/>
              <a:t>matematika</a:t>
            </a:r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Aritmatika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02189"/>
              </p:ext>
            </p:extLst>
          </p:nvPr>
        </p:nvGraphicFramePr>
        <p:xfrm>
          <a:off x="6328613" y="1949116"/>
          <a:ext cx="3696985" cy="2349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447"/>
                <a:gridCol w="1438615"/>
                <a:gridCol w="1001923"/>
              </a:tblGrid>
              <a:tr h="478419">
                <a:tc>
                  <a:txBody>
                    <a:bodyPr/>
                    <a:lstStyle/>
                    <a:p>
                      <a:pPr marL="114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Contoh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78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Penjumlahan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+ 5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6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Pengurangan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5 - 3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Perkalian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*2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6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Pembagian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 / 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3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Modulus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20 % 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96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Operator </a:t>
            </a:r>
            <a:r>
              <a:rPr lang="en-US" sz="1400" b="1" dirty="0" err="1" smtClean="0"/>
              <a:t>Aritmatika</a:t>
            </a:r>
            <a:endParaRPr lang="en-US" sz="1400" b="1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Aritmatika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287904" y="1956531"/>
            <a:ext cx="45583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529" t="10241" r="33710" b="50529"/>
          <a:stretch/>
        </p:blipFill>
        <p:spPr>
          <a:xfrm>
            <a:off x="1228275" y="2419642"/>
            <a:ext cx="5303520" cy="2869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421" t="70818" r="42251" b="8798"/>
          <a:stretch/>
        </p:blipFill>
        <p:spPr>
          <a:xfrm>
            <a:off x="7187955" y="2572084"/>
            <a:ext cx="4206240" cy="14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4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001801" y="2469803"/>
            <a:ext cx="5103935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Operator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menaikkan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menurunkan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integer (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bulat</a:t>
            </a:r>
            <a:r>
              <a:rPr lang="en-US" sz="1400" dirty="0"/>
              <a:t>) </a:t>
            </a:r>
            <a:r>
              <a:rPr lang="en-US" sz="1400" dirty="0" err="1"/>
              <a:t>sebanyak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satuan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x=x+1;</a:t>
            </a:r>
          </a:p>
          <a:p>
            <a:r>
              <a:rPr lang="en-US" sz="1400" dirty="0"/>
              <a:t>y=y-1;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/>
              <a:t>ditulis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:</a:t>
            </a:r>
          </a:p>
          <a:p>
            <a:r>
              <a:rPr lang="en-US" sz="1400" dirty="0" smtClean="0"/>
              <a:t>	x</a:t>
            </a:r>
            <a:r>
              <a:rPr lang="en-US" sz="1400" dirty="0"/>
              <a:t>++;</a:t>
            </a:r>
          </a:p>
          <a:p>
            <a:r>
              <a:rPr lang="en-US" sz="1400" dirty="0" smtClean="0"/>
              <a:t>	y-</a:t>
            </a:r>
            <a:r>
              <a:rPr lang="en-US" sz="1400" dirty="0"/>
              <a:t>-;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atau</a:t>
            </a:r>
            <a:endParaRPr lang="en-US" sz="1400" dirty="0"/>
          </a:p>
          <a:p>
            <a:r>
              <a:rPr lang="en-US" sz="1400" dirty="0" smtClean="0"/>
              <a:t>		++</a:t>
            </a:r>
            <a:r>
              <a:rPr lang="en-US" sz="1400" dirty="0"/>
              <a:t>x;</a:t>
            </a:r>
          </a:p>
          <a:p>
            <a:r>
              <a:rPr lang="en-US" sz="1400" dirty="0" smtClean="0"/>
              <a:t>		--</a:t>
            </a:r>
            <a:r>
              <a:rPr lang="en-US" sz="1400" dirty="0"/>
              <a:t>y;</a:t>
            </a:r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Penaikan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Penurunan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72555"/>
              </p:ext>
            </p:extLst>
          </p:nvPr>
        </p:nvGraphicFramePr>
        <p:xfrm>
          <a:off x="6767549" y="3147685"/>
          <a:ext cx="4529322" cy="1660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567"/>
                <a:gridCol w="2568188"/>
                <a:gridCol w="980567"/>
              </a:tblGrid>
              <a:tr h="553482"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Keterangan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3482"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Penambahan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nilai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satu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3482"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Pengurangan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nilai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satu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9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Operator </a:t>
            </a:r>
            <a:r>
              <a:rPr lang="en-US" sz="1400" b="1" dirty="0" err="1" smtClean="0"/>
              <a:t>Penaikan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Penurunan</a:t>
            </a:r>
            <a:endParaRPr lang="en-US" sz="1400" b="1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Penaikan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Penurunan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287904" y="1956531"/>
            <a:ext cx="45583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805" t="9841" r="35280" b="59002"/>
          <a:stretch/>
        </p:blipFill>
        <p:spPr>
          <a:xfrm>
            <a:off x="1228275" y="2333766"/>
            <a:ext cx="5063343" cy="2279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490" t="70662" r="48077" b="8442"/>
          <a:stretch/>
        </p:blipFill>
        <p:spPr>
          <a:xfrm>
            <a:off x="7287904" y="2653970"/>
            <a:ext cx="3439236" cy="15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013677" y="2422302"/>
            <a:ext cx="5103935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Operator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bit yang </a:t>
            </a:r>
            <a:r>
              <a:rPr lang="en-US" sz="1400" dirty="0" err="1"/>
              <a:t>menyusun</a:t>
            </a:r>
            <a:r>
              <a:rPr lang="en-US" sz="1400" b="1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 smtClean="0"/>
              <a:t>bilangan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bitwise </a:t>
            </a:r>
            <a:r>
              <a:rPr lang="en-US" sz="1400" dirty="0" err="1"/>
              <a:t>memanipulasi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yang paling </a:t>
            </a:r>
            <a:r>
              <a:rPr lang="en-US" sz="1400" dirty="0" err="1"/>
              <a:t>kecil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bit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penjelasan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lanjut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Java </a:t>
            </a:r>
            <a:r>
              <a:rPr lang="en-US" sz="1400" dirty="0" err="1"/>
              <a:t>menyimpan</a:t>
            </a:r>
            <a:r>
              <a:rPr lang="en-US" sz="1400" dirty="0"/>
              <a:t> </a:t>
            </a:r>
            <a:r>
              <a:rPr lang="en-US" sz="1400" dirty="0" err="1"/>
              <a:t>reprsentasi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bit, </a:t>
            </a:r>
            <a:r>
              <a:rPr lang="en-US" sz="1400" dirty="0" err="1"/>
              <a:t>terutama</a:t>
            </a:r>
            <a:r>
              <a:rPr lang="en-US" sz="1400" dirty="0"/>
              <a:t> </a:t>
            </a:r>
            <a:r>
              <a:rPr lang="en-US" sz="1400" dirty="0" err="1"/>
              <a:t>sekali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representasi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negatif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Java </a:t>
            </a:r>
            <a:r>
              <a:rPr lang="en-US" sz="1400" dirty="0" err="1"/>
              <a:t>menyimpan</a:t>
            </a:r>
            <a:r>
              <a:rPr lang="en-US" sz="1400" dirty="0"/>
              <a:t> </a:t>
            </a:r>
            <a:r>
              <a:rPr lang="en-US" sz="1400" dirty="0" err="1"/>
              <a:t>representasi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basis </a:t>
            </a:r>
            <a:r>
              <a:rPr lang="en-US" sz="1400" dirty="0" err="1"/>
              <a:t>dua</a:t>
            </a:r>
            <a:r>
              <a:rPr lang="en-US" sz="1400" dirty="0"/>
              <a:t> (binary) yang </a:t>
            </a:r>
            <a:r>
              <a:rPr lang="en-US" sz="1400" dirty="0" err="1"/>
              <a:t>tersusun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bit.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binary : 000100111. </a:t>
            </a:r>
            <a:r>
              <a:rPr lang="en-US" sz="1400" dirty="0" err="1"/>
              <a:t>angka</a:t>
            </a:r>
            <a:r>
              <a:rPr lang="en-US" sz="1400" dirty="0"/>
              <a:t> 0 </a:t>
            </a:r>
            <a:r>
              <a:rPr lang="en-US" sz="1400" dirty="0" err="1"/>
              <a:t>dan</a:t>
            </a:r>
            <a:r>
              <a:rPr lang="en-US" sz="1400" dirty="0"/>
              <a:t> 1 yang </a:t>
            </a:r>
            <a:r>
              <a:rPr lang="en-US" sz="1400" dirty="0" err="1"/>
              <a:t>membentuk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binary </a:t>
            </a:r>
            <a:r>
              <a:rPr lang="en-US" sz="1400" dirty="0" err="1"/>
              <a:t>inilah</a:t>
            </a:r>
            <a:r>
              <a:rPr lang="en-US" sz="1400" dirty="0"/>
              <a:t> yang </a:t>
            </a:r>
            <a:r>
              <a:rPr lang="en-US" sz="1400" dirty="0" err="1"/>
              <a:t>disebut</a:t>
            </a:r>
            <a:r>
              <a:rPr lang="en-US" sz="1400" dirty="0"/>
              <a:t> bit.</a:t>
            </a:r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Bitwise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67562"/>
              </p:ext>
            </p:extLst>
          </p:nvPr>
        </p:nvGraphicFramePr>
        <p:xfrm>
          <a:off x="6757059" y="2469803"/>
          <a:ext cx="5129980" cy="2720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405"/>
                <a:gridCol w="4025575"/>
              </a:tblGrid>
              <a:tr h="401626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877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Bitwise negasi (NOT)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877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Bitwise 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877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|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Bitwise 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877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^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Bitwise XOR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877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&gt;&gt;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Geser kanan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9754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&gt;&gt;&gt;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Geser</a:t>
                      </a: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kanan</a:t>
                      </a: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tanpa</a:t>
                      </a: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mempertahankan</a:t>
                      </a:r>
                      <a:r>
                        <a:rPr lang="en-US" sz="1200" dirty="0">
                          <a:effectLst/>
                        </a:rPr>
                        <a:t> sign (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nilai</a:t>
                      </a:r>
                      <a:r>
                        <a:rPr lang="en-US" sz="1200" dirty="0">
                          <a:effectLst/>
                        </a:rPr>
                        <a:t> 0 </a:t>
                      </a:r>
                      <a:r>
                        <a:rPr lang="en-US" sz="1200" dirty="0" err="1">
                          <a:effectLst/>
                        </a:rPr>
                        <a:t>sebagai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pengisi</a:t>
                      </a:r>
                      <a:r>
                        <a:rPr lang="en-US" sz="1200" dirty="0">
                          <a:effectLst/>
                        </a:rPr>
                        <a:t> bit paling </a:t>
                      </a:r>
                      <a:r>
                        <a:rPr lang="en-US" sz="1200" dirty="0" err="1">
                          <a:effectLst/>
                        </a:rPr>
                        <a:t>kiri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877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&lt;&lt;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Geser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9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Operator Bitwise</a:t>
            </a:r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Bitwise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287904" y="1956531"/>
            <a:ext cx="45583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280" t="9842" r="38951" b="54524"/>
          <a:stretch/>
        </p:blipFill>
        <p:spPr>
          <a:xfrm>
            <a:off x="1228276" y="2344024"/>
            <a:ext cx="4653910" cy="2606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595" t="71595" r="47972" b="11054"/>
          <a:stretch/>
        </p:blipFill>
        <p:spPr>
          <a:xfrm>
            <a:off x="7287904" y="2572084"/>
            <a:ext cx="3439236" cy="12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8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859298" y="3467330"/>
            <a:ext cx="51039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Operator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membandingkan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buah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operand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Boolean </a:t>
            </a:r>
            <a:r>
              <a:rPr lang="en-US" sz="1400" dirty="0" err="1"/>
              <a:t>yaitu</a:t>
            </a:r>
            <a:r>
              <a:rPr lang="en-US" sz="1400" dirty="0"/>
              <a:t> true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smtClean="0"/>
              <a:t>false.</a:t>
            </a:r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Relasional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(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Perbandingan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)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35245"/>
              </p:ext>
            </p:extLst>
          </p:nvPr>
        </p:nvGraphicFramePr>
        <p:xfrm>
          <a:off x="6377049" y="2498089"/>
          <a:ext cx="5005099" cy="2121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611"/>
                <a:gridCol w="2779215"/>
                <a:gridCol w="1017273"/>
              </a:tblGrid>
              <a:tr h="392572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38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Keterangan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Contoh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2419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==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x==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2419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!=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2419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kecil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&lt;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2419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besar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&gt;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2802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kecil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&lt; =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758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Lebih besar dari atau sama dengan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&gt; =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82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Operator </a:t>
            </a:r>
            <a:r>
              <a:rPr lang="en-US" sz="1400" b="1" dirty="0" err="1" smtClean="0"/>
              <a:t>Relasional</a:t>
            </a:r>
            <a:endParaRPr lang="en-US" sz="1400" b="1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Relasional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(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Perbandingan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)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287904" y="1956531"/>
            <a:ext cx="45583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490" t="10028" r="37063" b="50233"/>
          <a:stretch/>
        </p:blipFill>
        <p:spPr>
          <a:xfrm>
            <a:off x="1228275" y="2233575"/>
            <a:ext cx="4872274" cy="2906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280" t="71036" r="47028" b="9375"/>
          <a:stretch/>
        </p:blipFill>
        <p:spPr>
          <a:xfrm>
            <a:off x="7287904" y="2572084"/>
            <a:ext cx="3603009" cy="14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51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33115" y="818273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46548" y="2232682"/>
            <a:ext cx="3381926" cy="938913"/>
            <a:chOff x="7007" y="1637"/>
            <a:chExt cx="4525" cy="1597"/>
          </a:xfrm>
        </p:grpSpPr>
        <p:sp>
          <p:nvSpPr>
            <p:cNvPr id="39" name="矩形 38"/>
            <p:cNvSpPr/>
            <p:nvPr/>
          </p:nvSpPr>
          <p:spPr>
            <a:xfrm>
              <a:off x="8161" y="2212"/>
              <a:ext cx="3371" cy="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Tipe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Data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Variabel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07" y="1637"/>
              <a:ext cx="1172" cy="15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46548" y="3591907"/>
            <a:ext cx="3562797" cy="938560"/>
            <a:chOff x="7018" y="1829"/>
            <a:chExt cx="4654" cy="1924"/>
          </a:xfrm>
        </p:grpSpPr>
        <p:sp>
          <p:nvSpPr>
            <p:cNvPr id="43" name="矩形 42"/>
            <p:cNvSpPr/>
            <p:nvPr/>
          </p:nvSpPr>
          <p:spPr>
            <a:xfrm>
              <a:off x="8189" y="2417"/>
              <a:ext cx="3483" cy="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Operator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Pada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171" cy="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859298" y="3467330"/>
            <a:ext cx="51039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Operator  </a:t>
            </a:r>
            <a:r>
              <a:rPr lang="en-US" sz="1400" dirty="0" err="1"/>
              <a:t>ini</a:t>
            </a:r>
            <a:r>
              <a:rPr lang="en-US" sz="1400" dirty="0"/>
              <a:t>  </a:t>
            </a:r>
            <a:r>
              <a:rPr lang="en-US" sz="1400" dirty="0" err="1"/>
              <a:t>hanya</a:t>
            </a:r>
            <a:r>
              <a:rPr lang="en-US" sz="1400" dirty="0"/>
              <a:t>  </a:t>
            </a:r>
            <a:r>
              <a:rPr lang="en-US" sz="1400" dirty="0" err="1"/>
              <a:t>digunakan</a:t>
            </a:r>
            <a:r>
              <a:rPr lang="en-US" sz="1400" dirty="0"/>
              <a:t>  </a:t>
            </a:r>
            <a:r>
              <a:rPr lang="en-US" sz="1400" dirty="0" err="1"/>
              <a:t>untuk</a:t>
            </a:r>
            <a:r>
              <a:rPr lang="en-US" sz="1400" dirty="0"/>
              <a:t>  </a:t>
            </a:r>
            <a:r>
              <a:rPr lang="en-US" sz="1400" dirty="0" err="1"/>
              <a:t>melakukan</a:t>
            </a:r>
            <a:r>
              <a:rPr lang="en-US" sz="1400" dirty="0"/>
              <a:t>  </a:t>
            </a:r>
            <a:r>
              <a:rPr lang="en-US" sz="1400" dirty="0" err="1"/>
              <a:t>operasi</a:t>
            </a:r>
            <a:r>
              <a:rPr lang="en-US" sz="1400" dirty="0"/>
              <a:t>  </a:t>
            </a:r>
            <a:r>
              <a:rPr lang="en-US" sz="1400" dirty="0" err="1"/>
              <a:t>pada</a:t>
            </a:r>
            <a:r>
              <a:rPr lang="en-US" sz="1400" dirty="0"/>
              <a:t>  operand  yang</a:t>
            </a:r>
            <a:r>
              <a:rPr lang="en-US" sz="1400" b="1" dirty="0"/>
              <a:t> </a:t>
            </a:r>
            <a:r>
              <a:rPr lang="en-US" sz="1400" dirty="0" err="1"/>
              <a:t>bertipe</a:t>
            </a:r>
            <a:r>
              <a:rPr lang="en-US" sz="1400" dirty="0"/>
              <a:t> Boolean.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Logika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Boolean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68607"/>
              </p:ext>
            </p:extLst>
          </p:nvPr>
        </p:nvGraphicFramePr>
        <p:xfrm>
          <a:off x="6757060" y="2386944"/>
          <a:ext cx="3895106" cy="2648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951"/>
                <a:gridCol w="2622155"/>
              </a:tblGrid>
              <a:tr h="379737">
                <a:tc>
                  <a:txBody>
                    <a:bodyPr/>
                    <a:lstStyle/>
                    <a:p>
                      <a:pPr marL="57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Keterangan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Logika 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|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Logika 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^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Logika XOR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Logika NOT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&amp;&amp;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 Circuit Logika 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|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Short Circuit </a:t>
                      </a:r>
                      <a:r>
                        <a:rPr lang="en-US" sz="1200" dirty="0" err="1">
                          <a:effectLst/>
                        </a:rPr>
                        <a:t>Logika</a:t>
                      </a:r>
                      <a:r>
                        <a:rPr lang="en-US" sz="1200" dirty="0">
                          <a:effectLst/>
                        </a:rPr>
                        <a:t> 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Logika sama dengan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Logika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11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Operator </a:t>
            </a:r>
            <a:r>
              <a:rPr lang="en-US" sz="1400" b="1" dirty="0" err="1" smtClean="0"/>
              <a:t>Logika</a:t>
            </a:r>
            <a:r>
              <a:rPr lang="en-US" sz="1400" b="1" dirty="0" smtClean="0"/>
              <a:t> Boolean</a:t>
            </a:r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Operator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Logika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Boolean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287904" y="1956531"/>
            <a:ext cx="45583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909" t="9842" r="32973" b="58814"/>
          <a:stretch/>
        </p:blipFill>
        <p:spPr>
          <a:xfrm>
            <a:off x="1228276" y="2344024"/>
            <a:ext cx="5349946" cy="2292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071" t="64133" r="40619" b="7882"/>
          <a:stretch/>
        </p:blipFill>
        <p:spPr>
          <a:xfrm>
            <a:off x="7096836" y="2589684"/>
            <a:ext cx="4464288" cy="20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Tipe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Data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Variabel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10945" y="1990725"/>
            <a:ext cx="2546350" cy="4023995"/>
          </a:xfrm>
          <a:prstGeom prst="round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69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34815" y="2548255"/>
            <a:ext cx="2225675" cy="3472180"/>
          </a:xfrm>
          <a:prstGeom prst="roundRect">
            <a:avLst/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69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88175" y="2880360"/>
            <a:ext cx="1864995" cy="3134360"/>
          </a:xfrm>
          <a:prstGeom prst="round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69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60490" y="802005"/>
            <a:ext cx="4550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cap="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Tipe</a:t>
            </a:r>
            <a:r>
              <a:rPr lang="en-US" altLang="zh-CN" sz="3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data </a:t>
            </a:r>
            <a:r>
              <a:rPr lang="en-US" altLang="zh-CN" sz="3000" b="1" cap="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pada</a:t>
            </a:r>
            <a:r>
              <a:rPr lang="en-US" altLang="zh-CN" sz="3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java</a:t>
            </a:r>
            <a:endParaRPr lang="zh-CN" altLang="zh-CN" sz="3000" b="1" cap="all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0" name="íšḻïḑé"/>
          <p:cNvSpPr/>
          <p:nvPr/>
        </p:nvSpPr>
        <p:spPr bwMode="auto">
          <a:xfrm>
            <a:off x="1515110" y="2548255"/>
            <a:ext cx="1938020" cy="29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mendefinisikan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metode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penyimpanan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merepresentasikan</a:t>
            </a:r>
            <a:r>
              <a:rPr lang="en-US" sz="14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informasi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cara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informasi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diinterprentasikan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berkaitan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penyimpanan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variabel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memori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karena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variabel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menentukan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cara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kompilator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menginterpretasikan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isi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memori</a:t>
            </a:r>
            <a:endParaRPr lang="zh-CN" altLang="en-US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24" name="íšḻïḑé"/>
          <p:cNvSpPr/>
          <p:nvPr/>
        </p:nvSpPr>
        <p:spPr bwMode="auto">
          <a:xfrm>
            <a:off x="4443745" y="3514820"/>
            <a:ext cx="1938020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40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</a:t>
            </a:r>
            <a:r>
              <a:rPr lang="en-US" sz="14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data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dibagi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2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kategori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1.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Sederhana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/ primitive,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terdapat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8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tipe-tipe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sederhana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dipisahkan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4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kelompok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</a:p>
        </p:txBody>
      </p:sp>
      <p:sp>
        <p:nvSpPr>
          <p:cNvPr id="26" name="íšḻïḑé"/>
          <p:cNvSpPr/>
          <p:nvPr/>
        </p:nvSpPr>
        <p:spPr bwMode="auto">
          <a:xfrm>
            <a:off x="7131049" y="3612197"/>
            <a:ext cx="1579245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2.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Komposit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komposit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disusun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sederhana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komposit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lain yang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telah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ada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antara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lain: string, array, class,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interface. </a:t>
            </a:r>
          </a:p>
        </p:txBody>
      </p:sp>
      <p:sp>
        <p:nvSpPr>
          <p:cNvPr id="27" name="íšḻïḑé"/>
          <p:cNvSpPr/>
          <p:nvPr/>
        </p:nvSpPr>
        <p:spPr bwMode="auto">
          <a:xfrm>
            <a:off x="9380855" y="3966210"/>
            <a:ext cx="1579245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Input the text content you want according to the content you need, and input the text and other information.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95155" y="3496945"/>
            <a:ext cx="1579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1600" cap="all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1600" cap="all">
              <a:solidFill>
                <a:schemeClr val="bg1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9"/>
          <p:cNvSpPr/>
          <p:nvPr/>
        </p:nvSpPr>
        <p:spPr>
          <a:xfrm rot="18900000">
            <a:off x="6459895" y="3393751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18884569">
            <a:off x="5442858" y="2376714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 rot="18900000">
            <a:off x="5442857" y="4410788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 rot="18900000">
            <a:off x="4425820" y="3393751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25565" y="2868721"/>
            <a:ext cx="361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char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57086" y="2483905"/>
            <a:ext cx="36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Karakter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0362" y="4309116"/>
            <a:ext cx="35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Boolean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2825" y="2856656"/>
            <a:ext cx="361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Float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double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2826" y="2497855"/>
            <a:ext cx="353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Bilangan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Pecahan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62825" y="4786528"/>
            <a:ext cx="361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byte, short,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long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09962" y="4427727"/>
            <a:ext cx="199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Bilangan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Bulat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3761" y="897890"/>
            <a:ext cx="342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Tipe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Data 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Sederhana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2010" y="3665220"/>
            <a:ext cx="8616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39146" y="2636556"/>
            <a:ext cx="984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32905" y="3651250"/>
            <a:ext cx="10059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48655" y="4676140"/>
            <a:ext cx="8753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</a:p>
        </p:txBody>
      </p:sp>
      <p:sp>
        <p:nvSpPr>
          <p:cNvPr id="18" name="文本框 27"/>
          <p:cNvSpPr txBox="1"/>
          <p:nvPr/>
        </p:nvSpPr>
        <p:spPr>
          <a:xfrm>
            <a:off x="7925565" y="4785911"/>
            <a:ext cx="361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True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false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32742" y="1776659"/>
            <a:ext cx="9682236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program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menyimpan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diubah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eksekusi</a:t>
            </a:r>
            <a:r>
              <a:rPr lang="en-US" sz="1400" dirty="0"/>
              <a:t> program.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konstanta</a:t>
            </a:r>
            <a:r>
              <a:rPr lang="en-US" sz="1400" dirty="0"/>
              <a:t>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eksekusi</a:t>
            </a:r>
            <a:r>
              <a:rPr lang="en-US" sz="1400" dirty="0"/>
              <a:t>. </a:t>
            </a:r>
          </a:p>
          <a:p>
            <a:endParaRPr lang="en-US" sz="1400" dirty="0" smtClean="0"/>
          </a:p>
          <a:p>
            <a:r>
              <a:rPr lang="en-US" sz="1400" b="1" dirty="0" err="1" smtClean="0"/>
              <a:t>Bentuk</a:t>
            </a:r>
            <a:r>
              <a:rPr lang="en-US" sz="1400" b="1" dirty="0" smtClean="0"/>
              <a:t> </a:t>
            </a:r>
            <a:r>
              <a:rPr lang="en-US" sz="1400" b="1" dirty="0" err="1"/>
              <a:t>Umum</a:t>
            </a:r>
            <a:r>
              <a:rPr lang="en-US" sz="1400" b="1" dirty="0"/>
              <a:t> </a:t>
            </a:r>
            <a:r>
              <a:rPr lang="en-US" sz="1400" b="1" dirty="0" err="1"/>
              <a:t>Deklarasi</a:t>
            </a:r>
            <a:r>
              <a:rPr lang="en-US" sz="1400" b="1" dirty="0"/>
              <a:t> </a:t>
            </a:r>
            <a:r>
              <a:rPr lang="en-US" sz="1400" b="1" dirty="0" err="1"/>
              <a:t>Variabel</a:t>
            </a:r>
            <a:r>
              <a:rPr lang="en-US" sz="1400" b="1" dirty="0"/>
              <a:t> </a:t>
            </a:r>
            <a:r>
              <a:rPr lang="en-US" sz="1400" b="1" dirty="0" err="1"/>
              <a:t>yaitu</a:t>
            </a:r>
            <a:r>
              <a:rPr lang="en-US" sz="1400" b="1" dirty="0"/>
              <a:t> : </a:t>
            </a:r>
          </a:p>
          <a:p>
            <a:r>
              <a:rPr lang="en-US" sz="1400" dirty="0"/>
              <a:t>[</a:t>
            </a:r>
            <a:r>
              <a:rPr lang="en-US" sz="1400" dirty="0" err="1"/>
              <a:t>tipe</a:t>
            </a:r>
            <a:r>
              <a:rPr lang="en-US" sz="1400" dirty="0"/>
              <a:t> data] [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] [;] 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</a:t>
            </a:r>
            <a:r>
              <a:rPr lang="en-US" sz="1400" b="1" dirty="0"/>
              <a:t>: 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; </a:t>
            </a:r>
          </a:p>
          <a:p>
            <a:r>
              <a:rPr lang="en-US" sz="1400" dirty="0"/>
              <a:t>char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; </a:t>
            </a:r>
          </a:p>
          <a:p>
            <a:r>
              <a:rPr lang="en-US" sz="1400" dirty="0"/>
              <a:t>double bonus;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Variabel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pada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92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şļîdé"/>
          <p:cNvSpPr/>
          <p:nvPr/>
        </p:nvSpPr>
        <p:spPr bwMode="auto">
          <a:xfrm>
            <a:off x="664085" y="3981445"/>
            <a:ext cx="3324634" cy="1620180"/>
          </a:xfrm>
          <a:prstGeom prst="round1Rect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iṩlïdé"/>
          <p:cNvSpPr/>
          <p:nvPr/>
        </p:nvSpPr>
        <p:spPr bwMode="auto">
          <a:xfrm>
            <a:off x="3275871" y="4131844"/>
            <a:ext cx="504056" cy="504056"/>
          </a:xfrm>
          <a:prstGeom prst="ellipse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04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5" name="íšḻïḑé"/>
          <p:cNvSpPr/>
          <p:nvPr/>
        </p:nvSpPr>
        <p:spPr bwMode="auto">
          <a:xfrm>
            <a:off x="693056" y="4630481"/>
            <a:ext cx="245845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penamaan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variabel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juga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diperkenankan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reserved word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keyword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Java.   </a:t>
            </a:r>
          </a:p>
        </p:txBody>
      </p:sp>
      <p:sp>
        <p:nvSpPr>
          <p:cNvPr id="7" name="îşļîdé"/>
          <p:cNvSpPr/>
          <p:nvPr/>
        </p:nvSpPr>
        <p:spPr bwMode="auto">
          <a:xfrm>
            <a:off x="4509598" y="398144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iṩlïdé"/>
          <p:cNvSpPr/>
          <p:nvPr/>
        </p:nvSpPr>
        <p:spPr bwMode="auto">
          <a:xfrm>
            <a:off x="7113246" y="4131844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05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íšḻïḑé"/>
          <p:cNvSpPr/>
          <p:nvPr/>
        </p:nvSpPr>
        <p:spPr bwMode="auto">
          <a:xfrm>
            <a:off x="4591754" y="4570586"/>
            <a:ext cx="3025547" cy="8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Panjang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variabel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dibatasi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pendeklarasian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variabel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4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menyatukan</a:t>
            </a:r>
            <a:r>
              <a:rPr lang="en-US" sz="14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dua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variabel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pendeklarasiannya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</a:p>
        </p:txBody>
      </p:sp>
      <p:sp>
        <p:nvSpPr>
          <p:cNvPr id="12" name="îşļîdé"/>
          <p:cNvSpPr/>
          <p:nvPr/>
        </p:nvSpPr>
        <p:spPr bwMode="auto">
          <a:xfrm>
            <a:off x="664085" y="2036747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3" name="iṩlïdé"/>
          <p:cNvSpPr/>
          <p:nvPr/>
        </p:nvSpPr>
        <p:spPr bwMode="auto">
          <a:xfrm>
            <a:off x="3275871" y="2151542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01</a:t>
            </a:r>
          </a:p>
        </p:txBody>
      </p:sp>
      <p:sp>
        <p:nvSpPr>
          <p:cNvPr id="14" name="íšḻïḑé"/>
          <p:cNvSpPr/>
          <p:nvPr/>
        </p:nvSpPr>
        <p:spPr bwMode="auto">
          <a:xfrm>
            <a:off x="859809" y="2772667"/>
            <a:ext cx="292011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Case sensitive,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huruf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kecil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kapital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berbeda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Contoh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alamat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Alamat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ALAMAT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menyatakan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tiga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variabel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berbeda</a:t>
            </a:r>
            <a:r>
              <a:rPr lang="en-US" sz="14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</a:t>
            </a:r>
            <a:r>
              <a:rPr lang="en-US" sz="1000" dirty="0" smtClean="0"/>
              <a:t>   </a:t>
            </a:r>
            <a:endParaRPr lang="en-US" sz="1000" dirty="0"/>
          </a:p>
        </p:txBody>
      </p:sp>
      <p:sp>
        <p:nvSpPr>
          <p:cNvPr id="16" name="îşļîdé"/>
          <p:cNvSpPr/>
          <p:nvPr/>
        </p:nvSpPr>
        <p:spPr bwMode="auto">
          <a:xfrm>
            <a:off x="4484914" y="2063317"/>
            <a:ext cx="3324634" cy="1620180"/>
          </a:xfrm>
          <a:prstGeom prst="round1Rect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7" name="iṩlïdé"/>
          <p:cNvSpPr/>
          <p:nvPr/>
        </p:nvSpPr>
        <p:spPr bwMode="auto">
          <a:xfrm>
            <a:off x="7116682" y="2173205"/>
            <a:ext cx="504056" cy="504056"/>
          </a:xfrm>
          <a:prstGeom prst="ellipse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02</a:t>
            </a:r>
          </a:p>
        </p:txBody>
      </p:sp>
      <p:sp>
        <p:nvSpPr>
          <p:cNvPr id="18" name="íšḻïḑé"/>
          <p:cNvSpPr/>
          <p:nvPr/>
        </p:nvSpPr>
        <p:spPr bwMode="auto">
          <a:xfrm>
            <a:off x="4591754" y="2772667"/>
            <a:ext cx="302554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Nama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variabel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harus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dimulai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huruf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selanjutnya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diikuti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huruf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angka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 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975138" y="573104"/>
            <a:ext cx="6344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Aturan</a:t>
            </a:r>
            <a:r>
              <a:rPr lang="en-US" altLang="zh-CN" sz="30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</a:t>
            </a:r>
            <a:r>
              <a:rPr lang="en-US" altLang="zh-CN" sz="3000" b="1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Penulisan</a:t>
            </a:r>
            <a:r>
              <a:rPr lang="en-US" altLang="zh-CN" sz="30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</a:t>
            </a:r>
            <a:r>
              <a:rPr lang="en-US" altLang="zh-CN" sz="3000" b="1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Variabel</a:t>
            </a:r>
            <a:r>
              <a:rPr lang="en-US" altLang="zh-CN" sz="30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</a:t>
            </a:r>
            <a:r>
              <a:rPr lang="en-US" altLang="zh-CN" sz="3000" b="1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pada</a:t>
            </a:r>
            <a:r>
              <a:rPr lang="en-US" altLang="zh-CN" sz="30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java</a:t>
            </a:r>
            <a:endParaRPr lang="zh-CN" altLang="zh-CN" sz="3000" b="1" cap="all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4" name="îşļîdé"/>
          <p:cNvSpPr/>
          <p:nvPr/>
        </p:nvSpPr>
        <p:spPr bwMode="auto">
          <a:xfrm>
            <a:off x="8218885" y="207898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5" name="iṩlïdé"/>
          <p:cNvSpPr/>
          <p:nvPr/>
        </p:nvSpPr>
        <p:spPr bwMode="auto">
          <a:xfrm>
            <a:off x="10839005" y="2151542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6" name="îşļîdé"/>
          <p:cNvSpPr/>
          <p:nvPr/>
        </p:nvSpPr>
        <p:spPr bwMode="auto">
          <a:xfrm>
            <a:off x="8218885" y="3981445"/>
            <a:ext cx="3324634" cy="1620180"/>
          </a:xfrm>
          <a:prstGeom prst="round1Rect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7" name="iṩlïdé"/>
          <p:cNvSpPr/>
          <p:nvPr/>
        </p:nvSpPr>
        <p:spPr bwMode="auto">
          <a:xfrm>
            <a:off x="10833817" y="4126425"/>
            <a:ext cx="504056" cy="504056"/>
          </a:xfrm>
          <a:prstGeom prst="ellipse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9" name="íšḻïḑé"/>
          <p:cNvSpPr/>
          <p:nvPr/>
        </p:nvSpPr>
        <p:spPr bwMode="auto">
          <a:xfrm>
            <a:off x="8299720" y="2782157"/>
            <a:ext cx="302554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Huruf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bisa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digunakan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adalah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dari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'A'-'Z', 'a'-'z',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angka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dari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0-9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juga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digunakan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  </a:t>
            </a:r>
          </a:p>
        </p:txBody>
      </p:sp>
      <p:sp>
        <p:nvSpPr>
          <p:cNvPr id="32" name="íšḻïḑé"/>
          <p:cNvSpPr/>
          <p:nvPr/>
        </p:nvSpPr>
        <p:spPr bwMode="auto">
          <a:xfrm>
            <a:off x="8312325" y="4363391"/>
            <a:ext cx="302554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Contoh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:         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, j;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long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y,x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;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char </a:t>
            </a:r>
            <a:r>
              <a:rPr lang="en-US" sz="140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a,b</a:t>
            </a:r>
            <a:r>
              <a:rPr lang="en-US" sz="14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Operator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Pada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677967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929641" y="1938742"/>
            <a:ext cx="1550012" cy="1550012"/>
          </a:xfrm>
          <a:prstGeom prst="ellipse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08440" y="2385217"/>
            <a:ext cx="1615136" cy="47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Penugasan</a:t>
            </a:r>
            <a:endParaRPr lang="zh-CN" altLang="en-US" sz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96267" y="1890816"/>
            <a:ext cx="1550012" cy="1550012"/>
          </a:xfrm>
          <a:prstGeom prst="ellipse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0383" y="2370455"/>
            <a:ext cx="180848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Matematika</a:t>
            </a:r>
            <a:endParaRPr lang="zh-CN" altLang="en-US" sz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60850" y="1893037"/>
            <a:ext cx="1550012" cy="1550012"/>
          </a:xfrm>
          <a:prstGeom prst="ellipse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41002" y="3883053"/>
            <a:ext cx="1550012" cy="1550012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768" y="4359967"/>
            <a:ext cx="180848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Bitwise</a:t>
            </a:r>
            <a:endParaRPr lang="zh-CN" altLang="en-US" sz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96267" y="3971228"/>
            <a:ext cx="1550012" cy="1550012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23986" y="4419532"/>
            <a:ext cx="1808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Relasional</a:t>
            </a:r>
            <a:endParaRPr lang="zh-CN" altLang="en-US" sz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89180" y="3381943"/>
            <a:ext cx="6826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176083" y="3376470"/>
            <a:ext cx="6826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872760" y="3440828"/>
            <a:ext cx="6826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9361" y="5477164"/>
            <a:ext cx="6826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04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2" name="文本框 33"/>
          <p:cNvSpPr txBox="1"/>
          <p:nvPr/>
        </p:nvSpPr>
        <p:spPr>
          <a:xfrm>
            <a:off x="3657600" y="720824"/>
            <a:ext cx="5053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</a:rPr>
              <a:t>Operator </a:t>
            </a:r>
            <a:r>
              <a:rPr lang="en-US" altLang="zh-CN" sz="3000" b="1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</a:rPr>
              <a:t>Pada</a:t>
            </a:r>
            <a:r>
              <a:rPr lang="en-US" altLang="zh-CN" sz="30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</a:rPr>
              <a:t> Java</a:t>
            </a:r>
          </a:p>
        </p:txBody>
      </p:sp>
      <p:sp>
        <p:nvSpPr>
          <p:cNvPr id="29" name="文本框 3"/>
          <p:cNvSpPr txBox="1"/>
          <p:nvPr/>
        </p:nvSpPr>
        <p:spPr>
          <a:xfrm>
            <a:off x="8174053" y="1999777"/>
            <a:ext cx="18084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Penaikan</a:t>
            </a:r>
            <a:r>
              <a:rPr lang="en-US" altLang="zh-CN" sz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Penurunan</a:t>
            </a:r>
            <a:endParaRPr lang="zh-CN" altLang="en-US" sz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1" name="椭圆 11"/>
          <p:cNvSpPr/>
          <p:nvPr/>
        </p:nvSpPr>
        <p:spPr>
          <a:xfrm>
            <a:off x="8260850" y="3971228"/>
            <a:ext cx="1550012" cy="1550012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8184561" y="4343919"/>
            <a:ext cx="1808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Logika</a:t>
            </a:r>
            <a:r>
              <a:rPr lang="en-US" altLang="zh-CN" sz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Boolean</a:t>
            </a:r>
            <a:endParaRPr lang="zh-CN" altLang="en-US" sz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4" name="文本框 22"/>
          <p:cNvSpPr txBox="1"/>
          <p:nvPr/>
        </p:nvSpPr>
        <p:spPr>
          <a:xfrm>
            <a:off x="6108014" y="5542236"/>
            <a:ext cx="6826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05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5" name="文本框 22"/>
          <p:cNvSpPr txBox="1"/>
          <p:nvPr/>
        </p:nvSpPr>
        <p:spPr>
          <a:xfrm>
            <a:off x="8901119" y="5516797"/>
            <a:ext cx="6826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06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50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861</Words>
  <Application>Microsoft Office PowerPoint</Application>
  <PresentationFormat>Widescreen</PresentationFormat>
  <Paragraphs>230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Arial Black</vt:lpstr>
      <vt:lpstr>Calibri</vt:lpstr>
      <vt:lpstr>Times New Roman</vt:lpstr>
      <vt:lpstr>Trebuchet MS</vt:lpstr>
      <vt:lpstr>Verdana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Medium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FUJITSU</cp:lastModifiedBy>
  <cp:revision>793</cp:revision>
  <dcterms:created xsi:type="dcterms:W3CDTF">2020-07-07T03:15:00Z</dcterms:created>
  <dcterms:modified xsi:type="dcterms:W3CDTF">2022-08-29T06:32:53Z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