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917" r:id="rId2"/>
    <p:sldId id="1779" r:id="rId3"/>
    <p:sldId id="1718" r:id="rId4"/>
    <p:sldId id="2082" r:id="rId5"/>
    <p:sldId id="2084" r:id="rId6"/>
    <p:sldId id="2053" r:id="rId7"/>
    <p:sldId id="2085" r:id="rId8"/>
    <p:sldId id="2086" r:id="rId9"/>
    <p:sldId id="2054" r:id="rId10"/>
    <p:sldId id="2087" r:id="rId11"/>
    <p:sldId id="2088" r:id="rId12"/>
    <p:sldId id="2055" r:id="rId13"/>
    <p:sldId id="2089" r:id="rId14"/>
    <p:sldId id="2090" r:id="rId15"/>
    <p:sldId id="2091" r:id="rId16"/>
    <p:sldId id="2079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8">
          <p15:clr>
            <a:srgbClr val="A4A3A4"/>
          </p15:clr>
        </p15:guide>
        <p15:guide id="2" pos="36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913C8"/>
    <a:srgbClr val="9AA4EF"/>
    <a:srgbClr val="5E96E1"/>
    <a:srgbClr val="0B15D0"/>
    <a:srgbClr val="101BE1"/>
    <a:srgbClr val="4558C4"/>
    <a:srgbClr val="FFCB2A"/>
    <a:srgbClr val="F5F7F9"/>
    <a:srgbClr val="64A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799" autoAdjust="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1358"/>
        <p:guide pos="36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思源黑体 CN Light" panose="020B0300000000000000" charset="-122"/>
              </a:rPr>
              <a:t>2022/8/29</a:t>
            </a:fld>
            <a:endParaRPr lang="zh-CN" altLang="en-US">
              <a:ea typeface="思源黑体 CN Light" panose="020B03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黑体 CN Regular" panose="020B05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思源黑体 CN Light" panose="020B0300000000000000" charset="-122"/>
              </a:rPr>
              <a:t>‹#›</a:t>
            </a:fld>
            <a:endParaRPr lang="zh-CN" altLang="en-US">
              <a:ea typeface="思源黑体 CN Light" panose="020B03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739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C07B87CD-54B4-4E9A-B40F-926276AE1BCE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Light" panose="020B0300000000000000" charset="-122"/>
                <a:ea typeface="思源黑体 CN Light" panose="020B0300000000000000" charset="-122"/>
                <a:cs typeface="思源黑体 CN Regular" panose="020B0500000000000000" charset="-122"/>
              </a:defRPr>
            </a:lvl1pPr>
          </a:lstStyle>
          <a:p>
            <a:fld id="{5B1D3E1B-6EFF-4A75-A3C0-EE4BF9973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Light" panose="020B0300000000000000" charset="-122"/>
        <a:ea typeface="思源黑体 CN Light" panose="020B0300000000000000" charset="-122"/>
        <a:cs typeface="思源黑体 CN Regular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3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6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92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82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43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8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5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7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4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51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8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3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5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8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3" descr="蓝色的汽车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2" name="图片 1" descr="pexels-burst-3739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76200" y="-85725"/>
            <a:ext cx="12363450" cy="6990715"/>
          </a:xfrm>
          <a:prstGeom prst="rect">
            <a:avLst/>
          </a:prstGeom>
          <a:solidFill>
            <a:srgbClr val="1C1F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Regular" panose="020B05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3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3141371" y="614765"/>
            <a:ext cx="4203326" cy="5579558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905515" y="744551"/>
            <a:ext cx="5230812" cy="5137150"/>
          </a:xfrm>
          <a:prstGeom prst="rect">
            <a:avLst/>
          </a:prstGeom>
          <a:pattFill prst="openDmn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algn="ctr">
              <a:defRPr sz="2000"/>
            </a:lvl1pPr>
          </a:lstStyle>
          <a:p>
            <a:r>
              <a:rPr lang="zh-CN" altLang="en-US" dirty="0"/>
              <a:t>拖拽插入图片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E74C160-5889-47AA-A190-2FDBE7AC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566" y="6126480"/>
            <a:ext cx="8035834" cy="594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7A45308-63C1-49E6-86DB-2324974F7FBE}"/>
              </a:ext>
            </a:extLst>
          </p:cNvPr>
          <p:cNvGrpSpPr/>
          <p:nvPr userDrawn="1"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4" name="矩形 32">
              <a:extLst>
                <a:ext uri="{FF2B5EF4-FFF2-40B4-BE49-F238E27FC236}">
                  <a16:creationId xmlns="" xmlns:a16="http://schemas.microsoft.com/office/drawing/2014/main" id="{CAC959C5-071E-46D4-95E8-AFE6D49DCDD2}"/>
                </a:ext>
              </a:extLst>
            </p:cNvPr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4301B4F-702A-47B0-B358-7C382BA7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3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4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5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6.pn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27100" y="3150235"/>
            <a:ext cx="5886450" cy="36830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PERTEMUAN 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KE 5 </a:t>
            </a:r>
            <a:r>
              <a:rPr lang="en-US" kern="2500" cap="all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–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Struktur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Percabangan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</a:t>
            </a:r>
            <a:r>
              <a:rPr lang="en-US" kern="2500" cap="all" dirty="0" err="1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pada</a:t>
            </a:r>
            <a:r>
              <a:rPr lang="en-US" kern="2500" cap="all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java</a:t>
            </a:r>
            <a:endParaRPr kern="2500" cap="all" dirty="0">
              <a:ln>
                <a:noFill/>
              </a:ln>
              <a:solidFill>
                <a:schemeClr val="bg1"/>
              </a:solidFill>
              <a:effectLst/>
              <a:uFillTx/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010920" y="3705225"/>
            <a:ext cx="6480175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922020" y="1990725"/>
            <a:ext cx="9234854" cy="5847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Algoritma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&amp; </a:t>
            </a:r>
            <a:r>
              <a:rPr lang="en-US" altLang="zh-CN" sz="3200" kern="2500" cap="all" dirty="0" err="1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pemrograman</a:t>
            </a:r>
            <a:r>
              <a:rPr lang="en-US" altLang="zh-CN" sz="3200" kern="2500" cap="all" dirty="0" smtClean="0"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 2a</a:t>
            </a:r>
            <a:endParaRPr lang="zh-CN" sz="3200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32742" y="1776659"/>
            <a:ext cx="5103935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Pernyataan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i="1" dirty="0"/>
              <a:t>else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blok</a:t>
            </a:r>
            <a:r>
              <a:rPr lang="en-US" sz="1400" dirty="0"/>
              <a:t> </a:t>
            </a:r>
            <a:r>
              <a:rPr lang="en-US" sz="1400" i="1" dirty="0"/>
              <a:t>if-else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i="1" dirty="0"/>
              <a:t>if-else</a:t>
            </a:r>
            <a:r>
              <a:rPr lang="en-US" sz="1400" dirty="0"/>
              <a:t> yang lain.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struktur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mengijinkan</a:t>
            </a:r>
            <a:r>
              <a:rPr lang="en-US" sz="1400" dirty="0"/>
              <a:t> user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seleksi</a:t>
            </a:r>
            <a:r>
              <a:rPr lang="en-US" sz="1400" dirty="0"/>
              <a:t> </a:t>
            </a:r>
            <a:r>
              <a:rPr lang="en-US" sz="1400" dirty="0" err="1"/>
              <a:t>persyaratan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kompleks</a:t>
            </a:r>
            <a:r>
              <a:rPr lang="en-US" sz="1400" dirty="0"/>
              <a:t>.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 err="1"/>
              <a:t>Bentuk</a:t>
            </a:r>
            <a:r>
              <a:rPr lang="en-US" sz="1400" b="1" dirty="0"/>
              <a:t> statement if-else-if :</a:t>
            </a:r>
            <a:endParaRPr lang="en-US" sz="1400" dirty="0"/>
          </a:p>
          <a:p>
            <a:r>
              <a:rPr lang="en-US" sz="1400" dirty="0"/>
              <a:t>if( boolean_expression1 )</a:t>
            </a:r>
          </a:p>
          <a:p>
            <a:r>
              <a:rPr lang="en-US" sz="1400" dirty="0"/>
              <a:t>statement1;</a:t>
            </a:r>
          </a:p>
          <a:p>
            <a:r>
              <a:rPr lang="en-US" sz="1400" dirty="0"/>
              <a:t>else if( boolean_expression2 )</a:t>
            </a:r>
          </a:p>
          <a:p>
            <a:r>
              <a:rPr lang="en-US" sz="1400" dirty="0"/>
              <a:t>statement2;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statement3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catatan</a:t>
            </a:r>
            <a:r>
              <a:rPr lang="en-US" sz="1400" dirty="0"/>
              <a:t> : User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blok</a:t>
            </a:r>
            <a:r>
              <a:rPr lang="en-US" sz="1400" dirty="0"/>
              <a:t> else-if </a:t>
            </a:r>
            <a:r>
              <a:rPr lang="en-US" sz="1400" dirty="0" err="1"/>
              <a:t>sesudah</a:t>
            </a:r>
            <a:r>
              <a:rPr lang="en-US" sz="1400" dirty="0"/>
              <a:t> </a:t>
            </a:r>
            <a:r>
              <a:rPr lang="en-US" sz="1400" dirty="0" err="1"/>
              <a:t>pernyataan</a:t>
            </a:r>
            <a:r>
              <a:rPr lang="en-US" sz="1400" dirty="0"/>
              <a:t> </a:t>
            </a:r>
            <a:r>
              <a:rPr lang="en-US" sz="1400" i="1" dirty="0"/>
              <a:t>if</a:t>
            </a:r>
            <a:r>
              <a:rPr lang="en-US" sz="1400" dirty="0"/>
              <a:t>. Blok </a:t>
            </a:r>
            <a:r>
              <a:rPr lang="en-US" sz="1400" i="1" dirty="0"/>
              <a:t>else</a:t>
            </a:r>
            <a:r>
              <a:rPr lang="en-US" sz="1400" dirty="0"/>
              <a:t> </a:t>
            </a:r>
            <a:r>
              <a:rPr lang="en-US" sz="1400" dirty="0" err="1"/>
              <a:t>bersifat</a:t>
            </a:r>
            <a:r>
              <a:rPr lang="en-US" sz="1400" dirty="0"/>
              <a:t> </a:t>
            </a:r>
            <a:r>
              <a:rPr lang="en-US" sz="1400" dirty="0" err="1"/>
              <a:t>opsional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dihilangkan</a:t>
            </a:r>
            <a:r>
              <a:rPr lang="en-US" sz="1400" dirty="0"/>
              <a:t>.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contoh</a:t>
            </a:r>
            <a:r>
              <a:rPr lang="en-US" sz="1400" dirty="0"/>
              <a:t> yang </a:t>
            </a:r>
            <a:r>
              <a:rPr lang="en-US" sz="1400" dirty="0" err="1"/>
              <a:t>ditampilkan</a:t>
            </a:r>
            <a:r>
              <a:rPr lang="en-US" sz="1400" dirty="0"/>
              <a:t> di </a:t>
            </a:r>
            <a:r>
              <a:rPr lang="en-US" sz="1400" dirty="0" err="1"/>
              <a:t>atas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i="1" dirty="0"/>
              <a:t>boolean_expression1</a:t>
            </a:r>
            <a:r>
              <a:rPr lang="en-US" sz="1400" dirty="0"/>
              <a:t> </a:t>
            </a:r>
            <a:r>
              <a:rPr lang="en-US" sz="1400" dirty="0" err="1"/>
              <a:t>bernilai</a:t>
            </a:r>
            <a:r>
              <a:rPr lang="en-US" sz="1400" dirty="0"/>
              <a:t> </a:t>
            </a:r>
            <a:r>
              <a:rPr lang="en-US" sz="1400" i="1" dirty="0"/>
              <a:t>true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program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mengeksekusi</a:t>
            </a:r>
            <a:r>
              <a:rPr lang="en-US" sz="1400" dirty="0"/>
              <a:t> </a:t>
            </a:r>
            <a:r>
              <a:rPr lang="en-US" sz="1400" i="1" dirty="0"/>
              <a:t>statement1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melewati</a:t>
            </a:r>
            <a:r>
              <a:rPr lang="en-US" sz="1400" dirty="0"/>
              <a:t> </a:t>
            </a:r>
            <a:r>
              <a:rPr lang="en-US" sz="1400" dirty="0" err="1"/>
              <a:t>pernyataan</a:t>
            </a:r>
            <a:r>
              <a:rPr lang="en-US" sz="1400" dirty="0"/>
              <a:t> yang lain. </a:t>
            </a:r>
            <a:r>
              <a:rPr lang="en-US" sz="1400" dirty="0" err="1"/>
              <a:t>Jika</a:t>
            </a:r>
            <a:r>
              <a:rPr lang="en-US" sz="1400" i="1" dirty="0"/>
              <a:t> boolean_expression2 </a:t>
            </a:r>
            <a:r>
              <a:rPr lang="en-US" sz="1400" dirty="0" err="1"/>
              <a:t>bernilai</a:t>
            </a:r>
            <a:r>
              <a:rPr lang="en-US" sz="1400" i="1" dirty="0"/>
              <a:t> true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program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mengeksekusi</a:t>
            </a:r>
            <a:r>
              <a:rPr lang="en-US" sz="1400" i="1" dirty="0"/>
              <a:t> statement2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melewati</a:t>
            </a:r>
            <a:r>
              <a:rPr lang="en-US" sz="1400" i="1" dirty="0"/>
              <a:t> statement3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If-Else-If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TextBox 106"/>
          <p:cNvSpPr txBox="1"/>
          <p:nvPr/>
        </p:nvSpPr>
        <p:spPr>
          <a:xfrm>
            <a:off x="7221415" y="1776657"/>
            <a:ext cx="40957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Flowchart Statement </a:t>
            </a:r>
            <a:r>
              <a:rPr lang="en-US" sz="1400" b="1" dirty="0" smtClean="0"/>
              <a:t>If-Else-If </a:t>
            </a:r>
            <a:r>
              <a:rPr lang="en-US" sz="1400" b="1" dirty="0" err="1"/>
              <a:t>yaitu</a:t>
            </a:r>
            <a:r>
              <a:rPr lang="en-US" sz="1400" b="1" dirty="0"/>
              <a:t> :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21415" y="2422280"/>
            <a:ext cx="4297295" cy="3391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7512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If-Else-If</a:t>
            </a:r>
          </a:p>
          <a:p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java.util.Scanner</a:t>
            </a:r>
            <a:r>
              <a:rPr lang="en-US" sz="1400" dirty="0"/>
              <a:t>;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nilai</a:t>
            </a:r>
            <a:r>
              <a:rPr lang="en-US" sz="1400" dirty="0"/>
              <a:t> {</a:t>
            </a:r>
          </a:p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Scanner </a:t>
            </a:r>
            <a:r>
              <a:rPr lang="en-US" sz="1400" dirty="0" err="1"/>
              <a:t>kbd</a:t>
            </a:r>
            <a:r>
              <a:rPr lang="en-US" sz="1400" dirty="0"/>
              <a:t> = new Scanner(System.</a:t>
            </a:r>
            <a:r>
              <a:rPr lang="en-US" sz="1400" i="1" dirty="0"/>
              <a:t>in);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Menentukan</a:t>
            </a:r>
            <a:r>
              <a:rPr lang="en-US" sz="1400" i="1" dirty="0"/>
              <a:t> </a:t>
            </a:r>
            <a:r>
              <a:rPr lang="en-US" sz="1400" i="1" dirty="0" err="1"/>
              <a:t>Hasil</a:t>
            </a:r>
            <a:r>
              <a:rPr lang="en-US" sz="1400" i="1" dirty="0"/>
              <a:t> </a:t>
            </a:r>
            <a:r>
              <a:rPr lang="en-US" sz="1400" i="1" dirty="0" err="1"/>
              <a:t>Ujian</a:t>
            </a:r>
            <a:r>
              <a:rPr lang="en-US" sz="1400" i="1" dirty="0"/>
              <a:t> </a:t>
            </a:r>
            <a:r>
              <a:rPr lang="en-US" sz="1400" i="1" dirty="0" err="1"/>
              <a:t>Algoritma</a:t>
            </a:r>
            <a:r>
              <a:rPr lang="en-US" sz="1400" i="1" dirty="0"/>
              <a:t> &amp; </a:t>
            </a:r>
            <a:r>
              <a:rPr lang="en-US" sz="1400" i="1" dirty="0" err="1"/>
              <a:t>Pemrograman</a:t>
            </a:r>
            <a:r>
              <a:rPr lang="en-US" sz="1400" i="1" dirty="0"/>
              <a:t> 1B");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("</a:t>
            </a:r>
            <a:r>
              <a:rPr lang="en-US" sz="1400" i="1" dirty="0" err="1"/>
              <a:t>Masukkan</a:t>
            </a:r>
            <a:r>
              <a:rPr lang="en-US" sz="1400" i="1" dirty="0"/>
              <a:t> </a:t>
            </a:r>
            <a:r>
              <a:rPr lang="en-US" sz="1400" i="1" dirty="0" err="1"/>
              <a:t>nilai</a:t>
            </a:r>
            <a:r>
              <a:rPr lang="en-US" sz="1400" i="1" dirty="0"/>
              <a:t> </a:t>
            </a:r>
            <a:r>
              <a:rPr lang="en-US" sz="1400" i="1" dirty="0" err="1"/>
              <a:t>ujian</a:t>
            </a:r>
            <a:r>
              <a:rPr lang="en-US" sz="1400" i="1" dirty="0"/>
              <a:t> </a:t>
            </a:r>
            <a:r>
              <a:rPr lang="en-US" sz="1400" i="1" dirty="0" err="1"/>
              <a:t>mahasiswa</a:t>
            </a:r>
            <a:r>
              <a:rPr lang="en-US" sz="1400" i="1" dirty="0"/>
              <a:t> : ");</a:t>
            </a:r>
          </a:p>
          <a:p>
            <a:endParaRPr lang="en-US" sz="1400" dirty="0"/>
          </a:p>
          <a:p>
            <a:r>
              <a:rPr lang="en-US" sz="1400" dirty="0"/>
              <a:t>//</a:t>
            </a:r>
            <a:r>
              <a:rPr lang="en-US" sz="1400" u="sng" dirty="0" err="1"/>
              <a:t>baca</a:t>
            </a:r>
            <a:r>
              <a:rPr lang="en-US" sz="1400" u="sng" dirty="0"/>
              <a:t> data </a:t>
            </a:r>
            <a:r>
              <a:rPr lang="en-US" sz="1400" u="sng" dirty="0" err="1"/>
              <a:t>nilai</a:t>
            </a:r>
            <a:r>
              <a:rPr lang="en-US" sz="1400" u="sng" dirty="0"/>
              <a:t> </a:t>
            </a:r>
            <a:r>
              <a:rPr lang="en-US" sz="1400" u="sng" dirty="0" err="1"/>
              <a:t>mahasiswa</a:t>
            </a:r>
            <a:endParaRPr lang="en-US" sz="1400" u="sng" dirty="0"/>
          </a:p>
          <a:p>
            <a:r>
              <a:rPr lang="en-US" sz="1400" dirty="0" err="1"/>
              <a:t>int</a:t>
            </a:r>
            <a:r>
              <a:rPr lang="en-US" sz="1400" dirty="0"/>
              <a:t> score = </a:t>
            </a:r>
            <a:r>
              <a:rPr lang="en-US" sz="1400" dirty="0" err="1"/>
              <a:t>kbd.nextInt</a:t>
            </a:r>
            <a:r>
              <a:rPr lang="en-US" sz="1400" dirty="0"/>
              <a:t>();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if (score &lt;= 40)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Nilai</a:t>
            </a:r>
            <a:r>
              <a:rPr lang="en-US" sz="1400" i="1" dirty="0"/>
              <a:t> </a:t>
            </a:r>
            <a:r>
              <a:rPr lang="en-US" sz="1400" i="1" dirty="0" err="1"/>
              <a:t>Mahasiswa</a:t>
            </a:r>
            <a:r>
              <a:rPr lang="en-US" sz="1400" i="1" dirty="0"/>
              <a:t> E");</a:t>
            </a:r>
          </a:p>
          <a:p>
            <a:r>
              <a:rPr lang="en-US" sz="1400" dirty="0"/>
              <a:t>else if (score&gt;=41 &amp; score&lt;=50)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Nilai</a:t>
            </a:r>
            <a:r>
              <a:rPr lang="en-US" sz="1400" i="1" dirty="0"/>
              <a:t> </a:t>
            </a:r>
            <a:r>
              <a:rPr lang="en-US" sz="1400" i="1" dirty="0" err="1"/>
              <a:t>Mahasiswa</a:t>
            </a:r>
            <a:r>
              <a:rPr lang="en-US" sz="1400" i="1" dirty="0"/>
              <a:t> D</a:t>
            </a:r>
            <a:r>
              <a:rPr lang="en-US" sz="1400" i="1" dirty="0" smtClean="0"/>
              <a:t>");</a:t>
            </a:r>
          </a:p>
          <a:p>
            <a:r>
              <a:rPr lang="en-US" sz="1400" dirty="0"/>
              <a:t>else if (score&gt;=51 &amp; score&lt;=65)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Nilai</a:t>
            </a:r>
            <a:r>
              <a:rPr lang="en-US" sz="1400" i="1" dirty="0"/>
              <a:t> </a:t>
            </a:r>
            <a:r>
              <a:rPr lang="en-US" sz="1400" i="1" dirty="0" err="1"/>
              <a:t>Mahasiswa</a:t>
            </a:r>
            <a:r>
              <a:rPr lang="en-US" sz="1400" i="1" dirty="0"/>
              <a:t> C</a:t>
            </a:r>
            <a:r>
              <a:rPr lang="en-US" sz="1400" i="1" dirty="0" smtClean="0"/>
              <a:t>");</a:t>
            </a:r>
            <a:endParaRPr lang="en-US" sz="14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If-Else-If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369791" y="4672436"/>
            <a:ext cx="45583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sp>
        <p:nvSpPr>
          <p:cNvPr id="5" name="TextBox 106"/>
          <p:cNvSpPr txBox="1"/>
          <p:nvPr/>
        </p:nvSpPr>
        <p:spPr>
          <a:xfrm>
            <a:off x="7369790" y="1913137"/>
            <a:ext cx="4558353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else </a:t>
            </a:r>
            <a:r>
              <a:rPr lang="en-US" sz="1400" dirty="0"/>
              <a:t>if (score&gt;=66 &amp; score&lt;=80)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Nilai</a:t>
            </a:r>
            <a:r>
              <a:rPr lang="en-US" sz="1400" i="1" dirty="0"/>
              <a:t> </a:t>
            </a:r>
            <a:r>
              <a:rPr lang="en-US" sz="1400" i="1" dirty="0" err="1"/>
              <a:t>Mahasiswa</a:t>
            </a:r>
            <a:r>
              <a:rPr lang="en-US" sz="1400" i="1" dirty="0"/>
              <a:t> B");</a:t>
            </a:r>
          </a:p>
          <a:p>
            <a:r>
              <a:rPr lang="en-US" sz="1400" dirty="0"/>
              <a:t>else if (score &gt;= 81 &amp; score&lt;=100)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Nilai</a:t>
            </a:r>
            <a:r>
              <a:rPr lang="en-US" sz="1400" i="1" dirty="0"/>
              <a:t> </a:t>
            </a:r>
            <a:r>
              <a:rPr lang="en-US" sz="1400" i="1" dirty="0" err="1"/>
              <a:t>Mahasiswa</a:t>
            </a:r>
            <a:r>
              <a:rPr lang="en-US" sz="1400" i="1" dirty="0"/>
              <a:t> A");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Silahkan</a:t>
            </a:r>
            <a:r>
              <a:rPr lang="en-US" sz="1400" i="1" dirty="0"/>
              <a:t> </a:t>
            </a:r>
            <a:r>
              <a:rPr lang="en-US" sz="1400" i="1" dirty="0" err="1"/>
              <a:t>masukkan</a:t>
            </a:r>
            <a:r>
              <a:rPr lang="en-US" sz="1400" i="1" dirty="0"/>
              <a:t> data yang </a:t>
            </a:r>
            <a:r>
              <a:rPr lang="en-US" sz="1400" i="1" dirty="0" err="1"/>
              <a:t>benar</a:t>
            </a:r>
            <a:r>
              <a:rPr lang="en-US" sz="1400" i="1" dirty="0"/>
              <a:t>");</a:t>
            </a:r>
          </a:p>
          <a:p>
            <a:r>
              <a:rPr lang="en-US" sz="1400" dirty="0" err="1"/>
              <a:t>kbd.close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175" t="73461" r="41259" b="8255"/>
          <a:stretch/>
        </p:blipFill>
        <p:spPr>
          <a:xfrm>
            <a:off x="7369790" y="5090615"/>
            <a:ext cx="4367283" cy="13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4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Statement Switch </a:t>
            </a:r>
            <a:r>
              <a:rPr lang="en-US" sz="3000" kern="2500" dirty="0" err="1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dan</a:t>
            </a: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 Break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13453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19280" y="1672765"/>
            <a:ext cx="5103935" cy="4862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pernyataan</a:t>
            </a:r>
            <a:r>
              <a:rPr lang="en-US" sz="1400" dirty="0"/>
              <a:t> switch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mencari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ekspresi</a:t>
            </a:r>
            <a:r>
              <a:rPr lang="en-US" sz="1400" dirty="0"/>
              <a:t> yang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nilai-nilai</a:t>
            </a:r>
            <a:r>
              <a:rPr lang="en-US" sz="1400" dirty="0"/>
              <a:t> yang </a:t>
            </a:r>
            <a:r>
              <a:rPr lang="en-US" sz="1400" dirty="0" err="1"/>
              <a:t>didaftarkan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pernyataan</a:t>
            </a:r>
            <a:r>
              <a:rPr lang="en-US" sz="1400" dirty="0"/>
              <a:t> </a:t>
            </a:r>
            <a:r>
              <a:rPr lang="en-US" sz="1400" b="1" dirty="0"/>
              <a:t>case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ditemui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program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melompat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cabang</a:t>
            </a:r>
            <a:r>
              <a:rPr lang="en-US" sz="1400" dirty="0"/>
              <a:t> </a:t>
            </a:r>
            <a:r>
              <a:rPr lang="en-US" sz="1400" b="1" dirty="0"/>
              <a:t>case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di </a:t>
            </a:r>
            <a:r>
              <a:rPr lang="en-US" sz="1400" dirty="0" err="1"/>
              <a:t>sana</a:t>
            </a:r>
            <a:r>
              <a:rPr lang="en-US" sz="1400" dirty="0"/>
              <a:t>.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ditemui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program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melompat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 yang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pernyataan</a:t>
            </a:r>
            <a:r>
              <a:rPr lang="en-US" sz="1400" dirty="0"/>
              <a:t> </a:t>
            </a:r>
            <a:r>
              <a:rPr lang="en-US" sz="1400" b="1" dirty="0"/>
              <a:t>default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b="1" dirty="0" err="1"/>
              <a:t>Bentuk</a:t>
            </a:r>
            <a:r>
              <a:rPr lang="en-US" sz="1400" b="1" dirty="0"/>
              <a:t> </a:t>
            </a:r>
            <a:r>
              <a:rPr lang="en-US" sz="1400" b="1" dirty="0" err="1"/>
              <a:t>Pernyataan</a:t>
            </a:r>
            <a:r>
              <a:rPr lang="en-US" sz="1400" b="1" dirty="0"/>
              <a:t> switch :</a:t>
            </a:r>
            <a:endParaRPr lang="en-US" sz="1400" dirty="0"/>
          </a:p>
          <a:p>
            <a:r>
              <a:rPr lang="en-US" sz="1400" b="1" dirty="0"/>
              <a:t>switch </a:t>
            </a:r>
            <a:r>
              <a:rPr lang="en-US" sz="1400" dirty="0"/>
              <a:t>(</a:t>
            </a:r>
            <a:r>
              <a:rPr lang="en-US" sz="1400" dirty="0" err="1"/>
              <a:t>ekspresi</a:t>
            </a:r>
            <a:r>
              <a:rPr lang="en-US" sz="1400" dirty="0"/>
              <a:t>) {</a:t>
            </a:r>
          </a:p>
          <a:p>
            <a:r>
              <a:rPr lang="en-US" sz="1400" b="1" dirty="0"/>
              <a:t>case </a:t>
            </a:r>
            <a:r>
              <a:rPr lang="en-US" sz="1400" dirty="0"/>
              <a:t>nilai1:</a:t>
            </a:r>
          </a:p>
          <a:p>
            <a:r>
              <a:rPr lang="en-US" sz="1400" dirty="0"/>
              <a:t>perintah1</a:t>
            </a:r>
          </a:p>
          <a:p>
            <a:r>
              <a:rPr lang="en-US" sz="1400" b="1" dirty="0"/>
              <a:t>break</a:t>
            </a:r>
            <a:r>
              <a:rPr lang="en-US" sz="1400" dirty="0"/>
              <a:t>;</a:t>
            </a:r>
          </a:p>
          <a:p>
            <a:r>
              <a:rPr lang="en-US" sz="1400" b="1" dirty="0"/>
              <a:t>case </a:t>
            </a:r>
            <a:r>
              <a:rPr lang="en-US" sz="1400" dirty="0"/>
              <a:t>nilai2:</a:t>
            </a:r>
          </a:p>
          <a:p>
            <a:r>
              <a:rPr lang="en-US" sz="1400" dirty="0"/>
              <a:t>perintah2</a:t>
            </a:r>
          </a:p>
          <a:p>
            <a:r>
              <a:rPr lang="en-US" sz="1400" b="1" dirty="0"/>
              <a:t>break</a:t>
            </a:r>
            <a:r>
              <a:rPr lang="en-US" sz="1400" dirty="0"/>
              <a:t>;</a:t>
            </a:r>
          </a:p>
          <a:p>
            <a:r>
              <a:rPr lang="en-US" sz="1400" b="1" dirty="0"/>
              <a:t>case </a:t>
            </a:r>
            <a:r>
              <a:rPr lang="en-US" sz="1400" dirty="0"/>
              <a:t>nilai3:</a:t>
            </a:r>
          </a:p>
          <a:p>
            <a:r>
              <a:rPr lang="en-US" sz="1400" dirty="0"/>
              <a:t>perintah3</a:t>
            </a:r>
          </a:p>
          <a:p>
            <a:r>
              <a:rPr lang="en-US" sz="1400" b="1" dirty="0"/>
              <a:t>break</a:t>
            </a:r>
            <a:r>
              <a:rPr lang="en-US" sz="1400" dirty="0"/>
              <a:t>;</a:t>
            </a:r>
          </a:p>
          <a:p>
            <a:r>
              <a:rPr lang="en-US" sz="1400" b="1" dirty="0"/>
              <a:t>default</a:t>
            </a:r>
            <a:r>
              <a:rPr lang="en-US" sz="1400" dirty="0"/>
              <a:t>:</a:t>
            </a:r>
          </a:p>
          <a:p>
            <a:r>
              <a:rPr lang="en-US" sz="1400" dirty="0" err="1"/>
              <a:t>perintah_lain</a:t>
            </a:r>
            <a:endParaRPr lang="en-US" sz="1400" dirty="0"/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3671248" y="792480"/>
            <a:ext cx="4776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Switch </a:t>
            </a:r>
            <a:r>
              <a:rPr lang="en-US" altLang="zh-CN" sz="3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Break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TextBox 106"/>
          <p:cNvSpPr txBox="1"/>
          <p:nvPr/>
        </p:nvSpPr>
        <p:spPr>
          <a:xfrm>
            <a:off x="7630847" y="3402642"/>
            <a:ext cx="40957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Flowchart Statement If </a:t>
            </a:r>
            <a:r>
              <a:rPr lang="en-US" sz="1400" b="1" dirty="0" err="1"/>
              <a:t>yaitu</a:t>
            </a:r>
            <a:r>
              <a:rPr lang="en-US" sz="1400" b="1" dirty="0"/>
              <a:t> :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7438031" y="1594467"/>
            <a:ext cx="45940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32410">
              <a:lnSpc>
                <a:spcPct val="150000"/>
              </a:lnSpc>
              <a:spcAft>
                <a:spcPts val="0"/>
              </a:spcAft>
            </a:pPr>
            <a:r>
              <a:rPr lang="en-US" sz="1400" dirty="0" err="1"/>
              <a:t>Catatan</a:t>
            </a:r>
            <a:r>
              <a:rPr lang="en-US" sz="1400" dirty="0"/>
              <a:t> </a:t>
            </a:r>
            <a:r>
              <a:rPr lang="en-US" sz="1400" dirty="0" err="1"/>
              <a:t>ekspresi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berbentuk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bilangan</a:t>
            </a:r>
            <a:r>
              <a:rPr lang="en-US" sz="1400" dirty="0"/>
              <a:t> </a:t>
            </a:r>
            <a:r>
              <a:rPr lang="en-US" sz="1400" dirty="0" err="1"/>
              <a:t>bulat</a:t>
            </a:r>
            <a:r>
              <a:rPr lang="en-US" sz="1400" dirty="0"/>
              <a:t> (</a:t>
            </a:r>
            <a:r>
              <a:rPr lang="en-US" sz="1400" dirty="0" err="1"/>
              <a:t>int</a:t>
            </a:r>
            <a:r>
              <a:rPr lang="en-US" sz="1400" dirty="0"/>
              <a:t>, short,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sejenisnya</a:t>
            </a:r>
            <a:r>
              <a:rPr lang="en-US" sz="1400" dirty="0"/>
              <a:t>)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karakter</a:t>
            </a:r>
            <a:r>
              <a:rPr lang="en-US" sz="1400" dirty="0"/>
              <a:t>, </a:t>
            </a:r>
            <a:r>
              <a:rPr lang="en-US" sz="1400" dirty="0" err="1"/>
              <a:t>sehingga</a:t>
            </a:r>
            <a:r>
              <a:rPr lang="en-US" sz="1400" dirty="0"/>
              <a:t> user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switch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mengevaluasi</a:t>
            </a:r>
            <a:r>
              <a:rPr lang="en-US" sz="1400" dirty="0"/>
              <a:t> </a:t>
            </a:r>
            <a:r>
              <a:rPr lang="en-US" sz="1400" dirty="0" err="1"/>
              <a:t>ekspresi</a:t>
            </a:r>
            <a:r>
              <a:rPr lang="en-US" sz="1400" dirty="0"/>
              <a:t> yang </a:t>
            </a:r>
            <a:r>
              <a:rPr lang="en-US" sz="1400" dirty="0" err="1"/>
              <a:t>berbentuk</a:t>
            </a:r>
            <a:r>
              <a:rPr lang="en-US" sz="1400" dirty="0"/>
              <a:t> String.</a:t>
            </a: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8031" y="3794078"/>
            <a:ext cx="4083850" cy="262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5845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28275" y="1913137"/>
            <a:ext cx="530900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Switch Break</a:t>
            </a:r>
          </a:p>
          <a:p>
            <a:endParaRPr lang="en-US" sz="1400" dirty="0"/>
          </a:p>
          <a:p>
            <a:r>
              <a:rPr lang="en-US" sz="1400" b="1" dirty="0"/>
              <a:t>import </a:t>
            </a:r>
            <a:r>
              <a:rPr lang="en-US" sz="1400" b="1" dirty="0" err="1"/>
              <a:t>java.util.Scanner</a:t>
            </a:r>
            <a:r>
              <a:rPr lang="en-US" sz="1400" b="1" dirty="0"/>
              <a:t>;</a:t>
            </a:r>
          </a:p>
          <a:p>
            <a:r>
              <a:rPr lang="en-US" sz="1400" b="1" dirty="0"/>
              <a:t>public class </a:t>
            </a:r>
            <a:r>
              <a:rPr lang="en-US" sz="1400" b="1" dirty="0" err="1"/>
              <a:t>kodebulan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{</a:t>
            </a:r>
          </a:p>
          <a:p>
            <a:r>
              <a:rPr lang="en-US" sz="1400" dirty="0"/>
              <a:t>Scanner </a:t>
            </a:r>
            <a:r>
              <a:rPr lang="en-US" sz="1400" dirty="0" err="1"/>
              <a:t>kbd</a:t>
            </a:r>
            <a:r>
              <a:rPr lang="en-US" sz="1400" dirty="0"/>
              <a:t> = </a:t>
            </a:r>
            <a:r>
              <a:rPr lang="en-US" sz="1400" b="1" dirty="0"/>
              <a:t>new Scanner(System.</a:t>
            </a:r>
            <a:r>
              <a:rPr lang="en-US" sz="1400" b="1" i="1" dirty="0"/>
              <a:t>in);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Menentukan</a:t>
            </a:r>
            <a:r>
              <a:rPr lang="en-US" sz="1400" i="1" dirty="0"/>
              <a:t> </a:t>
            </a:r>
            <a:r>
              <a:rPr lang="en-US" sz="1400" i="1" dirty="0" err="1"/>
              <a:t>nama</a:t>
            </a:r>
            <a:r>
              <a:rPr lang="en-US" sz="1400" i="1" dirty="0"/>
              <a:t> </a:t>
            </a:r>
            <a:r>
              <a:rPr lang="en-US" sz="1400" i="1" dirty="0" err="1"/>
              <a:t>bulan</a:t>
            </a:r>
            <a:r>
              <a:rPr lang="en-US" sz="1400" i="1" dirty="0"/>
              <a:t>");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("1.Januari, 2.Februari, 3.Maret, 4.April, 5.Mei, 6.Juni");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("7.Juli, 8.Agustus, 9.September, 10.Oktober, 11.November, 12.Desember");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</a:t>
            </a:r>
            <a:r>
              <a:rPr lang="en-US" sz="1400" i="1" dirty="0"/>
              <a:t>("</a:t>
            </a:r>
            <a:r>
              <a:rPr lang="en-US" sz="1400" i="1" dirty="0" err="1"/>
              <a:t>Masukkan</a:t>
            </a:r>
            <a:r>
              <a:rPr lang="en-US" sz="1400" i="1" dirty="0"/>
              <a:t> </a:t>
            </a:r>
            <a:r>
              <a:rPr lang="en-US" sz="1400" i="1" dirty="0" err="1"/>
              <a:t>Kode</a:t>
            </a:r>
            <a:r>
              <a:rPr lang="en-US" sz="1400" i="1" dirty="0"/>
              <a:t> </a:t>
            </a:r>
            <a:r>
              <a:rPr lang="en-US" sz="1400" i="1" dirty="0" err="1"/>
              <a:t>Bulan</a:t>
            </a:r>
            <a:r>
              <a:rPr lang="en-US" sz="1400" i="1" dirty="0"/>
              <a:t> : ");</a:t>
            </a:r>
          </a:p>
          <a:p>
            <a:endParaRPr lang="en-US" sz="1400" dirty="0"/>
          </a:p>
          <a:p>
            <a:r>
              <a:rPr lang="en-US" sz="1400" dirty="0"/>
              <a:t>//</a:t>
            </a:r>
            <a:r>
              <a:rPr lang="en-US" sz="1400" u="sng" dirty="0" err="1"/>
              <a:t>baca</a:t>
            </a:r>
            <a:r>
              <a:rPr lang="en-US" sz="1400" u="sng" dirty="0"/>
              <a:t> data </a:t>
            </a:r>
            <a:r>
              <a:rPr lang="en-US" sz="1400" u="sng" dirty="0" err="1"/>
              <a:t>kode</a:t>
            </a:r>
            <a:r>
              <a:rPr lang="en-US" sz="1400" u="sng" dirty="0"/>
              <a:t> </a:t>
            </a:r>
            <a:r>
              <a:rPr lang="en-US" sz="1400" u="sng" dirty="0" err="1"/>
              <a:t>hari</a:t>
            </a:r>
            <a:endParaRPr lang="en-US" sz="1400" u="sng" dirty="0"/>
          </a:p>
          <a:p>
            <a:r>
              <a:rPr lang="en-US" sz="1400" b="1" dirty="0"/>
              <a:t>byte </a:t>
            </a:r>
            <a:r>
              <a:rPr lang="en-US" sz="1400" b="1" dirty="0" err="1"/>
              <a:t>kodebulan</a:t>
            </a:r>
            <a:r>
              <a:rPr lang="en-US" sz="1400" b="1" dirty="0"/>
              <a:t> = </a:t>
            </a:r>
            <a:r>
              <a:rPr lang="en-US" sz="1400" b="1" dirty="0" err="1"/>
              <a:t>kbd.nextByte</a:t>
            </a:r>
            <a:r>
              <a:rPr lang="en-US" sz="1400" b="1" dirty="0"/>
              <a:t>();</a:t>
            </a:r>
          </a:p>
          <a:p>
            <a:endParaRPr lang="en-US" sz="1400" dirty="0"/>
          </a:p>
          <a:p>
            <a:r>
              <a:rPr lang="en-US" sz="1400" b="1" dirty="0"/>
              <a:t>switch (</a:t>
            </a:r>
            <a:r>
              <a:rPr lang="en-US" sz="1400" b="1" dirty="0" err="1"/>
              <a:t>kodebulan</a:t>
            </a:r>
            <a:r>
              <a:rPr lang="en-US" sz="1400" b="1" dirty="0"/>
              <a:t>) {</a:t>
            </a:r>
          </a:p>
          <a:p>
            <a:r>
              <a:rPr lang="en-US" sz="1400" b="1" dirty="0"/>
              <a:t>case 1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Januari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</a:t>
            </a:r>
            <a:r>
              <a:rPr lang="en-US" sz="1400" b="1" dirty="0" smtClean="0"/>
              <a:t>;</a:t>
            </a:r>
            <a:endParaRPr lang="en-US" sz="1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69" y="792480"/>
            <a:ext cx="4315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Switch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Break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5" name="TextBox 106"/>
          <p:cNvSpPr txBox="1"/>
          <p:nvPr/>
        </p:nvSpPr>
        <p:spPr>
          <a:xfrm>
            <a:off x="7001299" y="1913137"/>
            <a:ext cx="4558353" cy="4524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case 2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Februari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3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Maret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4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("April");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5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("Mei");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6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Juni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7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Juli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8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Agustus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</a:t>
            </a:r>
            <a:r>
              <a:rPr lang="en-US" sz="1400" b="1" dirty="0" smtClean="0"/>
              <a:t>;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82066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077969" y="792480"/>
            <a:ext cx="4315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Switch </a:t>
            </a:r>
            <a:r>
              <a:rPr lang="en-US" altLang="zh-CN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dan</a:t>
            </a:r>
            <a:r>
              <a:rPr lang="en-US" altLang="zh-CN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 Break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6277971" y="2202191"/>
            <a:ext cx="591403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sp>
        <p:nvSpPr>
          <p:cNvPr id="5" name="TextBox 106"/>
          <p:cNvSpPr txBox="1"/>
          <p:nvPr/>
        </p:nvSpPr>
        <p:spPr>
          <a:xfrm>
            <a:off x="968989" y="1612887"/>
            <a:ext cx="4558353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case 9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("September");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10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Oktober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11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("November");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case 12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Desember</a:t>
            </a:r>
            <a:r>
              <a:rPr lang="en-US" sz="1400" i="1" dirty="0"/>
              <a:t>");</a:t>
            </a:r>
          </a:p>
          <a:p>
            <a:r>
              <a:rPr lang="en-US" sz="1400" b="1" dirty="0"/>
              <a:t>break;</a:t>
            </a:r>
          </a:p>
          <a:p>
            <a:r>
              <a:rPr lang="en-US" sz="1400" b="1" dirty="0"/>
              <a:t>default :</a:t>
            </a:r>
          </a:p>
          <a:p>
            <a:r>
              <a:rPr lang="en-US" sz="1400" dirty="0" err="1"/>
              <a:t>System.</a:t>
            </a:r>
            <a:r>
              <a:rPr lang="en-US" sz="1400" i="1" dirty="0" err="1"/>
              <a:t>out.println</a:t>
            </a:r>
            <a:r>
              <a:rPr lang="en-US" sz="1400" i="1" dirty="0"/>
              <a:t>("</a:t>
            </a:r>
            <a:r>
              <a:rPr lang="en-US" sz="1400" i="1" dirty="0" err="1"/>
              <a:t>Kode</a:t>
            </a:r>
            <a:r>
              <a:rPr lang="en-US" sz="1400" i="1" dirty="0"/>
              <a:t> </a:t>
            </a:r>
            <a:r>
              <a:rPr lang="en-US" sz="1400" i="1" dirty="0" err="1"/>
              <a:t>Bulan</a:t>
            </a:r>
            <a:r>
              <a:rPr lang="en-US" sz="1400" i="1" dirty="0"/>
              <a:t> SALAH !!!");</a:t>
            </a:r>
          </a:p>
          <a:p>
            <a:r>
              <a:rPr lang="en-US" sz="1400" dirty="0"/>
              <a:t>} //</a:t>
            </a:r>
            <a:r>
              <a:rPr lang="en-US" sz="1400" u="sng" dirty="0" err="1"/>
              <a:t>akhir</a:t>
            </a:r>
            <a:r>
              <a:rPr lang="en-US" sz="1400" u="sng" dirty="0"/>
              <a:t> switch</a:t>
            </a:r>
          </a:p>
          <a:p>
            <a:r>
              <a:rPr lang="en-US" sz="1400" dirty="0" err="1"/>
              <a:t>kbd.close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490" t="68797" r="28986" b="9188"/>
          <a:stretch/>
        </p:blipFill>
        <p:spPr>
          <a:xfrm>
            <a:off x="5950424" y="2817744"/>
            <a:ext cx="5923128" cy="16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0"/>
            <a:ext cx="12188825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441400" y="5874385"/>
            <a:ext cx="2669540" cy="83099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Tim </a:t>
            </a:r>
            <a:r>
              <a:rPr lang="en-US" sz="1200" kern="250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Penyusun</a:t>
            </a: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1.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2.</a:t>
            </a:r>
          </a:p>
          <a:p>
            <a:pPr algn="just">
              <a:lnSpc>
                <a:spcPct val="100000"/>
              </a:lnSpc>
            </a:pPr>
            <a:r>
              <a:rPr lang="en-US" sz="1200" kern="2500" dirty="0">
                <a:solidFill>
                  <a:schemeClr val="bg1"/>
                </a:solidFill>
                <a:latin typeface="Arial Black" panose="020B0A04020102020204" pitchFamily="34" charset="0"/>
                <a:ea typeface="Verdana" panose="020B0604030504040204" pitchFamily="34" charset="0"/>
                <a:cs typeface="庞门正道标题体" panose="02010600030101010101" charset="-122"/>
              </a:rPr>
              <a:t>3</a:t>
            </a:r>
            <a:endParaRPr lang="en-US" sz="1200" kern="2500" dirty="0">
              <a:ln>
                <a:noFill/>
              </a:ln>
              <a:solidFill>
                <a:schemeClr val="bg1"/>
              </a:solidFill>
              <a:effectLst/>
              <a:uFillTx/>
              <a:latin typeface="Arial Black" panose="020B0A04020102020204" pitchFamily="34" charset="0"/>
              <a:ea typeface="Verdana" panose="020B0604030504040204" pitchFamily="34" charset="0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2020" y="1990725"/>
            <a:ext cx="5366238" cy="240065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Terima</a:t>
            </a:r>
            <a:endParaRPr lang="en-US" altLang="zh-CN" sz="7500" b="1" kern="2500" cap="all" dirty="0"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7500" b="1" kern="2500" cap="all" dirty="0" err="1">
                <a:ln>
                  <a:noFill/>
                </a:ln>
                <a:solidFill>
                  <a:schemeClr val="bg1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uFillTx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kasih</a:t>
            </a:r>
            <a:endParaRPr lang="zh-CN" sz="7500" b="1" kern="2500" cap="all" dirty="0">
              <a:ln>
                <a:noFill/>
              </a:ln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uFillTx/>
              <a:latin typeface="思源宋体 CN Heavy" panose="02020900000000000000" charset="-122"/>
              <a:ea typeface="思源宋体 CN Heavy" panose="02020900000000000000" charset="-122"/>
              <a:cs typeface="庞门正道标题体" panose="02010600030101010101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E5EB48A-338F-4762-9C02-FBECEEC5BAF7}"/>
              </a:ext>
            </a:extLst>
          </p:cNvPr>
          <p:cNvGrpSpPr/>
          <p:nvPr/>
        </p:nvGrpSpPr>
        <p:grpSpPr>
          <a:xfrm>
            <a:off x="81060" y="5874385"/>
            <a:ext cx="6967074" cy="958594"/>
            <a:chOff x="81060" y="5874385"/>
            <a:chExt cx="6967074" cy="958594"/>
          </a:xfrm>
        </p:grpSpPr>
        <p:sp>
          <p:nvSpPr>
            <p:cNvPr id="33" name="矩形 32"/>
            <p:cNvSpPr/>
            <p:nvPr/>
          </p:nvSpPr>
          <p:spPr>
            <a:xfrm>
              <a:off x="1049240" y="6115546"/>
              <a:ext cx="5998894" cy="584775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AF2F7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PROGRAM STUDI INFORMATIKA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zh-CN" sz="1600" b="1" kern="2500" cap="all" dirty="0">
                  <a:effectLst/>
                  <a:uFillTx/>
                  <a:latin typeface="Trebuchet MS" panose="020B0603020202020204" pitchFamily="34" charset="0"/>
                  <a:ea typeface="思源黑体 CN Bold" panose="020B0800000000000000" charset="-122"/>
                  <a:cs typeface="思源黑体 CN Bold" panose="020B0800000000000000" charset="-122"/>
                </a:rPr>
                <a:t>UNIVERSITAS GUNADARMA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A4213E6-B543-4206-AF2F-00412946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0" y="5874385"/>
              <a:ext cx="968180" cy="958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1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143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79165" y="914399"/>
            <a:ext cx="8495030" cy="5120641"/>
          </a:xfrm>
          <a:prstGeom prst="roundRect">
            <a:avLst>
              <a:gd name="adj" fmla="val 7616"/>
            </a:avLst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gradFill flip="none" rotWithShape="1">
                  <a:gsLst>
                    <a:gs pos="0">
                      <a:srgbClr val="FF6737"/>
                    </a:gs>
                    <a:gs pos="48000">
                      <a:srgbClr val="FF784E"/>
                    </a:gs>
                  </a:gsLst>
                  <a:lin ang="10800000" scaled="1"/>
                  <a:tileRect/>
                </a:gra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1083" y="1320938"/>
            <a:ext cx="12520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R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P</a:t>
            </a:r>
          </a:p>
          <a:p>
            <a:pPr algn="dist"/>
            <a:r>
              <a:rPr lang="en-ID" altLang="zh-CN" sz="8800" kern="2500" dirty="0">
                <a:solidFill>
                  <a:schemeClr val="bg1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思源黑体 CN Regular" panose="020B0500000000000000" charset="-122"/>
                <a:sym typeface="思源黑体 CN Regular" panose="020B0500000000000000" charset="-122"/>
              </a:rPr>
              <a:t>S</a:t>
            </a:r>
            <a:endParaRPr lang="zh-CN" sz="8800" kern="2500" dirty="0">
              <a:solidFill>
                <a:schemeClr val="bg1"/>
              </a:solidFill>
              <a:uFillTx/>
              <a:latin typeface="Verdana" panose="020B0604030504040204" pitchFamily="34" charset="0"/>
              <a:ea typeface="思源黑体 CN Heavy" panose="020B0A00000000000000" charset="-122"/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357870" y="1406525"/>
            <a:ext cx="2934970" cy="937260"/>
            <a:chOff x="6953" y="1829"/>
            <a:chExt cx="4622" cy="1476"/>
          </a:xfrm>
        </p:grpSpPr>
        <p:sp>
          <p:nvSpPr>
            <p:cNvPr id="13" name="矩形 12"/>
            <p:cNvSpPr/>
            <p:nvPr/>
          </p:nvSpPr>
          <p:spPr>
            <a:xfrm>
              <a:off x="8901" y="1987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Statement if-else-if</a:t>
              </a:r>
              <a:endParaRPr lang="en-US"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03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357870" y="3180715"/>
            <a:ext cx="2944495" cy="1186815"/>
            <a:chOff x="7018" y="1829"/>
            <a:chExt cx="4637" cy="1869"/>
          </a:xfrm>
        </p:grpSpPr>
        <p:sp>
          <p:nvSpPr>
            <p:cNvPr id="28" name="矩形 27"/>
            <p:cNvSpPr/>
            <p:nvPr/>
          </p:nvSpPr>
          <p:spPr>
            <a:xfrm>
              <a:off x="8981" y="1982"/>
              <a:ext cx="2674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Statement Switch </a:t>
              </a:r>
              <a:r>
                <a:rPr lang="en-US" sz="2400" kern="2500" dirty="0" err="1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dan</a:t>
              </a: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 Break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 smtClean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04</a:t>
              </a:r>
              <a:endParaRPr lang="en-US" altLang="zh-CN" sz="5500" kern="2500" dirty="0">
                <a:solidFill>
                  <a:schemeClr val="bg1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27388" y="1416685"/>
            <a:ext cx="2934970" cy="937260"/>
            <a:chOff x="6953" y="1829"/>
            <a:chExt cx="4622" cy="1476"/>
          </a:xfrm>
        </p:grpSpPr>
        <p:sp>
          <p:nvSpPr>
            <p:cNvPr id="39" name="矩形 38"/>
            <p:cNvSpPr/>
            <p:nvPr/>
          </p:nvSpPr>
          <p:spPr>
            <a:xfrm>
              <a:off x="8901" y="2216"/>
              <a:ext cx="2674" cy="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Statement if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953" y="1829"/>
              <a:ext cx="1620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027388" y="3180715"/>
            <a:ext cx="2944495" cy="937260"/>
            <a:chOff x="7018" y="1829"/>
            <a:chExt cx="4637" cy="1476"/>
          </a:xfrm>
        </p:grpSpPr>
        <p:sp>
          <p:nvSpPr>
            <p:cNvPr id="43" name="矩形 42"/>
            <p:cNvSpPr/>
            <p:nvPr/>
          </p:nvSpPr>
          <p:spPr>
            <a:xfrm>
              <a:off x="8981" y="2007"/>
              <a:ext cx="2674" cy="11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2400" kern="2500" dirty="0" smtClean="0">
                  <a:solidFill>
                    <a:schemeClr val="bg1"/>
                  </a:solidFill>
                  <a:latin typeface="思源黑体 CN Regular" panose="020B0500000000000000" charset="-122"/>
                  <a:ea typeface="思源黑体 CN Regular" panose="020B0500000000000000" charset="-122"/>
                  <a:cs typeface="庞门正道标题体" panose="02010600030101010101" charset="-122"/>
                </a:rPr>
                <a:t>Statement if-else</a:t>
              </a:r>
              <a:endParaRPr sz="2400" kern="2500" dirty="0">
                <a:solidFill>
                  <a:schemeClr val="bg1"/>
                </a:solidFill>
                <a:latin typeface="思源黑体 CN Regular" panose="020B0500000000000000" charset="-122"/>
                <a:ea typeface="思源黑体 CN Regular" panose="020B05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018" y="1829"/>
              <a:ext cx="1641" cy="14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5500" kern="2500" dirty="0">
                  <a:solidFill>
                    <a:schemeClr val="bg1"/>
                  </a:solidFill>
                  <a:effectLst/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02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Statement If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9655" y="1895475"/>
            <a:ext cx="2549525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32742" y="1776659"/>
            <a:ext cx="5103935" cy="301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Pernyataan</a:t>
            </a:r>
            <a:r>
              <a:rPr lang="en-US" sz="1400" dirty="0"/>
              <a:t> </a:t>
            </a:r>
            <a:r>
              <a:rPr lang="en-US" sz="1400" i="1" dirty="0"/>
              <a:t>if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pernyataan</a:t>
            </a:r>
            <a:r>
              <a:rPr lang="en-US" sz="1400" dirty="0"/>
              <a:t> (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blok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)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eksekusi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persyaratan</a:t>
            </a:r>
            <a:r>
              <a:rPr lang="en-US" sz="1400" dirty="0"/>
              <a:t> </a:t>
            </a:r>
            <a:r>
              <a:rPr lang="en-US" sz="1400" dirty="0" err="1"/>
              <a:t>bernilai</a:t>
            </a:r>
            <a:r>
              <a:rPr lang="en-US" sz="1400" dirty="0"/>
              <a:t> </a:t>
            </a:r>
            <a:r>
              <a:rPr lang="en-US" sz="1400" dirty="0" err="1"/>
              <a:t>benar</a:t>
            </a:r>
            <a:r>
              <a:rPr lang="en-US" sz="1400" i="1" dirty="0"/>
              <a:t>(true).</a:t>
            </a:r>
            <a:endParaRPr lang="en-US" sz="1400" dirty="0"/>
          </a:p>
          <a:p>
            <a:r>
              <a:rPr lang="en-US" sz="1400" i="1" dirty="0"/>
              <a:t> 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err="1" smtClean="0"/>
              <a:t>Bentuk</a:t>
            </a:r>
            <a:r>
              <a:rPr lang="en-US" sz="1400" b="1" dirty="0" smtClean="0"/>
              <a:t> </a:t>
            </a:r>
            <a:r>
              <a:rPr lang="en-US" sz="1400" b="1" dirty="0" err="1"/>
              <a:t>dari</a:t>
            </a:r>
            <a:r>
              <a:rPr lang="en-US" sz="1400" b="1" dirty="0"/>
              <a:t> </a:t>
            </a:r>
            <a:r>
              <a:rPr lang="en-US" sz="1400" b="1" dirty="0" err="1"/>
              <a:t>pernyataan</a:t>
            </a:r>
            <a:r>
              <a:rPr lang="en-US" sz="1400" b="1" dirty="0"/>
              <a:t> if :</a:t>
            </a:r>
            <a:endParaRPr lang="en-US" sz="1400" dirty="0"/>
          </a:p>
          <a:p>
            <a:r>
              <a:rPr lang="en-US" sz="1400" dirty="0"/>
              <a:t>if( </a:t>
            </a:r>
            <a:r>
              <a:rPr lang="en-US" sz="1400" dirty="0" err="1"/>
              <a:t>boolean_expression</a:t>
            </a:r>
            <a:r>
              <a:rPr lang="en-US" sz="1400" dirty="0"/>
              <a:t> )</a:t>
            </a:r>
          </a:p>
          <a:p>
            <a:r>
              <a:rPr lang="en-US" sz="1400" dirty="0" smtClean="0"/>
              <a:t>statement;</a:t>
            </a:r>
          </a:p>
          <a:p>
            <a:r>
              <a:rPr lang="en-US" sz="1400" dirty="0" err="1" smtClean="0"/>
              <a:t>atau</a:t>
            </a:r>
            <a:endParaRPr lang="en-US" sz="1400" dirty="0"/>
          </a:p>
          <a:p>
            <a:r>
              <a:rPr lang="en-US" sz="1400" dirty="0"/>
              <a:t>if( </a:t>
            </a:r>
            <a:r>
              <a:rPr lang="en-US" sz="1400" dirty="0" err="1"/>
              <a:t>boolean_expression</a:t>
            </a:r>
            <a:r>
              <a:rPr lang="en-US" sz="1400" dirty="0"/>
              <a:t> ){</a:t>
            </a:r>
          </a:p>
          <a:p>
            <a:r>
              <a:rPr lang="en-US" sz="1400" dirty="0"/>
              <a:t>statement1;</a:t>
            </a:r>
          </a:p>
          <a:p>
            <a:r>
              <a:rPr lang="en-US" sz="1400" dirty="0"/>
              <a:t>statement2;</a:t>
            </a:r>
          </a:p>
          <a:p>
            <a:r>
              <a:rPr lang="en-US" sz="1400" dirty="0"/>
              <a:t>. . .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If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5" name="Picture 4"/>
          <p:cNvPicPr/>
          <p:nvPr/>
        </p:nvPicPr>
        <p:blipFill>
          <a:blip r:embed="rId5"/>
          <a:srcRect r="37334" b="10644"/>
          <a:stretch>
            <a:fillRect/>
          </a:stretch>
        </p:blipFill>
        <p:spPr bwMode="auto">
          <a:xfrm>
            <a:off x="6986953" y="2362813"/>
            <a:ext cx="4536587" cy="3240818"/>
          </a:xfrm>
          <a:prstGeom prst="rect">
            <a:avLst/>
          </a:prstGeom>
          <a:noFill/>
        </p:spPr>
      </p:pic>
      <p:sp>
        <p:nvSpPr>
          <p:cNvPr id="7" name="TextBox 106"/>
          <p:cNvSpPr txBox="1"/>
          <p:nvPr/>
        </p:nvSpPr>
        <p:spPr>
          <a:xfrm>
            <a:off x="7221415" y="1776657"/>
            <a:ext cx="40957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Flowchart Statement If </a:t>
            </a:r>
            <a:r>
              <a:rPr lang="en-US" sz="1400" b="1" dirty="0" err="1"/>
              <a:t>yaitu</a:t>
            </a:r>
            <a:r>
              <a:rPr lang="en-US" sz="1400" b="1" dirty="0"/>
              <a:t>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455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298583" y="1589971"/>
            <a:ext cx="53090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If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If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820167" y="4272934"/>
            <a:ext cx="22518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490" t="10028" r="21329" b="50979"/>
          <a:stretch/>
        </p:blipFill>
        <p:spPr>
          <a:xfrm>
            <a:off x="658675" y="1907391"/>
            <a:ext cx="6919415" cy="2852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176" t="73274" r="40105" b="9749"/>
          <a:stretch/>
        </p:blipFill>
        <p:spPr>
          <a:xfrm>
            <a:off x="7287904" y="5017201"/>
            <a:ext cx="4517409" cy="124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7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Statement If-Else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677967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187333" y="1503870"/>
            <a:ext cx="5103935" cy="4647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Pernyataan</a:t>
            </a:r>
            <a:r>
              <a:rPr lang="en-US" sz="1400" dirty="0"/>
              <a:t> </a:t>
            </a:r>
            <a:r>
              <a:rPr lang="en-US" sz="1400" i="1" dirty="0"/>
              <a:t>if-else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apabila</a:t>
            </a:r>
            <a:r>
              <a:rPr lang="en-US" sz="1400" dirty="0"/>
              <a:t> user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mengeksekusi</a:t>
            </a:r>
            <a:r>
              <a:rPr lang="en-US" sz="1400" dirty="0"/>
              <a:t> </a:t>
            </a: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pernyataan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i="1" dirty="0"/>
              <a:t>true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pernyataan</a:t>
            </a:r>
            <a:r>
              <a:rPr lang="en-US" sz="1400" dirty="0"/>
              <a:t> yang lain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i="1" dirty="0"/>
              <a:t>false</a:t>
            </a:r>
            <a:r>
              <a:rPr lang="en-US" sz="1400" dirty="0"/>
              <a:t>.</a:t>
            </a:r>
          </a:p>
          <a:p>
            <a:r>
              <a:rPr lang="en-US" sz="1400" dirty="0"/>
              <a:t> </a:t>
            </a:r>
          </a:p>
          <a:p>
            <a:r>
              <a:rPr lang="en-US" sz="1400" b="1" dirty="0" err="1"/>
              <a:t>Bentuk</a:t>
            </a:r>
            <a:r>
              <a:rPr lang="en-US" sz="1400" b="1" dirty="0"/>
              <a:t> statement if-else :</a:t>
            </a:r>
            <a:endParaRPr lang="en-US" sz="1400" dirty="0"/>
          </a:p>
          <a:p>
            <a:r>
              <a:rPr lang="en-US" sz="1400" dirty="0"/>
              <a:t>if( </a:t>
            </a:r>
            <a:r>
              <a:rPr lang="en-US" sz="1400" dirty="0" err="1"/>
              <a:t>boolean_expression</a:t>
            </a:r>
            <a:r>
              <a:rPr lang="en-US" sz="1400" dirty="0"/>
              <a:t> )</a:t>
            </a:r>
          </a:p>
          <a:p>
            <a:r>
              <a:rPr lang="en-US" sz="1400" dirty="0"/>
              <a:t>statement;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statement;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/>
              <a:t>juga</a:t>
            </a:r>
            <a:r>
              <a:rPr lang="en-US" sz="1400" dirty="0"/>
              <a:t> </a:t>
            </a:r>
            <a:r>
              <a:rPr lang="en-US" sz="1400" dirty="0" err="1"/>
              <a:t>ditulis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,</a:t>
            </a:r>
          </a:p>
          <a:p>
            <a:r>
              <a:rPr lang="en-US" sz="1400" dirty="0"/>
              <a:t>if( </a:t>
            </a:r>
            <a:r>
              <a:rPr lang="en-US" sz="1400" dirty="0" err="1"/>
              <a:t>boolean_expression</a:t>
            </a:r>
            <a:r>
              <a:rPr lang="en-US" sz="1400" dirty="0"/>
              <a:t> ){</a:t>
            </a:r>
          </a:p>
          <a:p>
            <a:r>
              <a:rPr lang="en-US" sz="1400" dirty="0"/>
              <a:t>statement1;</a:t>
            </a:r>
          </a:p>
          <a:p>
            <a:r>
              <a:rPr lang="en-US" sz="1400" dirty="0"/>
              <a:t>statement2;</a:t>
            </a:r>
          </a:p>
          <a:p>
            <a:r>
              <a:rPr lang="en-US" sz="1400" dirty="0"/>
              <a:t>. . .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else{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statement1;</a:t>
            </a:r>
          </a:p>
          <a:p>
            <a:r>
              <a:rPr lang="en-US" sz="1400" dirty="0"/>
              <a:t>statement2;</a:t>
            </a:r>
          </a:p>
          <a:p>
            <a:r>
              <a:rPr lang="en-US" sz="1400" dirty="0"/>
              <a:t>. . .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If-Else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7" name="TextBox 106"/>
          <p:cNvSpPr txBox="1"/>
          <p:nvPr/>
        </p:nvSpPr>
        <p:spPr>
          <a:xfrm>
            <a:off x="7221415" y="1776657"/>
            <a:ext cx="40957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Flowchart Statement </a:t>
            </a:r>
            <a:r>
              <a:rPr lang="en-US" sz="1400" b="1" dirty="0" smtClean="0"/>
              <a:t>If-Else </a:t>
            </a:r>
            <a:r>
              <a:rPr lang="en-US" sz="1400" b="1" dirty="0" err="1" smtClean="0"/>
              <a:t>yaitu</a:t>
            </a:r>
            <a:r>
              <a:rPr lang="en-US" sz="1400" b="1" dirty="0" smtClean="0"/>
              <a:t> </a:t>
            </a:r>
            <a:r>
              <a:rPr lang="en-US" sz="1400" b="1" dirty="0"/>
              <a:t>: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08667" y="2501983"/>
            <a:ext cx="3921246" cy="2651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2198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6"/>
          <p:cNvSpPr txBox="1"/>
          <p:nvPr/>
        </p:nvSpPr>
        <p:spPr>
          <a:xfrm>
            <a:off x="1423469" y="1538404"/>
            <a:ext cx="5309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 smtClean="0"/>
              <a:t>Contoh</a:t>
            </a:r>
            <a:r>
              <a:rPr lang="en-US" sz="1400" b="1" dirty="0" smtClean="0"/>
              <a:t> Program </a:t>
            </a:r>
            <a:r>
              <a:rPr lang="en-US" sz="1400" b="1" dirty="0" smtClean="0"/>
              <a:t>If-Else</a:t>
            </a:r>
            <a:endParaRPr lang="en-US" sz="1400" b="1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4077970" y="792480"/>
            <a:ext cx="350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Statement If</a:t>
            </a:r>
            <a:endParaRPr lang="zh-CN" altLang="en-US" sz="3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4" name="TextBox 106"/>
          <p:cNvSpPr txBox="1"/>
          <p:nvPr/>
        </p:nvSpPr>
        <p:spPr>
          <a:xfrm>
            <a:off x="7633648" y="4525698"/>
            <a:ext cx="38441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200" dirty="0"/>
          </a:p>
          <a:p>
            <a:r>
              <a:rPr lang="en-US" sz="1400" b="1" dirty="0" err="1" smtClean="0"/>
              <a:t>Menghasilkan</a:t>
            </a:r>
            <a:r>
              <a:rPr lang="en-US" sz="1400" b="1" dirty="0" smtClean="0"/>
              <a:t> Output</a:t>
            </a:r>
          </a:p>
          <a:p>
            <a:r>
              <a:rPr lang="en-US" sz="14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25176" t="9467" r="21780" b="41092"/>
          <a:stretch/>
        </p:blipFill>
        <p:spPr>
          <a:xfrm>
            <a:off x="591837" y="1942884"/>
            <a:ext cx="6901655" cy="3616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386" t="73834" r="38216" b="9561"/>
          <a:stretch/>
        </p:blipFill>
        <p:spPr>
          <a:xfrm>
            <a:off x="7187821" y="5141251"/>
            <a:ext cx="4735774" cy="12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9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6E1"/>
            </a:gs>
            <a:gs pos="79000">
              <a:srgbClr val="101BE1"/>
            </a:gs>
          </a:gsLst>
          <a:lin ang="648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000375" y="123825"/>
            <a:ext cx="6610350" cy="6610350"/>
          </a:xfrm>
          <a:prstGeom prst="ellipse">
            <a:avLst/>
          </a:prstGeom>
          <a:gradFill flip="none" rotWithShape="1">
            <a:gsLst>
              <a:gs pos="33000">
                <a:srgbClr val="5E96E1"/>
              </a:gs>
              <a:gs pos="92000">
                <a:srgbClr val="101BE1"/>
              </a:gs>
            </a:gsLst>
            <a:lin ang="1776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kern="2500" dirty="0">
              <a:solidFill>
                <a:schemeClr val="bg1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5660" y="3554730"/>
            <a:ext cx="55175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000" kern="2500" dirty="0" smtClean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rPr>
              <a:t>Statement If-Else-If</a:t>
            </a:r>
            <a:endParaRPr sz="3000" kern="25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庞门正道标题体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9655" y="1895475"/>
            <a:ext cx="2742148" cy="169164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3000" kern="2500" dirty="0">
                <a:ln>
                  <a:noFill/>
                </a:ln>
                <a:solidFill>
                  <a:schemeClr val="bg1"/>
                </a:solidFill>
                <a:effectLst/>
                <a:latin typeface="思源宋体 CN Heavy" panose="02020900000000000000" charset="-122"/>
                <a:ea typeface="思源宋体 CN Heavy" panose="02020900000000000000" charset="-122"/>
                <a:cs typeface="庞门正道标题体" panose="02010600030101010101" charset="-122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AwNmI4M2UxM2ExNDIyNjEzMmMwOTBjNTdjYTI2O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F6737"/>
            </a:gs>
            <a:gs pos="48000">
              <a:srgbClr val="FF784E"/>
            </a:gs>
          </a:gsLst>
          <a:lin ang="10800000" scaled="1"/>
          <a:tileRect/>
        </a:gradFill>
        <a:ln>
          <a:noFill/>
        </a:ln>
      </a:spPr>
      <a:bodyPr rtlCol="0" anchor="ctr"/>
      <a:lstStyle>
        <a:defPPr algn="ctr">
          <a:defRPr sz="6600" kern="2500" dirty="0" smtClean="0">
            <a:solidFill>
              <a:schemeClr val="bg1"/>
            </a:solidFill>
            <a:latin typeface="思源黑体 ExtraLight" panose="020B0200000000000000" pitchFamily="34" charset="-122"/>
            <a:ea typeface="思源黑体 ExtraLight" panose="020B02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Light"/>
        <a:ea typeface=""/>
        <a:cs typeface=""/>
        <a:font script="Jpan" typeface="游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黑体 CN Regular"/>
        <a:ea typeface=""/>
        <a:cs typeface=""/>
        <a:font script="Jpan" typeface="ＭＳ Ｐゴシック"/>
        <a:font script="Hang" typeface="맑은 고딕"/>
        <a:font script="Hans" typeface="思源黑体 CN Light"/>
        <a:font script="Hant" typeface="新細明體"/>
        <a:font script="Arab" typeface="思源黑体 CN Regular"/>
        <a:font script="Hebr" typeface="思源黑体 CN Regula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黑体 CN Regula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664</Words>
  <Application>Microsoft Office PowerPoint</Application>
  <PresentationFormat>Widescreen</PresentationFormat>
  <Paragraphs>202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Trebuchet MS</vt:lpstr>
      <vt:lpstr>Verdana</vt:lpstr>
      <vt:lpstr>庞门正道标题体</vt:lpstr>
      <vt:lpstr>思源宋体 CN Heavy</vt:lpstr>
      <vt:lpstr>思源黑体 CN Bold</vt:lpstr>
      <vt:lpstr>思源黑体 CN Heavy</vt:lpstr>
      <vt:lpstr>思源黑体 CN Light</vt:lpstr>
      <vt:lpstr>思源黑体 CN Regular</vt:lpstr>
      <vt:lpstr>思源黑体 ExtraLight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Syalis Ibnih</dc:creator>
  <cp:lastModifiedBy>FUJITSU</cp:lastModifiedBy>
  <cp:revision>778</cp:revision>
  <dcterms:created xsi:type="dcterms:W3CDTF">2020-07-07T03:15:00Z</dcterms:created>
  <dcterms:modified xsi:type="dcterms:W3CDTF">2022-08-29T06:58:22Z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C6E3E62C7AD842AE96887C97A8879F52</vt:lpwstr>
  </property>
</Properties>
</file>