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917" r:id="rId2"/>
    <p:sldId id="1779" r:id="rId3"/>
    <p:sldId id="1718" r:id="rId4"/>
    <p:sldId id="2082" r:id="rId5"/>
    <p:sldId id="2083" r:id="rId6"/>
    <p:sldId id="2053" r:id="rId7"/>
    <p:sldId id="2084" r:id="rId8"/>
    <p:sldId id="2085" r:id="rId9"/>
    <p:sldId id="2054" r:id="rId10"/>
    <p:sldId id="2086" r:id="rId11"/>
    <p:sldId id="2087" r:id="rId12"/>
    <p:sldId id="2079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913C8"/>
    <a:srgbClr val="9AA4EF"/>
    <a:srgbClr val="5E96E1"/>
    <a:srgbClr val="0B15D0"/>
    <a:srgbClr val="101BE1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94799" autoAdjust="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2022/8/29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3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3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96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98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4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5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0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7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2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6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04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8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xmlns="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5886450" cy="36830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 6 </a:t>
            </a: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– </a:t>
            </a:r>
            <a:r>
              <a:rPr lang="en-US" kern="2500" cap="all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struktur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kern="2500" cap="all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perulangan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kern="2500" cap="all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pada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java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9234854" cy="58477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200" kern="2500" cap="all" dirty="0" err="1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Algoritma</a:t>
            </a:r>
            <a:r>
              <a:rPr lang="en-US" altLang="zh-CN" sz="3200" kern="2500" cap="all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&amp; </a:t>
            </a:r>
            <a:r>
              <a:rPr lang="en-US" altLang="zh-CN" sz="3200" kern="2500" cap="all" dirty="0" err="1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pemrograman</a:t>
            </a:r>
            <a:r>
              <a:rPr lang="en-US" altLang="zh-CN" sz="3200" kern="2500" cap="all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2a</a:t>
            </a:r>
            <a:endParaRPr lang="zh-CN" sz="32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55572" y="2117853"/>
            <a:ext cx="9682236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Pernyataan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i="1" dirty="0"/>
              <a:t> do-while loop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dieksekusi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kali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bernilai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(</a:t>
            </a:r>
            <a:r>
              <a:rPr lang="en-US" sz="1600" i="1" dirty="0"/>
              <a:t>true</a:t>
            </a:r>
            <a:r>
              <a:rPr lang="en-US" sz="1600" dirty="0"/>
              <a:t>).</a:t>
            </a:r>
          </a:p>
          <a:p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i="1" dirty="0"/>
              <a:t>while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i="1" dirty="0"/>
              <a:t>do-while loop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pernyataan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i="1" dirty="0"/>
              <a:t>do-while</a:t>
            </a:r>
            <a:r>
              <a:rPr lang="en-US" sz="1600" dirty="0"/>
              <a:t> </a:t>
            </a:r>
            <a:r>
              <a:rPr lang="en-US" sz="1600" i="1" dirty="0"/>
              <a:t>loop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dieksekusi</a:t>
            </a:r>
            <a:r>
              <a:rPr lang="en-US" sz="1600" dirty="0"/>
              <a:t> </a:t>
            </a:r>
            <a:r>
              <a:rPr lang="en-US" sz="1600" dirty="0" err="1"/>
              <a:t>sedikitnya</a:t>
            </a:r>
            <a:r>
              <a:rPr lang="en-US" sz="1600" i="1" dirty="0"/>
              <a:t> </a:t>
            </a:r>
            <a:r>
              <a:rPr lang="en-US" sz="1600" b="1" dirty="0" err="1"/>
              <a:t>satu</a:t>
            </a:r>
            <a:r>
              <a:rPr lang="en-US" sz="1600" b="1" dirty="0"/>
              <a:t> kali.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b="1" dirty="0" err="1"/>
              <a:t>Bentuk</a:t>
            </a:r>
            <a:r>
              <a:rPr lang="en-US" sz="1600" b="1" dirty="0"/>
              <a:t> </a:t>
            </a:r>
            <a:r>
              <a:rPr lang="en-US" sz="1600" b="1" dirty="0" err="1"/>
              <a:t>pernyataan</a:t>
            </a:r>
            <a:r>
              <a:rPr lang="en-US" sz="1600" b="1" dirty="0"/>
              <a:t> do-while,</a:t>
            </a:r>
          </a:p>
          <a:p>
            <a:pPr lvl="2"/>
            <a:r>
              <a:rPr lang="en-US" sz="1600" dirty="0"/>
              <a:t>do{</a:t>
            </a:r>
          </a:p>
          <a:p>
            <a:pPr lvl="2"/>
            <a:r>
              <a:rPr lang="en-US" sz="1600" dirty="0"/>
              <a:t>statement1;</a:t>
            </a:r>
          </a:p>
          <a:p>
            <a:pPr lvl="2"/>
            <a:r>
              <a:rPr lang="en-US" sz="1600" dirty="0"/>
              <a:t>statement2;</a:t>
            </a:r>
          </a:p>
          <a:p>
            <a:pPr lvl="2"/>
            <a:r>
              <a:rPr lang="en-US" sz="1600" dirty="0"/>
              <a:t>. . .</a:t>
            </a:r>
          </a:p>
          <a:p>
            <a:pPr lvl="2"/>
            <a:r>
              <a:rPr lang="en-US" sz="1600" dirty="0"/>
              <a:t>}while( </a:t>
            </a:r>
            <a:r>
              <a:rPr lang="en-US" sz="1600" dirty="0" err="1"/>
              <a:t>boolean_expression</a:t>
            </a:r>
            <a:r>
              <a:rPr lang="en-US" sz="1600" dirty="0"/>
              <a:t> );</a:t>
            </a:r>
          </a:p>
          <a:p>
            <a:r>
              <a:rPr lang="en-US" sz="1600" dirty="0"/>
              <a:t> 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Pernyataan</a:t>
            </a:r>
            <a:r>
              <a:rPr lang="en-US" sz="1600" dirty="0" smtClean="0"/>
              <a:t> </a:t>
            </a:r>
            <a:r>
              <a:rPr lang="en-US" sz="1600" dirty="0"/>
              <a:t>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i="1" dirty="0"/>
              <a:t>do-while loop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dieksekusi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kali,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dievaluasi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i="1" dirty="0" err="1"/>
              <a:t>boolean_expression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i="1" dirty="0" err="1"/>
              <a:t>boolean_expression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bernilai</a:t>
            </a:r>
            <a:r>
              <a:rPr lang="en-US" sz="1600" dirty="0"/>
              <a:t> </a:t>
            </a:r>
            <a:r>
              <a:rPr lang="en-US" sz="1600" i="1" dirty="0"/>
              <a:t>true</a:t>
            </a:r>
            <a:r>
              <a:rPr lang="en-US" sz="1600" dirty="0"/>
              <a:t>, </a:t>
            </a:r>
            <a:r>
              <a:rPr lang="en-US" sz="1600" dirty="0" err="1"/>
              <a:t>pernyataan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i="1" dirty="0"/>
              <a:t> do-while loop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dieksekusi</a:t>
            </a:r>
            <a:r>
              <a:rPr lang="en-US" sz="1600" dirty="0"/>
              <a:t> </a:t>
            </a:r>
            <a:r>
              <a:rPr lang="en-US" sz="1600" dirty="0" err="1"/>
              <a:t>lagi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Perulangan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Do While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265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28275" y="1913137"/>
            <a:ext cx="530900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Do While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Perulangan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Do While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7287904" y="2022319"/>
            <a:ext cx="504969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endParaRPr lang="en-US" sz="1200" b="1" dirty="0" smtClean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Output</a:t>
            </a:r>
          </a:p>
          <a:p>
            <a:r>
              <a:rPr lang="en-US" sz="1400" dirty="0" smtClean="0"/>
              <a:t> </a:t>
            </a:r>
          </a:p>
          <a:p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5070" t="10028" r="33182" b="63293"/>
          <a:stretch/>
        </p:blipFill>
        <p:spPr>
          <a:xfrm>
            <a:off x="1228274" y="2344024"/>
            <a:ext cx="5431810" cy="1951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5070" t="60028" r="40420" b="8628"/>
          <a:stretch/>
        </p:blipFill>
        <p:spPr>
          <a:xfrm>
            <a:off x="7165096" y="2774910"/>
            <a:ext cx="4490114" cy="22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30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79165" y="914399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1083" y="1320938"/>
            <a:ext cx="12520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R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P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S</a:t>
            </a:r>
            <a:endParaRPr lang="zh-CN" sz="88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55185" y="1419860"/>
            <a:ext cx="2740025" cy="937260"/>
            <a:chOff x="6953" y="1829"/>
            <a:chExt cx="4315" cy="1476"/>
          </a:xfrm>
        </p:grpSpPr>
        <p:sp>
          <p:nvSpPr>
            <p:cNvPr id="39" name="矩形 38"/>
            <p:cNvSpPr/>
            <p:nvPr/>
          </p:nvSpPr>
          <p:spPr>
            <a:xfrm>
              <a:off x="8594" y="2296"/>
              <a:ext cx="2674" cy="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For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01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55185" y="3020695"/>
            <a:ext cx="2726690" cy="937260"/>
            <a:chOff x="7018" y="1829"/>
            <a:chExt cx="4294" cy="1476"/>
          </a:xfrm>
        </p:grpSpPr>
        <p:sp>
          <p:nvSpPr>
            <p:cNvPr id="43" name="矩形 42"/>
            <p:cNvSpPr/>
            <p:nvPr/>
          </p:nvSpPr>
          <p:spPr>
            <a:xfrm>
              <a:off x="8638" y="2306"/>
              <a:ext cx="2674" cy="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While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02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655185" y="4679950"/>
            <a:ext cx="2740025" cy="937260"/>
            <a:chOff x="7018" y="1829"/>
            <a:chExt cx="4315" cy="1476"/>
          </a:xfrm>
        </p:grpSpPr>
        <p:sp>
          <p:nvSpPr>
            <p:cNvPr id="51" name="矩形 50"/>
            <p:cNvSpPr/>
            <p:nvPr/>
          </p:nvSpPr>
          <p:spPr>
            <a:xfrm>
              <a:off x="8659" y="2232"/>
              <a:ext cx="2674" cy="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Do While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For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55572" y="2117853"/>
            <a:ext cx="9682236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i="1" dirty="0"/>
              <a:t>for loop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hampir</a:t>
            </a:r>
            <a:r>
              <a:rPr lang="en-US" sz="1600" dirty="0"/>
              <a:t> </a:t>
            </a:r>
            <a:r>
              <a:rPr lang="en-US" sz="1600" dirty="0" err="1"/>
              <a:t>mirip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</a:t>
            </a:r>
            <a:r>
              <a:rPr lang="en-US" sz="1600" dirty="0" err="1"/>
              <a:t>pengulangan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pengulangan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mengeksekusi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 err="1"/>
              <a:t>Bentuk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for loop,</a:t>
            </a:r>
          </a:p>
          <a:p>
            <a:pPr lvl="2"/>
            <a:r>
              <a:rPr lang="en-US" sz="1600" dirty="0"/>
              <a:t>for (</a:t>
            </a:r>
            <a:r>
              <a:rPr lang="en-US" sz="1600" dirty="0" err="1"/>
              <a:t>InitializationExpression</a:t>
            </a:r>
            <a:r>
              <a:rPr lang="en-US" sz="1600" dirty="0"/>
              <a:t>; </a:t>
            </a:r>
            <a:r>
              <a:rPr lang="en-US" sz="1600" dirty="0" err="1"/>
              <a:t>LoopCondition</a:t>
            </a:r>
            <a:r>
              <a:rPr lang="en-US" sz="1600" dirty="0"/>
              <a:t>; </a:t>
            </a:r>
            <a:r>
              <a:rPr lang="en-US" sz="1600" dirty="0" err="1"/>
              <a:t>StepExpression</a:t>
            </a:r>
            <a:r>
              <a:rPr lang="en-US" sz="1600" dirty="0"/>
              <a:t>){ statement1;</a:t>
            </a:r>
          </a:p>
          <a:p>
            <a:pPr lvl="2"/>
            <a:r>
              <a:rPr lang="en-US" sz="1600" dirty="0"/>
              <a:t>statement2;</a:t>
            </a:r>
          </a:p>
          <a:p>
            <a:pPr lvl="2"/>
            <a:r>
              <a:rPr lang="en-US" sz="1600" dirty="0"/>
              <a:t>. . .</a:t>
            </a:r>
          </a:p>
          <a:p>
            <a:pPr lvl="2"/>
            <a:r>
              <a:rPr lang="en-US" sz="1600" dirty="0"/>
              <a:t>}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 err="1"/>
              <a:t>dimana</a:t>
            </a:r>
            <a:r>
              <a:rPr lang="en-US" sz="16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err="1"/>
              <a:t>InitializationExpression</a:t>
            </a:r>
            <a:r>
              <a:rPr lang="en-US" sz="1600" b="1" i="1" dirty="0"/>
              <a:t> </a:t>
            </a:r>
            <a:r>
              <a:rPr lang="en-US" sz="1600" dirty="0"/>
              <a:t>– </a:t>
            </a:r>
            <a:r>
              <a:rPr lang="en-US" sz="1600" dirty="0" err="1"/>
              <a:t>inisialisasi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err="1"/>
              <a:t>LoopCondition</a:t>
            </a:r>
            <a:r>
              <a:rPr lang="en-US" sz="1600" b="1" i="1" dirty="0"/>
              <a:t> - </a:t>
            </a:r>
            <a:r>
              <a:rPr lang="en-US" sz="1600" dirty="0" err="1"/>
              <a:t>membandingkan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loop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b="1" i="1" dirty="0"/>
              <a:t> </a:t>
            </a:r>
            <a:r>
              <a:rPr lang="en-US" sz="1600" dirty="0" err="1"/>
              <a:t>tertentu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err="1" smtClean="0"/>
              <a:t>StepExpression</a:t>
            </a:r>
            <a:r>
              <a:rPr lang="en-US" sz="1600" dirty="0"/>
              <a:t>	- </a:t>
            </a:r>
            <a:r>
              <a:rPr lang="en-US" sz="1600" dirty="0" err="1"/>
              <a:t>melakukan</a:t>
            </a:r>
            <a:r>
              <a:rPr lang="en-US" sz="1600" dirty="0"/>
              <a:t> update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loop.</a:t>
            </a:r>
          </a:p>
          <a:p>
            <a:endParaRPr 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Perulangan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For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29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28275" y="1913137"/>
            <a:ext cx="530900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For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Perulangan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For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7142306" y="2074670"/>
            <a:ext cx="504969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endParaRPr lang="en-US" sz="1200" dirty="0" smtClean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Output</a:t>
            </a:r>
          </a:p>
          <a:p>
            <a:r>
              <a:rPr lang="en-US" sz="1400" dirty="0" smtClean="0"/>
              <a:t> </a:t>
            </a:r>
          </a:p>
          <a:p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5280" t="10028" r="32657" b="50233"/>
          <a:stretch/>
        </p:blipFill>
        <p:spPr>
          <a:xfrm>
            <a:off x="1228275" y="2236302"/>
            <a:ext cx="5472752" cy="2906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5490" t="69170" r="39791" b="9001"/>
          <a:stretch/>
        </p:blipFill>
        <p:spPr>
          <a:xfrm>
            <a:off x="7142306" y="2756848"/>
            <a:ext cx="4517409" cy="15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while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677967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55572" y="2117853"/>
            <a:ext cx="9682236" cy="4031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i="1" dirty="0"/>
              <a:t>while loop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blok</a:t>
            </a:r>
            <a:r>
              <a:rPr lang="en-US" sz="1600" dirty="0"/>
              <a:t> </a:t>
            </a:r>
            <a:r>
              <a:rPr lang="en-US" sz="1600" dirty="0" err="1"/>
              <a:t>pernyataan</a:t>
            </a:r>
            <a:r>
              <a:rPr lang="en-US" sz="1600" dirty="0"/>
              <a:t> yang </a:t>
            </a:r>
            <a:r>
              <a:rPr lang="en-US" sz="1600" dirty="0" err="1"/>
              <a:t>diulang-ulang</a:t>
            </a:r>
            <a:r>
              <a:rPr lang="en-US" sz="1600" dirty="0"/>
              <a:t>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 err="1"/>
              <a:t>mencapai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yang </a:t>
            </a:r>
            <a:r>
              <a:rPr lang="en-US" sz="1600" dirty="0" err="1"/>
              <a:t>cocok</a:t>
            </a:r>
            <a:r>
              <a:rPr lang="en-US" sz="1600" dirty="0"/>
              <a:t>.</a:t>
            </a:r>
          </a:p>
          <a:p>
            <a:r>
              <a:rPr lang="en-US" sz="1600" dirty="0"/>
              <a:t> </a:t>
            </a:r>
          </a:p>
          <a:p>
            <a:r>
              <a:rPr lang="en-US" sz="1600" b="1" dirty="0" err="1"/>
              <a:t>Bentuk</a:t>
            </a:r>
            <a:r>
              <a:rPr lang="en-US" sz="1600" b="1" dirty="0"/>
              <a:t> </a:t>
            </a:r>
            <a:r>
              <a:rPr lang="en-US" sz="1600" b="1" dirty="0" err="1"/>
              <a:t>pernyataan</a:t>
            </a:r>
            <a:r>
              <a:rPr lang="en-US" sz="1600" b="1" dirty="0"/>
              <a:t> while,</a:t>
            </a:r>
          </a:p>
          <a:p>
            <a:r>
              <a:rPr lang="en-US" sz="1600" dirty="0"/>
              <a:t> </a:t>
            </a:r>
          </a:p>
          <a:p>
            <a:pPr lvl="2"/>
            <a:r>
              <a:rPr lang="en-US" sz="1600" dirty="0"/>
              <a:t>while( </a:t>
            </a:r>
            <a:r>
              <a:rPr lang="en-US" sz="1600" dirty="0" err="1"/>
              <a:t>boolean_expression</a:t>
            </a:r>
            <a:r>
              <a:rPr lang="en-US" sz="1600" dirty="0"/>
              <a:t> ){</a:t>
            </a:r>
          </a:p>
          <a:p>
            <a:pPr lvl="2"/>
            <a:r>
              <a:rPr lang="en-US" sz="1600" dirty="0"/>
              <a:t> </a:t>
            </a:r>
          </a:p>
          <a:p>
            <a:pPr lvl="2"/>
            <a:r>
              <a:rPr lang="en-US" sz="1600" dirty="0"/>
              <a:t>statement1;</a:t>
            </a:r>
          </a:p>
          <a:p>
            <a:pPr lvl="2"/>
            <a:r>
              <a:rPr lang="en-US" sz="1600" dirty="0"/>
              <a:t>statement2;</a:t>
            </a:r>
          </a:p>
          <a:p>
            <a:pPr lvl="2"/>
            <a:r>
              <a:rPr lang="en-US" sz="1600" dirty="0"/>
              <a:t>. . .</a:t>
            </a:r>
          </a:p>
          <a:p>
            <a:pPr lvl="2"/>
            <a:r>
              <a:rPr lang="en-US" sz="1600" dirty="0"/>
              <a:t> </a:t>
            </a:r>
          </a:p>
          <a:p>
            <a:pPr lvl="2"/>
            <a:r>
              <a:rPr lang="en-US" sz="1600" dirty="0"/>
              <a:t>}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 err="1"/>
              <a:t>Pernyataan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i="1" dirty="0"/>
              <a:t>while loop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dieksekusi</a:t>
            </a:r>
            <a:r>
              <a:rPr lang="en-US" sz="1600" dirty="0"/>
              <a:t> </a:t>
            </a:r>
            <a:r>
              <a:rPr lang="en-US" sz="1600" dirty="0" err="1"/>
              <a:t>berulang-ulang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i="1" dirty="0" err="1"/>
              <a:t>boolean_expression</a:t>
            </a:r>
            <a:r>
              <a:rPr lang="en-US" sz="1600" i="1" dirty="0"/>
              <a:t> </a:t>
            </a:r>
            <a:r>
              <a:rPr lang="en-US" sz="1600" dirty="0" err="1"/>
              <a:t>bernilai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 (</a:t>
            </a:r>
            <a:r>
              <a:rPr lang="en-US" sz="1600" i="1" dirty="0"/>
              <a:t>true</a:t>
            </a:r>
            <a:r>
              <a:rPr lang="en-US" sz="1600" dirty="0"/>
              <a:t>).</a:t>
            </a:r>
          </a:p>
          <a:p>
            <a:endParaRPr 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Perulangan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While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245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28275" y="1913137"/>
            <a:ext cx="530900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While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Perulangan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While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7142306" y="1913137"/>
            <a:ext cx="504969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endParaRPr lang="en-US" sz="1200" b="1" dirty="0" smtClean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Output</a:t>
            </a:r>
          </a:p>
          <a:p>
            <a:r>
              <a:rPr lang="en-US" sz="1400" dirty="0" smtClean="0"/>
              <a:t> </a:t>
            </a:r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5386" t="9841" r="40000" b="50234"/>
          <a:stretch/>
        </p:blipFill>
        <p:spPr>
          <a:xfrm>
            <a:off x="1228275" y="2405579"/>
            <a:ext cx="4503762" cy="2920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5175" t="59282" r="39895" b="8815"/>
          <a:stretch/>
        </p:blipFill>
        <p:spPr>
          <a:xfrm>
            <a:off x="7142306" y="2699006"/>
            <a:ext cx="4544704" cy="23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69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Do While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42148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183</Words>
  <Application>Microsoft Office PowerPoint</Application>
  <PresentationFormat>Widescreen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Trebuchet MS</vt:lpstr>
      <vt:lpstr>Verdana</vt:lpstr>
      <vt:lpstr>庞门正道标题体</vt:lpstr>
      <vt:lpstr>思源宋体 CN Heavy</vt:lpstr>
      <vt:lpstr>思源黑体 CN Bold</vt:lpstr>
      <vt:lpstr>思源黑体 CN Heavy</vt:lpstr>
      <vt:lpstr>思源黑体 CN Light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FUJITSU</cp:lastModifiedBy>
  <cp:revision>775</cp:revision>
  <dcterms:created xsi:type="dcterms:W3CDTF">2020-07-07T03:15:00Z</dcterms:created>
  <dcterms:modified xsi:type="dcterms:W3CDTF">2022-08-29T07:07:57Z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