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917" r:id="rId2"/>
    <p:sldId id="1779" r:id="rId3"/>
    <p:sldId id="1718" r:id="rId4"/>
    <p:sldId id="2085" r:id="rId5"/>
    <p:sldId id="2086" r:id="rId6"/>
    <p:sldId id="2053" r:id="rId7"/>
    <p:sldId id="2087" r:id="rId8"/>
    <p:sldId id="2088" r:id="rId9"/>
    <p:sldId id="2054" r:id="rId10"/>
    <p:sldId id="2082" r:id="rId11"/>
    <p:sldId id="2084" r:id="rId12"/>
    <p:sldId id="2083" r:id="rId13"/>
    <p:sldId id="2055" r:id="rId14"/>
    <p:sldId id="2080" r:id="rId15"/>
    <p:sldId id="2081" r:id="rId16"/>
    <p:sldId id="2079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8">
          <p15:clr>
            <a:srgbClr val="A4A3A4"/>
          </p15:clr>
        </p15:guide>
        <p15:guide id="2" pos="36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913C8"/>
    <a:srgbClr val="9AA4EF"/>
    <a:srgbClr val="5E96E1"/>
    <a:srgbClr val="0B15D0"/>
    <a:srgbClr val="101BE1"/>
    <a:srgbClr val="4558C4"/>
    <a:srgbClr val="FFCB2A"/>
    <a:srgbClr val="F5F7F9"/>
    <a:srgbClr val="64A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 autoAdjust="0"/>
    <p:restoredTop sz="94799" autoAdjust="0"/>
  </p:normalViewPr>
  <p:slideViewPr>
    <p:cSldViewPr snapToGrid="0">
      <p:cViewPr varScale="1">
        <p:scale>
          <a:sx n="70" d="100"/>
          <a:sy n="70" d="100"/>
        </p:scale>
        <p:origin x="720" y="72"/>
      </p:cViewPr>
      <p:guideLst>
        <p:guide orient="horz" pos="1358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charset="-122"/>
              </a:rPr>
              <a:t>2022/8/29</a:t>
            </a:fld>
            <a:endParaRPr lang="zh-CN" altLang="en-US">
              <a:ea typeface="思源黑体 CN Light" panose="020B03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charset="-122"/>
              </a:rPr>
              <a:t>‹#›</a:t>
            </a:fld>
            <a:endParaRPr lang="zh-CN" altLang="en-US">
              <a:ea typeface="思源黑体 CN Light" panose="020B03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739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C07B87CD-54B4-4E9A-B40F-926276AE1BCE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5B1D3E1B-6EFF-4A75-A3C0-EE4BF9973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8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39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853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4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07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82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16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735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40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5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25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10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27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560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94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88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3" descr="蓝色的汽车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图片 1" descr="pexels-burst-3739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76200" y="-85725"/>
            <a:ext cx="12363450" cy="6990715"/>
          </a:xfrm>
          <a:prstGeom prst="rect">
            <a:avLst/>
          </a:prstGeom>
          <a:solidFill>
            <a:srgbClr val="1C1F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3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3141371" y="614765"/>
            <a:ext cx="4203326" cy="5579558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905515" y="744551"/>
            <a:ext cx="5230812" cy="5137150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E74C160-5889-47AA-A190-2FDBE7AC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566" y="6126480"/>
            <a:ext cx="8035834" cy="594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7A45308-63C1-49E6-86DB-2324974F7FBE}"/>
              </a:ext>
            </a:extLst>
          </p:cNvPr>
          <p:cNvGrpSpPr/>
          <p:nvPr userDrawn="1"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4" name="矩形 32">
              <a:extLst>
                <a:ext uri="{FF2B5EF4-FFF2-40B4-BE49-F238E27FC236}">
                  <a16:creationId xmlns:a16="http://schemas.microsoft.com/office/drawing/2014/main" xmlns="" id="{CAC959C5-071E-46D4-95E8-AFE6D49DCDD2}"/>
                </a:ext>
              </a:extLst>
            </p:cNvPr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34301B4F-702A-47B0-B358-7C382BA7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2.pn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emf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27100" y="3150235"/>
            <a:ext cx="5886450" cy="36830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PERTEMUAN </a:t>
            </a:r>
            <a:r>
              <a:rPr lang="en-US" kern="2500" cap="all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KE 7 </a:t>
            </a: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– </a:t>
            </a:r>
            <a:r>
              <a:rPr lang="en-US" kern="2500" cap="all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konsep</a:t>
            </a:r>
            <a:r>
              <a:rPr lang="en-US" kern="2500" cap="all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array </a:t>
            </a:r>
            <a:r>
              <a:rPr lang="en-US" kern="2500" cap="all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dan</a:t>
            </a:r>
            <a:r>
              <a:rPr lang="en-US" kern="2500" cap="all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array </a:t>
            </a:r>
            <a:r>
              <a:rPr lang="en-US" kern="2500" cap="all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satu</a:t>
            </a:r>
            <a:r>
              <a:rPr lang="en-US" kern="2500" cap="all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kern="2500" cap="all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dimensi</a:t>
            </a:r>
            <a:endParaRPr kern="2500" cap="all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10920" y="3705225"/>
            <a:ext cx="648017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020" y="1990725"/>
            <a:ext cx="9234854" cy="58477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200" kern="2500" cap="all" dirty="0" err="1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Algoritma</a:t>
            </a:r>
            <a:r>
              <a:rPr lang="en-US" altLang="zh-CN" sz="3200" kern="2500" cap="all" dirty="0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&amp; </a:t>
            </a:r>
            <a:r>
              <a:rPr lang="en-US" altLang="zh-CN" sz="3200" kern="2500" cap="all" dirty="0" err="1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pemrograman</a:t>
            </a:r>
            <a:r>
              <a:rPr lang="en-US" altLang="zh-CN" sz="3200" kern="2500" cap="all" dirty="0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2a</a:t>
            </a:r>
            <a:endParaRPr lang="zh-CN" sz="3200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55572" y="2117853"/>
            <a:ext cx="9834459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array,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</a:t>
            </a:r>
            <a:r>
              <a:rPr lang="en-US" sz="1600" dirty="0" err="1"/>
              <a:t>sebagian</a:t>
            </a:r>
            <a:r>
              <a:rPr lang="en-US" sz="1600" dirty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array</a:t>
            </a:r>
            <a:r>
              <a:rPr lang="en-US" sz="1600" dirty="0"/>
              <a:t>, </a:t>
            </a:r>
            <a:r>
              <a:rPr lang="en-US" sz="1600" dirty="0" err="1" smtClean="0"/>
              <a:t>harus</a:t>
            </a:r>
            <a:r>
              <a:rPr lang="en-US" sz="1600" dirty="0" smtClean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yang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b="1" dirty="0" err="1" smtClean="0"/>
              <a:t>indeks</a:t>
            </a:r>
            <a:r>
              <a:rPr lang="en-US" sz="1600" b="1" dirty="0" smtClean="0"/>
              <a:t> </a:t>
            </a:r>
            <a:r>
              <a:rPr lang="en-US" sz="1600" dirty="0" err="1"/>
              <a:t>atau</a:t>
            </a:r>
            <a:r>
              <a:rPr lang="en-US" sz="1600" dirty="0"/>
              <a:t> subscript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memasukkan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array,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b="1" dirty="0" err="1"/>
              <a:t>nomor</a:t>
            </a:r>
            <a:r>
              <a:rPr lang="en-US" sz="1600" b="1" dirty="0"/>
              <a:t> </a:t>
            </a:r>
            <a:r>
              <a:rPr lang="en-US" sz="1600" b="1" dirty="0" err="1"/>
              <a:t>indeks</a:t>
            </a:r>
            <a:r>
              <a:rPr lang="en-US" sz="1600" b="1" dirty="0"/>
              <a:t> </a:t>
            </a:r>
            <a:r>
              <a:rPr lang="en-US" sz="1600" b="1" dirty="0" err="1"/>
              <a:t>atau</a:t>
            </a:r>
            <a:r>
              <a:rPr lang="en-US" sz="1600" b="1" dirty="0"/>
              <a:t> </a:t>
            </a:r>
            <a:r>
              <a:rPr lang="en-US" sz="1600" b="1" dirty="0" smtClean="0"/>
              <a:t>subscript </a:t>
            </a:r>
            <a:r>
              <a:rPr lang="en-US" sz="1600" dirty="0" err="1" smtClean="0"/>
              <a:t>telah</a:t>
            </a:r>
            <a:r>
              <a:rPr lang="en-US" sz="1600" dirty="0" smtClean="0"/>
              <a:t> </a:t>
            </a:r>
            <a:r>
              <a:rPr lang="en-US" sz="1600" dirty="0" err="1"/>
              <a:t>diberikan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tiap</a:t>
            </a:r>
            <a:r>
              <a:rPr lang="en-US" sz="1600" dirty="0"/>
              <a:t> </a:t>
            </a:r>
            <a:r>
              <a:rPr lang="en-US" sz="1600" dirty="0" err="1"/>
              <a:t>anggota</a:t>
            </a:r>
            <a:r>
              <a:rPr lang="en-US" sz="1600" dirty="0"/>
              <a:t> array, </a:t>
            </a:r>
            <a:r>
              <a:rPr lang="en-US" sz="1600" dirty="0" err="1"/>
              <a:t>sehingga</a:t>
            </a:r>
            <a:r>
              <a:rPr lang="en-US" sz="1600" dirty="0"/>
              <a:t> program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smtClean="0"/>
              <a:t>programmer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array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dibutuhkan</a:t>
            </a:r>
            <a:r>
              <a:rPr lang="en-US" sz="1600" dirty="0"/>
              <a:t>.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b="1" dirty="0" err="1" smtClean="0"/>
              <a:t>selalu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dalam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tipe</a:t>
            </a:r>
            <a:r>
              <a:rPr lang="en-US" sz="1600" b="1" dirty="0" smtClean="0"/>
              <a:t> integer</a:t>
            </a:r>
            <a:r>
              <a:rPr lang="en-US" sz="1600" dirty="0"/>
              <a:t>, </a:t>
            </a:r>
            <a:r>
              <a:rPr lang="en-US" sz="1600" b="1" dirty="0" err="1"/>
              <a:t>dimulai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</a:t>
            </a:r>
            <a:r>
              <a:rPr lang="en-US" sz="1600" b="1" dirty="0" err="1" smtClean="0"/>
              <a:t>angka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nol</a:t>
            </a:r>
            <a:r>
              <a:rPr lang="en-US" sz="1600" b="1" dirty="0" smtClean="0"/>
              <a:t>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dilanjutkan</a:t>
            </a:r>
            <a:r>
              <a:rPr lang="en-US" sz="1600" b="1" dirty="0"/>
              <a:t> </a:t>
            </a:r>
            <a:r>
              <a:rPr lang="en-US" sz="1600" b="1" dirty="0" err="1"/>
              <a:t>ke</a:t>
            </a:r>
            <a:r>
              <a:rPr lang="en-US" sz="1600" b="1" dirty="0"/>
              <a:t> </a:t>
            </a:r>
            <a:r>
              <a:rPr lang="en-US" sz="1600" b="1" dirty="0" err="1"/>
              <a:t>angka</a:t>
            </a:r>
            <a:r>
              <a:rPr lang="en-US" sz="1600" b="1" dirty="0"/>
              <a:t> </a:t>
            </a:r>
            <a:r>
              <a:rPr lang="en-US" sz="1600" b="1" dirty="0" err="1" smtClean="0"/>
              <a:t>berikutnya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sampai</a:t>
            </a:r>
            <a:r>
              <a:rPr lang="en-US" sz="1600" b="1" dirty="0" smtClean="0"/>
              <a:t> </a:t>
            </a:r>
            <a:r>
              <a:rPr lang="en-US" sz="1600" b="1" dirty="0" err="1"/>
              <a:t>akhir</a:t>
            </a:r>
            <a:r>
              <a:rPr lang="en-US" sz="1600" b="1" dirty="0"/>
              <a:t> array.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catatan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didalam</a:t>
            </a:r>
            <a:r>
              <a:rPr lang="en-US" sz="1600" dirty="0"/>
              <a:t> array </a:t>
            </a:r>
            <a:r>
              <a:rPr lang="en-US" sz="1600" dirty="0" err="1"/>
              <a:t>dimulai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b="1" dirty="0"/>
              <a:t>0</a:t>
            </a:r>
          </a:p>
          <a:p>
            <a:r>
              <a:rPr lang="en-US" sz="1600" b="1" dirty="0" err="1"/>
              <a:t>sampai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(</a:t>
            </a:r>
            <a:r>
              <a:rPr lang="en-US" sz="1600" b="1" dirty="0" err="1" smtClean="0"/>
              <a:t>ukuran</a:t>
            </a:r>
            <a:r>
              <a:rPr lang="en-US" sz="1600" b="1" dirty="0" smtClean="0"/>
              <a:t> Array-1).</a:t>
            </a:r>
            <a:endParaRPr 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Pengaksesan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Sebuah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Elemen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Array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110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Pengaksesan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Sebuah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Elemen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Array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4" name="TextBox 106"/>
          <p:cNvSpPr txBox="1"/>
          <p:nvPr/>
        </p:nvSpPr>
        <p:spPr>
          <a:xfrm>
            <a:off x="1266092" y="2117853"/>
            <a:ext cx="10199253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, </a:t>
            </a:r>
            <a:r>
              <a:rPr lang="en-US" sz="1600" dirty="0" err="1"/>
              <a:t>pada</a:t>
            </a:r>
            <a:r>
              <a:rPr lang="en-US" sz="1600" dirty="0"/>
              <a:t> array yang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deklarasikan</a:t>
            </a:r>
            <a:r>
              <a:rPr lang="en-US" sz="1600" dirty="0"/>
              <a:t> </a:t>
            </a:r>
            <a:r>
              <a:rPr lang="en-US" sz="1600" dirty="0" err="1"/>
              <a:t>tadi</a:t>
            </a:r>
            <a:r>
              <a:rPr lang="en-US" sz="1600" dirty="0"/>
              <a:t>,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mempunyai</a:t>
            </a:r>
            <a:r>
              <a:rPr lang="en-US" sz="1600" dirty="0" smtClean="0"/>
              <a:t>,</a:t>
            </a:r>
          </a:p>
          <a:p>
            <a:endParaRPr lang="en-US" sz="1600" dirty="0"/>
          </a:p>
          <a:p>
            <a:r>
              <a:rPr lang="fi-FI" sz="1600" dirty="0"/>
              <a:t>//memberikan nilai 10 kepada elemen pertama array</a:t>
            </a:r>
          </a:p>
          <a:p>
            <a:r>
              <a:rPr lang="en-US" sz="1600" dirty="0"/>
              <a:t>ages[0] = 10</a:t>
            </a:r>
            <a:r>
              <a:rPr lang="en-US" sz="1600" dirty="0" smtClean="0"/>
              <a:t>;</a:t>
            </a:r>
          </a:p>
          <a:p>
            <a:endParaRPr lang="en-US" sz="1600" dirty="0"/>
          </a:p>
          <a:p>
            <a:r>
              <a:rPr lang="en-US" sz="1600" dirty="0"/>
              <a:t>//</a:t>
            </a:r>
            <a:r>
              <a:rPr lang="en-US" sz="1600" dirty="0" err="1"/>
              <a:t>mencetak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array yang </a:t>
            </a:r>
            <a:r>
              <a:rPr lang="en-US" sz="1600" dirty="0" err="1"/>
              <a:t>terakhir</a:t>
            </a:r>
            <a:endParaRPr lang="en-US" sz="1600" dirty="0"/>
          </a:p>
          <a:p>
            <a:r>
              <a:rPr lang="en-US" sz="1600" dirty="0" err="1"/>
              <a:t>System.out.print</a:t>
            </a:r>
            <a:r>
              <a:rPr lang="en-US" sz="1600" dirty="0"/>
              <a:t>(ages[99</a:t>
            </a:r>
            <a:r>
              <a:rPr lang="en-US" sz="1600" dirty="0" smtClean="0"/>
              <a:t>]);</a:t>
            </a:r>
          </a:p>
          <a:p>
            <a:endParaRPr lang="en-US" sz="1600" dirty="0"/>
          </a:p>
          <a:p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diperhatikan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sekali</a:t>
            </a:r>
            <a:r>
              <a:rPr lang="en-US" sz="1600" dirty="0"/>
              <a:t> array </a:t>
            </a:r>
            <a:r>
              <a:rPr lang="en-US" sz="1600" dirty="0" err="1"/>
              <a:t>dideklarasikan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dikonstruksi</a:t>
            </a:r>
            <a:r>
              <a:rPr lang="en-US" sz="1600" dirty="0"/>
              <a:t>, </a:t>
            </a:r>
            <a:r>
              <a:rPr lang="en-US" sz="1600" dirty="0" err="1" smtClean="0"/>
              <a:t>nilai</a:t>
            </a:r>
            <a:r>
              <a:rPr lang="en-US" sz="1600" dirty="0" smtClean="0"/>
              <a:t> yang </a:t>
            </a:r>
            <a:r>
              <a:rPr lang="en-US" sz="1600" dirty="0" err="1"/>
              <a:t>disimpan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anggota</a:t>
            </a:r>
            <a:r>
              <a:rPr lang="en-US" sz="1600" dirty="0"/>
              <a:t> array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diinisialisasi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nol.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/>
              <a:t>itu</a:t>
            </a:r>
            <a:r>
              <a:rPr lang="en-US" sz="1600" dirty="0"/>
              <a:t>,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</a:t>
            </a:r>
            <a:r>
              <a:rPr lang="en-US" sz="1600" dirty="0" err="1"/>
              <a:t>seperti</a:t>
            </a:r>
            <a:r>
              <a:rPr lang="en-US" sz="1600" dirty="0"/>
              <a:t> String, array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diinisalisasi</a:t>
            </a:r>
            <a:r>
              <a:rPr lang="en-US" sz="1600" dirty="0" smtClean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string </a:t>
            </a:r>
            <a:r>
              <a:rPr lang="en-US" sz="1600" dirty="0" err="1"/>
              <a:t>kosong</a:t>
            </a:r>
            <a:r>
              <a:rPr lang="en-US" sz="1600" dirty="0"/>
              <a:t> “”.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/>
              <a:t>tetap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String </a:t>
            </a:r>
            <a:r>
              <a:rPr lang="en-US" sz="1600" dirty="0" smtClean="0"/>
              <a:t>array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</a:t>
            </a:r>
            <a:r>
              <a:rPr lang="en-US" sz="1600" dirty="0" err="1"/>
              <a:t>eksplisit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336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28275" y="1913137"/>
            <a:ext cx="530900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err="1" smtClean="0"/>
              <a:t>Contoh</a:t>
            </a:r>
            <a:r>
              <a:rPr lang="en-US" sz="1400" b="1" dirty="0" smtClean="0"/>
              <a:t> Program </a:t>
            </a:r>
            <a:r>
              <a:rPr lang="en-US" sz="1400" b="1" dirty="0" err="1" smtClean="0"/>
              <a:t>Pengaksesan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Sebuah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Elemen</a:t>
            </a:r>
            <a:r>
              <a:rPr lang="en-US" sz="1400" b="1" dirty="0" smtClean="0"/>
              <a:t> Array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Pengaksesan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Sebuah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Elemen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Array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4" name="TextBox 106"/>
          <p:cNvSpPr txBox="1"/>
          <p:nvPr/>
        </p:nvSpPr>
        <p:spPr>
          <a:xfrm>
            <a:off x="1228275" y="3560568"/>
            <a:ext cx="9935594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dirty="0"/>
          </a:p>
          <a:p>
            <a:endParaRPr lang="en-US" sz="1200" b="1" dirty="0" smtClean="0"/>
          </a:p>
          <a:p>
            <a:r>
              <a:rPr lang="en-US" sz="1400" b="1" dirty="0" err="1" smtClean="0"/>
              <a:t>Menghasilkan</a:t>
            </a:r>
            <a:r>
              <a:rPr lang="en-US" sz="1400" b="1" dirty="0" smtClean="0"/>
              <a:t> </a:t>
            </a:r>
            <a:r>
              <a:rPr lang="en-US" sz="1400" b="1" dirty="0" smtClean="0"/>
              <a:t>Output</a:t>
            </a:r>
          </a:p>
          <a:p>
            <a:endParaRPr lang="en-US" sz="1400" dirty="0" smtClean="0"/>
          </a:p>
        </p:txBody>
      </p:sp>
      <p:pic>
        <p:nvPicPr>
          <p:cNvPr id="5" name="Picture 4"/>
          <p:cNvPicPr/>
          <p:nvPr/>
        </p:nvPicPr>
        <p:blipFill rotWithShape="1">
          <a:blip r:embed="rId5"/>
          <a:srcRect l="25700" t="10401" r="19127" b="67770"/>
          <a:stretch/>
        </p:blipFill>
        <p:spPr>
          <a:xfrm>
            <a:off x="1228274" y="2239133"/>
            <a:ext cx="6182460" cy="15276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25280" t="59282" r="351" b="27472"/>
          <a:stretch/>
        </p:blipFill>
        <p:spPr>
          <a:xfrm>
            <a:off x="1228275" y="4311893"/>
            <a:ext cx="10485152" cy="104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75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Panjang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Array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713453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55572" y="2117853"/>
            <a:ext cx="968223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mengetahui</a:t>
            </a:r>
            <a:r>
              <a:rPr lang="en-US" sz="1600" dirty="0"/>
              <a:t> </a:t>
            </a:r>
            <a:r>
              <a:rPr lang="en-US" sz="1600" dirty="0" err="1"/>
              <a:t>berapa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  <a:r>
              <a:rPr lang="en-US" sz="1600" dirty="0" err="1"/>
              <a:t>didalam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array,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/>
              <a:t>atribut</a:t>
            </a:r>
            <a:r>
              <a:rPr lang="en-US" sz="1600" dirty="0"/>
              <a:t> </a:t>
            </a:r>
            <a:r>
              <a:rPr lang="en-US" sz="1600" b="1" dirty="0"/>
              <a:t>length </a:t>
            </a:r>
            <a:r>
              <a:rPr lang="en-US" sz="1600" dirty="0" err="1"/>
              <a:t>dari</a:t>
            </a:r>
            <a:r>
              <a:rPr lang="en-US" sz="1600" dirty="0"/>
              <a:t> array. </a:t>
            </a:r>
            <a:r>
              <a:rPr lang="en-US" sz="1600" dirty="0" err="1"/>
              <a:t>Atribut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mengembalikan</a:t>
            </a:r>
            <a:r>
              <a:rPr lang="en-US" sz="1600" dirty="0"/>
              <a:t> </a:t>
            </a:r>
            <a:r>
              <a:rPr lang="en-US" sz="1600" dirty="0" err="1"/>
              <a:t>ukuran</a:t>
            </a:r>
            <a:r>
              <a:rPr lang="en-US" sz="1600" dirty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it-IT" sz="1600" dirty="0" smtClean="0"/>
              <a:t>array </a:t>
            </a:r>
            <a:r>
              <a:rPr lang="it-IT" sz="1600" dirty="0"/>
              <a:t>itu sendiri. </a:t>
            </a:r>
            <a:endParaRPr lang="it-IT" sz="1600" dirty="0" smtClean="0"/>
          </a:p>
          <a:p>
            <a:endParaRPr lang="it-IT" sz="1600" dirty="0"/>
          </a:p>
          <a:p>
            <a:r>
              <a:rPr lang="it-IT" sz="1600" b="1" dirty="0" smtClean="0"/>
              <a:t>Sebagai contoh</a:t>
            </a:r>
            <a:endParaRPr lang="it-IT" sz="1600" b="1" dirty="0"/>
          </a:p>
          <a:p>
            <a:r>
              <a:rPr lang="en-US" sz="1600" dirty="0" err="1"/>
              <a:t>arrayName.length</a:t>
            </a:r>
            <a:endParaRPr lang="en-US" sz="1600" dirty="0"/>
          </a:p>
          <a:p>
            <a:endParaRPr lang="en-US" sz="1600" dirty="0" smtClean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Panjang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Array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44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28275" y="1913137"/>
            <a:ext cx="530900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err="1" smtClean="0"/>
              <a:t>Contoh</a:t>
            </a:r>
            <a:r>
              <a:rPr lang="en-US" sz="1400" b="1" dirty="0" smtClean="0"/>
              <a:t> Program </a:t>
            </a:r>
            <a:r>
              <a:rPr lang="en-US" sz="1400" b="1" dirty="0" err="1" smtClean="0"/>
              <a:t>Panjang</a:t>
            </a:r>
            <a:r>
              <a:rPr lang="en-US" sz="1400" b="1" dirty="0" smtClean="0"/>
              <a:t> Array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Panjang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Array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4" name="TextBox 106"/>
          <p:cNvSpPr txBox="1"/>
          <p:nvPr/>
        </p:nvSpPr>
        <p:spPr>
          <a:xfrm>
            <a:off x="1228275" y="3985050"/>
            <a:ext cx="8475260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dirty="0"/>
          </a:p>
          <a:p>
            <a:endParaRPr lang="en-US" sz="1200" b="1" dirty="0" smtClean="0"/>
          </a:p>
          <a:p>
            <a:r>
              <a:rPr lang="en-US" sz="1400" b="1" dirty="0" err="1" smtClean="0"/>
              <a:t>Menghasilkan</a:t>
            </a:r>
            <a:r>
              <a:rPr lang="en-US" sz="1400" b="1" dirty="0" smtClean="0"/>
              <a:t> Output</a:t>
            </a:r>
          </a:p>
          <a:p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25595" t="10028" r="19337" b="68144"/>
          <a:stretch/>
        </p:blipFill>
        <p:spPr>
          <a:xfrm>
            <a:off x="1228275" y="2222737"/>
            <a:ext cx="7165075" cy="1596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4966" t="58909" r="245" b="27472"/>
          <a:stretch/>
        </p:blipFill>
        <p:spPr>
          <a:xfrm>
            <a:off x="1228275" y="4695785"/>
            <a:ext cx="9730854" cy="9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55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441400" y="5874385"/>
            <a:ext cx="2669540" cy="83099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Tim </a:t>
            </a:r>
            <a:r>
              <a:rPr lang="en-US" sz="1200" kern="250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Penyusun</a:t>
            </a: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1.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2.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3</a:t>
            </a:r>
            <a:endParaRPr lang="en-US" sz="1200" kern="2500" dirty="0">
              <a:ln>
                <a:noFill/>
              </a:ln>
              <a:solidFill>
                <a:schemeClr val="bg1"/>
              </a:solidFill>
              <a:effectLst/>
              <a:uFillTx/>
              <a:latin typeface="Arial Black" panose="020B0A04020102020204" pitchFamily="34" charset="0"/>
              <a:ea typeface="Verdana" panose="020B0604030504040204" pitchFamily="34" charset="0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2020" y="1990725"/>
            <a:ext cx="5366238" cy="240065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Terima</a:t>
            </a:r>
            <a:endParaRPr lang="en-US" altLang="zh-CN" sz="7500" b="1" kern="2500" cap="all" dirty="0"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kasih</a:t>
            </a:r>
            <a:endParaRPr lang="zh-CN" sz="7500" b="1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1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143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79165" y="914399"/>
            <a:ext cx="8495030" cy="5120641"/>
          </a:xfrm>
          <a:prstGeom prst="roundRect">
            <a:avLst>
              <a:gd name="adj" fmla="val 7616"/>
            </a:avLst>
          </a:prstGeom>
          <a:noFill/>
          <a:ln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0">
                      <a:srgbClr val="FF6737"/>
                    </a:gs>
                    <a:gs pos="48000">
                      <a:srgbClr val="FF784E"/>
                    </a:gs>
                  </a:gsLst>
                  <a:lin ang="10800000" scaled="1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1083" y="1320938"/>
            <a:ext cx="12520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R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P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S</a:t>
            </a:r>
            <a:endParaRPr lang="zh-CN" sz="8800" kern="2500" dirty="0">
              <a:solidFill>
                <a:schemeClr val="bg1"/>
              </a:solidFill>
              <a:uFillTx/>
              <a:latin typeface="Verdana" panose="020B0604030504040204" pitchFamily="34" charset="0"/>
              <a:ea typeface="思源黑体 CN Heavy" panose="020B0A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57870" y="1406525"/>
            <a:ext cx="2934970" cy="1189990"/>
            <a:chOff x="6953" y="1829"/>
            <a:chExt cx="4622" cy="1874"/>
          </a:xfrm>
        </p:grpSpPr>
        <p:sp>
          <p:nvSpPr>
            <p:cNvPr id="13" name="矩形 12"/>
            <p:cNvSpPr/>
            <p:nvPr/>
          </p:nvSpPr>
          <p:spPr>
            <a:xfrm>
              <a:off x="8901" y="1987"/>
              <a:ext cx="2674" cy="1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Pengaksesan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</a:t>
              </a: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Sebuah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</a:t>
              </a: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Elemen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Array </a:t>
              </a:r>
              <a:endParaRPr lang="en-US"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53" y="1829"/>
              <a:ext cx="1620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 smtClean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03</a:t>
              </a:r>
              <a:endPara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357870" y="3180715"/>
            <a:ext cx="2944495" cy="937260"/>
            <a:chOff x="7018" y="1829"/>
            <a:chExt cx="4637" cy="1476"/>
          </a:xfrm>
        </p:grpSpPr>
        <p:sp>
          <p:nvSpPr>
            <p:cNvPr id="28" name="矩形 27"/>
            <p:cNvSpPr/>
            <p:nvPr/>
          </p:nvSpPr>
          <p:spPr>
            <a:xfrm>
              <a:off x="8981" y="1982"/>
              <a:ext cx="2674" cy="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Panjang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Array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 smtClean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04</a:t>
              </a:r>
              <a:endPara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027388" y="1416685"/>
            <a:ext cx="2934970" cy="1002665"/>
            <a:chOff x="6953" y="1829"/>
            <a:chExt cx="4622" cy="1579"/>
          </a:xfrm>
        </p:grpSpPr>
        <p:sp>
          <p:nvSpPr>
            <p:cNvPr id="39" name="矩形 38"/>
            <p:cNvSpPr/>
            <p:nvPr/>
          </p:nvSpPr>
          <p:spPr>
            <a:xfrm>
              <a:off x="8901" y="2216"/>
              <a:ext cx="2674" cy="1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Pengenalan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Array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953" y="1829"/>
              <a:ext cx="1620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01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027388" y="3180715"/>
            <a:ext cx="2944495" cy="937260"/>
            <a:chOff x="7018" y="1829"/>
            <a:chExt cx="4637" cy="1476"/>
          </a:xfrm>
        </p:grpSpPr>
        <p:sp>
          <p:nvSpPr>
            <p:cNvPr id="43" name="矩形 42"/>
            <p:cNvSpPr/>
            <p:nvPr/>
          </p:nvSpPr>
          <p:spPr>
            <a:xfrm>
              <a:off x="8981" y="2007"/>
              <a:ext cx="2674" cy="1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Pendeklarasian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Array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Pengenalan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Array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185234" y="1789607"/>
            <a:ext cx="9834459" cy="41857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pendeklarasian</a:t>
            </a:r>
            <a:r>
              <a:rPr lang="en-US" sz="1600" dirty="0" smtClean="0"/>
              <a:t> </a:t>
            </a:r>
            <a:r>
              <a:rPr lang="en-US" sz="1600" dirty="0" err="1" smtClean="0"/>
              <a:t>variabel</a:t>
            </a:r>
            <a:r>
              <a:rPr lang="en-US" sz="1600" dirty="0"/>
              <a:t>,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</a:t>
            </a:r>
            <a:r>
              <a:rPr lang="en-US" sz="1600" dirty="0" err="1"/>
              <a:t>beserta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sv-SE" sz="1600" i="1" dirty="0" smtClean="0"/>
              <a:t>identifier </a:t>
            </a:r>
            <a:r>
              <a:rPr lang="sv-SE" sz="1600" dirty="0"/>
              <a:t>yang unik. Apabila </a:t>
            </a:r>
            <a:r>
              <a:rPr lang="sv-SE" sz="1600" dirty="0" smtClean="0"/>
              <a:t>akan menggunakan variablel akan </a:t>
            </a:r>
            <a:r>
              <a:rPr lang="en-US" sz="1600" dirty="0" err="1" smtClean="0"/>
              <a:t>memanggil</a:t>
            </a:r>
            <a:r>
              <a:rPr lang="en-US" sz="1600" dirty="0" smtClean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i="1" dirty="0"/>
              <a:t>identifier</a:t>
            </a:r>
            <a:r>
              <a:rPr lang="en-US" sz="1600" dirty="0"/>
              <a:t>-</a:t>
            </a:r>
            <a:r>
              <a:rPr lang="en-US" sz="1600" dirty="0" err="1"/>
              <a:t>nya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, </a:t>
            </a:r>
            <a:r>
              <a:rPr lang="en-US" sz="1600" dirty="0" err="1" smtClean="0"/>
              <a:t>ada</a:t>
            </a:r>
            <a:r>
              <a:rPr lang="en-US" sz="1600" dirty="0" smtClean="0"/>
              <a:t> </a:t>
            </a:r>
            <a:r>
              <a:rPr lang="en-US" sz="1600" dirty="0" err="1" smtClean="0"/>
              <a:t>tiga</a:t>
            </a:r>
            <a:r>
              <a:rPr lang="en-US" sz="1600" dirty="0" smtClean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</a:t>
            </a:r>
            <a:r>
              <a:rPr lang="en-US" sz="1600" dirty="0" err="1"/>
              <a:t>int</a:t>
            </a:r>
            <a:r>
              <a:rPr lang="en-US" sz="1600" dirty="0"/>
              <a:t> yang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i="1" dirty="0" smtClean="0"/>
              <a:t>identifier </a:t>
            </a:r>
            <a:r>
              <a:rPr lang="en-US" sz="1600" dirty="0" err="1" smtClean="0"/>
              <a:t>berbeda</a:t>
            </a:r>
            <a:r>
              <a:rPr lang="en-US" sz="1600" dirty="0" smtClean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tiap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int</a:t>
            </a:r>
            <a:r>
              <a:rPr lang="en-US" sz="1600" dirty="0"/>
              <a:t> number1;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number2;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number3;</a:t>
            </a:r>
          </a:p>
          <a:p>
            <a:r>
              <a:rPr lang="en-US" sz="1600" dirty="0"/>
              <a:t>number1 = 1;</a:t>
            </a:r>
          </a:p>
          <a:p>
            <a:r>
              <a:rPr lang="en-US" sz="1600" dirty="0"/>
              <a:t>number2 = 2;</a:t>
            </a:r>
          </a:p>
          <a:p>
            <a:r>
              <a:rPr lang="en-US" sz="1600" dirty="0"/>
              <a:t>number3 = 3</a:t>
            </a:r>
            <a:r>
              <a:rPr lang="en-US" sz="1600" dirty="0" smtClean="0"/>
              <a:t>;</a:t>
            </a:r>
          </a:p>
          <a:p>
            <a:endParaRPr lang="en-US" sz="1600" dirty="0"/>
          </a:p>
          <a:p>
            <a:r>
              <a:rPr lang="en-US" sz="1600" dirty="0" err="1" smtClean="0"/>
              <a:t>kode</a:t>
            </a:r>
            <a:r>
              <a:rPr lang="en-US" sz="1600" dirty="0" smtClean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 smtClean="0"/>
              <a:t>sia-sia</a:t>
            </a:r>
            <a:r>
              <a:rPr lang="en-US" sz="1600" dirty="0" smtClean="0"/>
              <a:t> </a:t>
            </a:r>
            <a:r>
              <a:rPr lang="sv-SE" sz="1600" dirty="0" smtClean="0"/>
              <a:t>karena </a:t>
            </a:r>
            <a:r>
              <a:rPr lang="sv-SE" sz="1600" dirty="0"/>
              <a:t>harus menginisialisasi dan menggunakan setiap variabel padahal </a:t>
            </a:r>
            <a:r>
              <a:rPr lang="sv-SE" sz="1600" dirty="0" smtClean="0"/>
              <a:t>sebenarnya </a:t>
            </a:r>
            <a:r>
              <a:rPr lang="en-US" sz="1600" dirty="0" err="1" smtClean="0"/>
              <a:t>variabel-variabel</a:t>
            </a:r>
            <a:r>
              <a:rPr lang="en-US" sz="1600" dirty="0" smtClean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.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 smtClean="0"/>
              <a:t>bahasa</a:t>
            </a:r>
            <a:r>
              <a:rPr lang="en-US" sz="1600" dirty="0" smtClean="0"/>
              <a:t> </a:t>
            </a:r>
            <a:r>
              <a:rPr lang="en-US" sz="1600" dirty="0" err="1" smtClean="0"/>
              <a:t>pemrograman</a:t>
            </a:r>
            <a:r>
              <a:rPr lang="en-US" sz="1600" dirty="0" smtClean="0"/>
              <a:t> </a:t>
            </a:r>
            <a:r>
              <a:rPr lang="en-US" sz="1600" dirty="0"/>
              <a:t>Java </a:t>
            </a:r>
            <a:r>
              <a:rPr lang="en-US" sz="1600" dirty="0" err="1"/>
              <a:t>maupun</a:t>
            </a:r>
            <a:r>
              <a:rPr lang="en-US" sz="1600" dirty="0"/>
              <a:t> di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yang lain,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 smtClean="0"/>
              <a:t>kemampuan</a:t>
            </a:r>
            <a:r>
              <a:rPr lang="en-US" sz="1600" dirty="0" smtClean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smtClean="0"/>
              <a:t>data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/>
              <a:t>memanipulasinya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efektif</a:t>
            </a:r>
            <a:r>
              <a:rPr lang="en-US" sz="1600" dirty="0"/>
              <a:t>. </a:t>
            </a:r>
            <a:r>
              <a:rPr lang="en-US" sz="1600" dirty="0" err="1"/>
              <a:t>Tipe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inilah</a:t>
            </a:r>
            <a:r>
              <a:rPr lang="en-US" sz="1600" dirty="0"/>
              <a:t> yang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b="1" dirty="0" smtClean="0"/>
              <a:t>array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Pengenalan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Array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124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654158" y="3688746"/>
            <a:ext cx="9834459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/>
              <a:t>Sebuah</a:t>
            </a:r>
            <a:r>
              <a:rPr lang="en-US" sz="1600" dirty="0"/>
              <a:t> array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item data yang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</a:t>
            </a:r>
            <a:r>
              <a:rPr lang="en-US" sz="1600" dirty="0" smtClean="0"/>
              <a:t>data </a:t>
            </a:r>
            <a:r>
              <a:rPr lang="en-US" sz="1600" dirty="0" err="1" smtClean="0"/>
              <a:t>sama</a:t>
            </a:r>
            <a:r>
              <a:rPr lang="en-US" sz="1600" dirty="0" smtClean="0"/>
              <a:t> </a:t>
            </a:r>
            <a:r>
              <a:rPr lang="en-US" sz="1600" dirty="0" err="1"/>
              <a:t>didalam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blok</a:t>
            </a:r>
            <a:r>
              <a:rPr lang="en-US" sz="1600" dirty="0"/>
              <a:t> </a:t>
            </a:r>
            <a:r>
              <a:rPr lang="en-US" sz="1600" dirty="0" err="1"/>
              <a:t>memori</a:t>
            </a:r>
            <a:r>
              <a:rPr lang="en-US" sz="1600" dirty="0"/>
              <a:t> yang </a:t>
            </a:r>
            <a:r>
              <a:rPr lang="en-US" sz="1600" dirty="0" err="1"/>
              <a:t>berdekatan</a:t>
            </a:r>
            <a:r>
              <a:rPr lang="en-US" sz="1600" dirty="0"/>
              <a:t> yang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dibagai</a:t>
            </a:r>
            <a:r>
              <a:rPr lang="en-US" sz="1600" dirty="0"/>
              <a:t>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en-US" sz="1600" dirty="0" err="1"/>
              <a:t>ruang</a:t>
            </a:r>
            <a:r>
              <a:rPr lang="en-US" sz="1600" dirty="0"/>
              <a:t>. Array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ariabel</a:t>
            </a:r>
            <a:r>
              <a:rPr lang="en-US" sz="1600" dirty="0" smtClean="0"/>
              <a:t>/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/>
              <a:t>lokasi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yang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satu</a:t>
            </a:r>
            <a:r>
              <a:rPr lang="en-US" sz="1600" dirty="0" smtClean="0"/>
              <a:t>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i="1" dirty="0"/>
              <a:t>identifier</a:t>
            </a:r>
            <a:r>
              <a:rPr lang="en-US" sz="1600" dirty="0"/>
              <a:t>, </a:t>
            </a:r>
            <a:r>
              <a:rPr lang="en-US" sz="1600" dirty="0" err="1"/>
              <a:t>namun</a:t>
            </a:r>
            <a:r>
              <a:rPr lang="en-US" sz="1600" dirty="0"/>
              <a:t> identifier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Pengenalan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Array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067" y="2049663"/>
            <a:ext cx="6491756" cy="109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67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Pendeklarasian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Array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677967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161788" y="2352314"/>
            <a:ext cx="9834459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Array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dideklarasikan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layaknya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.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 smtClean="0"/>
              <a:t>saat</a:t>
            </a:r>
            <a:r>
              <a:rPr lang="en-US" sz="1600" dirty="0" smtClean="0"/>
              <a:t> </a:t>
            </a:r>
            <a:r>
              <a:rPr lang="en-US" sz="1600" dirty="0" err="1" smtClean="0"/>
              <a:t>mendeklarasikan</a:t>
            </a:r>
            <a:r>
              <a:rPr lang="en-US" sz="1600" dirty="0" smtClean="0"/>
              <a:t> </a:t>
            </a:r>
            <a:r>
              <a:rPr lang="en-US" sz="1600" dirty="0"/>
              <a:t>array,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daftar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data, yang </a:t>
            </a:r>
            <a:r>
              <a:rPr lang="en-US" sz="1600" dirty="0" err="1" smtClean="0"/>
              <a:t>diikuti</a:t>
            </a:r>
            <a:r>
              <a:rPr lang="en-US" sz="1600" dirty="0" smtClean="0"/>
              <a:t> </a:t>
            </a:r>
            <a:r>
              <a:rPr lang="sv-SE" sz="1600" dirty="0" smtClean="0"/>
              <a:t>oleh </a:t>
            </a:r>
            <a:r>
              <a:rPr lang="sv-SE" sz="1600" dirty="0"/>
              <a:t>sepasang tanda kurung [], lalu diikuti oleh nama </a:t>
            </a:r>
            <a:r>
              <a:rPr lang="sv-SE" sz="1600" i="1" dirty="0"/>
              <a:t>identifier-</a:t>
            </a:r>
            <a:r>
              <a:rPr lang="sv-SE" sz="1600" dirty="0"/>
              <a:t>nya. </a:t>
            </a:r>
            <a:r>
              <a:rPr lang="sv-SE" sz="1600" dirty="0" smtClean="0"/>
              <a:t>S</a:t>
            </a:r>
          </a:p>
          <a:p>
            <a:r>
              <a:rPr lang="sv-SE" sz="1600" dirty="0" smtClean="0"/>
              <a:t>ebagai </a:t>
            </a:r>
            <a:r>
              <a:rPr lang="sv-SE" sz="1600" dirty="0"/>
              <a:t>contoh,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[]ages</a:t>
            </a:r>
            <a:r>
              <a:rPr lang="en-US" sz="1600" dirty="0" smtClean="0"/>
              <a:t>;</a:t>
            </a:r>
          </a:p>
          <a:p>
            <a:endParaRPr lang="en-US" sz="1600" dirty="0"/>
          </a:p>
          <a:p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/>
              <a:t>menempatkan</a:t>
            </a:r>
            <a:r>
              <a:rPr lang="en-US" sz="1600" dirty="0"/>
              <a:t> </a:t>
            </a:r>
            <a:r>
              <a:rPr lang="en-US" sz="1600" dirty="0" err="1" smtClean="0"/>
              <a:t>sepasang</a:t>
            </a:r>
            <a:r>
              <a:rPr lang="en-US" sz="1600" dirty="0" smtClean="0"/>
              <a:t> </a:t>
            </a:r>
            <a:r>
              <a:rPr lang="en-US" sz="1600" dirty="0" err="1" smtClean="0"/>
              <a:t>tanda</a:t>
            </a:r>
            <a:r>
              <a:rPr lang="en-US" sz="1600" dirty="0" smtClean="0"/>
              <a:t> </a:t>
            </a:r>
            <a:r>
              <a:rPr lang="en-US" sz="1600" dirty="0" err="1" smtClean="0"/>
              <a:t>kurung</a:t>
            </a:r>
            <a:r>
              <a:rPr lang="en-US" sz="1600" dirty="0" smtClean="0"/>
              <a:t> </a:t>
            </a:r>
            <a:r>
              <a:rPr lang="en-US" sz="1600" dirty="0"/>
              <a:t>[] </a:t>
            </a:r>
            <a:r>
              <a:rPr lang="en-US" sz="1600" dirty="0" err="1"/>
              <a:t>sesudah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i="1" dirty="0"/>
              <a:t>identifier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contoh</a:t>
            </a:r>
            <a:r>
              <a:rPr lang="en-US" sz="1600" dirty="0"/>
              <a:t>,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ages[];</a:t>
            </a:r>
            <a:endParaRPr 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Pendeklarasian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Array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074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02731" y="1738165"/>
            <a:ext cx="9834459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pendeklarasian</a:t>
            </a:r>
            <a:r>
              <a:rPr lang="en-US" sz="1600" dirty="0"/>
              <a:t> array , </a:t>
            </a:r>
            <a:r>
              <a:rPr lang="en-US" sz="1600" dirty="0" err="1" smtClean="0"/>
              <a:t>selanjutnya</a:t>
            </a:r>
            <a:r>
              <a:rPr lang="en-US" sz="1600" dirty="0" smtClean="0"/>
              <a:t> </a:t>
            </a: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/>
              <a:t>array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 smtClean="0"/>
              <a:t>berapa</a:t>
            </a:r>
            <a:r>
              <a:rPr lang="en-US" sz="1600" dirty="0" smtClean="0"/>
              <a:t> </a:t>
            </a:r>
            <a:r>
              <a:rPr lang="en-US" sz="1600" dirty="0" err="1" smtClean="0"/>
              <a:t>panjangnya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/>
              <a:t>konstruktor</a:t>
            </a:r>
            <a:r>
              <a:rPr lang="en-US" sz="1600" dirty="0"/>
              <a:t>. Proses </a:t>
            </a:r>
            <a:r>
              <a:rPr lang="en-US" sz="1600" dirty="0" err="1"/>
              <a:t>ini</a:t>
            </a:r>
            <a:r>
              <a:rPr lang="en-US" sz="1600" dirty="0"/>
              <a:t> di Java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i="1" dirty="0" smtClean="0"/>
              <a:t>instantiation </a:t>
            </a:r>
            <a:r>
              <a:rPr lang="en-US" sz="1600" dirty="0"/>
              <a:t>(</a:t>
            </a:r>
            <a:r>
              <a:rPr lang="en-US" sz="1600" dirty="0" err="1"/>
              <a:t>istilah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Java yang </a:t>
            </a:r>
            <a:r>
              <a:rPr lang="en-US" sz="1600" dirty="0" err="1"/>
              <a:t>berarti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).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 smtClean="0"/>
              <a:t>meng</a:t>
            </a:r>
            <a:r>
              <a:rPr lang="en-US" sz="1600" dirty="0" smtClean="0"/>
              <a:t>-instantiate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/>
              <a:t>obyek</a:t>
            </a:r>
            <a:r>
              <a:rPr lang="en-US" sz="1600" dirty="0"/>
              <a:t>,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membutuhkan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konstruktor</a:t>
            </a:r>
            <a:r>
              <a:rPr lang="en-US" sz="1600" dirty="0"/>
              <a:t>. </a:t>
            </a:r>
            <a:r>
              <a:rPr lang="sv-SE" sz="1600" dirty="0" smtClean="0"/>
              <a:t>Sebagai </a:t>
            </a:r>
            <a:r>
              <a:rPr lang="sv-SE" sz="1600" dirty="0"/>
              <a:t>catatan bahwa ukuran dari array tidak dapat diubah setelah </a:t>
            </a:r>
            <a:r>
              <a:rPr lang="en-US" sz="1600" dirty="0" err="1" smtClean="0"/>
              <a:t>menginisialisasinya</a:t>
            </a:r>
            <a:r>
              <a:rPr lang="en-US" sz="1600" dirty="0"/>
              <a:t>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/>
              <a:t>contoh</a:t>
            </a:r>
            <a:r>
              <a:rPr lang="en-US" sz="1600" dirty="0"/>
              <a:t>,</a:t>
            </a:r>
          </a:p>
          <a:p>
            <a:r>
              <a:rPr lang="en-US" sz="1600" dirty="0"/>
              <a:t>//</a:t>
            </a:r>
            <a:r>
              <a:rPr lang="en-US" sz="1600" dirty="0" err="1"/>
              <a:t>deklarasi</a:t>
            </a:r>
            <a:endParaRPr lang="en-US" sz="1600" dirty="0"/>
          </a:p>
          <a:p>
            <a:r>
              <a:rPr lang="en-US" sz="1600" dirty="0" err="1"/>
              <a:t>int</a:t>
            </a:r>
            <a:r>
              <a:rPr lang="en-US" sz="1600" dirty="0"/>
              <a:t> ages[];</a:t>
            </a:r>
          </a:p>
          <a:p>
            <a:r>
              <a:rPr lang="en-US" sz="1600" dirty="0"/>
              <a:t>//instantiate </a:t>
            </a:r>
            <a:r>
              <a:rPr lang="en-US" sz="1600" dirty="0" err="1"/>
              <a:t>obyek</a:t>
            </a:r>
            <a:endParaRPr lang="en-US" sz="1600" dirty="0"/>
          </a:p>
          <a:p>
            <a:r>
              <a:rPr lang="en-US" sz="1600" dirty="0"/>
              <a:t>ages = new </a:t>
            </a:r>
            <a:r>
              <a:rPr lang="en-US" sz="1600" dirty="0" err="1"/>
              <a:t>int</a:t>
            </a:r>
            <a:r>
              <a:rPr lang="en-US" sz="1600" dirty="0"/>
              <a:t>[100];</a:t>
            </a:r>
          </a:p>
          <a:p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ditulis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,</a:t>
            </a:r>
          </a:p>
          <a:p>
            <a:r>
              <a:rPr lang="en-US" sz="1600" dirty="0"/>
              <a:t>//</a:t>
            </a:r>
            <a:r>
              <a:rPr lang="en-US" sz="1600" dirty="0" err="1"/>
              <a:t>deklarasi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instantiate</a:t>
            </a:r>
          </a:p>
          <a:p>
            <a:r>
              <a:rPr lang="en-US" sz="1600" dirty="0" err="1"/>
              <a:t>obyek</a:t>
            </a:r>
            <a:endParaRPr lang="en-US" sz="1600" dirty="0"/>
          </a:p>
          <a:p>
            <a:r>
              <a:rPr lang="en-US" sz="1600" dirty="0" err="1"/>
              <a:t>int</a:t>
            </a:r>
            <a:r>
              <a:rPr lang="en-US" sz="1600" dirty="0"/>
              <a:t> ages[] = new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[100</a:t>
            </a:r>
            <a:r>
              <a:rPr lang="en-US" sz="1600" dirty="0" smtClean="0"/>
              <a:t>];</a:t>
            </a:r>
            <a:endParaRPr 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Pendeklarasian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Array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05966" y="3203167"/>
            <a:ext cx="47312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 err="1">
                <a:solidFill>
                  <a:prstClr val="black"/>
                </a:solidFill>
              </a:rPr>
              <a:t>Pada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contoh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di </a:t>
            </a:r>
            <a:r>
              <a:rPr lang="en-US" sz="1600" dirty="0" err="1" smtClean="0">
                <a:solidFill>
                  <a:prstClr val="black"/>
                </a:solidFill>
              </a:rPr>
              <a:t>samping</a:t>
            </a:r>
            <a:r>
              <a:rPr lang="en-US" sz="1600" dirty="0" smtClean="0">
                <a:solidFill>
                  <a:prstClr val="black"/>
                </a:solidFill>
              </a:rPr>
              <a:t>, </a:t>
            </a:r>
            <a:r>
              <a:rPr lang="en-US" sz="1600" dirty="0" err="1" smtClean="0">
                <a:solidFill>
                  <a:prstClr val="black"/>
                </a:solidFill>
              </a:rPr>
              <a:t>pendeklarasian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tersebut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akan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memberitahukan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kepada</a:t>
            </a:r>
            <a:r>
              <a:rPr lang="en-US" sz="1600" dirty="0" smtClean="0">
                <a:solidFill>
                  <a:prstClr val="black"/>
                </a:solidFill>
              </a:rPr>
              <a:t> compiler </a:t>
            </a:r>
            <a:r>
              <a:rPr lang="en-US" sz="1600" dirty="0">
                <a:solidFill>
                  <a:prstClr val="black"/>
                </a:solidFill>
              </a:rPr>
              <a:t>Java, </a:t>
            </a:r>
            <a:r>
              <a:rPr lang="en-US" sz="1600" dirty="0" err="1">
                <a:solidFill>
                  <a:prstClr val="black"/>
                </a:solidFill>
              </a:rPr>
              <a:t>bahwa</a:t>
            </a:r>
            <a:r>
              <a:rPr lang="en-US" sz="1600" dirty="0">
                <a:solidFill>
                  <a:prstClr val="black"/>
                </a:solidFill>
              </a:rPr>
              <a:t> identifier ages </a:t>
            </a:r>
            <a:r>
              <a:rPr lang="en-US" sz="1600" dirty="0" err="1" smtClean="0">
                <a:solidFill>
                  <a:prstClr val="black"/>
                </a:solidFill>
              </a:rPr>
              <a:t>akan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digunakan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sebagai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nama</a:t>
            </a:r>
            <a:r>
              <a:rPr lang="en-US" sz="1600" dirty="0">
                <a:solidFill>
                  <a:prstClr val="black"/>
                </a:solidFill>
              </a:rPr>
              <a:t> array </a:t>
            </a:r>
            <a:r>
              <a:rPr lang="en-US" sz="1600" dirty="0" smtClean="0">
                <a:solidFill>
                  <a:prstClr val="black"/>
                </a:solidFill>
              </a:rPr>
              <a:t>yang </a:t>
            </a:r>
            <a:r>
              <a:rPr lang="en-US" sz="1600" dirty="0" err="1" smtClean="0">
                <a:solidFill>
                  <a:prstClr val="black"/>
                </a:solidFill>
              </a:rPr>
              <a:t>berisi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data </a:t>
            </a:r>
            <a:r>
              <a:rPr lang="en-US" sz="1600" dirty="0" err="1">
                <a:solidFill>
                  <a:prstClr val="black"/>
                </a:solidFill>
              </a:rPr>
              <a:t>bertipe</a:t>
            </a:r>
            <a:r>
              <a:rPr lang="en-US" sz="1600" dirty="0">
                <a:solidFill>
                  <a:prstClr val="black"/>
                </a:solidFill>
              </a:rPr>
              <a:t> integer, </a:t>
            </a:r>
            <a:r>
              <a:rPr lang="en-US" sz="1600" dirty="0" err="1">
                <a:solidFill>
                  <a:prstClr val="black"/>
                </a:solidFill>
              </a:rPr>
              <a:t>dan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dilanjutkan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dengan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membuat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atau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meng</a:t>
            </a:r>
            <a:r>
              <a:rPr lang="en-US" sz="1600" dirty="0" smtClean="0">
                <a:solidFill>
                  <a:prstClr val="black"/>
                </a:solidFill>
              </a:rPr>
              <a:t>-</a:t>
            </a:r>
            <a:r>
              <a:rPr lang="en-US" sz="1600" i="1" dirty="0" smtClean="0">
                <a:solidFill>
                  <a:prstClr val="black"/>
                </a:solidFill>
              </a:rPr>
              <a:t>instantiate </a:t>
            </a:r>
            <a:r>
              <a:rPr lang="en-US" sz="1600" dirty="0" err="1" smtClean="0">
                <a:solidFill>
                  <a:prstClr val="black"/>
                </a:solidFill>
              </a:rPr>
              <a:t>sebuah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array </a:t>
            </a:r>
            <a:r>
              <a:rPr lang="en-US" sz="1600" dirty="0" err="1">
                <a:solidFill>
                  <a:prstClr val="black"/>
                </a:solidFill>
              </a:rPr>
              <a:t>baru</a:t>
            </a:r>
            <a:r>
              <a:rPr lang="en-US" sz="1600" dirty="0">
                <a:solidFill>
                  <a:prstClr val="black"/>
                </a:solidFill>
              </a:rPr>
              <a:t> yang </a:t>
            </a:r>
            <a:r>
              <a:rPr lang="en-US" sz="1600" dirty="0" err="1">
                <a:solidFill>
                  <a:prstClr val="black"/>
                </a:solidFill>
              </a:rPr>
              <a:t>terdiri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dari</a:t>
            </a:r>
            <a:r>
              <a:rPr lang="en-US" sz="1600" dirty="0">
                <a:solidFill>
                  <a:prstClr val="black"/>
                </a:solidFill>
              </a:rPr>
              <a:t> 100</a:t>
            </a:r>
          </a:p>
          <a:p>
            <a:pPr lvl="0"/>
            <a:r>
              <a:rPr lang="en-US" sz="1600" dirty="0" err="1">
                <a:solidFill>
                  <a:prstClr val="black"/>
                </a:solidFill>
              </a:rPr>
              <a:t>elemen</a:t>
            </a:r>
            <a:r>
              <a:rPr lang="en-US" sz="1600" dirty="0">
                <a:solidFill>
                  <a:prstClr val="black"/>
                </a:solidFill>
              </a:rPr>
              <a:t>.</a:t>
            </a:r>
            <a:endParaRPr 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81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Pengaksesan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Sebuah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Elemen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Array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742148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wNmI4M2UxM2ExNDIyNjEzMmMwOTBjNTdjYTI2O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F6737"/>
            </a:gs>
            <a:gs pos="48000">
              <a:srgbClr val="FF784E"/>
            </a:gs>
          </a:gsLst>
          <a:lin ang="10800000" scaled="1"/>
          <a:tileRect/>
        </a:gradFill>
        <a:ln>
          <a:noFill/>
        </a:ln>
      </a:spPr>
      <a:bodyPr rtlCol="0" anchor="ctr"/>
      <a:lstStyle>
        <a:defPPr algn="ctr">
          <a:defRPr sz="6600" kern="2500" dirty="0" smtClean="0">
            <a:solidFill>
              <a:schemeClr val="bg1"/>
            </a:solidFill>
            <a:latin typeface="思源黑体 ExtraLight" panose="020B0200000000000000" pitchFamily="34" charset="-122"/>
            <a:ea typeface="思源黑体 ExtraLight" panose="020B02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Regular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669</Words>
  <Application>Microsoft Office PowerPoint</Application>
  <PresentationFormat>Widescreen</PresentationFormat>
  <Paragraphs>99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Black</vt:lpstr>
      <vt:lpstr>Trebuchet MS</vt:lpstr>
      <vt:lpstr>Verdana</vt:lpstr>
      <vt:lpstr>庞门正道标题体</vt:lpstr>
      <vt:lpstr>思源宋体 CN Heavy</vt:lpstr>
      <vt:lpstr>思源黑体 CN Bold</vt:lpstr>
      <vt:lpstr>思源黑体 CN Heavy</vt:lpstr>
      <vt:lpstr>思源黑体 CN Light</vt:lpstr>
      <vt:lpstr>思源黑体 CN Regular</vt:lpstr>
      <vt:lpstr>思源黑体 ExtraLight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Syalis Ibnih</dc:creator>
  <cp:lastModifiedBy>FUJITSU</cp:lastModifiedBy>
  <cp:revision>780</cp:revision>
  <dcterms:created xsi:type="dcterms:W3CDTF">2020-07-07T03:15:00Z</dcterms:created>
  <dcterms:modified xsi:type="dcterms:W3CDTF">2022-08-29T07:19:27Z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C6E3E62C7AD842AE96887C97A8879F52</vt:lpwstr>
  </property>
</Properties>
</file>