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1917" r:id="rId2"/>
    <p:sldId id="1779" r:id="rId3"/>
    <p:sldId id="1718" r:id="rId4"/>
    <p:sldId id="2067" r:id="rId5"/>
    <p:sldId id="2080" r:id="rId6"/>
    <p:sldId id="2081" r:id="rId7"/>
    <p:sldId id="2054" r:id="rId8"/>
    <p:sldId id="2068" r:id="rId9"/>
    <p:sldId id="2082" r:id="rId10"/>
    <p:sldId id="2083" r:id="rId11"/>
    <p:sldId id="2087" r:id="rId12"/>
    <p:sldId id="2085" r:id="rId13"/>
    <p:sldId id="2086" r:id="rId14"/>
    <p:sldId id="2088" r:id="rId15"/>
    <p:sldId id="2089" r:id="rId16"/>
    <p:sldId id="2090" r:id="rId17"/>
    <p:sldId id="2079"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8">
          <p15:clr>
            <a:srgbClr val="A4A3A4"/>
          </p15:clr>
        </p15:guide>
        <p15:guide id="2" pos="36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3C8"/>
    <a:srgbClr val="0B15D0"/>
    <a:srgbClr val="101BE1"/>
    <a:srgbClr val="FFFFFF"/>
    <a:srgbClr val="9AA4EF"/>
    <a:srgbClr val="5E96E1"/>
    <a:srgbClr val="4558C4"/>
    <a:srgbClr val="FFCB2A"/>
    <a:srgbClr val="F5F7F9"/>
    <a:srgbClr val="64A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94291" autoAdjust="0"/>
  </p:normalViewPr>
  <p:slideViewPr>
    <p:cSldViewPr snapToGrid="0">
      <p:cViewPr varScale="1">
        <p:scale>
          <a:sx n="65" d="100"/>
          <a:sy n="65" d="100"/>
        </p:scale>
        <p:origin x="834" y="60"/>
      </p:cViewPr>
      <p:guideLst>
        <p:guide orient="horz" pos="1358"/>
        <p:guide pos="3686"/>
      </p:guideLst>
    </p:cSldViewPr>
  </p:slideViewPr>
  <p:notesTextViewPr>
    <p:cViewPr>
      <p:scale>
        <a:sx n="1" d="1"/>
        <a:sy n="1" d="1"/>
      </p:scale>
      <p:origin x="0" y="0"/>
    </p:cViewPr>
  </p:notesTextViewPr>
  <p:sorterViewPr>
    <p:cViewPr>
      <p:scale>
        <a:sx n="100" d="100"/>
        <a:sy n="100" d="100"/>
      </p:scale>
      <p:origin x="0" y="-625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charset="-122"/>
              </a:rPr>
              <a:t>2022/8/29</a:t>
            </a:fld>
            <a:endParaRPr lang="zh-CN" altLang="en-US">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charset="-122"/>
              </a:rPr>
              <a:t>‹#›</a:t>
            </a:fld>
            <a:endParaRPr lang="zh-CN" altLang="en-US">
              <a:ea typeface="思源黑体 CN Light" panose="020B03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C07B87CD-54B4-4E9A-B40F-926276AE1BCE}"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5B1D3E1B-6EFF-4A75-A3C0-EE4BF997391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5970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10188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71407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38771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20038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0560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Deklarasi</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BE1"/>
                </a:solidFill>
                <a:effectLst/>
                <a:latin typeface="Courier New" panose="02070309020205020404" pitchFamily="49" charset="0"/>
                <a:cs typeface="Courier New" panose="02070309020205020404" pitchFamily="49" charset="0"/>
              </a:rPr>
              <a:t>public class </a:t>
            </a:r>
            <a:r>
              <a:rPr kumimoji="0" lang="en-US" altLang="en-US" b="0" i="0" u="none" strike="noStrike" cap="none" normalizeH="0" baseline="0" dirty="0" err="1">
                <a:ln>
                  <a:noFill/>
                </a:ln>
                <a:effectLst/>
                <a:latin typeface="Courier New" panose="02070309020205020404" pitchFamily="49" charset="0"/>
                <a:cs typeface="Courier New" panose="02070309020205020404" pitchFamily="49" charset="0"/>
              </a:rPr>
              <a:t>Kendaraan</a:t>
            </a:r>
            <a:r>
              <a:rPr lang="en-US" altLang="en-US" dirty="0">
                <a:solidFill>
                  <a:srgbClr val="101BE1"/>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Konstruktor</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dengan</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parameter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public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Kendaraan</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(String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nama</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System.out.println</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(“Nama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Kendaraan</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Adalah</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nama</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a:t>
            </a:r>
            <a:endPar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B15D0"/>
                </a:solidFill>
                <a:effectLst/>
                <a:latin typeface="Courier New" panose="02070309020205020404" pitchFamily="49" charset="0"/>
                <a:cs typeface="Courier New" panose="02070309020205020404" pitchFamily="49" charset="0"/>
              </a:rPr>
              <a:t>Public static void </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main (String[]</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args</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perintah</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untuk</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membuat</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objek</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jenis</a:t>
            </a:r>
            <a:endParaRPr lang="en-US" altLang="en-US" dirty="0">
              <a:solidFill>
                <a:schemeClr val="tx1">
                  <a:lumMod val="75000"/>
                  <a:lumOff val="25000"/>
                </a:schemeClr>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Kendaraan</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jenis</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B15D0"/>
                </a:solidFill>
                <a:effectLst/>
                <a:latin typeface="Courier New" panose="02070309020205020404" pitchFamily="49" charset="0"/>
                <a:cs typeface="Courier New" panose="02070309020205020404" pitchFamily="49" charset="0"/>
              </a:rPr>
              <a:t>new</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Kendaraan</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Pesawat</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Terbang</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 </a:t>
            </a:r>
          </a:p>
          <a:p>
            <a:pPr lvl="0"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effectLst/>
              <a:latin typeface="Courier New" panose="02070309020205020404" pitchFamily="49" charset="0"/>
              <a:cs typeface="Courier New" panose="02070309020205020404" pitchFamily="49" charset="0"/>
            </a:endParaRPr>
          </a:p>
          <a:p>
            <a:endParaRPr lang="zh-CN" altLang="en-US" dirty="0"/>
          </a:p>
        </p:txBody>
      </p:sp>
    </p:spTree>
    <p:extLst>
      <p:ext uri="{BB962C8B-B14F-4D97-AF65-F5344CB8AC3E}">
        <p14:creationId xmlns:p14="http://schemas.microsoft.com/office/powerpoint/2010/main" val="704694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8167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Object-oriented programming </a:t>
            </a:r>
            <a:r>
              <a:rPr lang="en-US" altLang="zh-CN" sz="1200" dirty="0" err="1">
                <a:solidFill>
                  <a:schemeClr val="bg2">
                    <a:lumMod val="25000"/>
                  </a:schemeClr>
                </a:solidFill>
                <a:latin typeface="思源黑体 CN Light" panose="020B0300000000000000" charset="-122"/>
                <a:ea typeface="思源黑体 CN Light" panose="020B0300000000000000" charset="-122"/>
              </a:rPr>
              <a:t>atau</a:t>
            </a:r>
            <a:r>
              <a:rPr lang="en-US" altLang="zh-CN" sz="1200" dirty="0">
                <a:solidFill>
                  <a:schemeClr val="bg2">
                    <a:lumMod val="25000"/>
                  </a:schemeClr>
                </a:solidFill>
                <a:latin typeface="思源黑体 CN Light" panose="020B0300000000000000" charset="-122"/>
                <a:ea typeface="思源黑体 CN Light" panose="020B0300000000000000" charset="-122"/>
              </a:rPr>
              <a:t> OOP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adalah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suatu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metode</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pemrograman</a:t>
            </a:r>
            <a:r>
              <a:rPr lang="en-US" altLang="zh-CN" sz="1200" dirty="0">
                <a:solidFill>
                  <a:schemeClr val="bg2">
                    <a:lumMod val="25000"/>
                  </a:schemeClr>
                </a:solidFill>
                <a:latin typeface="思源黑体 CN Light" panose="020B0300000000000000" charset="-122"/>
                <a:ea typeface="思源黑体 CN Light" panose="020B0300000000000000" charset="-122"/>
              </a:rPr>
              <a:t>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berorientasi</a:t>
            </a:r>
            <a:r>
              <a:rPr lang="en-US" altLang="zh-CN" sz="1200" dirty="0">
                <a:solidFill>
                  <a:schemeClr val="bg2">
                    <a:lumMod val="25000"/>
                  </a:schemeClr>
                </a:solidFill>
                <a:latin typeface="思源黑体 CN Light" panose="020B0300000000000000" charset="-122"/>
                <a:ea typeface="思源黑体 CN Light" panose="020B0300000000000000" charset="-122"/>
              </a:rPr>
              <a:t> pada </a:t>
            </a:r>
            <a:r>
              <a:rPr lang="en-US" altLang="zh-CN" sz="1200" dirty="0" err="1">
                <a:solidFill>
                  <a:schemeClr val="bg2">
                    <a:lumMod val="25000"/>
                  </a:schemeClr>
                </a:solidFill>
                <a:latin typeface="思源黑体 CN Light" panose="020B0300000000000000" charset="-122"/>
                <a:ea typeface="思源黑体 CN Light" panose="020B0300000000000000" charset="-122"/>
              </a:rPr>
              <a:t>objek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Program-program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telah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merupakan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gabungan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dari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beberapa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komponen-komponen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kecil</a:t>
            </a:r>
            <a:r>
              <a:rPr lang="en-US" altLang="zh-CN" sz="1200" dirty="0">
                <a:solidFill>
                  <a:schemeClr val="bg2">
                    <a:lumMod val="25000"/>
                  </a:schemeClr>
                </a:solidFill>
                <a:latin typeface="思源黑体 CN Light" panose="020B0300000000000000" charset="-122"/>
                <a:ea typeface="思源黑体 CN Light" panose="020B0300000000000000" charset="-122"/>
              </a:rPr>
              <a:t>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sudah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sebelumnya</a:t>
            </a:r>
            <a:r>
              <a:rPr lang="en-US" altLang="zh-CN" sz="1200" dirty="0">
                <a:solidFill>
                  <a:schemeClr val="bg2">
                    <a:lumMod val="25000"/>
                  </a:schemeClr>
                </a:solidFill>
                <a:latin typeface="思源黑体 CN Light" panose="020B0300000000000000" charset="-122"/>
                <a:ea typeface="思源黑体 CN Light" panose="020B0300000000000000" charset="-122"/>
              </a:rPr>
              <a:t>.</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Hal </a:t>
            </a:r>
            <a:r>
              <a:rPr lang="en-US" altLang="zh-CN" sz="1200" dirty="0" err="1">
                <a:solidFill>
                  <a:schemeClr val="bg2">
                    <a:lumMod val="25000"/>
                  </a:schemeClr>
                </a:solidFill>
                <a:latin typeface="思源黑体 CN Light" panose="020B0300000000000000" charset="-122"/>
                <a:ea typeface="思源黑体 CN Light" panose="020B0300000000000000" charset="-122"/>
              </a:rPr>
              <a:t>itu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dapat</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mempermudah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pekerjaan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seorang</a:t>
            </a:r>
            <a:r>
              <a:rPr lang="en-US" altLang="zh-CN" sz="1200" dirty="0">
                <a:solidFill>
                  <a:schemeClr val="bg2">
                    <a:lumMod val="25000"/>
                  </a:schemeClr>
                </a:solidFill>
                <a:latin typeface="思源黑体 CN Light" panose="020B0300000000000000" charset="-122"/>
                <a:ea typeface="思源黑体 CN Light" panose="020B0300000000000000" charset="-122"/>
              </a:rPr>
              <a:t> programmer </a:t>
            </a:r>
            <a:r>
              <a:rPr lang="en-US" altLang="zh-CN" sz="1200" dirty="0" err="1">
                <a:solidFill>
                  <a:schemeClr val="bg2">
                    <a:lumMod val="25000"/>
                  </a:schemeClr>
                </a:solidFill>
                <a:latin typeface="思源黑体 CN Light" panose="020B0300000000000000" charset="-122"/>
                <a:ea typeface="思源黑体 CN Light" panose="020B0300000000000000" charset="-122"/>
              </a:rPr>
              <a:t>dalam</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melakukan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pengembangan</a:t>
            </a:r>
            <a:r>
              <a:rPr lang="en-US" altLang="zh-CN" sz="1200" dirty="0">
                <a:solidFill>
                  <a:schemeClr val="bg2">
                    <a:lumMod val="25000"/>
                  </a:schemeClr>
                </a:solidFill>
                <a:latin typeface="思源黑体 CN Light" panose="020B0300000000000000" charset="-122"/>
                <a:ea typeface="思源黑体 CN Light" panose="020B0300000000000000" charset="-122"/>
              </a:rPr>
              <a:t> program.</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err="1">
                <a:solidFill>
                  <a:schemeClr val="bg2">
                    <a:lumMod val="25000"/>
                  </a:schemeClr>
                </a:solidFill>
                <a:latin typeface="思源黑体 CN Light" panose="020B0300000000000000" charset="-122"/>
                <a:ea typeface="思源黑体 CN Light" panose="020B0300000000000000" charset="-122"/>
              </a:rPr>
              <a:t>Objek-objek</a:t>
            </a:r>
            <a:r>
              <a:rPr lang="en-US" altLang="zh-CN" sz="1200" dirty="0">
                <a:solidFill>
                  <a:schemeClr val="bg2">
                    <a:lumMod val="25000"/>
                  </a:schemeClr>
                </a:solidFill>
                <a:latin typeface="思源黑体 CN Light" panose="020B0300000000000000" charset="-122"/>
                <a:ea typeface="思源黑体 CN Light" panose="020B0300000000000000" charset="-122"/>
              </a:rPr>
              <a:t>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saling</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berkaitan</a:t>
            </a:r>
            <a:r>
              <a:rPr lang="en-US" altLang="zh-CN" sz="1200" dirty="0">
                <a:solidFill>
                  <a:schemeClr val="bg2">
                    <a:lumMod val="25000"/>
                  </a:schemeClr>
                </a:solidFill>
                <a:latin typeface="思源黑体 CN Light" panose="020B0300000000000000" charset="-122"/>
                <a:ea typeface="思源黑体 CN Light" panose="020B0300000000000000" charset="-122"/>
              </a:rPr>
              <a:t> dan </a:t>
            </a:r>
            <a:r>
              <a:rPr lang="en-US" altLang="zh-CN" sz="1200" dirty="0" err="1">
                <a:solidFill>
                  <a:schemeClr val="bg2">
                    <a:lumMod val="25000"/>
                  </a:schemeClr>
                </a:solidFill>
                <a:latin typeface="思源黑体 CN Light" panose="020B0300000000000000" charset="-122"/>
                <a:ea typeface="思源黑体 CN Light" panose="020B0300000000000000" charset="-122"/>
              </a:rPr>
              <a:t>disusun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kedalam</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satu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kelompok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ini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disebut</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dengan</a:t>
            </a:r>
            <a:r>
              <a:rPr lang="en-US" altLang="zh-CN" sz="1200" dirty="0">
                <a:solidFill>
                  <a:schemeClr val="bg2">
                    <a:lumMod val="25000"/>
                  </a:schemeClr>
                </a:solidFill>
                <a:latin typeface="思源黑体 CN Light" panose="020B0300000000000000" charset="-122"/>
                <a:ea typeface="思源黑体 CN Light" panose="020B0300000000000000" charset="-122"/>
              </a:rPr>
              <a:t> class. </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err="1">
                <a:solidFill>
                  <a:schemeClr val="bg2">
                    <a:lumMod val="25000"/>
                  </a:schemeClr>
                </a:solidFill>
                <a:latin typeface="思源黑体 CN Light" panose="020B0300000000000000" charset="-122"/>
                <a:ea typeface="思源黑体 CN Light" panose="020B0300000000000000" charset="-122"/>
              </a:rPr>
              <a:t>Nantinya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objek-objek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tersebut</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akan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saling</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berinteraksi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untuk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menyelesaikan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masalah</a:t>
            </a:r>
            <a:r>
              <a:rPr lang="en-US" altLang="zh-CN" sz="1200" dirty="0">
                <a:solidFill>
                  <a:schemeClr val="bg2">
                    <a:lumMod val="25000"/>
                  </a:schemeClr>
                </a:solidFill>
                <a:latin typeface="思源黑体 CN Light" panose="020B0300000000000000" charset="-122"/>
                <a:ea typeface="思源黑体 CN Light" panose="020B0300000000000000" charset="-122"/>
              </a:rPr>
              <a:t> program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rumit</a:t>
            </a:r>
            <a:r>
              <a:rPr lang="en-US" altLang="zh-CN" sz="1200" dirty="0">
                <a:solidFill>
                  <a:schemeClr val="bg2">
                    <a:lumMod val="25000"/>
                  </a:schemeClr>
                </a:solidFill>
                <a:latin typeface="思源黑体 CN Light" panose="020B0300000000000000" charset="-122"/>
                <a:ea typeface="思源黑体 CN Light" panose="020B0300000000000000" charset="-122"/>
              </a:rPr>
              <a:t>.</a:t>
            </a:r>
            <a:endParaRPr lang="zh-CN" altLang="en-US" sz="1200" dirty="0">
              <a:solidFill>
                <a:schemeClr val="bg2">
                  <a:lumMod val="25000"/>
                </a:schemeClr>
              </a:solidFill>
              <a:latin typeface="思源黑体 CN Light" panose="020B0300000000000000" charset="-122"/>
              <a:ea typeface="思源黑体 CN Light" panose="020B0300000000000000" charset="-122"/>
            </a:endParaRPr>
          </a:p>
          <a:p>
            <a:endParaRPr lang="en-US" altLang="zh-CN" dirty="0"/>
          </a:p>
          <a:p>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Jika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sebelumnya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1"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developer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harus</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berfokus</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pada </a:t>
            </a:r>
            <a:r>
              <a:rPr lang="en-US" sz="1200" b="0" i="1"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logic</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yang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akan</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dimanipulasi</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dengan</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OOP, </a:t>
            </a:r>
            <a:r>
              <a:rPr lang="en-US" sz="1200" b="0" i="1"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developer</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dapat</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lebih</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terfokus</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pada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objeknya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saja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untuk</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dimanipulasi</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Object-oriented programming </a:t>
            </a:r>
            <a:r>
              <a:rPr lang="en-US" altLang="zh-CN" sz="1200" dirty="0" err="1">
                <a:solidFill>
                  <a:schemeClr val="bg2">
                    <a:lumMod val="25000"/>
                  </a:schemeClr>
                </a:solidFill>
                <a:latin typeface="思源黑体 CN Light" panose="020B0300000000000000" charset="-122"/>
                <a:ea typeface="思源黑体 CN Light" panose="020B0300000000000000" charset="-122"/>
              </a:rPr>
              <a:t>atau</a:t>
            </a:r>
            <a:r>
              <a:rPr lang="en-US" altLang="zh-CN" sz="1200" dirty="0">
                <a:solidFill>
                  <a:schemeClr val="bg2">
                    <a:lumMod val="25000"/>
                  </a:schemeClr>
                </a:solidFill>
                <a:latin typeface="思源黑体 CN Light" panose="020B0300000000000000" charset="-122"/>
                <a:ea typeface="思源黑体 CN Light" panose="020B0300000000000000" charset="-122"/>
              </a:rPr>
              <a:t> OOP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adalah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suatu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metode</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pemrograman</a:t>
            </a:r>
            <a:r>
              <a:rPr lang="en-US" altLang="zh-CN" sz="1200" dirty="0">
                <a:solidFill>
                  <a:schemeClr val="bg2">
                    <a:lumMod val="25000"/>
                  </a:schemeClr>
                </a:solidFill>
                <a:latin typeface="思源黑体 CN Light" panose="020B0300000000000000" charset="-122"/>
                <a:ea typeface="思源黑体 CN Light" panose="020B0300000000000000" charset="-122"/>
              </a:rPr>
              <a:t>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berorientasi</a:t>
            </a:r>
            <a:r>
              <a:rPr lang="en-US" altLang="zh-CN" sz="1200" dirty="0">
                <a:solidFill>
                  <a:schemeClr val="bg2">
                    <a:lumMod val="25000"/>
                  </a:schemeClr>
                </a:solidFill>
                <a:latin typeface="思源黑体 CN Light" panose="020B0300000000000000" charset="-122"/>
                <a:ea typeface="思源黑体 CN Light" panose="020B0300000000000000" charset="-122"/>
              </a:rPr>
              <a:t> pada </a:t>
            </a:r>
            <a:r>
              <a:rPr lang="en-US" altLang="zh-CN" sz="1200" dirty="0" err="1">
                <a:solidFill>
                  <a:schemeClr val="bg2">
                    <a:lumMod val="25000"/>
                  </a:schemeClr>
                </a:solidFill>
                <a:latin typeface="思源黑体 CN Light" panose="020B0300000000000000" charset="-122"/>
                <a:ea typeface="思源黑体 CN Light" panose="020B0300000000000000" charset="-122"/>
              </a:rPr>
              <a:t>objek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Program-program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telah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merupakan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gabungan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dari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beberapa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komponen-komponen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kecil</a:t>
            </a:r>
            <a:r>
              <a:rPr lang="en-US" altLang="zh-CN" sz="1200" dirty="0">
                <a:solidFill>
                  <a:schemeClr val="bg2">
                    <a:lumMod val="25000"/>
                  </a:schemeClr>
                </a:solidFill>
                <a:latin typeface="思源黑体 CN Light" panose="020B0300000000000000" charset="-122"/>
                <a:ea typeface="思源黑体 CN Light" panose="020B0300000000000000" charset="-122"/>
              </a:rPr>
              <a:t>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sudah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sebelumnya</a:t>
            </a:r>
            <a:r>
              <a:rPr lang="en-US" altLang="zh-CN" sz="1200" dirty="0">
                <a:solidFill>
                  <a:schemeClr val="bg2">
                    <a:lumMod val="25000"/>
                  </a:schemeClr>
                </a:solidFill>
                <a:latin typeface="思源黑体 CN Light" panose="020B0300000000000000" charset="-122"/>
                <a:ea typeface="思源黑体 CN Light" panose="020B0300000000000000" charset="-122"/>
              </a:rPr>
              <a:t>.</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Hal </a:t>
            </a:r>
            <a:r>
              <a:rPr lang="en-US" altLang="zh-CN" sz="1200" dirty="0" err="1">
                <a:solidFill>
                  <a:schemeClr val="bg2">
                    <a:lumMod val="25000"/>
                  </a:schemeClr>
                </a:solidFill>
                <a:latin typeface="思源黑体 CN Light" panose="020B0300000000000000" charset="-122"/>
                <a:ea typeface="思源黑体 CN Light" panose="020B0300000000000000" charset="-122"/>
              </a:rPr>
              <a:t>itu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dapat</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mempermudah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pekerjaan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seorang</a:t>
            </a:r>
            <a:r>
              <a:rPr lang="en-US" altLang="zh-CN" sz="1200" dirty="0">
                <a:solidFill>
                  <a:schemeClr val="bg2">
                    <a:lumMod val="25000"/>
                  </a:schemeClr>
                </a:solidFill>
                <a:latin typeface="思源黑体 CN Light" panose="020B0300000000000000" charset="-122"/>
                <a:ea typeface="思源黑体 CN Light" panose="020B0300000000000000" charset="-122"/>
              </a:rPr>
              <a:t> programmer </a:t>
            </a:r>
            <a:r>
              <a:rPr lang="en-US" altLang="zh-CN" sz="1200" dirty="0" err="1">
                <a:solidFill>
                  <a:schemeClr val="bg2">
                    <a:lumMod val="25000"/>
                  </a:schemeClr>
                </a:solidFill>
                <a:latin typeface="思源黑体 CN Light" panose="020B0300000000000000" charset="-122"/>
                <a:ea typeface="思源黑体 CN Light" panose="020B0300000000000000" charset="-122"/>
              </a:rPr>
              <a:t>dalam</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melakukan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pengembangan</a:t>
            </a:r>
            <a:r>
              <a:rPr lang="en-US" altLang="zh-CN" sz="1200" dirty="0">
                <a:solidFill>
                  <a:schemeClr val="bg2">
                    <a:lumMod val="25000"/>
                  </a:schemeClr>
                </a:solidFill>
                <a:latin typeface="思源黑体 CN Light" panose="020B0300000000000000" charset="-122"/>
                <a:ea typeface="思源黑体 CN Light" panose="020B0300000000000000" charset="-122"/>
              </a:rPr>
              <a:t> program.</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err="1">
                <a:solidFill>
                  <a:schemeClr val="bg2">
                    <a:lumMod val="25000"/>
                  </a:schemeClr>
                </a:solidFill>
                <a:latin typeface="思源黑体 CN Light" panose="020B0300000000000000" charset="-122"/>
                <a:ea typeface="思源黑体 CN Light" panose="020B0300000000000000" charset="-122"/>
              </a:rPr>
              <a:t>Objek-objek</a:t>
            </a:r>
            <a:r>
              <a:rPr lang="en-US" altLang="zh-CN" sz="1200" dirty="0">
                <a:solidFill>
                  <a:schemeClr val="bg2">
                    <a:lumMod val="25000"/>
                  </a:schemeClr>
                </a:solidFill>
                <a:latin typeface="思源黑体 CN Light" panose="020B0300000000000000" charset="-122"/>
                <a:ea typeface="思源黑体 CN Light" panose="020B0300000000000000" charset="-122"/>
              </a:rPr>
              <a:t>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saling</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berkaitan</a:t>
            </a:r>
            <a:r>
              <a:rPr lang="en-US" altLang="zh-CN" sz="1200" dirty="0">
                <a:solidFill>
                  <a:schemeClr val="bg2">
                    <a:lumMod val="25000"/>
                  </a:schemeClr>
                </a:solidFill>
                <a:latin typeface="思源黑体 CN Light" panose="020B0300000000000000" charset="-122"/>
                <a:ea typeface="思源黑体 CN Light" panose="020B0300000000000000" charset="-122"/>
              </a:rPr>
              <a:t> dan </a:t>
            </a:r>
            <a:r>
              <a:rPr lang="en-US" altLang="zh-CN" sz="1200" dirty="0" err="1">
                <a:solidFill>
                  <a:schemeClr val="bg2">
                    <a:lumMod val="25000"/>
                  </a:schemeClr>
                </a:solidFill>
                <a:latin typeface="思源黑体 CN Light" panose="020B0300000000000000" charset="-122"/>
                <a:ea typeface="思源黑体 CN Light" panose="020B0300000000000000" charset="-122"/>
              </a:rPr>
              <a:t>disusun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kedalam</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satu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kelompok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ini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disebut</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dengan</a:t>
            </a:r>
            <a:r>
              <a:rPr lang="en-US" altLang="zh-CN" sz="1200" dirty="0">
                <a:solidFill>
                  <a:schemeClr val="bg2">
                    <a:lumMod val="25000"/>
                  </a:schemeClr>
                </a:solidFill>
                <a:latin typeface="思源黑体 CN Light" panose="020B0300000000000000" charset="-122"/>
                <a:ea typeface="思源黑体 CN Light" panose="020B0300000000000000" charset="-122"/>
              </a:rPr>
              <a:t> class. </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err="1">
                <a:solidFill>
                  <a:schemeClr val="bg2">
                    <a:lumMod val="25000"/>
                  </a:schemeClr>
                </a:solidFill>
                <a:latin typeface="思源黑体 CN Light" panose="020B0300000000000000" charset="-122"/>
                <a:ea typeface="思源黑体 CN Light" panose="020B0300000000000000" charset="-122"/>
              </a:rPr>
              <a:t>Nantinya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objek-objek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tersebut</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akan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saling</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berinteraksi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untuk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menyelesaikan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masalah</a:t>
            </a:r>
            <a:r>
              <a:rPr lang="en-US" altLang="zh-CN" sz="1200" dirty="0">
                <a:solidFill>
                  <a:schemeClr val="bg2">
                    <a:lumMod val="25000"/>
                  </a:schemeClr>
                </a:solidFill>
                <a:latin typeface="思源黑体 CN Light" panose="020B0300000000000000" charset="-122"/>
                <a:ea typeface="思源黑体 CN Light" panose="020B0300000000000000" charset="-122"/>
              </a:rPr>
              <a:t> program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rumit</a:t>
            </a:r>
            <a:r>
              <a:rPr lang="en-US" altLang="zh-CN" sz="1200" dirty="0">
                <a:solidFill>
                  <a:schemeClr val="bg2">
                    <a:lumMod val="25000"/>
                  </a:schemeClr>
                </a:solidFill>
                <a:latin typeface="思源黑体 CN Light" panose="020B0300000000000000" charset="-122"/>
                <a:ea typeface="思源黑体 CN Light" panose="020B0300000000000000" charset="-122"/>
              </a:rPr>
              <a:t>.</a:t>
            </a:r>
            <a:endParaRPr lang="zh-CN" altLang="en-US" sz="1200" dirty="0">
              <a:solidFill>
                <a:schemeClr val="bg2">
                  <a:lumMod val="25000"/>
                </a:schemeClr>
              </a:solidFill>
              <a:latin typeface="思源黑体 CN Light" panose="020B0300000000000000" charset="-122"/>
              <a:ea typeface="思源黑体 CN Light" panose="020B0300000000000000" charset="-122"/>
            </a:endParaRPr>
          </a:p>
          <a:p>
            <a:endParaRPr lang="en-US" altLang="zh-CN" dirty="0"/>
          </a:p>
          <a:p>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Jika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sebelumnya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1"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developer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harus</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berfokus</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pada </a:t>
            </a:r>
            <a:r>
              <a:rPr lang="en-US" sz="1200" b="0" i="1"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logic</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yang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akan</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dimanipulasi</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dengan</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OOP, </a:t>
            </a:r>
            <a:r>
              <a:rPr lang="en-US" sz="1200" b="0" i="1"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developer</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dapat</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lebih</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terfokus</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pada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objeknya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saja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untuk</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dimanipulasi</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endParaRPr lang="zh-CN" altLang="en-US" dirty="0"/>
          </a:p>
        </p:txBody>
      </p:sp>
    </p:spTree>
    <p:extLst>
      <p:ext uri="{BB962C8B-B14F-4D97-AF65-F5344CB8AC3E}">
        <p14:creationId xmlns:p14="http://schemas.microsoft.com/office/powerpoint/2010/main" val="94429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Object-oriented programming </a:t>
            </a:r>
            <a:r>
              <a:rPr lang="en-US" altLang="zh-CN" sz="1200" dirty="0" err="1">
                <a:solidFill>
                  <a:schemeClr val="bg2">
                    <a:lumMod val="25000"/>
                  </a:schemeClr>
                </a:solidFill>
                <a:latin typeface="思源黑体 CN Light" panose="020B0300000000000000" charset="-122"/>
                <a:ea typeface="思源黑体 CN Light" panose="020B0300000000000000" charset="-122"/>
              </a:rPr>
              <a:t>atau</a:t>
            </a:r>
            <a:r>
              <a:rPr lang="en-US" altLang="zh-CN" sz="1200" dirty="0">
                <a:solidFill>
                  <a:schemeClr val="bg2">
                    <a:lumMod val="25000"/>
                  </a:schemeClr>
                </a:solidFill>
                <a:latin typeface="思源黑体 CN Light" panose="020B0300000000000000" charset="-122"/>
                <a:ea typeface="思源黑体 CN Light" panose="020B0300000000000000" charset="-122"/>
              </a:rPr>
              <a:t> OOP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adalah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suatu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metode</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pemrograman</a:t>
            </a:r>
            <a:r>
              <a:rPr lang="en-US" altLang="zh-CN" sz="1200" dirty="0">
                <a:solidFill>
                  <a:schemeClr val="bg2">
                    <a:lumMod val="25000"/>
                  </a:schemeClr>
                </a:solidFill>
                <a:latin typeface="思源黑体 CN Light" panose="020B0300000000000000" charset="-122"/>
                <a:ea typeface="思源黑体 CN Light" panose="020B0300000000000000" charset="-122"/>
              </a:rPr>
              <a:t>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berorientasi</a:t>
            </a:r>
            <a:r>
              <a:rPr lang="en-US" altLang="zh-CN" sz="1200" dirty="0">
                <a:solidFill>
                  <a:schemeClr val="bg2">
                    <a:lumMod val="25000"/>
                  </a:schemeClr>
                </a:solidFill>
                <a:latin typeface="思源黑体 CN Light" panose="020B0300000000000000" charset="-122"/>
                <a:ea typeface="思源黑体 CN Light" panose="020B0300000000000000" charset="-122"/>
              </a:rPr>
              <a:t> pada </a:t>
            </a:r>
            <a:r>
              <a:rPr lang="en-US" altLang="zh-CN" sz="1200" dirty="0" err="1">
                <a:solidFill>
                  <a:schemeClr val="bg2">
                    <a:lumMod val="25000"/>
                  </a:schemeClr>
                </a:solidFill>
                <a:latin typeface="思源黑体 CN Light" panose="020B0300000000000000" charset="-122"/>
                <a:ea typeface="思源黑体 CN Light" panose="020B0300000000000000" charset="-122"/>
              </a:rPr>
              <a:t>objek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Program-program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telah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merupakan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gabungan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dari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beberapa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komponen-komponen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kecil</a:t>
            </a:r>
            <a:r>
              <a:rPr lang="en-US" altLang="zh-CN" sz="1200" dirty="0">
                <a:solidFill>
                  <a:schemeClr val="bg2">
                    <a:lumMod val="25000"/>
                  </a:schemeClr>
                </a:solidFill>
                <a:latin typeface="思源黑体 CN Light" panose="020B0300000000000000" charset="-122"/>
                <a:ea typeface="思源黑体 CN Light" panose="020B0300000000000000" charset="-122"/>
              </a:rPr>
              <a:t>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sudah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sebelumnya</a:t>
            </a:r>
            <a:r>
              <a:rPr lang="en-US" altLang="zh-CN" sz="1200" dirty="0">
                <a:solidFill>
                  <a:schemeClr val="bg2">
                    <a:lumMod val="25000"/>
                  </a:schemeClr>
                </a:solidFill>
                <a:latin typeface="思源黑体 CN Light" panose="020B0300000000000000" charset="-122"/>
                <a:ea typeface="思源黑体 CN Light" panose="020B0300000000000000" charset="-122"/>
              </a:rPr>
              <a:t>.</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Hal </a:t>
            </a:r>
            <a:r>
              <a:rPr lang="en-US" altLang="zh-CN" sz="1200" dirty="0" err="1">
                <a:solidFill>
                  <a:schemeClr val="bg2">
                    <a:lumMod val="25000"/>
                  </a:schemeClr>
                </a:solidFill>
                <a:latin typeface="思源黑体 CN Light" panose="020B0300000000000000" charset="-122"/>
                <a:ea typeface="思源黑体 CN Light" panose="020B0300000000000000" charset="-122"/>
              </a:rPr>
              <a:t>itu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dapat</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mempermudah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pekerjaan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seorang</a:t>
            </a:r>
            <a:r>
              <a:rPr lang="en-US" altLang="zh-CN" sz="1200" dirty="0">
                <a:solidFill>
                  <a:schemeClr val="bg2">
                    <a:lumMod val="25000"/>
                  </a:schemeClr>
                </a:solidFill>
                <a:latin typeface="思源黑体 CN Light" panose="020B0300000000000000" charset="-122"/>
                <a:ea typeface="思源黑体 CN Light" panose="020B0300000000000000" charset="-122"/>
              </a:rPr>
              <a:t> programmer </a:t>
            </a:r>
            <a:r>
              <a:rPr lang="en-US" altLang="zh-CN" sz="1200" dirty="0" err="1">
                <a:solidFill>
                  <a:schemeClr val="bg2">
                    <a:lumMod val="25000"/>
                  </a:schemeClr>
                </a:solidFill>
                <a:latin typeface="思源黑体 CN Light" panose="020B0300000000000000" charset="-122"/>
                <a:ea typeface="思源黑体 CN Light" panose="020B0300000000000000" charset="-122"/>
              </a:rPr>
              <a:t>dalam</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melakukan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pengembangan</a:t>
            </a:r>
            <a:r>
              <a:rPr lang="en-US" altLang="zh-CN" sz="1200" dirty="0">
                <a:solidFill>
                  <a:schemeClr val="bg2">
                    <a:lumMod val="25000"/>
                  </a:schemeClr>
                </a:solidFill>
                <a:latin typeface="思源黑体 CN Light" panose="020B0300000000000000" charset="-122"/>
                <a:ea typeface="思源黑体 CN Light" panose="020B0300000000000000" charset="-122"/>
              </a:rPr>
              <a:t> program.</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err="1">
                <a:solidFill>
                  <a:schemeClr val="bg2">
                    <a:lumMod val="25000"/>
                  </a:schemeClr>
                </a:solidFill>
                <a:latin typeface="思源黑体 CN Light" panose="020B0300000000000000" charset="-122"/>
                <a:ea typeface="思源黑体 CN Light" panose="020B0300000000000000" charset="-122"/>
              </a:rPr>
              <a:t>Objek-objek</a:t>
            </a:r>
            <a:r>
              <a:rPr lang="en-US" altLang="zh-CN" sz="1200" dirty="0">
                <a:solidFill>
                  <a:schemeClr val="bg2">
                    <a:lumMod val="25000"/>
                  </a:schemeClr>
                </a:solidFill>
                <a:latin typeface="思源黑体 CN Light" panose="020B0300000000000000" charset="-122"/>
                <a:ea typeface="思源黑体 CN Light" panose="020B0300000000000000" charset="-122"/>
              </a:rPr>
              <a:t>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saling</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berkaitan</a:t>
            </a:r>
            <a:r>
              <a:rPr lang="en-US" altLang="zh-CN" sz="1200" dirty="0">
                <a:solidFill>
                  <a:schemeClr val="bg2">
                    <a:lumMod val="25000"/>
                  </a:schemeClr>
                </a:solidFill>
                <a:latin typeface="思源黑体 CN Light" panose="020B0300000000000000" charset="-122"/>
                <a:ea typeface="思源黑体 CN Light" panose="020B0300000000000000" charset="-122"/>
              </a:rPr>
              <a:t> dan </a:t>
            </a:r>
            <a:r>
              <a:rPr lang="en-US" altLang="zh-CN" sz="1200" dirty="0" err="1">
                <a:solidFill>
                  <a:schemeClr val="bg2">
                    <a:lumMod val="25000"/>
                  </a:schemeClr>
                </a:solidFill>
                <a:latin typeface="思源黑体 CN Light" panose="020B0300000000000000" charset="-122"/>
                <a:ea typeface="思源黑体 CN Light" panose="020B0300000000000000" charset="-122"/>
              </a:rPr>
              <a:t>disusun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kedalam</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satu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kelompok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ini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disebut</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dengan</a:t>
            </a:r>
            <a:r>
              <a:rPr lang="en-US" altLang="zh-CN" sz="1200" dirty="0">
                <a:solidFill>
                  <a:schemeClr val="bg2">
                    <a:lumMod val="25000"/>
                  </a:schemeClr>
                </a:solidFill>
                <a:latin typeface="思源黑体 CN Light" panose="020B0300000000000000" charset="-122"/>
                <a:ea typeface="思源黑体 CN Light" panose="020B0300000000000000" charset="-122"/>
              </a:rPr>
              <a:t> class. </a:t>
            </a:r>
          </a:p>
          <a:p>
            <a:pPr>
              <a:lnSpc>
                <a:spcPct val="15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150000"/>
              </a:lnSpc>
            </a:pPr>
            <a:r>
              <a:rPr lang="en-US" altLang="zh-CN" sz="1200" dirty="0" err="1">
                <a:solidFill>
                  <a:schemeClr val="bg2">
                    <a:lumMod val="25000"/>
                  </a:schemeClr>
                </a:solidFill>
                <a:latin typeface="思源黑体 CN Light" panose="020B0300000000000000" charset="-122"/>
                <a:ea typeface="思源黑体 CN Light" panose="020B0300000000000000" charset="-122"/>
              </a:rPr>
              <a:t>Nantinya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objek-objek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tersebut</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akan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saling</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berinteraksi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untuk</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menyelesaikan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masalah</a:t>
            </a:r>
            <a:r>
              <a:rPr lang="en-US" altLang="zh-CN" sz="1200" dirty="0">
                <a:solidFill>
                  <a:schemeClr val="bg2">
                    <a:lumMod val="25000"/>
                  </a:schemeClr>
                </a:solidFill>
                <a:latin typeface="思源黑体 CN Light" panose="020B0300000000000000" charset="-122"/>
                <a:ea typeface="思源黑体 CN Light" panose="020B0300000000000000" charset="-122"/>
              </a:rPr>
              <a:t> program yang </a:t>
            </a:r>
            <a:r>
              <a:rPr lang="en-US" altLang="zh-CN" sz="1200" dirty="0" err="1">
                <a:solidFill>
                  <a:schemeClr val="bg2">
                    <a:lumMod val="25000"/>
                  </a:schemeClr>
                </a:solidFill>
                <a:latin typeface="思源黑体 CN Light" panose="020B0300000000000000" charset="-122"/>
                <a:ea typeface="思源黑体 CN Light" panose="020B0300000000000000" charset="-122"/>
              </a:rPr>
              <a:t>rumit</a:t>
            </a:r>
            <a:r>
              <a:rPr lang="en-US" altLang="zh-CN" sz="1200" dirty="0">
                <a:solidFill>
                  <a:schemeClr val="bg2">
                    <a:lumMod val="25000"/>
                  </a:schemeClr>
                </a:solidFill>
                <a:latin typeface="思源黑体 CN Light" panose="020B0300000000000000" charset="-122"/>
                <a:ea typeface="思源黑体 CN Light" panose="020B0300000000000000" charset="-122"/>
              </a:rPr>
              <a:t>.</a:t>
            </a:r>
            <a:endParaRPr lang="zh-CN" altLang="en-US" sz="1200" dirty="0">
              <a:solidFill>
                <a:schemeClr val="bg2">
                  <a:lumMod val="25000"/>
                </a:schemeClr>
              </a:solidFill>
              <a:latin typeface="思源黑体 CN Light" panose="020B0300000000000000" charset="-122"/>
              <a:ea typeface="思源黑体 CN Light" panose="020B0300000000000000" charset="-122"/>
            </a:endParaRPr>
          </a:p>
          <a:p>
            <a:endParaRPr lang="en-US" altLang="zh-CN" dirty="0"/>
          </a:p>
          <a:p>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Jika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sebelumnya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1"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developer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harus</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berfokus</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pada </a:t>
            </a:r>
            <a:r>
              <a:rPr lang="en-US" sz="1200" b="0" i="1"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logic</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yang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akan</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dimanipulasi</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dengan</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OOP, </a:t>
            </a:r>
            <a:r>
              <a:rPr lang="en-US" sz="1200" b="0" i="1"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developer</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dapat</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lebih</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terfokus</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pada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objeknya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saja</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untuk</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r>
              <a:rPr lang="en-US" sz="1200" b="0" i="0" kern="1200" dirty="0" err="1">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dimanipulasi</a:t>
            </a:r>
            <a:r>
              <a:rPr lang="en-US" sz="1200" b="0" i="0" kern="1200" dirty="0">
                <a:solidFill>
                  <a:schemeClr val="tx1"/>
                </a:solidFill>
                <a:effectLst/>
                <a:latin typeface="思源黑体 CN Light" panose="020B0300000000000000" charset="-122"/>
                <a:ea typeface="思源黑体 CN Light" panose="020B0300000000000000" charset="-122"/>
                <a:cs typeface="思源黑体 CN Regular" panose="020B0500000000000000" charset="-122"/>
              </a:rPr>
              <a:t>. </a:t>
            </a:r>
            <a:endParaRPr lang="zh-CN" altLang="en-US" dirty="0"/>
          </a:p>
        </p:txBody>
      </p:sp>
    </p:spTree>
    <p:extLst>
      <p:ext uri="{BB962C8B-B14F-4D97-AF65-F5344CB8AC3E}">
        <p14:creationId xmlns:p14="http://schemas.microsoft.com/office/powerpoint/2010/main" val="217919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3739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3" name="图片占位符 3" descr="蓝色的汽车&#10;&#10;描述已自动生成"/>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pic>
        <p:nvPicPr>
          <p:cNvPr id="2" name="图片 1" descr="pexels-burst-373965"/>
          <p:cNvPicPr>
            <a:picLocks noChangeAspect="1"/>
          </p:cNvPicPr>
          <p:nvPr userDrawn="1"/>
        </p:nvPicPr>
        <p:blipFill>
          <a:blip r:embed="rId4"/>
          <a:stretch>
            <a:fillRect/>
          </a:stretch>
        </p:blipFill>
        <p:spPr>
          <a:xfrm>
            <a:off x="0" y="0"/>
            <a:ext cx="12192000" cy="6858000"/>
          </a:xfrm>
          <a:prstGeom prst="rect">
            <a:avLst/>
          </a:prstGeom>
        </p:spPr>
      </p:pic>
      <p:sp>
        <p:nvSpPr>
          <p:cNvPr id="5" name="矩形 4"/>
          <p:cNvSpPr/>
          <p:nvPr userDrawn="1"/>
        </p:nvSpPr>
        <p:spPr>
          <a:xfrm>
            <a:off x="-76200" y="-85725"/>
            <a:ext cx="12363450" cy="6990715"/>
          </a:xfrm>
          <a:prstGeom prst="rect">
            <a:avLst/>
          </a:prstGeom>
          <a:solidFill>
            <a:srgbClr val="1C1F2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cs typeface="思源黑体 CN Regular" panose="020B0500000000000000"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pic>
        <p:nvPicPr>
          <p:cNvPr id="4" name="图片 3" descr="未标题-1"/>
          <p:cNvPicPr>
            <a:picLocks noChangeAspect="1"/>
          </p:cNvPicPr>
          <p:nvPr userDrawn="1"/>
        </p:nvPicPr>
        <p:blipFill>
          <a:blip r:embed="rId2"/>
          <a:stretch>
            <a:fillRect/>
          </a:stretch>
        </p:blipFill>
        <p:spPr>
          <a:xfrm>
            <a:off x="0" y="0"/>
            <a:ext cx="12192635" cy="68586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占位符 3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Effect>
                      <a14:saturation sat="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Main Slide">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8"/>
          <p:cNvSpPr>
            <a:spLocks noGrp="1"/>
          </p:cNvSpPr>
          <p:nvPr>
            <p:ph type="pic" sz="quarter" idx="10" hasCustomPrompt="1"/>
          </p:nvPr>
        </p:nvSpPr>
        <p:spPr>
          <a:xfrm>
            <a:off x="0" y="-1"/>
            <a:ext cx="12192000" cy="6858001"/>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图片占位符 8"/>
          <p:cNvSpPr>
            <a:spLocks noGrp="1"/>
          </p:cNvSpPr>
          <p:nvPr>
            <p:ph type="pic" sz="quarter" idx="10" hasCustomPrompt="1"/>
          </p:nvPr>
        </p:nvSpPr>
        <p:spPr>
          <a:xfrm>
            <a:off x="3141371" y="614765"/>
            <a:ext cx="4203326" cy="5579558"/>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图片占位符 8"/>
          <p:cNvSpPr>
            <a:spLocks noGrp="1"/>
          </p:cNvSpPr>
          <p:nvPr>
            <p:ph type="pic" sz="quarter" idx="10" hasCustomPrompt="1"/>
          </p:nvPr>
        </p:nvSpPr>
        <p:spPr>
          <a:xfrm>
            <a:off x="905515" y="744551"/>
            <a:ext cx="5230812" cy="5137150"/>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0"/>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74C160-5889-47AA-A190-2FDBE7ACE576}"/>
              </a:ext>
            </a:extLst>
          </p:cNvPr>
          <p:cNvSpPr>
            <a:spLocks noGrp="1"/>
          </p:cNvSpPr>
          <p:nvPr>
            <p:ph type="ftr" sz="quarter" idx="3"/>
          </p:nvPr>
        </p:nvSpPr>
        <p:spPr>
          <a:xfrm>
            <a:off x="117566" y="6126480"/>
            <a:ext cx="8035834" cy="5949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grpSp>
        <p:nvGrpSpPr>
          <p:cNvPr id="3" name="Group 2">
            <a:extLst>
              <a:ext uri="{FF2B5EF4-FFF2-40B4-BE49-F238E27FC236}">
                <a16:creationId xmlns:a16="http://schemas.microsoft.com/office/drawing/2014/main" id="{87A45308-63C1-49E6-86DB-2324974F7FBE}"/>
              </a:ext>
            </a:extLst>
          </p:cNvPr>
          <p:cNvGrpSpPr/>
          <p:nvPr userDrawn="1"/>
        </p:nvGrpSpPr>
        <p:grpSpPr>
          <a:xfrm>
            <a:off x="81060" y="5874385"/>
            <a:ext cx="6967074" cy="958594"/>
            <a:chOff x="81060" y="5874385"/>
            <a:chExt cx="6967074" cy="958594"/>
          </a:xfrm>
        </p:grpSpPr>
        <p:sp>
          <p:nvSpPr>
            <p:cNvPr id="4" name="矩形 32">
              <a:extLst>
                <a:ext uri="{FF2B5EF4-FFF2-40B4-BE49-F238E27FC236}">
                  <a16:creationId xmlns:a16="http://schemas.microsoft.com/office/drawing/2014/main" id="{CAC959C5-071E-46D4-95E8-AFE6D49DCDD2}"/>
                </a:ext>
              </a:extLst>
            </p:cNvPr>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5" name="Picture 4">
              <a:extLst>
                <a:ext uri="{FF2B5EF4-FFF2-40B4-BE49-F238E27FC236}">
                  <a16:creationId xmlns:a16="http://schemas.microsoft.com/office/drawing/2014/main" id="{34301B4F-702A-47B0-B358-7C382BA74D9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27100" y="3150235"/>
            <a:ext cx="5886450" cy="368300"/>
          </a:xfrm>
          <a:prstGeom prst="rect">
            <a:avLst/>
          </a:prstGeom>
          <a:noFill/>
          <a:ln w="12700">
            <a:noFill/>
          </a:ln>
          <a:effectLst/>
        </p:spPr>
        <p:txBody>
          <a:bodyPr wrap="square">
            <a:spAutoFit/>
          </a:bodyPr>
          <a:lstStyle/>
          <a:p>
            <a:pPr algn="dist">
              <a:lnSpc>
                <a:spcPct val="100000"/>
              </a:lnSpc>
            </a:pPr>
            <a:r>
              <a:rPr lang="en-US"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rPr>
              <a:t>PERTEMUAN </a:t>
            </a:r>
            <a:r>
              <a:rPr lang="en-US" kern="2500" cap="all" dirty="0" err="1">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rPr>
              <a:t>Ke</a:t>
            </a:r>
            <a:r>
              <a:rPr lang="en-US"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rPr>
              <a:t> 9 – Java Class</a:t>
            </a:r>
            <a:endParaRPr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endParaRPr>
          </a:p>
        </p:txBody>
      </p:sp>
      <p:cxnSp>
        <p:nvCxnSpPr>
          <p:cNvPr id="36" name="直接连接符 35"/>
          <p:cNvCxnSpPr/>
          <p:nvPr/>
        </p:nvCxnSpPr>
        <p:spPr>
          <a:xfrm flipH="1">
            <a:off x="1010920" y="3705225"/>
            <a:ext cx="6480175"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22020" y="1990725"/>
            <a:ext cx="9234854" cy="646331"/>
          </a:xfrm>
          <a:prstGeom prst="rect">
            <a:avLst/>
          </a:prstGeom>
          <a:noFill/>
          <a:ln w="12700">
            <a:noFill/>
          </a:ln>
          <a:effectLst/>
        </p:spPr>
        <p:txBody>
          <a:bodyPr wrap="square">
            <a:spAutoFit/>
          </a:bodyPr>
          <a:lstStyle/>
          <a:p>
            <a:pPr algn="l">
              <a:lnSpc>
                <a:spcPct val="100000"/>
              </a:lnSpc>
            </a:pPr>
            <a:r>
              <a:rPr lang="en-US" altLang="zh-CN" sz="3600" kern="2500" cap="all" dirty="0" err="1">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a:cs typeface="庞门正道标题体" panose="02010600030101010101" charset="-122"/>
              </a:rPr>
              <a:t>Algoritma</a:t>
            </a:r>
            <a:r>
              <a:rPr lang="en-US" altLang="zh-CN" sz="3600" kern="2500" cap="all" dirty="0">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a:cs typeface="庞门正道标题体" panose="02010600030101010101" charset="-122"/>
              </a:rPr>
              <a:t> &amp; </a:t>
            </a:r>
            <a:r>
              <a:rPr lang="en-US" altLang="zh-CN" sz="3600" kern="2500" cap="all" dirty="0" err="1">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a:cs typeface="庞门正道标题体" panose="02010600030101010101" charset="-122"/>
              </a:rPr>
              <a:t>Pemrograman</a:t>
            </a:r>
            <a:r>
              <a:rPr lang="en-US" altLang="zh-CN" sz="3600" kern="2500" cap="all" dirty="0">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a:cs typeface="庞门正道标题体" panose="02010600030101010101" charset="-122"/>
              </a:rPr>
              <a:t> 2a</a:t>
            </a:r>
            <a:endParaRPr lang="zh-CN" sz="36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1332620" y="1382611"/>
            <a:ext cx="8836249" cy="3369640"/>
          </a:xfrm>
          <a:prstGeom prst="rect">
            <a:avLst/>
          </a:prstGeom>
          <a:noFill/>
        </p:spPr>
        <p:txBody>
          <a:bodyPr wrap="square" rtlCol="0">
            <a:spAutoFit/>
          </a:bodyPr>
          <a:lstStyle/>
          <a:p>
            <a:pPr marL="285750" indent="-285750" algn="just" defTabSz="964565">
              <a:lnSpc>
                <a:spcPct val="140000"/>
              </a:lnSpc>
              <a:spcBef>
                <a:spcPts val="1200"/>
              </a:spcBef>
              <a:buFont typeface="Wingdings" panose="05000000000000000000" pitchFamily="2" charset="2"/>
              <a:buChar char="§"/>
              <a:defRPr/>
            </a:pP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Atribut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merupakan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bagian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kelas</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yang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masih</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berhubungan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erat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kelas</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tersebut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p>
          <a:p>
            <a:pPr marL="285750" indent="-285750" algn="just" defTabSz="964565">
              <a:lnSpc>
                <a:spcPct val="140000"/>
              </a:lnSpc>
              <a:spcBef>
                <a:spcPts val="1200"/>
              </a:spcBef>
              <a:buFont typeface="Wingdings" panose="05000000000000000000" pitchFamily="2" charset="2"/>
              <a:buChar char="§"/>
              <a:defRPr/>
            </a:pP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Atribut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bisa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juga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disebut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sebagai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properti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atau</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properties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a:t>
            </a:r>
          </a:p>
          <a:p>
            <a:pPr marL="285750" indent="-285750" algn="just" defTabSz="964565">
              <a:lnSpc>
                <a:spcPct val="140000"/>
              </a:lnSpc>
              <a:spcBef>
                <a:spcPts val="1200"/>
              </a:spcBef>
              <a:buFont typeface="Wingdings" panose="05000000000000000000" pitchFamily="2" charset="2"/>
              <a:buChar char="§"/>
              <a:defRPr/>
            </a:pP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Contohnya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ketika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kamu</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punya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Motor,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maka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kamu</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dapat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menambahkan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atribut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seperti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kecepatan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motor,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umur</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motor,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ukuran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ban,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warna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dsb</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endParaRPr sz="20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
        <p:nvSpPr>
          <p:cNvPr id="14" name="文本框 4">
            <a:extLst>
              <a:ext uri="{FF2B5EF4-FFF2-40B4-BE49-F238E27FC236}">
                <a16:creationId xmlns:a16="http://schemas.microsoft.com/office/drawing/2014/main" id="{85088F44-64AD-423F-9A17-03EE42026DC3}"/>
              </a:ext>
            </a:extLst>
          </p:cNvPr>
          <p:cNvSpPr txBox="1"/>
          <p:nvPr/>
        </p:nvSpPr>
        <p:spPr>
          <a:xfrm>
            <a:off x="1684121" y="452861"/>
            <a:ext cx="8604231"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Atribut</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385539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err="1">
                <a:solidFill>
                  <a:schemeClr val="bg1"/>
                </a:solidFill>
                <a:latin typeface="思源黑体 CN Bold" panose="020B0800000000000000" charset="-122"/>
                <a:ea typeface="思源黑体 CN Bold" panose="020B0800000000000000" charset="-122"/>
                <a:cs typeface="庞门正道标题体" panose="02010600030101010101" charset="-122"/>
              </a:rPr>
              <a:t>Mendefinisikan</a:t>
            </a: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 Class</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03</a:t>
            </a:r>
          </a:p>
        </p:txBody>
      </p:sp>
    </p:spTree>
    <p:extLst>
      <p:ext uri="{BB962C8B-B14F-4D97-AF65-F5344CB8AC3E}">
        <p14:creationId xmlns:p14="http://schemas.microsoft.com/office/powerpoint/2010/main" val="206863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1409494" y="1871249"/>
            <a:ext cx="9153484" cy="2775503"/>
          </a:xfrm>
          <a:prstGeom prst="rect">
            <a:avLst/>
          </a:prstGeom>
          <a:noFill/>
        </p:spPr>
        <p:txBody>
          <a:bodyPr wrap="square" rtlCol="0">
            <a:spAutoFit/>
          </a:bodyPr>
          <a:lstStyle/>
          <a:p>
            <a:pPr marL="285750" indent="-285750" algn="just" defTabSz="964565">
              <a:lnSpc>
                <a:spcPct val="140000"/>
              </a:lnSpc>
              <a:spcBef>
                <a:spcPts val="1200"/>
              </a:spcBef>
              <a:buFont typeface="Wingdings" panose="05000000000000000000" pitchFamily="2" charset="2"/>
              <a:buChar char="§"/>
              <a:defRPr/>
            </a:pP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Pada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Pemrograman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Berorientasi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terdiri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method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maupun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variable. Pada java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sendiri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ada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2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bagian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utama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yaitu</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deklarasi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dan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classs</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body.</a:t>
            </a:r>
          </a:p>
          <a:p>
            <a:pPr marL="285750" indent="-285750" algn="just" defTabSz="964565">
              <a:lnSpc>
                <a:spcPct val="140000"/>
              </a:lnSpc>
              <a:spcBef>
                <a:spcPts val="1200"/>
              </a:spcBef>
              <a:buFont typeface="Wingdings" panose="05000000000000000000" pitchFamily="2" charset="2"/>
              <a:buChar char="§"/>
              <a:defRPr/>
            </a:pPr>
            <a:r>
              <a:rPr lang="en-US" sz="24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Class Declaration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mendeklarasikan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kelas</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dan </a:t>
            </a:r>
            <a:r>
              <a:rPr lang="en-US" sz="24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class body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mendeklarasikan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variable dan method. </a:t>
            </a:r>
          </a:p>
        </p:txBody>
      </p:sp>
      <p:sp>
        <p:nvSpPr>
          <p:cNvPr id="14" name="文本框 4">
            <a:extLst>
              <a:ext uri="{FF2B5EF4-FFF2-40B4-BE49-F238E27FC236}">
                <a16:creationId xmlns:a16="http://schemas.microsoft.com/office/drawing/2014/main" id="{85088F44-64AD-423F-9A17-03EE42026DC3}"/>
              </a:ext>
            </a:extLst>
          </p:cNvPr>
          <p:cNvSpPr txBox="1"/>
          <p:nvPr/>
        </p:nvSpPr>
        <p:spPr>
          <a:xfrm>
            <a:off x="1684121" y="452861"/>
            <a:ext cx="8604231"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Membuat</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Class pada Java</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349010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1106303" y="1644075"/>
            <a:ext cx="9979394" cy="553357"/>
          </a:xfrm>
          <a:prstGeom prst="rect">
            <a:avLst/>
          </a:prstGeom>
          <a:noFill/>
        </p:spPr>
        <p:txBody>
          <a:bodyPr wrap="square" rtlCol="0">
            <a:spAutoFit/>
          </a:bodyPr>
          <a:lstStyle/>
          <a:p>
            <a:pPr marL="285750" indent="-285750" algn="just" defTabSz="964565">
              <a:lnSpc>
                <a:spcPct val="140000"/>
              </a:lnSpc>
              <a:spcBef>
                <a:spcPts val="1200"/>
              </a:spcBef>
              <a:buFont typeface="Wingdings" panose="05000000000000000000" pitchFamily="2" charset="2"/>
              <a:buChar char="§"/>
              <a:defRPr/>
            </a:pP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Berikut</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adalah</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sintaks</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untuk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membuat</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pada java</a:t>
            </a:r>
            <a:endParaRPr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
        <p:nvSpPr>
          <p:cNvPr id="14" name="文本框 4">
            <a:extLst>
              <a:ext uri="{FF2B5EF4-FFF2-40B4-BE49-F238E27FC236}">
                <a16:creationId xmlns:a16="http://schemas.microsoft.com/office/drawing/2014/main" id="{85088F44-64AD-423F-9A17-03EE42026DC3}"/>
              </a:ext>
            </a:extLst>
          </p:cNvPr>
          <p:cNvSpPr txBox="1"/>
          <p:nvPr/>
        </p:nvSpPr>
        <p:spPr>
          <a:xfrm>
            <a:off x="1684121" y="452861"/>
            <a:ext cx="8604231"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Membuat</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Class pada Java</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2" name="Rectangle 1">
            <a:extLst>
              <a:ext uri="{FF2B5EF4-FFF2-40B4-BE49-F238E27FC236}">
                <a16:creationId xmlns:a16="http://schemas.microsoft.com/office/drawing/2014/main" id="{1100CBC3-F2FA-42B4-AB0E-8BC650CD567A}"/>
              </a:ext>
            </a:extLst>
          </p:cNvPr>
          <p:cNvSpPr>
            <a:spLocks noChangeArrowheads="1"/>
          </p:cNvSpPr>
          <p:nvPr/>
        </p:nvSpPr>
        <p:spPr bwMode="auto">
          <a:xfrm>
            <a:off x="1448147" y="2813910"/>
            <a:ext cx="9519563" cy="1846659"/>
          </a:xfrm>
          <a:prstGeom prst="rect">
            <a:avLst/>
          </a:prstGeom>
          <a:solidFill>
            <a:srgbClr val="92D05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Deklarasi</a:t>
            </a:r>
            <a:r>
              <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01BE1"/>
                </a:solidFill>
                <a:effectLst/>
                <a:latin typeface="Courier New" panose="02070309020205020404" pitchFamily="49" charset="0"/>
                <a:cs typeface="Courier New" panose="02070309020205020404" pitchFamily="49" charset="0"/>
              </a:rPr>
              <a:t>public class </a:t>
            </a:r>
            <a:r>
              <a:rPr kumimoji="0" lang="en-US" altLang="en-US" sz="2400" b="0" i="0" u="none" strike="noStrike" cap="none" normalizeH="0" baseline="0" dirty="0" err="1">
                <a:ln>
                  <a:noFill/>
                </a:ln>
                <a:effectLst/>
                <a:latin typeface="Courier New" panose="02070309020205020404" pitchFamily="49" charset="0"/>
                <a:cs typeface="Courier New" panose="02070309020205020404" pitchFamily="49" charset="0"/>
              </a:rPr>
              <a:t>Kendaraan</a:t>
            </a:r>
            <a:r>
              <a:rPr lang="en-US" altLang="en-US" sz="2400" dirty="0">
                <a:solidFill>
                  <a:srgbClr val="101BE1"/>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Ini</a:t>
            </a:r>
            <a:r>
              <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Adalah</a:t>
            </a:r>
            <a:r>
              <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Class,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75000"/>
                    <a:lumOff val="25000"/>
                  </a:schemeClr>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semua</a:t>
            </a:r>
            <a:r>
              <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konstruktor</a:t>
            </a:r>
            <a:r>
              <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variabel</a:t>
            </a:r>
            <a:r>
              <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method </a:t>
            </a:r>
            <a:r>
              <a:rPr kumimoji="0" lang="en-US" altLang="en-US" sz="2400"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berada</a:t>
            </a:r>
            <a:r>
              <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disini</a:t>
            </a:r>
            <a:endParaRPr kumimoji="0" lang="en-US" altLang="en-US" sz="2400"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45289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err="1">
                <a:solidFill>
                  <a:schemeClr val="bg1"/>
                </a:solidFill>
                <a:latin typeface="思源黑体 CN Bold" panose="020B0800000000000000" charset="-122"/>
                <a:ea typeface="思源黑体 CN Bold" panose="020B0800000000000000" charset="-122"/>
                <a:cs typeface="庞门正道标题体" panose="02010600030101010101" charset="-122"/>
              </a:rPr>
              <a:t>Membuat</a:t>
            </a: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 Object</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04</a:t>
            </a:r>
          </a:p>
        </p:txBody>
      </p:sp>
    </p:spTree>
    <p:extLst>
      <p:ext uri="{BB962C8B-B14F-4D97-AF65-F5344CB8AC3E}">
        <p14:creationId xmlns:p14="http://schemas.microsoft.com/office/powerpoint/2010/main" val="71890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1097778" y="1407489"/>
            <a:ext cx="9996443" cy="4997650"/>
          </a:xfrm>
          <a:prstGeom prst="rect">
            <a:avLst/>
          </a:prstGeom>
          <a:noFill/>
        </p:spPr>
        <p:txBody>
          <a:bodyPr wrap="square" rtlCol="0">
            <a:spAutoFit/>
          </a:bodyPr>
          <a:lstStyle/>
          <a:p>
            <a:pPr marL="285750" indent="-285750" algn="just" defTabSz="964565">
              <a:lnSpc>
                <a:spcPct val="140000"/>
              </a:lnSpc>
              <a:spcBef>
                <a:spcPts val="1200"/>
              </a:spcBef>
              <a:buFont typeface="Wingdings" panose="05000000000000000000" pitchFamily="2" charset="2"/>
              <a:buChar char="§"/>
              <a:defRPr/>
            </a:pP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Untuk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mulai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membuat</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bisa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menggunakan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kata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kunci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new </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yang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yang</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digunakan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untuk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membuat</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baru</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p>
          <a:p>
            <a:pPr marL="285750" indent="-285750" algn="just" defTabSz="964565">
              <a:lnSpc>
                <a:spcPct val="140000"/>
              </a:lnSpc>
              <a:spcBef>
                <a:spcPts val="1200"/>
              </a:spcBef>
              <a:buFont typeface="Wingdings" panose="05000000000000000000" pitchFamily="2" charset="2"/>
              <a:buChar char="§"/>
              <a:defRPr/>
            </a:pP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Selanjutnya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ada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3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langkah</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untuk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mula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membuat</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pertama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mendeklarasikan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varaibel</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kedua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bisa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menggunakan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kata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kunci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new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untuk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membuat</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baru</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dan yang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ketiga</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adalah</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inisialisasi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yaitu</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pemanggilan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konstruktor</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setelah</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kata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kunci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new.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Pemanggilan</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konstruktor</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tersebut</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menginisialisasi</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baru</a:t>
            </a:r>
            <a:endParaRPr lang="en-US" sz="24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a:p>
            <a:pPr marL="285750" indent="-285750" algn="just" defTabSz="964565">
              <a:lnSpc>
                <a:spcPct val="140000"/>
              </a:lnSpc>
              <a:spcBef>
                <a:spcPts val="1200"/>
              </a:spcBef>
              <a:buFont typeface="Wingdings" panose="05000000000000000000" pitchFamily="2" charset="2"/>
              <a:buChar char="§"/>
              <a:defRPr/>
            </a:pPr>
            <a:endPar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
        <p:nvSpPr>
          <p:cNvPr id="14" name="文本框 4">
            <a:extLst>
              <a:ext uri="{FF2B5EF4-FFF2-40B4-BE49-F238E27FC236}">
                <a16:creationId xmlns:a16="http://schemas.microsoft.com/office/drawing/2014/main" id="{85088F44-64AD-423F-9A17-03EE42026DC3}"/>
              </a:ext>
            </a:extLst>
          </p:cNvPr>
          <p:cNvSpPr txBox="1"/>
          <p:nvPr/>
        </p:nvSpPr>
        <p:spPr>
          <a:xfrm>
            <a:off x="1684121" y="452861"/>
            <a:ext cx="8604231"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Membuat</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Objek</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pada Java</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425934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1106303" y="1644075"/>
            <a:ext cx="9979394" cy="553357"/>
          </a:xfrm>
          <a:prstGeom prst="rect">
            <a:avLst/>
          </a:prstGeom>
          <a:noFill/>
        </p:spPr>
        <p:txBody>
          <a:bodyPr wrap="square" rtlCol="0">
            <a:spAutoFit/>
          </a:bodyPr>
          <a:lstStyle/>
          <a:p>
            <a:pPr marL="285750" indent="-285750" algn="just" defTabSz="964565">
              <a:lnSpc>
                <a:spcPct val="140000"/>
              </a:lnSpc>
              <a:spcBef>
                <a:spcPts val="1200"/>
              </a:spcBef>
              <a:buFont typeface="Wingdings" panose="05000000000000000000" pitchFamily="2" charset="2"/>
              <a:buChar char="§"/>
              <a:defRPr/>
            </a:pP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Berikut</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adalah</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sintaks</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untuk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membuat</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pada java</a:t>
            </a:r>
            <a:endParaRPr sz="2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
        <p:nvSpPr>
          <p:cNvPr id="14" name="文本框 4">
            <a:extLst>
              <a:ext uri="{FF2B5EF4-FFF2-40B4-BE49-F238E27FC236}">
                <a16:creationId xmlns:a16="http://schemas.microsoft.com/office/drawing/2014/main" id="{85088F44-64AD-423F-9A17-03EE42026DC3}"/>
              </a:ext>
            </a:extLst>
          </p:cNvPr>
          <p:cNvSpPr txBox="1"/>
          <p:nvPr/>
        </p:nvSpPr>
        <p:spPr>
          <a:xfrm>
            <a:off x="1684121" y="452861"/>
            <a:ext cx="8604231"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Membuat</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Objek</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pada Java</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2" name="Rectangle 1">
            <a:extLst>
              <a:ext uri="{FF2B5EF4-FFF2-40B4-BE49-F238E27FC236}">
                <a16:creationId xmlns:a16="http://schemas.microsoft.com/office/drawing/2014/main" id="{1100CBC3-F2FA-42B4-AB0E-8BC650CD567A}"/>
              </a:ext>
            </a:extLst>
          </p:cNvPr>
          <p:cNvSpPr>
            <a:spLocks noChangeArrowheads="1"/>
          </p:cNvSpPr>
          <p:nvPr/>
        </p:nvSpPr>
        <p:spPr bwMode="auto">
          <a:xfrm>
            <a:off x="1448147" y="2538209"/>
            <a:ext cx="9519563" cy="3046988"/>
          </a:xfrm>
          <a:prstGeom prst="rect">
            <a:avLst/>
          </a:prstGeom>
          <a:solidFill>
            <a:srgbClr val="92D05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Deklarasi</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BE1"/>
                </a:solidFill>
                <a:effectLst/>
                <a:latin typeface="Courier New" panose="02070309020205020404" pitchFamily="49" charset="0"/>
                <a:cs typeface="Courier New" panose="02070309020205020404" pitchFamily="49" charset="0"/>
              </a:rPr>
              <a:t>public class </a:t>
            </a:r>
            <a:r>
              <a:rPr kumimoji="0" lang="en-US" altLang="en-US" b="0" i="0" u="none" strike="noStrike" cap="none" normalizeH="0" baseline="0" dirty="0" err="1">
                <a:ln>
                  <a:noFill/>
                </a:ln>
                <a:effectLst/>
                <a:latin typeface="Courier New" panose="02070309020205020404" pitchFamily="49" charset="0"/>
                <a:cs typeface="Courier New" panose="02070309020205020404" pitchFamily="49" charset="0"/>
              </a:rPr>
              <a:t>Kendaraan</a:t>
            </a:r>
            <a:r>
              <a:rPr lang="en-US" altLang="en-US" dirty="0">
                <a:solidFill>
                  <a:srgbClr val="101BE1"/>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Konstruktor</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dengan</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parameter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a:solidFill>
                  <a:srgbClr val="0913C8"/>
                </a:solidFill>
                <a:latin typeface="Courier New" panose="02070309020205020404" pitchFamily="49" charset="0"/>
                <a:cs typeface="Courier New" panose="02070309020205020404" pitchFamily="49" charset="0"/>
              </a:rPr>
              <a:t>public</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Kendaraan</a:t>
            </a:r>
            <a:r>
              <a:rPr lang="en-US" altLang="en-US" dirty="0">
                <a:latin typeface="Courier New" panose="02070309020205020404" pitchFamily="49" charset="0"/>
                <a:cs typeface="Courier New" panose="02070309020205020404" pitchFamily="49" charset="0"/>
              </a:rPr>
              <a:t>(String </a:t>
            </a:r>
            <a:r>
              <a:rPr lang="en-US" altLang="en-US" dirty="0" err="1">
                <a:latin typeface="Courier New" panose="02070309020205020404" pitchFamily="49" charset="0"/>
                <a:cs typeface="Courier New" panose="02070309020205020404" pitchFamily="49" charset="0"/>
              </a:rPr>
              <a:t>nama</a:t>
            </a:r>
            <a:r>
              <a:rPr lang="en-US" altLang="en-US"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effectLst/>
                <a:latin typeface="Courier New" panose="02070309020205020404" pitchFamily="49" charset="0"/>
                <a:cs typeface="Courier New" panose="02070309020205020404" pitchFamily="49" charset="0"/>
              </a:rPr>
              <a:t>System.out.println</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(“Nama </a:t>
            </a:r>
            <a:r>
              <a:rPr kumimoji="0" lang="en-US" altLang="en-US" b="0" i="0" u="none" strike="noStrike" cap="none" normalizeH="0" baseline="0" dirty="0" err="1">
                <a:ln>
                  <a:noFill/>
                </a:ln>
                <a:effectLst/>
                <a:latin typeface="Courier New" panose="02070309020205020404" pitchFamily="49" charset="0"/>
                <a:cs typeface="Courier New" panose="02070309020205020404" pitchFamily="49" charset="0"/>
              </a:rPr>
              <a:t>Kendaraan</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effectLst/>
                <a:latin typeface="Courier New" panose="02070309020205020404" pitchFamily="49" charset="0"/>
                <a:cs typeface="Courier New" panose="02070309020205020404" pitchFamily="49" charset="0"/>
              </a:rPr>
              <a:t>Adalah</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effectLst/>
                <a:latin typeface="Courier New" panose="02070309020205020404" pitchFamily="49" charset="0"/>
                <a:cs typeface="Courier New" panose="02070309020205020404" pitchFamily="49" charset="0"/>
              </a:rPr>
              <a:t>nama</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a:t>
            </a:r>
            <a:endParaRPr kumimoji="0" lang="en-US" altLang="en-US"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B15D0"/>
                </a:solidFill>
                <a:effectLst/>
                <a:latin typeface="Courier New" panose="02070309020205020404" pitchFamily="49" charset="0"/>
                <a:cs typeface="Courier New" panose="02070309020205020404" pitchFamily="49" charset="0"/>
              </a:rPr>
              <a:t>Public static void </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main (String[]</a:t>
            </a:r>
            <a:r>
              <a:rPr kumimoji="0" lang="en-US" altLang="en-US" b="0" i="0" u="none" strike="noStrike" cap="none" normalizeH="0" baseline="0" dirty="0" err="1">
                <a:ln>
                  <a:noFill/>
                </a:ln>
                <a:effectLst/>
                <a:latin typeface="Courier New" panose="02070309020205020404" pitchFamily="49" charset="0"/>
                <a:cs typeface="Courier New" panose="02070309020205020404" pitchFamily="49" charset="0"/>
              </a:rPr>
              <a:t>args</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perintah</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untuk</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membuat</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objek</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dirty="0" err="1">
                <a:solidFill>
                  <a:schemeClr val="tx1">
                    <a:lumMod val="75000"/>
                    <a:lumOff val="25000"/>
                  </a:schemeClr>
                </a:solidFill>
                <a:latin typeface="Courier New" panose="02070309020205020404" pitchFamily="49" charset="0"/>
                <a:cs typeface="Courier New" panose="02070309020205020404" pitchFamily="49" charset="0"/>
              </a:rPr>
              <a:t>jenis</a:t>
            </a:r>
            <a:endParaRPr lang="en-US" altLang="en-US" dirty="0">
              <a:solidFill>
                <a:schemeClr val="tx1">
                  <a:lumMod val="75000"/>
                  <a:lumOff val="25000"/>
                </a:schemeClr>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effectLst/>
                <a:latin typeface="Courier New" panose="02070309020205020404" pitchFamily="49" charset="0"/>
                <a:cs typeface="Courier New" panose="02070309020205020404" pitchFamily="49" charset="0"/>
              </a:rPr>
              <a:t>Kendaraan</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jenis</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B15D0"/>
                </a:solidFill>
                <a:effectLst/>
                <a:latin typeface="Courier New" panose="02070309020205020404" pitchFamily="49" charset="0"/>
                <a:cs typeface="Courier New" panose="02070309020205020404" pitchFamily="49" charset="0"/>
              </a:rPr>
              <a:t>new</a:t>
            </a:r>
            <a:r>
              <a:rPr kumimoji="0" lang="en-US" altLang="en-US" b="0" i="0" u="none" strike="noStrike" cap="none" normalizeH="0" baseline="0" dirty="0">
                <a:ln>
                  <a:noFill/>
                </a:ln>
                <a:solidFill>
                  <a:schemeClr val="tx1">
                    <a:lumMod val="75000"/>
                    <a:lumOff val="25000"/>
                  </a:schemeClr>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chemeClr val="tx1">
                    <a:lumMod val="75000"/>
                    <a:lumOff val="25000"/>
                  </a:schemeClr>
                </a:solidFill>
                <a:effectLst/>
                <a:latin typeface="Courier New" panose="02070309020205020404" pitchFamily="49" charset="0"/>
                <a:cs typeface="Courier New" panose="02070309020205020404" pitchFamily="49" charset="0"/>
              </a:rPr>
              <a:t>Kendaraan</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Pesawat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Terbang</a:t>
            </a:r>
            <a:r>
              <a:rPr lang="en-US" altLang="en-US" dirty="0">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 </a:t>
            </a:r>
          </a:p>
          <a:p>
            <a:pPr lvl="0"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248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441400" y="5874385"/>
            <a:ext cx="2669540" cy="830997"/>
          </a:xfrm>
          <a:prstGeom prst="rect">
            <a:avLst/>
          </a:prstGeom>
          <a:noFill/>
          <a:ln w="12700">
            <a:noFill/>
          </a:ln>
          <a:effectLst/>
        </p:spPr>
        <p:txBody>
          <a:bodyPr wrap="square">
            <a:spAutoFit/>
          </a:bodyPr>
          <a:lstStyle/>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Tim </a:t>
            </a:r>
            <a:r>
              <a:rPr lang="en-US" sz="1200" kern="2500" dirty="0" err="1">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Penyusun</a:t>
            </a: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1.</a:t>
            </a:r>
          </a:p>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2.</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3</a:t>
            </a:r>
            <a:endPar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endParaRPr>
          </a:p>
        </p:txBody>
      </p:sp>
      <p:sp>
        <p:nvSpPr>
          <p:cNvPr id="7" name="矩形 6"/>
          <p:cNvSpPr/>
          <p:nvPr/>
        </p:nvSpPr>
        <p:spPr>
          <a:xfrm>
            <a:off x="922020" y="1990725"/>
            <a:ext cx="5366238" cy="2400657"/>
          </a:xfrm>
          <a:prstGeom prst="rect">
            <a:avLst/>
          </a:prstGeom>
          <a:noFill/>
          <a:ln w="12700">
            <a:noFill/>
          </a:ln>
          <a:effectLst/>
        </p:spPr>
        <p:txBody>
          <a:bodyPr wrap="square">
            <a:spAutoFit/>
          </a:bodyPr>
          <a:lstStyle/>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Terima</a:t>
            </a:r>
            <a:endParaRPr lang="en-US" altLang="zh-CN" sz="7500" b="1" kern="2500" cap="all" dirty="0">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charset="-122"/>
              <a:cs typeface="庞门正道标题体" panose="02010600030101010101" charset="-122"/>
            </a:endParaRPr>
          </a:p>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kasih</a:t>
            </a:r>
            <a:endParaRPr lang="zh-CN" sz="7500" b="1"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extLst>
      <p:ext uri="{BB962C8B-B14F-4D97-AF65-F5344CB8AC3E}">
        <p14:creationId xmlns:p14="http://schemas.microsoft.com/office/powerpoint/2010/main" val="22741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14340000" scaled="0"/>
        </a:gradFill>
        <a:effectLst/>
      </p:bgPr>
    </p:bg>
    <p:spTree>
      <p:nvGrpSpPr>
        <p:cNvPr id="1" name=""/>
        <p:cNvGrpSpPr/>
        <p:nvPr/>
      </p:nvGrpSpPr>
      <p:grpSpPr>
        <a:xfrm>
          <a:off x="0" y="0"/>
          <a:ext cx="0" cy="0"/>
          <a:chOff x="0" y="0"/>
          <a:chExt cx="0" cy="0"/>
        </a:xfrm>
      </p:grpSpPr>
      <p:sp>
        <p:nvSpPr>
          <p:cNvPr id="4" name="圆角矩形 3"/>
          <p:cNvSpPr/>
          <p:nvPr/>
        </p:nvSpPr>
        <p:spPr>
          <a:xfrm>
            <a:off x="3479165" y="914399"/>
            <a:ext cx="8495030" cy="5120641"/>
          </a:xfrm>
          <a:prstGeom prst="roundRect">
            <a:avLst>
              <a:gd name="adj" fmla="val 7616"/>
            </a:avLst>
          </a:prstGeom>
          <a:noFill/>
          <a:ln>
            <a:solidFill>
              <a:schemeClr val="bg1"/>
            </a:solidFill>
            <a:prstDash val="sysDot"/>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5" name="矩形 4"/>
          <p:cNvSpPr/>
          <p:nvPr/>
        </p:nvSpPr>
        <p:spPr>
          <a:xfrm>
            <a:off x="1362251" y="1188203"/>
            <a:ext cx="929148" cy="4154984"/>
          </a:xfrm>
          <a:prstGeom prst="rect">
            <a:avLst/>
          </a:prstGeom>
        </p:spPr>
        <p:txBody>
          <a:bodyPr wrap="square">
            <a:spAutoFit/>
          </a:bodyPr>
          <a:lstStyle/>
          <a:p>
            <a:pPr algn="dist"/>
            <a:r>
              <a:rPr lang="en-US"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RPS</a:t>
            </a:r>
            <a:endParaRPr lang="zh-CN" sz="8800" kern="2500" dirty="0">
              <a:solidFill>
                <a:schemeClr val="bg1"/>
              </a:solidFill>
              <a:uFillTx/>
              <a:latin typeface="Verdana" panose="020B0604030504040204" pitchFamily="34" charset="0"/>
              <a:ea typeface="思源黑体 CN Heavy" panose="020B0A00000000000000" charset="-122"/>
              <a:cs typeface="思源黑体 CN Regular" panose="020B0500000000000000" charset="-122"/>
              <a:sym typeface="思源黑体 CN Regular" panose="020B0500000000000000" charset="-122"/>
            </a:endParaRPr>
          </a:p>
        </p:txBody>
      </p:sp>
      <p:sp>
        <p:nvSpPr>
          <p:cNvPr id="13" name="矩形 12"/>
          <p:cNvSpPr/>
          <p:nvPr/>
        </p:nvSpPr>
        <p:spPr>
          <a:xfrm>
            <a:off x="9476371" y="3117725"/>
            <a:ext cx="1697990" cy="590931"/>
          </a:xfrm>
          <a:prstGeom prst="rect">
            <a:avLst/>
          </a:prstGeom>
        </p:spPr>
        <p:txBody>
          <a:bodyPr wrap="square">
            <a:spAutoFit/>
          </a:bodyPr>
          <a:lstStyle/>
          <a:p>
            <a:pPr>
              <a:lnSpc>
                <a:spcPct val="90000"/>
              </a:lnSpc>
            </a:pPr>
            <a:r>
              <a:rPr lang="en-US"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Membuat</a:t>
            </a:r>
            <a:r>
              <a:rPr lang="en-US"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Object</a:t>
            </a:r>
          </a:p>
        </p:txBody>
      </p:sp>
      <p:sp>
        <p:nvSpPr>
          <p:cNvPr id="25" name="矩形 24"/>
          <p:cNvSpPr/>
          <p:nvPr/>
        </p:nvSpPr>
        <p:spPr>
          <a:xfrm>
            <a:off x="8239391" y="3017395"/>
            <a:ext cx="1028700" cy="937260"/>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04</a:t>
            </a:r>
          </a:p>
        </p:txBody>
      </p:sp>
      <p:sp>
        <p:nvSpPr>
          <p:cNvPr id="39" name="矩形 38"/>
          <p:cNvSpPr/>
          <p:nvPr/>
        </p:nvSpPr>
        <p:spPr>
          <a:xfrm>
            <a:off x="5519640" y="1536065"/>
            <a:ext cx="2629949" cy="840230"/>
          </a:xfrm>
          <a:prstGeom prst="rect">
            <a:avLst/>
          </a:prstGeom>
        </p:spPr>
        <p:txBody>
          <a:bodyPr wrap="square">
            <a:spAutoFit/>
          </a:bodyPr>
          <a:lstStyle/>
          <a:p>
            <a:pPr algn="l">
              <a:lnSpc>
                <a:spcPct val="90000"/>
              </a:lnSpc>
            </a:pPr>
            <a:r>
              <a:rPr lang="en-US" kern="2500" dirty="0" err="1">
                <a:solidFill>
                  <a:schemeClr val="bg1"/>
                </a:solidFill>
                <a:latin typeface="思源黑体 CN Light"/>
                <a:ea typeface="思源黑体 CN Regular" panose="020B0500000000000000"/>
                <a:cs typeface="庞门正道标题体" panose="02010600030101010101" charset="-122"/>
              </a:rPr>
              <a:t>Pengenalan</a:t>
            </a:r>
            <a:r>
              <a:rPr lang="en-US" kern="2500" dirty="0">
                <a:solidFill>
                  <a:schemeClr val="bg1"/>
                </a:solidFill>
                <a:latin typeface="思源黑体 CN Light"/>
                <a:ea typeface="思源黑体 CN Regular" panose="020B0500000000000000"/>
                <a:cs typeface="庞门正道标题体" panose="02010600030101010101" charset="-122"/>
              </a:rPr>
              <a:t> </a:t>
            </a:r>
            <a:r>
              <a:rPr lang="en-US" kern="2500" dirty="0" err="1">
                <a:solidFill>
                  <a:schemeClr val="bg1"/>
                </a:solidFill>
                <a:latin typeface="思源黑体 CN Light"/>
                <a:ea typeface="思源黑体 CN Regular" panose="020B0500000000000000"/>
                <a:cs typeface="庞门正道标题体" panose="02010600030101010101" charset="-122"/>
              </a:rPr>
              <a:t>Pemrograman</a:t>
            </a:r>
            <a:r>
              <a:rPr lang="en-US" kern="2500" dirty="0">
                <a:solidFill>
                  <a:schemeClr val="bg1"/>
                </a:solidFill>
                <a:latin typeface="思源黑体 CN Light"/>
                <a:ea typeface="思源黑体 CN Regular" panose="020B0500000000000000"/>
                <a:cs typeface="庞门正道标题体" panose="02010600030101010101" charset="-122"/>
              </a:rPr>
              <a:t> </a:t>
            </a:r>
            <a:r>
              <a:rPr lang="en-US" kern="2500" dirty="0" err="1">
                <a:solidFill>
                  <a:schemeClr val="bg1"/>
                </a:solidFill>
                <a:latin typeface="思源黑体 CN Light"/>
                <a:ea typeface="思源黑体 CN Regular" panose="020B0500000000000000"/>
                <a:cs typeface="庞门正道标题体" panose="02010600030101010101" charset="-122"/>
              </a:rPr>
              <a:t>Berorientasi</a:t>
            </a:r>
            <a:r>
              <a:rPr lang="en-US" kern="2500" dirty="0">
                <a:solidFill>
                  <a:schemeClr val="bg1"/>
                </a:solidFill>
                <a:latin typeface="思源黑体 CN Light"/>
                <a:ea typeface="思源黑体 CN Regular" panose="020B0500000000000000"/>
                <a:cs typeface="庞门正道标题体" panose="02010600030101010101" charset="-122"/>
              </a:rPr>
              <a:t> </a:t>
            </a:r>
            <a:r>
              <a:rPr lang="en-US" kern="2500" dirty="0" err="1">
                <a:solidFill>
                  <a:schemeClr val="bg1"/>
                </a:solidFill>
                <a:latin typeface="思源黑体 CN Light"/>
                <a:ea typeface="思源黑体 CN Regular" panose="020B0500000000000000"/>
                <a:cs typeface="庞门正道标题体" panose="02010600030101010101" charset="-122"/>
              </a:rPr>
              <a:t>Objek</a:t>
            </a:r>
            <a:endParaRPr kern="2500" dirty="0">
              <a:solidFill>
                <a:schemeClr val="bg1"/>
              </a:solidFill>
              <a:latin typeface="思源黑体 CN Light"/>
              <a:ea typeface="思源黑体 CN Regular" panose="020B0500000000000000"/>
              <a:cs typeface="庞门正道标题体" panose="02010600030101010101" charset="-122"/>
            </a:endParaRPr>
          </a:p>
        </p:txBody>
      </p:sp>
      <p:sp>
        <p:nvSpPr>
          <p:cNvPr id="40" name="矩形 39"/>
          <p:cNvSpPr/>
          <p:nvPr/>
        </p:nvSpPr>
        <p:spPr>
          <a:xfrm>
            <a:off x="4286471" y="1419860"/>
            <a:ext cx="1028700" cy="937260"/>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01</a:t>
            </a:r>
          </a:p>
        </p:txBody>
      </p:sp>
      <p:sp>
        <p:nvSpPr>
          <p:cNvPr id="43" name="矩形 42"/>
          <p:cNvSpPr/>
          <p:nvPr/>
        </p:nvSpPr>
        <p:spPr>
          <a:xfrm>
            <a:off x="5532976" y="3133725"/>
            <a:ext cx="2401656" cy="590931"/>
          </a:xfrm>
          <a:prstGeom prst="rect">
            <a:avLst/>
          </a:prstGeom>
        </p:spPr>
        <p:txBody>
          <a:bodyPr wrap="square">
            <a:spAutoFit/>
          </a:bodyPr>
          <a:lstStyle/>
          <a:p>
            <a:pPr>
              <a:lnSpc>
                <a:spcPct val="90000"/>
              </a:lnSpc>
            </a:pPr>
            <a:r>
              <a:rPr lang="en-US"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Perbedaan</a:t>
            </a:r>
            <a:r>
              <a:rPr lang="en-US"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Class dan Object</a:t>
            </a:r>
          </a:p>
        </p:txBody>
      </p:sp>
      <p:sp>
        <p:nvSpPr>
          <p:cNvPr id="44" name="矩形 43"/>
          <p:cNvSpPr/>
          <p:nvPr/>
        </p:nvSpPr>
        <p:spPr>
          <a:xfrm>
            <a:off x="4286471" y="3020695"/>
            <a:ext cx="1042035" cy="937260"/>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02</a:t>
            </a:r>
          </a:p>
        </p:txBody>
      </p:sp>
      <p:sp>
        <p:nvSpPr>
          <p:cNvPr id="51" name="矩形 50"/>
          <p:cNvSpPr/>
          <p:nvPr/>
        </p:nvSpPr>
        <p:spPr>
          <a:xfrm>
            <a:off x="9476371" y="1660714"/>
            <a:ext cx="2066704" cy="590931"/>
          </a:xfrm>
          <a:prstGeom prst="rect">
            <a:avLst/>
          </a:prstGeom>
        </p:spPr>
        <p:txBody>
          <a:bodyPr wrap="square">
            <a:spAutoFit/>
          </a:bodyPr>
          <a:lstStyle/>
          <a:p>
            <a:pPr>
              <a:lnSpc>
                <a:spcPct val="90000"/>
              </a:lnSpc>
            </a:pPr>
            <a:r>
              <a:rPr lang="en-US"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Mendefinisikan</a:t>
            </a:r>
            <a:r>
              <a:rPr lang="en-US"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Class</a:t>
            </a:r>
          </a:p>
        </p:txBody>
      </p:sp>
      <p:sp>
        <p:nvSpPr>
          <p:cNvPr id="52" name="矩形 51"/>
          <p:cNvSpPr/>
          <p:nvPr/>
        </p:nvSpPr>
        <p:spPr>
          <a:xfrm>
            <a:off x="8239391" y="1415263"/>
            <a:ext cx="1042035" cy="937260"/>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4" name="矩形 3"/>
          <p:cNvSpPr/>
          <p:nvPr/>
        </p:nvSpPr>
        <p:spPr>
          <a:xfrm>
            <a:off x="3375660" y="3554730"/>
            <a:ext cx="5517515" cy="923330"/>
          </a:xfrm>
          <a:prstGeom prst="rect">
            <a:avLst/>
          </a:prstGeom>
        </p:spPr>
        <p:txBody>
          <a:bodyPr wrap="square">
            <a:spAutoFit/>
          </a:bodyPr>
          <a:lstStyle/>
          <a:p>
            <a:pPr algn="ctr">
              <a:lnSpc>
                <a:spcPct val="90000"/>
              </a:lnSpc>
            </a:pPr>
            <a:r>
              <a:rPr lang="en-US" sz="3000" kern="2500" dirty="0" err="1">
                <a:solidFill>
                  <a:schemeClr val="bg1"/>
                </a:solidFill>
                <a:latin typeface="思源黑体 CN Bold" panose="020B0800000000000000" charset="-122"/>
                <a:ea typeface="思源黑体 CN Bold" panose="020B0800000000000000" charset="-122"/>
                <a:cs typeface="庞门正道标题体" panose="02010600030101010101" charset="-122"/>
              </a:rPr>
              <a:t>Pengenalan</a:t>
            </a: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 </a:t>
            </a:r>
            <a:r>
              <a:rPr lang="en-US" sz="3000" kern="2500" dirty="0" err="1">
                <a:solidFill>
                  <a:schemeClr val="bg1"/>
                </a:solidFill>
                <a:latin typeface="思源黑体 CN Bold" panose="020B0800000000000000" charset="-122"/>
                <a:ea typeface="思源黑体 CN Bold" panose="020B0800000000000000" charset="-122"/>
                <a:cs typeface="庞门正道标题体" panose="02010600030101010101" charset="-122"/>
              </a:rPr>
              <a:t>Pemrograman</a:t>
            </a: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 </a:t>
            </a:r>
            <a:r>
              <a:rPr lang="en-US" sz="3000" kern="2500" dirty="0" err="1">
                <a:solidFill>
                  <a:schemeClr val="bg1"/>
                </a:solidFill>
                <a:latin typeface="思源黑体 CN Bold" panose="020B0800000000000000" charset="-122"/>
                <a:ea typeface="思源黑体 CN Bold" panose="020B0800000000000000" charset="-122"/>
                <a:cs typeface="庞门正道标题体" panose="02010600030101010101" charset="-122"/>
              </a:rPr>
              <a:t>Berorinetasi</a:t>
            </a: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 </a:t>
            </a:r>
            <a:r>
              <a:rPr lang="en-US" sz="3000" kern="2500" dirty="0" err="1">
                <a:solidFill>
                  <a:schemeClr val="bg1"/>
                </a:solidFill>
                <a:latin typeface="思源黑体 CN Bold" panose="020B0800000000000000" charset="-122"/>
                <a:ea typeface="思源黑体 CN Bold" panose="020B0800000000000000" charset="-122"/>
                <a:cs typeface="庞门正道标题体" panose="02010600030101010101" charset="-122"/>
              </a:rPr>
              <a:t>Objek</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9" name="矩形 8"/>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793883" y="479679"/>
            <a:ext cx="8604231"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Pengenalan</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Pemrograman</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Berorientasi</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Objek</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pic>
        <p:nvPicPr>
          <p:cNvPr id="1026" name="Picture 2" descr="https://www.updateilmu.com/wp-content/uploads/2015/01/oop.jpg">
            <a:extLst>
              <a:ext uri="{FF2B5EF4-FFF2-40B4-BE49-F238E27FC236}">
                <a16:creationId xmlns:a16="http://schemas.microsoft.com/office/drawing/2014/main" id="{4EB7AC33-8B96-4272-BA44-9EBDC1EBFF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648" y="1743652"/>
            <a:ext cx="4194687" cy="39779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3C557C-415F-408D-8AA8-CE6C570BF654}"/>
              </a:ext>
            </a:extLst>
          </p:cNvPr>
          <p:cNvSpPr/>
          <p:nvPr/>
        </p:nvSpPr>
        <p:spPr>
          <a:xfrm>
            <a:off x="781665" y="1743652"/>
            <a:ext cx="6651522" cy="3465179"/>
          </a:xfrm>
          <a:prstGeom prst="rect">
            <a:avLst/>
          </a:prstGeom>
        </p:spPr>
        <p:txBody>
          <a:bodyPr wrap="square">
            <a:spAutoFit/>
          </a:bodyPr>
          <a:lstStyle/>
          <a:p>
            <a:pPr marL="171450" indent="-171450">
              <a:lnSpc>
                <a:spcPct val="150000"/>
              </a:lnSpc>
              <a:spcBef>
                <a:spcPts val="1200"/>
              </a:spcBef>
              <a:buFont typeface="Wingdings" panose="05000000000000000000" pitchFamily="2" charset="2"/>
              <a:buChar char="§"/>
            </a:pPr>
            <a:r>
              <a:rPr lang="en-US" altLang="zh-CN" sz="1600" dirty="0">
                <a:solidFill>
                  <a:schemeClr val="bg2">
                    <a:lumMod val="25000"/>
                  </a:schemeClr>
                </a:solidFill>
                <a:latin typeface="思源黑体 CN Light" panose="020B0300000000000000" charset="-122"/>
                <a:ea typeface="思源黑体 CN Light" panose="020B0300000000000000" charset="-122"/>
              </a:rPr>
              <a:t>OOP : </a:t>
            </a:r>
            <a:r>
              <a:rPr lang="en-US" altLang="zh-CN" sz="1600" dirty="0" err="1">
                <a:solidFill>
                  <a:schemeClr val="bg2">
                    <a:lumMod val="25000"/>
                  </a:schemeClr>
                </a:solidFill>
                <a:latin typeface="思源黑体 CN Light" panose="020B0300000000000000" charset="-122"/>
                <a:ea typeface="思源黑体 CN Light" panose="020B0300000000000000" charset="-122"/>
              </a:rPr>
              <a:t>metode</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pemrograman</a:t>
            </a:r>
            <a:r>
              <a:rPr lang="en-US" altLang="zh-CN" sz="1600" dirty="0">
                <a:solidFill>
                  <a:schemeClr val="bg2">
                    <a:lumMod val="25000"/>
                  </a:schemeClr>
                </a:solidFill>
                <a:latin typeface="思源黑体 CN Light" panose="020B0300000000000000" charset="-122"/>
                <a:ea typeface="思源黑体 CN Light" panose="020B0300000000000000" charset="-122"/>
              </a:rPr>
              <a:t> yang </a:t>
            </a:r>
            <a:r>
              <a:rPr lang="en-US" altLang="zh-CN" sz="1600" dirty="0" err="1">
                <a:solidFill>
                  <a:schemeClr val="bg2">
                    <a:lumMod val="25000"/>
                  </a:schemeClr>
                </a:solidFill>
                <a:latin typeface="思源黑体 CN Light" panose="020B0300000000000000" charset="-122"/>
                <a:ea typeface="思源黑体 CN Light" panose="020B0300000000000000" charset="-122"/>
              </a:rPr>
              <a:t>berorientasi</a:t>
            </a:r>
            <a:r>
              <a:rPr lang="en-US" altLang="zh-CN" sz="1600" dirty="0">
                <a:solidFill>
                  <a:schemeClr val="bg2">
                    <a:lumMod val="25000"/>
                  </a:schemeClr>
                </a:solidFill>
                <a:latin typeface="思源黑体 CN Light" panose="020B0300000000000000" charset="-122"/>
                <a:ea typeface="思源黑体 CN Light" panose="020B0300000000000000" charset="-122"/>
              </a:rPr>
              <a:t> pada </a:t>
            </a:r>
            <a:r>
              <a:rPr lang="en-US" altLang="zh-CN" sz="1600" dirty="0" err="1">
                <a:solidFill>
                  <a:schemeClr val="bg2">
                    <a:lumMod val="25000"/>
                  </a:schemeClr>
                </a:solidFill>
                <a:latin typeface="思源黑体 CN Light" panose="020B0300000000000000" charset="-122"/>
                <a:ea typeface="思源黑体 CN Light" panose="020B0300000000000000" charset="-122"/>
              </a:rPr>
              <a:t>objek</a:t>
            </a:r>
            <a:r>
              <a:rPr lang="en-US" altLang="zh-CN" sz="1600" dirty="0">
                <a:solidFill>
                  <a:schemeClr val="bg2">
                    <a:lumMod val="25000"/>
                  </a:schemeClr>
                </a:solidFill>
                <a:latin typeface="思源黑体 CN Light" panose="020B0300000000000000" charset="-122"/>
                <a:ea typeface="思源黑体 CN Light" panose="020B0300000000000000" charset="-122"/>
              </a:rPr>
              <a:t>. </a:t>
            </a:r>
          </a:p>
          <a:p>
            <a:pPr marL="171450" indent="-171450">
              <a:lnSpc>
                <a:spcPct val="150000"/>
              </a:lnSpc>
              <a:spcBef>
                <a:spcPts val="1200"/>
              </a:spcBef>
              <a:buFont typeface="Wingdings" panose="05000000000000000000" pitchFamily="2" charset="2"/>
              <a:buChar char="§"/>
            </a:pPr>
            <a:r>
              <a:rPr lang="en-US" altLang="zh-CN" sz="1600" dirty="0">
                <a:solidFill>
                  <a:schemeClr val="bg2">
                    <a:lumMod val="25000"/>
                  </a:schemeClr>
                </a:solidFill>
                <a:latin typeface="思源黑体 CN Light" panose="020B0300000000000000" charset="-122"/>
                <a:ea typeface="思源黑体 CN Light" panose="020B0300000000000000" charset="-122"/>
              </a:rPr>
              <a:t>Program-program yang </a:t>
            </a:r>
            <a:r>
              <a:rPr lang="en-US" altLang="zh-CN" sz="1600" dirty="0" err="1">
                <a:solidFill>
                  <a:schemeClr val="bg2">
                    <a:lumMod val="25000"/>
                  </a:schemeClr>
                </a:solidFill>
                <a:latin typeface="思源黑体 CN Light" panose="020B0300000000000000" charset="-122"/>
                <a:ea typeface="思源黑体 CN Light" panose="020B0300000000000000" charset="-122"/>
              </a:rPr>
              <a:t>telah</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ada</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merupakan</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gabungan</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dari</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beberapa</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komponen-komponen</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kecil</a:t>
            </a:r>
            <a:r>
              <a:rPr lang="en-US" altLang="zh-CN" sz="1600" dirty="0">
                <a:solidFill>
                  <a:schemeClr val="bg2">
                    <a:lumMod val="25000"/>
                  </a:schemeClr>
                </a:solidFill>
                <a:latin typeface="思源黑体 CN Light" panose="020B0300000000000000" charset="-122"/>
                <a:ea typeface="思源黑体 CN Light" panose="020B0300000000000000" charset="-122"/>
              </a:rPr>
              <a:t> yang </a:t>
            </a:r>
            <a:r>
              <a:rPr lang="en-US" altLang="zh-CN" sz="1600" dirty="0" err="1">
                <a:solidFill>
                  <a:schemeClr val="bg2">
                    <a:lumMod val="25000"/>
                  </a:schemeClr>
                </a:solidFill>
                <a:latin typeface="思源黑体 CN Light" panose="020B0300000000000000" charset="-122"/>
                <a:ea typeface="思源黑体 CN Light" panose="020B0300000000000000" charset="-122"/>
              </a:rPr>
              <a:t>sudah</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ada</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sebelumnya</a:t>
            </a:r>
            <a:r>
              <a:rPr lang="en-US" altLang="zh-CN" sz="1600" dirty="0">
                <a:solidFill>
                  <a:schemeClr val="bg2">
                    <a:lumMod val="25000"/>
                  </a:schemeClr>
                </a:solidFill>
                <a:latin typeface="思源黑体 CN Light" panose="020B0300000000000000" charset="-122"/>
                <a:ea typeface="思源黑体 CN Light" panose="020B0300000000000000" charset="-122"/>
              </a:rPr>
              <a:t>.</a:t>
            </a:r>
          </a:p>
          <a:p>
            <a:pPr marL="171450" indent="-171450">
              <a:lnSpc>
                <a:spcPct val="150000"/>
              </a:lnSpc>
              <a:spcBef>
                <a:spcPts val="1200"/>
              </a:spcBef>
              <a:buFont typeface="Wingdings" panose="05000000000000000000" pitchFamily="2" charset="2"/>
              <a:buChar char="§"/>
            </a:pPr>
            <a:r>
              <a:rPr lang="en-US" altLang="zh-CN" sz="1600" dirty="0" err="1">
                <a:solidFill>
                  <a:schemeClr val="bg2">
                    <a:lumMod val="25000"/>
                  </a:schemeClr>
                </a:solidFill>
                <a:latin typeface="思源黑体 CN Light" panose="020B0300000000000000" charset="-122"/>
                <a:ea typeface="思源黑体 CN Light" panose="020B0300000000000000" charset="-122"/>
              </a:rPr>
              <a:t>Objek-objek</a:t>
            </a:r>
            <a:r>
              <a:rPr lang="en-US" altLang="zh-CN" sz="1600" dirty="0">
                <a:solidFill>
                  <a:schemeClr val="bg2">
                    <a:lumMod val="25000"/>
                  </a:schemeClr>
                </a:solidFill>
                <a:latin typeface="思源黑体 CN Light" panose="020B0300000000000000" charset="-122"/>
                <a:ea typeface="思源黑体 CN Light" panose="020B0300000000000000" charset="-122"/>
              </a:rPr>
              <a:t> yang </a:t>
            </a:r>
            <a:r>
              <a:rPr lang="en-US" altLang="zh-CN" sz="1600" dirty="0" err="1">
                <a:solidFill>
                  <a:schemeClr val="bg2">
                    <a:lumMod val="25000"/>
                  </a:schemeClr>
                </a:solidFill>
                <a:latin typeface="思源黑体 CN Light" panose="020B0300000000000000" charset="-122"/>
                <a:ea typeface="思源黑体 CN Light" panose="020B0300000000000000" charset="-122"/>
              </a:rPr>
              <a:t>saling</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berkaitan</a:t>
            </a:r>
            <a:r>
              <a:rPr lang="en-US" altLang="zh-CN" sz="1600" dirty="0">
                <a:solidFill>
                  <a:schemeClr val="bg2">
                    <a:lumMod val="25000"/>
                  </a:schemeClr>
                </a:solidFill>
                <a:latin typeface="思源黑体 CN Light" panose="020B0300000000000000" charset="-122"/>
                <a:ea typeface="思源黑体 CN Light" panose="020B0300000000000000" charset="-122"/>
              </a:rPr>
              <a:t> dan </a:t>
            </a:r>
            <a:r>
              <a:rPr lang="en-US" altLang="zh-CN" sz="1600" dirty="0" err="1">
                <a:solidFill>
                  <a:schemeClr val="bg2">
                    <a:lumMod val="25000"/>
                  </a:schemeClr>
                </a:solidFill>
                <a:latin typeface="思源黑体 CN Light" panose="020B0300000000000000" charset="-122"/>
                <a:ea typeface="思源黑体 CN Light" panose="020B0300000000000000" charset="-122"/>
              </a:rPr>
              <a:t>disusun</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kedalam</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satu</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kelompok</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ini</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disebut</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dengan</a:t>
            </a:r>
            <a:r>
              <a:rPr lang="en-US" altLang="zh-CN" sz="1600" dirty="0">
                <a:solidFill>
                  <a:schemeClr val="bg2">
                    <a:lumMod val="25000"/>
                  </a:schemeClr>
                </a:solidFill>
                <a:latin typeface="思源黑体 CN Light" panose="020B0300000000000000" charset="-122"/>
                <a:ea typeface="思源黑体 CN Light" panose="020B0300000000000000" charset="-122"/>
              </a:rPr>
              <a:t> class. </a:t>
            </a:r>
          </a:p>
          <a:p>
            <a:pPr marL="171450" indent="-171450">
              <a:lnSpc>
                <a:spcPct val="150000"/>
              </a:lnSpc>
              <a:spcBef>
                <a:spcPts val="1200"/>
              </a:spcBef>
              <a:buFont typeface="Wingdings" panose="05000000000000000000" pitchFamily="2" charset="2"/>
              <a:buChar char="§"/>
            </a:pPr>
            <a:r>
              <a:rPr lang="en-US" altLang="zh-CN" sz="1600" dirty="0" err="1">
                <a:solidFill>
                  <a:schemeClr val="bg2">
                    <a:lumMod val="25000"/>
                  </a:schemeClr>
                </a:solidFill>
                <a:latin typeface="思源黑体 CN Light" panose="020B0300000000000000" charset="-122"/>
                <a:ea typeface="思源黑体 CN Light" panose="020B0300000000000000" charset="-122"/>
              </a:rPr>
              <a:t>Objek-objek</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tersebut</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akan</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saling</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berinteraksi</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untuk</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menyelesaikan</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masalah</a:t>
            </a:r>
            <a:r>
              <a:rPr lang="en-US" altLang="zh-CN" sz="1600" dirty="0">
                <a:solidFill>
                  <a:schemeClr val="bg2">
                    <a:lumMod val="25000"/>
                  </a:schemeClr>
                </a:solidFill>
                <a:latin typeface="思源黑体 CN Light" panose="020B0300000000000000" charset="-122"/>
                <a:ea typeface="思源黑体 CN Light" panose="020B0300000000000000" charset="-122"/>
              </a:rPr>
              <a:t> program yang </a:t>
            </a:r>
            <a:r>
              <a:rPr lang="en-US" altLang="zh-CN" sz="1600" dirty="0" err="1">
                <a:solidFill>
                  <a:schemeClr val="bg2">
                    <a:lumMod val="25000"/>
                  </a:schemeClr>
                </a:solidFill>
                <a:latin typeface="思源黑体 CN Light" panose="020B0300000000000000" charset="-122"/>
                <a:ea typeface="思源黑体 CN Light" panose="020B0300000000000000" charset="-122"/>
              </a:rPr>
              <a:t>rumit</a:t>
            </a:r>
            <a:r>
              <a:rPr lang="en-US" altLang="zh-CN" sz="1600" dirty="0">
                <a:solidFill>
                  <a:schemeClr val="bg2">
                    <a:lumMod val="25000"/>
                  </a:schemeClr>
                </a:solidFill>
                <a:latin typeface="思源黑体 CN Light" panose="020B0300000000000000" charset="-122"/>
                <a:ea typeface="思源黑体 CN Light" panose="020B0300000000000000" charset="-122"/>
              </a:rPr>
              <a:t>.</a:t>
            </a:r>
            <a:endParaRPr lang="zh-CN" altLang="en-US" sz="1600" dirty="0">
              <a:solidFill>
                <a:schemeClr val="bg2">
                  <a:lumMod val="25000"/>
                </a:schemeClr>
              </a:solidFill>
              <a:latin typeface="思源黑体 CN Light" panose="020B0300000000000000" charset="-122"/>
              <a:ea typeface="思源黑体 CN Light" panose="020B03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793883" y="479679"/>
            <a:ext cx="8604231"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Pengenalan</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Pemrograman</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Berorientasi</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Objek</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2" name="Rectangle 1">
            <a:extLst>
              <a:ext uri="{FF2B5EF4-FFF2-40B4-BE49-F238E27FC236}">
                <a16:creationId xmlns:a16="http://schemas.microsoft.com/office/drawing/2014/main" id="{DD3C557C-415F-408D-8AA8-CE6C570BF654}"/>
              </a:ext>
            </a:extLst>
          </p:cNvPr>
          <p:cNvSpPr/>
          <p:nvPr/>
        </p:nvSpPr>
        <p:spPr>
          <a:xfrm>
            <a:off x="943897" y="1773148"/>
            <a:ext cx="6931742" cy="2807948"/>
          </a:xfrm>
          <a:prstGeom prst="rect">
            <a:avLst/>
          </a:prstGeom>
        </p:spPr>
        <p:txBody>
          <a:bodyPr wrap="square">
            <a:spAutoFit/>
          </a:bodyPr>
          <a:lstStyle/>
          <a:p>
            <a:pPr marL="171450" indent="-171450">
              <a:lnSpc>
                <a:spcPct val="150000"/>
              </a:lnSpc>
              <a:spcBef>
                <a:spcPts val="1200"/>
              </a:spcBef>
              <a:buFont typeface="Wingdings" panose="05000000000000000000" pitchFamily="2" charset="2"/>
              <a:buChar char="§"/>
            </a:pPr>
            <a:r>
              <a:rPr lang="en-US" altLang="zh-CN" sz="2000" dirty="0">
                <a:solidFill>
                  <a:schemeClr val="bg2">
                    <a:lumMod val="25000"/>
                  </a:schemeClr>
                </a:solidFill>
                <a:latin typeface="思源黑体 CN Light" panose="020B0300000000000000" charset="-122"/>
                <a:ea typeface="思源黑体 CN Light" panose="020B0300000000000000" charset="-122"/>
              </a:rPr>
              <a:t>OOP </a:t>
            </a:r>
            <a:r>
              <a:rPr lang="en-US" altLang="zh-CN" sz="2000" dirty="0" err="1">
                <a:solidFill>
                  <a:schemeClr val="bg2">
                    <a:lumMod val="25000"/>
                  </a:schemeClr>
                </a:solidFill>
                <a:latin typeface="思源黑体 CN Light" panose="020B0300000000000000" charset="-122"/>
                <a:ea typeface="思源黑体 CN Light" panose="020B0300000000000000" charset="-122"/>
              </a:rPr>
              <a:t>berputar</a:t>
            </a:r>
            <a:r>
              <a:rPr lang="en-US" altLang="zh-CN" sz="2000" dirty="0">
                <a:solidFill>
                  <a:schemeClr val="bg2">
                    <a:lumMod val="25000"/>
                  </a:schemeClr>
                </a:solidFill>
                <a:latin typeface="思源黑体 CN Light" panose="020B0300000000000000" charset="-122"/>
                <a:ea typeface="思源黑体 CN Light" panose="020B0300000000000000" charset="-122"/>
              </a:rPr>
              <a:t> pada </a:t>
            </a:r>
            <a:r>
              <a:rPr lang="en-US" altLang="zh-CN" sz="2000" dirty="0" err="1">
                <a:solidFill>
                  <a:schemeClr val="bg2">
                    <a:lumMod val="25000"/>
                  </a:schemeClr>
                </a:solidFill>
                <a:latin typeface="思源黑体 CN Light" panose="020B0300000000000000" charset="-122"/>
                <a:ea typeface="思源黑体 CN Light" panose="020B0300000000000000" charset="-122"/>
              </a:rPr>
              <a:t>konsep</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dari</a:t>
            </a:r>
            <a:r>
              <a:rPr lang="en-US" altLang="zh-CN" sz="2000" dirty="0">
                <a:solidFill>
                  <a:schemeClr val="bg2">
                    <a:lumMod val="25000"/>
                  </a:schemeClr>
                </a:solidFill>
                <a:latin typeface="思源黑体 CN Light" panose="020B0300000000000000" charset="-122"/>
                <a:ea typeface="思源黑体 CN Light" panose="020B0300000000000000" charset="-122"/>
              </a:rPr>
              <a:t> object </a:t>
            </a:r>
            <a:r>
              <a:rPr lang="en-US" altLang="zh-CN" sz="2000" dirty="0" err="1">
                <a:solidFill>
                  <a:schemeClr val="bg2">
                    <a:lumMod val="25000"/>
                  </a:schemeClr>
                </a:solidFill>
                <a:latin typeface="思源黑体 CN Light" panose="020B0300000000000000" charset="-122"/>
                <a:ea typeface="思源黑体 CN Light" panose="020B0300000000000000" charset="-122"/>
              </a:rPr>
              <a:t>sebagai</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dasar</a:t>
            </a:r>
            <a:r>
              <a:rPr lang="en-US" altLang="zh-CN" sz="2000" dirty="0">
                <a:solidFill>
                  <a:schemeClr val="bg2">
                    <a:lumMod val="25000"/>
                  </a:schemeClr>
                </a:solidFill>
                <a:latin typeface="思源黑体 CN Light" panose="020B0300000000000000" charset="-122"/>
                <a:ea typeface="思源黑体 CN Light" panose="020B0300000000000000" charset="-122"/>
              </a:rPr>
              <a:t> element </a:t>
            </a:r>
            <a:r>
              <a:rPr lang="en-US" altLang="zh-CN" sz="2000" dirty="0" err="1">
                <a:solidFill>
                  <a:schemeClr val="bg2">
                    <a:lumMod val="25000"/>
                  </a:schemeClr>
                </a:solidFill>
                <a:latin typeface="思源黑体 CN Light" panose="020B0300000000000000" charset="-122"/>
                <a:ea typeface="思源黑体 CN Light" panose="020B0300000000000000" charset="-122"/>
              </a:rPr>
              <a:t>dari</a:t>
            </a:r>
            <a:r>
              <a:rPr lang="en-US" altLang="zh-CN" sz="2000" dirty="0">
                <a:solidFill>
                  <a:schemeClr val="bg2">
                    <a:lumMod val="25000"/>
                  </a:schemeClr>
                </a:solidFill>
                <a:latin typeface="思源黑体 CN Light" panose="020B0300000000000000" charset="-122"/>
                <a:ea typeface="思源黑体 CN Light" panose="020B0300000000000000" charset="-122"/>
              </a:rPr>
              <a:t> program. </a:t>
            </a:r>
            <a:r>
              <a:rPr lang="en-US" altLang="zh-CN" sz="2000" dirty="0" err="1">
                <a:solidFill>
                  <a:schemeClr val="bg2">
                    <a:lumMod val="25000"/>
                  </a:schemeClr>
                </a:solidFill>
                <a:latin typeface="思源黑体 CN Light" panose="020B0300000000000000" charset="-122"/>
                <a:ea typeface="思源黑体 CN Light" panose="020B0300000000000000" charset="-122"/>
              </a:rPr>
              <a:t>Ketika</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membandingkan</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dengan</a:t>
            </a:r>
            <a:r>
              <a:rPr lang="en-US" altLang="zh-CN" sz="2000" dirty="0">
                <a:solidFill>
                  <a:schemeClr val="bg2">
                    <a:lumMod val="25000"/>
                  </a:schemeClr>
                </a:solidFill>
                <a:latin typeface="思源黑体 CN Light" panose="020B0300000000000000" charset="-122"/>
                <a:ea typeface="思源黑体 CN Light" panose="020B0300000000000000" charset="-122"/>
              </a:rPr>
              <a:t> dunia </a:t>
            </a:r>
            <a:r>
              <a:rPr lang="en-US" altLang="zh-CN" sz="2000" dirty="0" err="1">
                <a:solidFill>
                  <a:schemeClr val="bg2">
                    <a:lumMod val="25000"/>
                  </a:schemeClr>
                </a:solidFill>
                <a:latin typeface="思源黑体 CN Light" panose="020B0300000000000000" charset="-122"/>
                <a:ea typeface="思源黑体 CN Light" panose="020B0300000000000000" charset="-122"/>
              </a:rPr>
              <a:t>nyata</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misalnya</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objek-objek</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disekitar</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seperti</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mobil</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singa</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manusia</a:t>
            </a:r>
            <a:r>
              <a:rPr lang="en-US" altLang="zh-CN" sz="2000" dirty="0">
                <a:solidFill>
                  <a:schemeClr val="bg2">
                    <a:lumMod val="25000"/>
                  </a:schemeClr>
                </a:solidFill>
                <a:latin typeface="思源黑体 CN Light" panose="020B0300000000000000" charset="-122"/>
                <a:ea typeface="思源黑体 CN Light" panose="020B0300000000000000" charset="-122"/>
              </a:rPr>
              <a:t> dan </a:t>
            </a:r>
            <a:r>
              <a:rPr lang="en-US" altLang="zh-CN" sz="2000" dirty="0" err="1">
                <a:solidFill>
                  <a:schemeClr val="bg2">
                    <a:lumMod val="25000"/>
                  </a:schemeClr>
                </a:solidFill>
                <a:latin typeface="思源黑体 CN Light" panose="020B0300000000000000" charset="-122"/>
                <a:ea typeface="思源黑体 CN Light" panose="020B0300000000000000" charset="-122"/>
              </a:rPr>
              <a:t>seterusnya</a:t>
            </a:r>
            <a:r>
              <a:rPr lang="en-US" altLang="zh-CN" sz="2000" dirty="0">
                <a:solidFill>
                  <a:schemeClr val="bg2">
                    <a:lumMod val="25000"/>
                  </a:schemeClr>
                </a:solidFill>
                <a:latin typeface="思源黑体 CN Light" panose="020B0300000000000000" charset="-122"/>
                <a:ea typeface="思源黑体 CN Light" panose="020B0300000000000000" charset="-122"/>
              </a:rPr>
              <a:t>. Object </a:t>
            </a:r>
            <a:r>
              <a:rPr lang="en-US" altLang="zh-CN" sz="2000" dirty="0" err="1">
                <a:solidFill>
                  <a:schemeClr val="bg2">
                    <a:lumMod val="25000"/>
                  </a:schemeClr>
                </a:solidFill>
                <a:latin typeface="思源黑体 CN Light" panose="020B0300000000000000" charset="-122"/>
                <a:ea typeface="思源黑体 CN Light" panose="020B0300000000000000" charset="-122"/>
              </a:rPr>
              <a:t>ini</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dikarakterisasi</a:t>
            </a:r>
            <a:r>
              <a:rPr lang="en-US" altLang="zh-CN" sz="2000" dirty="0">
                <a:solidFill>
                  <a:schemeClr val="bg2">
                    <a:lumMod val="25000"/>
                  </a:schemeClr>
                </a:solidFill>
                <a:latin typeface="思源黑体 CN Light" panose="020B0300000000000000" charset="-122"/>
                <a:ea typeface="思源黑体 CN Light" panose="020B0300000000000000" charset="-122"/>
              </a:rPr>
              <a:t> oleh </a:t>
            </a:r>
            <a:r>
              <a:rPr lang="en-US" altLang="zh-CN" sz="2000" dirty="0" err="1">
                <a:solidFill>
                  <a:schemeClr val="bg2">
                    <a:lumMod val="25000"/>
                  </a:schemeClr>
                </a:solidFill>
                <a:latin typeface="思源黑体 CN Light" panose="020B0300000000000000" charset="-122"/>
                <a:ea typeface="思源黑体 CN Light" panose="020B0300000000000000" charset="-122"/>
              </a:rPr>
              <a:t>sifat</a:t>
            </a:r>
            <a:r>
              <a:rPr lang="en-US" altLang="zh-CN" sz="2000" dirty="0">
                <a:solidFill>
                  <a:schemeClr val="bg2">
                    <a:lumMod val="25000"/>
                  </a:schemeClr>
                </a:solidFill>
                <a:latin typeface="思源黑体 CN Light" panose="020B0300000000000000" charset="-122"/>
                <a:ea typeface="思源黑体 CN Light" panose="020B0300000000000000" charset="-122"/>
              </a:rPr>
              <a:t> / </a:t>
            </a:r>
            <a:r>
              <a:rPr lang="en-US" altLang="zh-CN" sz="2000" dirty="0" err="1">
                <a:solidFill>
                  <a:schemeClr val="bg2">
                    <a:lumMod val="25000"/>
                  </a:schemeClr>
                </a:solidFill>
                <a:latin typeface="思源黑体 CN Light" panose="020B0300000000000000" charset="-122"/>
                <a:ea typeface="思源黑体 CN Light" panose="020B0300000000000000" charset="-122"/>
              </a:rPr>
              <a:t>attributnya</a:t>
            </a:r>
            <a:r>
              <a:rPr lang="en-US" altLang="zh-CN" sz="2000" dirty="0">
                <a:solidFill>
                  <a:schemeClr val="bg2">
                    <a:lumMod val="25000"/>
                  </a:schemeClr>
                </a:solidFill>
                <a:latin typeface="思源黑体 CN Light" panose="020B0300000000000000" charset="-122"/>
                <a:ea typeface="思源黑体 CN Light" panose="020B0300000000000000" charset="-122"/>
              </a:rPr>
              <a:t> dan </a:t>
            </a:r>
            <a:r>
              <a:rPr lang="en-US" altLang="zh-CN" sz="2000" dirty="0" err="1">
                <a:solidFill>
                  <a:schemeClr val="bg2">
                    <a:lumMod val="25000"/>
                  </a:schemeClr>
                </a:solidFill>
                <a:latin typeface="思源黑体 CN Light" panose="020B0300000000000000" charset="-122"/>
                <a:ea typeface="思源黑体 CN Light" panose="020B0300000000000000" charset="-122"/>
              </a:rPr>
              <a:t>tingkah</a:t>
            </a:r>
            <a:r>
              <a:rPr lang="en-US" altLang="zh-CN" sz="2000" dirty="0">
                <a:solidFill>
                  <a:schemeClr val="bg2">
                    <a:lumMod val="25000"/>
                  </a:schemeClr>
                </a:solidFill>
                <a:latin typeface="思源黑体 CN Light" panose="020B0300000000000000" charset="-122"/>
                <a:ea typeface="思源黑体 CN Light" panose="020B0300000000000000" charset="-122"/>
              </a:rPr>
              <a:t> </a:t>
            </a:r>
            <a:r>
              <a:rPr lang="en-US" altLang="zh-CN" sz="2000" dirty="0" err="1">
                <a:solidFill>
                  <a:schemeClr val="bg2">
                    <a:lumMod val="25000"/>
                  </a:schemeClr>
                </a:solidFill>
                <a:latin typeface="思源黑体 CN Light" panose="020B0300000000000000" charset="-122"/>
                <a:ea typeface="思源黑体 CN Light" panose="020B0300000000000000" charset="-122"/>
              </a:rPr>
              <a:t>lakunya</a:t>
            </a:r>
            <a:r>
              <a:rPr lang="en-US" altLang="zh-CN" sz="2000" dirty="0">
                <a:solidFill>
                  <a:schemeClr val="bg2">
                    <a:lumMod val="25000"/>
                  </a:schemeClr>
                </a:solidFill>
                <a:latin typeface="思源黑体 CN Light" panose="020B0300000000000000" charset="-122"/>
                <a:ea typeface="思源黑体 CN Light" panose="020B0300000000000000" charset="-122"/>
              </a:rPr>
              <a:t>.</a:t>
            </a:r>
            <a:endParaRPr lang="zh-CN" altLang="en-US" sz="2000" dirty="0">
              <a:solidFill>
                <a:schemeClr val="bg2">
                  <a:lumMod val="25000"/>
                </a:schemeClr>
              </a:solidFill>
              <a:latin typeface="思源黑体 CN Light" panose="020B0300000000000000" charset="-122"/>
              <a:ea typeface="思源黑体 CN Light" panose="020B0300000000000000" charset="-122"/>
            </a:endParaRPr>
          </a:p>
        </p:txBody>
      </p:sp>
      <p:pic>
        <p:nvPicPr>
          <p:cNvPr id="6" name="Picture 5">
            <a:extLst>
              <a:ext uri="{FF2B5EF4-FFF2-40B4-BE49-F238E27FC236}">
                <a16:creationId xmlns:a16="http://schemas.microsoft.com/office/drawing/2014/main" id="{C4D33C8E-D7C9-4442-9BD0-4E552EE9AA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5321" y="1362867"/>
            <a:ext cx="1987221" cy="941603"/>
          </a:xfrm>
          <a:prstGeom prst="rect">
            <a:avLst/>
          </a:prstGeom>
        </p:spPr>
      </p:pic>
      <p:pic>
        <p:nvPicPr>
          <p:cNvPr id="8" name="Picture 7">
            <a:extLst>
              <a:ext uri="{FF2B5EF4-FFF2-40B4-BE49-F238E27FC236}">
                <a16:creationId xmlns:a16="http://schemas.microsoft.com/office/drawing/2014/main" id="{3E514A17-69C1-4944-8BFA-F7892F94ED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43501" y="2574333"/>
            <a:ext cx="1765995" cy="1397686"/>
          </a:xfrm>
          <a:prstGeom prst="rect">
            <a:avLst/>
          </a:prstGeom>
        </p:spPr>
      </p:pic>
      <p:pic>
        <p:nvPicPr>
          <p:cNvPr id="10" name="Picture 9">
            <a:extLst>
              <a:ext uri="{FF2B5EF4-FFF2-40B4-BE49-F238E27FC236}">
                <a16:creationId xmlns:a16="http://schemas.microsoft.com/office/drawing/2014/main" id="{F2109BFF-E4B8-4A03-B093-E282EEB735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21625" y="4241882"/>
            <a:ext cx="1454612" cy="1751405"/>
          </a:xfrm>
          <a:prstGeom prst="rect">
            <a:avLst/>
          </a:prstGeom>
        </p:spPr>
      </p:pic>
    </p:spTree>
    <p:extLst>
      <p:ext uri="{BB962C8B-B14F-4D97-AF65-F5344CB8AC3E}">
        <p14:creationId xmlns:p14="http://schemas.microsoft.com/office/powerpoint/2010/main" val="284014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793883" y="479679"/>
            <a:ext cx="8604231"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Pengenalan</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Pemrograman</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Berorientasi</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Objek</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2" name="Rectangle 1">
            <a:extLst>
              <a:ext uri="{FF2B5EF4-FFF2-40B4-BE49-F238E27FC236}">
                <a16:creationId xmlns:a16="http://schemas.microsoft.com/office/drawing/2014/main" id="{DD3C557C-415F-408D-8AA8-CE6C570BF654}"/>
              </a:ext>
            </a:extLst>
          </p:cNvPr>
          <p:cNvSpPr/>
          <p:nvPr/>
        </p:nvSpPr>
        <p:spPr>
          <a:xfrm>
            <a:off x="899652" y="1478180"/>
            <a:ext cx="10132142" cy="418191"/>
          </a:xfrm>
          <a:prstGeom prst="rect">
            <a:avLst/>
          </a:prstGeom>
        </p:spPr>
        <p:txBody>
          <a:bodyPr wrap="square">
            <a:spAutoFit/>
          </a:bodyPr>
          <a:lstStyle/>
          <a:p>
            <a:pPr marL="171450" indent="-171450">
              <a:lnSpc>
                <a:spcPct val="150000"/>
              </a:lnSpc>
              <a:spcBef>
                <a:spcPts val="1200"/>
              </a:spcBef>
              <a:buFont typeface="Wingdings" panose="05000000000000000000" pitchFamily="2" charset="2"/>
              <a:buChar char="§"/>
            </a:pPr>
            <a:r>
              <a:rPr lang="en-US" altLang="zh-CN" sz="1600" dirty="0" err="1">
                <a:solidFill>
                  <a:schemeClr val="bg2">
                    <a:lumMod val="25000"/>
                  </a:schemeClr>
                </a:solidFill>
                <a:latin typeface="思源黑体 CN Light" panose="020B0300000000000000" charset="-122"/>
                <a:ea typeface="思源黑体 CN Light" panose="020B0300000000000000" charset="-122"/>
              </a:rPr>
              <a:t>Contoh</a:t>
            </a:r>
            <a:r>
              <a:rPr lang="en-US" altLang="zh-CN" sz="1600" dirty="0">
                <a:solidFill>
                  <a:schemeClr val="bg2">
                    <a:lumMod val="25000"/>
                  </a:schemeClr>
                </a:solidFill>
                <a:latin typeface="思源黑体 CN Light" panose="020B0300000000000000" charset="-122"/>
                <a:ea typeface="思源黑体 CN Light" panose="020B0300000000000000" charset="-122"/>
              </a:rPr>
              <a:t>: </a:t>
            </a:r>
            <a:r>
              <a:rPr lang="en-US" altLang="zh-CN" sz="1600" dirty="0" err="1">
                <a:solidFill>
                  <a:schemeClr val="bg2">
                    <a:lumMod val="25000"/>
                  </a:schemeClr>
                </a:solidFill>
                <a:latin typeface="思源黑体 CN Light" panose="020B0300000000000000" charset="-122"/>
                <a:ea typeface="思源黑体 CN Light" panose="020B0300000000000000" charset="-122"/>
              </a:rPr>
              <a:t>Objek</a:t>
            </a:r>
            <a:r>
              <a:rPr lang="en-US" altLang="zh-CN" sz="1600" dirty="0">
                <a:solidFill>
                  <a:schemeClr val="bg2">
                    <a:lumMod val="25000"/>
                  </a:schemeClr>
                </a:solidFill>
                <a:latin typeface="思源黑体 CN Light" panose="020B0300000000000000" charset="-122"/>
                <a:ea typeface="思源黑体 CN Light" panose="020B0300000000000000" charset="-122"/>
              </a:rPr>
              <a:t> Mobil dan </a:t>
            </a:r>
            <a:r>
              <a:rPr lang="en-US" altLang="zh-CN" sz="1600" dirty="0" err="1">
                <a:solidFill>
                  <a:schemeClr val="bg2">
                    <a:lumMod val="25000"/>
                  </a:schemeClr>
                </a:solidFill>
                <a:latin typeface="思源黑体 CN Light" panose="020B0300000000000000" charset="-122"/>
                <a:ea typeface="思源黑体 CN Light" panose="020B0300000000000000" charset="-122"/>
              </a:rPr>
              <a:t>Singa</a:t>
            </a:r>
            <a:endParaRPr lang="zh-CN" altLang="en-US" sz="1600" dirty="0">
              <a:solidFill>
                <a:schemeClr val="bg2">
                  <a:lumMod val="25000"/>
                </a:schemeClr>
              </a:solidFill>
              <a:latin typeface="思源黑体 CN Light" panose="020B0300000000000000" charset="-122"/>
              <a:ea typeface="思源黑体 CN Light" panose="020B0300000000000000" charset="-122"/>
            </a:endParaRPr>
          </a:p>
        </p:txBody>
      </p:sp>
      <p:graphicFrame>
        <p:nvGraphicFramePr>
          <p:cNvPr id="4" name="Table 3">
            <a:extLst>
              <a:ext uri="{FF2B5EF4-FFF2-40B4-BE49-F238E27FC236}">
                <a16:creationId xmlns:a16="http://schemas.microsoft.com/office/drawing/2014/main" id="{6DB93FDB-BA98-4BC5-BC8A-ED7EA727666D}"/>
              </a:ext>
            </a:extLst>
          </p:cNvPr>
          <p:cNvGraphicFramePr>
            <a:graphicFrameLocks noGrp="1"/>
          </p:cNvGraphicFramePr>
          <p:nvPr>
            <p:extLst>
              <p:ext uri="{D42A27DB-BD31-4B8C-83A1-F6EECF244321}">
                <p14:modId xmlns:p14="http://schemas.microsoft.com/office/powerpoint/2010/main" val="1134779611"/>
              </p:ext>
            </p:extLst>
          </p:nvPr>
        </p:nvGraphicFramePr>
        <p:xfrm>
          <a:off x="1147097" y="2316478"/>
          <a:ext cx="9442245" cy="2710517"/>
        </p:xfrm>
        <a:graphic>
          <a:graphicData uri="http://schemas.openxmlformats.org/drawingml/2006/table">
            <a:tbl>
              <a:tblPr firstRow="1" bandRow="1">
                <a:tableStyleId>{5C22544A-7EE6-4342-B048-85BDC9FD1C3A}</a:tableStyleId>
              </a:tblPr>
              <a:tblGrid>
                <a:gridCol w="3147415">
                  <a:extLst>
                    <a:ext uri="{9D8B030D-6E8A-4147-A177-3AD203B41FA5}">
                      <a16:colId xmlns:a16="http://schemas.microsoft.com/office/drawing/2014/main" val="697978924"/>
                    </a:ext>
                  </a:extLst>
                </a:gridCol>
                <a:gridCol w="3147415">
                  <a:extLst>
                    <a:ext uri="{9D8B030D-6E8A-4147-A177-3AD203B41FA5}">
                      <a16:colId xmlns:a16="http://schemas.microsoft.com/office/drawing/2014/main" val="1766036408"/>
                    </a:ext>
                  </a:extLst>
                </a:gridCol>
                <a:gridCol w="3147415">
                  <a:extLst>
                    <a:ext uri="{9D8B030D-6E8A-4147-A177-3AD203B41FA5}">
                      <a16:colId xmlns:a16="http://schemas.microsoft.com/office/drawing/2014/main" val="2544237863"/>
                    </a:ext>
                  </a:extLst>
                </a:gridCol>
              </a:tblGrid>
              <a:tr h="881717">
                <a:tc>
                  <a:txBody>
                    <a:bodyPr/>
                    <a:lstStyle/>
                    <a:p>
                      <a:pPr algn="ctr"/>
                      <a:r>
                        <a:rPr lang="en-US" dirty="0" err="1"/>
                        <a:t>Objek</a:t>
                      </a:r>
                      <a:endParaRPr lang="en-US" dirty="0"/>
                    </a:p>
                  </a:txBody>
                  <a:tcPr anchor="ctr"/>
                </a:tc>
                <a:tc>
                  <a:txBody>
                    <a:bodyPr/>
                    <a:lstStyle/>
                    <a:p>
                      <a:pPr algn="ctr"/>
                      <a:r>
                        <a:rPr lang="en-US" dirty="0" err="1"/>
                        <a:t>Atribut</a:t>
                      </a:r>
                      <a:endParaRPr lang="en-US" dirty="0"/>
                    </a:p>
                  </a:txBody>
                  <a:tcPr anchor="ctr"/>
                </a:tc>
                <a:tc>
                  <a:txBody>
                    <a:bodyPr/>
                    <a:lstStyle/>
                    <a:p>
                      <a:pPr algn="ctr"/>
                      <a:r>
                        <a:rPr lang="en-US" dirty="0" err="1"/>
                        <a:t>Tingkah</a:t>
                      </a:r>
                      <a:r>
                        <a:rPr lang="en-US" dirty="0"/>
                        <a:t> </a:t>
                      </a:r>
                      <a:r>
                        <a:rPr lang="en-US" dirty="0" err="1"/>
                        <a:t>Laku</a:t>
                      </a:r>
                      <a:endParaRPr lang="en-US" dirty="0"/>
                    </a:p>
                  </a:txBody>
                  <a:tcPr anchor="ctr"/>
                </a:tc>
                <a:extLst>
                  <a:ext uri="{0D108BD9-81ED-4DB2-BD59-A6C34878D82A}">
                    <a16:rowId xmlns:a16="http://schemas.microsoft.com/office/drawing/2014/main" val="2129316416"/>
                  </a:ext>
                </a:extLst>
              </a:tr>
              <a:tr h="881717">
                <a:tc>
                  <a:txBody>
                    <a:bodyPr/>
                    <a:lstStyle/>
                    <a:p>
                      <a:pPr algn="l"/>
                      <a:r>
                        <a:rPr lang="en-US" dirty="0"/>
                        <a:t>Mobil</a:t>
                      </a:r>
                    </a:p>
                  </a:txBody>
                  <a:tcPr anchor="ctr"/>
                </a:tc>
                <a:tc>
                  <a:txBody>
                    <a:bodyPr/>
                    <a:lstStyle/>
                    <a:p>
                      <a:pPr marL="0" indent="0" algn="l">
                        <a:buFont typeface="Wingdings" panose="05000000000000000000" pitchFamily="2" charset="2"/>
                        <a:buNone/>
                      </a:pPr>
                      <a:r>
                        <a:rPr lang="en-US" dirty="0" err="1"/>
                        <a:t>Tipe</a:t>
                      </a:r>
                      <a:r>
                        <a:rPr lang="en-US" dirty="0"/>
                        <a:t> </a:t>
                      </a:r>
                      <a:r>
                        <a:rPr lang="en-US" dirty="0" err="1"/>
                        <a:t>dari</a:t>
                      </a:r>
                      <a:r>
                        <a:rPr lang="en-US" dirty="0"/>
                        <a:t> </a:t>
                      </a:r>
                      <a:r>
                        <a:rPr lang="en-US" dirty="0" err="1"/>
                        <a:t>transmisi</a:t>
                      </a:r>
                      <a:endParaRPr lang="en-US" dirty="0"/>
                    </a:p>
                    <a:p>
                      <a:pPr marL="0" indent="0" algn="l">
                        <a:buFont typeface="Wingdings" panose="05000000000000000000" pitchFamily="2" charset="2"/>
                        <a:buNone/>
                      </a:pPr>
                      <a:r>
                        <a:rPr lang="en-US" dirty="0" err="1"/>
                        <a:t>Manufaktur</a:t>
                      </a:r>
                      <a:endParaRPr lang="en-US" dirty="0"/>
                    </a:p>
                    <a:p>
                      <a:pPr marL="0" indent="0" algn="l">
                        <a:buFont typeface="Wingdings" panose="05000000000000000000" pitchFamily="2" charset="2"/>
                        <a:buNone/>
                      </a:pPr>
                      <a:r>
                        <a:rPr lang="en-US" dirty="0" err="1"/>
                        <a:t>Warna</a:t>
                      </a:r>
                      <a:endParaRPr lang="en-US" dirty="0"/>
                    </a:p>
                  </a:txBody>
                  <a:tcPr anchor="ctr"/>
                </a:tc>
                <a:tc>
                  <a:txBody>
                    <a:bodyPr/>
                    <a:lstStyle/>
                    <a:p>
                      <a:pPr algn="l"/>
                      <a:r>
                        <a:rPr lang="en-US" dirty="0" err="1"/>
                        <a:t>Berbelok</a:t>
                      </a:r>
                      <a:endParaRPr lang="en-US" dirty="0"/>
                    </a:p>
                    <a:p>
                      <a:pPr algn="l"/>
                      <a:r>
                        <a:rPr lang="en-US" dirty="0" err="1"/>
                        <a:t>Mengerem</a:t>
                      </a:r>
                      <a:endParaRPr lang="en-US" dirty="0"/>
                    </a:p>
                    <a:p>
                      <a:pPr algn="l"/>
                      <a:r>
                        <a:rPr lang="en-US" dirty="0" err="1"/>
                        <a:t>Mempercepat</a:t>
                      </a:r>
                      <a:endParaRPr lang="en-US" dirty="0"/>
                    </a:p>
                  </a:txBody>
                  <a:tcPr anchor="ctr"/>
                </a:tc>
                <a:extLst>
                  <a:ext uri="{0D108BD9-81ED-4DB2-BD59-A6C34878D82A}">
                    <a16:rowId xmlns:a16="http://schemas.microsoft.com/office/drawing/2014/main" val="213572485"/>
                  </a:ext>
                </a:extLst>
              </a:tr>
              <a:tr h="881717">
                <a:tc>
                  <a:txBody>
                    <a:bodyPr/>
                    <a:lstStyle/>
                    <a:p>
                      <a:pPr algn="l"/>
                      <a:r>
                        <a:rPr lang="en-US" dirty="0" err="1"/>
                        <a:t>Singa</a:t>
                      </a:r>
                      <a:endParaRPr lang="en-US" dirty="0"/>
                    </a:p>
                  </a:txBody>
                  <a:tcPr anchor="ctr"/>
                </a:tc>
                <a:tc>
                  <a:txBody>
                    <a:bodyPr/>
                    <a:lstStyle/>
                    <a:p>
                      <a:pPr marL="0" indent="0" algn="l">
                        <a:buFont typeface="Wingdings" panose="05000000000000000000" pitchFamily="2" charset="2"/>
                        <a:buNone/>
                      </a:pPr>
                      <a:r>
                        <a:rPr lang="en-US" dirty="0" err="1"/>
                        <a:t>Berat</a:t>
                      </a:r>
                      <a:endParaRPr lang="en-US" dirty="0"/>
                    </a:p>
                    <a:p>
                      <a:pPr marL="0" indent="0" algn="l">
                        <a:buFont typeface="Wingdings" panose="05000000000000000000" pitchFamily="2" charset="2"/>
                        <a:buNone/>
                      </a:pPr>
                      <a:r>
                        <a:rPr lang="en-US" dirty="0" err="1"/>
                        <a:t>Warna</a:t>
                      </a:r>
                      <a:endParaRPr lang="en-US" dirty="0"/>
                    </a:p>
                    <a:p>
                      <a:pPr marL="0" indent="0" algn="l">
                        <a:buFont typeface="Wingdings" panose="05000000000000000000" pitchFamily="2" charset="2"/>
                        <a:buNone/>
                      </a:pPr>
                      <a:r>
                        <a:rPr lang="en-US" dirty="0" err="1"/>
                        <a:t>Jinak</a:t>
                      </a:r>
                      <a:r>
                        <a:rPr lang="en-US" dirty="0"/>
                        <a:t> </a:t>
                      </a:r>
                      <a:r>
                        <a:rPr lang="en-US" dirty="0" err="1"/>
                        <a:t>atau</a:t>
                      </a:r>
                      <a:r>
                        <a:rPr lang="en-US" dirty="0"/>
                        <a:t> liar</a:t>
                      </a:r>
                    </a:p>
                  </a:txBody>
                  <a:tcPr anchor="ctr"/>
                </a:tc>
                <a:tc>
                  <a:txBody>
                    <a:bodyPr/>
                    <a:lstStyle/>
                    <a:p>
                      <a:pPr algn="l"/>
                      <a:r>
                        <a:rPr lang="en-US" sz="1800" b="0" i="0" u="none" strike="noStrike" kern="1200" baseline="0" dirty="0">
                          <a:solidFill>
                            <a:schemeClr val="dk1"/>
                          </a:solidFill>
                          <a:latin typeface="+mn-lt"/>
                          <a:ea typeface="+mn-ea"/>
                          <a:cs typeface="+mn-cs"/>
                        </a:rPr>
                        <a:t>Roaring</a:t>
                      </a:r>
                    </a:p>
                    <a:p>
                      <a:pPr algn="l"/>
                      <a:r>
                        <a:rPr lang="en-US" sz="1800" b="0" i="0" u="none" strike="noStrike" kern="1200" baseline="0" dirty="0" err="1">
                          <a:solidFill>
                            <a:schemeClr val="dk1"/>
                          </a:solidFill>
                          <a:latin typeface="+mn-lt"/>
                          <a:ea typeface="+mn-ea"/>
                          <a:cs typeface="+mn-cs"/>
                        </a:rPr>
                        <a:t>Tidur</a:t>
                      </a:r>
                      <a:endParaRPr lang="en-US" sz="1800" b="0" i="0" u="none" strike="noStrike" kern="1200" baseline="0" dirty="0">
                        <a:solidFill>
                          <a:schemeClr val="dk1"/>
                        </a:solidFill>
                        <a:latin typeface="+mn-lt"/>
                        <a:ea typeface="+mn-ea"/>
                        <a:cs typeface="+mn-cs"/>
                      </a:endParaRPr>
                    </a:p>
                    <a:p>
                      <a:pPr algn="l"/>
                      <a:r>
                        <a:rPr lang="en-US" sz="1800" b="0" i="0" u="none" strike="noStrike" kern="1200" baseline="0" dirty="0" err="1">
                          <a:solidFill>
                            <a:schemeClr val="dk1"/>
                          </a:solidFill>
                          <a:latin typeface="+mn-lt"/>
                          <a:ea typeface="+mn-ea"/>
                          <a:cs typeface="+mn-cs"/>
                        </a:rPr>
                        <a:t>Berburu</a:t>
                      </a:r>
                      <a:endParaRPr lang="en-US" dirty="0"/>
                    </a:p>
                  </a:txBody>
                  <a:tcPr anchor="ctr"/>
                </a:tc>
                <a:extLst>
                  <a:ext uri="{0D108BD9-81ED-4DB2-BD59-A6C34878D82A}">
                    <a16:rowId xmlns:a16="http://schemas.microsoft.com/office/drawing/2014/main" val="3690829867"/>
                  </a:ext>
                </a:extLst>
              </a:tr>
            </a:tbl>
          </a:graphicData>
        </a:graphic>
      </p:graphicFrame>
    </p:spTree>
    <p:extLst>
      <p:ext uri="{BB962C8B-B14F-4D97-AF65-F5344CB8AC3E}">
        <p14:creationId xmlns:p14="http://schemas.microsoft.com/office/powerpoint/2010/main" val="161009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err="1">
                <a:solidFill>
                  <a:schemeClr val="bg1"/>
                </a:solidFill>
                <a:latin typeface="思源黑体 CN Bold" panose="020B0800000000000000" charset="-122"/>
                <a:ea typeface="思源黑体 CN Bold" panose="020B0800000000000000" charset="-122"/>
                <a:cs typeface="庞门正道标题体" panose="02010600030101010101" charset="-122"/>
              </a:rPr>
              <a:t>Perbedaan</a:t>
            </a: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 Class dan Object</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1465356" y="2502499"/>
            <a:ext cx="4123279" cy="1778564"/>
          </a:xfrm>
          <a:prstGeom prst="rect">
            <a:avLst/>
          </a:prstGeom>
          <a:noFill/>
        </p:spPr>
        <p:txBody>
          <a:bodyPr wrap="square" rtlCol="0">
            <a:spAutoFit/>
          </a:bodyPr>
          <a:lstStyle/>
          <a:p>
            <a:pPr algn="just" defTabSz="964565">
              <a:lnSpc>
                <a:spcPct val="140000"/>
              </a:lnSpc>
              <a:spcBef>
                <a:spcPct val="20000"/>
              </a:spcBef>
              <a:defRPr/>
            </a:pP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Class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bertugas</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untuk</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mengumpulkan</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prosedur</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fungsi</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dan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variabel</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dalam</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satu</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tempat</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merupakan</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i="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blueprint</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atau</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cetakan</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untuk</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membuat</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
            </a:r>
            <a:endParaRPr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
        <p:nvSpPr>
          <p:cNvPr id="33" name="文本框 32"/>
          <p:cNvSpPr txBox="1"/>
          <p:nvPr/>
        </p:nvSpPr>
        <p:spPr>
          <a:xfrm>
            <a:off x="1111250" y="1467296"/>
            <a:ext cx="4477385" cy="475615"/>
          </a:xfrm>
          <a:prstGeom prst="rect">
            <a:avLst/>
          </a:prstGeom>
          <a:noFill/>
        </p:spPr>
        <p:txBody>
          <a:bodyPr wrap="square" rtlCol="0">
            <a:spAutoFit/>
          </a:bodyPr>
          <a:lstStyle/>
          <a:p>
            <a:pPr algn="ctr"/>
            <a:r>
              <a:rPr lang="en-US" altLang="zh-CN" sz="2500" dirty="0">
                <a:solidFill>
                  <a:schemeClr val="tx1">
                    <a:lumMod val="65000"/>
                    <a:lumOff val="35000"/>
                  </a:schemeClr>
                </a:solidFill>
                <a:latin typeface="思源黑体 CN Bold" panose="020B0800000000000000" charset="-122"/>
                <a:ea typeface="思源黑体 CN Bold" panose="020B0800000000000000" charset="-122"/>
              </a:rPr>
              <a:t>Class </a:t>
            </a:r>
            <a:endParaRPr lang="zh-CN" altLang="en-US" sz="25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4" name="文本框 3"/>
          <p:cNvSpPr txBox="1"/>
          <p:nvPr/>
        </p:nvSpPr>
        <p:spPr>
          <a:xfrm>
            <a:off x="6584950" y="1477456"/>
            <a:ext cx="4477385" cy="475615"/>
          </a:xfrm>
          <a:prstGeom prst="rect">
            <a:avLst/>
          </a:prstGeom>
          <a:noFill/>
        </p:spPr>
        <p:txBody>
          <a:bodyPr wrap="square" rtlCol="0">
            <a:spAutoFit/>
          </a:bodyPr>
          <a:lstStyle/>
          <a:p>
            <a:pPr algn="ctr"/>
            <a:r>
              <a:rPr lang="en-US" altLang="zh-CN" sz="2500" dirty="0">
                <a:solidFill>
                  <a:schemeClr val="tx1">
                    <a:lumMod val="65000"/>
                    <a:lumOff val="35000"/>
                  </a:schemeClr>
                </a:solidFill>
                <a:latin typeface="思源黑体 CN Bold" panose="020B0800000000000000" charset="-122"/>
                <a:ea typeface="思源黑体 CN Bold" panose="020B0800000000000000" charset="-122"/>
              </a:rPr>
              <a:t>Object</a:t>
            </a:r>
            <a:endParaRPr lang="zh-CN" altLang="en-US" sz="2500" dirty="0">
              <a:solidFill>
                <a:schemeClr val="tx1">
                  <a:lumMod val="65000"/>
                  <a:lumOff val="35000"/>
                </a:schemeClr>
              </a:solidFill>
              <a:latin typeface="思源黑体 CN Bold" panose="020B0800000000000000" charset="-122"/>
              <a:ea typeface="思源黑体 CN Bold" panose="020B0800000000000000" charset="-122"/>
            </a:endParaRPr>
          </a:p>
        </p:txBody>
      </p:sp>
      <p:cxnSp>
        <p:nvCxnSpPr>
          <p:cNvPr id="11" name="直接连接符 10"/>
          <p:cNvCxnSpPr/>
          <p:nvPr/>
        </p:nvCxnSpPr>
        <p:spPr>
          <a:xfrm flipH="1" flipV="1">
            <a:off x="1742092" y="5306695"/>
            <a:ext cx="8965565" cy="24130"/>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26005" y="4784725"/>
            <a:ext cx="7975600" cy="521970"/>
          </a:xfrm>
          <a:prstGeom prst="rect">
            <a:avLst/>
          </a:prstGeom>
          <a:noFill/>
        </p:spPr>
        <p:txBody>
          <a:bodyPr wrap="square" rtlCol="0">
            <a:spAutoFit/>
          </a:bodyPr>
          <a:lstStyle/>
          <a:p>
            <a:pPr algn="just"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p:txBody>
      </p:sp>
      <p:cxnSp>
        <p:nvCxnSpPr>
          <p:cNvPr id="12" name="直接连接符 11"/>
          <p:cNvCxnSpPr>
            <a:cxnSpLocks/>
          </p:cNvCxnSpPr>
          <p:nvPr/>
        </p:nvCxnSpPr>
        <p:spPr>
          <a:xfrm>
            <a:off x="6075680" y="2229628"/>
            <a:ext cx="0" cy="2755327"/>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文本框 4">
            <a:extLst>
              <a:ext uri="{FF2B5EF4-FFF2-40B4-BE49-F238E27FC236}">
                <a16:creationId xmlns:a16="http://schemas.microsoft.com/office/drawing/2014/main" id="{85088F44-64AD-423F-9A17-03EE42026DC3}"/>
              </a:ext>
            </a:extLst>
          </p:cNvPr>
          <p:cNvSpPr txBox="1"/>
          <p:nvPr/>
        </p:nvSpPr>
        <p:spPr>
          <a:xfrm>
            <a:off x="1793883" y="479679"/>
            <a:ext cx="8604231"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Perbedaan</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Class dan Object</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16" name="文本框 37">
            <a:extLst>
              <a:ext uri="{FF2B5EF4-FFF2-40B4-BE49-F238E27FC236}">
                <a16:creationId xmlns:a16="http://schemas.microsoft.com/office/drawing/2014/main" id="{1A9357EA-335C-428F-BC03-411AF0459528}"/>
              </a:ext>
            </a:extLst>
          </p:cNvPr>
          <p:cNvSpPr txBox="1"/>
          <p:nvPr/>
        </p:nvSpPr>
        <p:spPr>
          <a:xfrm>
            <a:off x="6629194" y="2523155"/>
            <a:ext cx="4123279" cy="1778564"/>
          </a:xfrm>
          <a:prstGeom prst="rect">
            <a:avLst/>
          </a:prstGeom>
          <a:noFill/>
        </p:spPr>
        <p:txBody>
          <a:bodyPr wrap="square" rtlCol="0">
            <a:spAutoFit/>
          </a:bodyPr>
          <a:lstStyle/>
          <a:p>
            <a:pPr algn="just" defTabSz="964565">
              <a:lnSpc>
                <a:spcPct val="140000"/>
              </a:lnSpc>
              <a:spcBef>
                <a:spcPct val="20000"/>
              </a:spcBef>
              <a:defRPr/>
            </a:pP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object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adalah</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variabel</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i="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instance</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yang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merupakan</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wujud</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i="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class</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i="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Instance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merupakan</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wujud</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kelas</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digambarkan</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6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dengan</a:t>
            </a:r>
            <a:r>
              <a:rPr lang="en-US"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variable dan method.</a:t>
            </a:r>
            <a:endParaRPr sz="16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1332620" y="1382611"/>
            <a:ext cx="8836249" cy="3800528"/>
          </a:xfrm>
          <a:prstGeom prst="rect">
            <a:avLst/>
          </a:prstGeom>
          <a:noFill/>
        </p:spPr>
        <p:txBody>
          <a:bodyPr wrap="square" rtlCol="0">
            <a:spAutoFit/>
          </a:bodyPr>
          <a:lstStyle/>
          <a:p>
            <a:pPr marL="285750" indent="-285750" algn="just" defTabSz="964565">
              <a:lnSpc>
                <a:spcPct val="140000"/>
              </a:lnSpc>
              <a:spcBef>
                <a:spcPts val="1200"/>
              </a:spcBef>
              <a:buFont typeface="Wingdings" panose="05000000000000000000" pitchFamily="2" charset="2"/>
              <a:buChar char="§"/>
              <a:defRPr/>
            </a:pP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Class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akan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merepresentasikan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yang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akan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dibuat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Jadi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dalam</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membuat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kelas</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harus</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disesuaikan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dengan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objek</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yang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akan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dibuat</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p>
          <a:p>
            <a:pPr marL="285750" indent="-285750" algn="just" defTabSz="964565">
              <a:lnSpc>
                <a:spcPct val="140000"/>
              </a:lnSpc>
              <a:spcBef>
                <a:spcPts val="1200"/>
              </a:spcBef>
              <a:buFont typeface="Wingdings" panose="05000000000000000000" pitchFamily="2" charset="2"/>
              <a:buChar char="§"/>
              <a:defRPr/>
            </a:pP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Penulisan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memiliki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aturan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Yakni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dengan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format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PascalCase</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Apa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itu</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Penulisannya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diiawali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dengan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huruf</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kapital</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Jika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variabel</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tersusun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dua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kata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atau</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lebih</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maka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tidak</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perlu</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diberi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spasi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di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antaranya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dan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diawali</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dengan</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huruf</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kapital</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pula.</a:t>
            </a:r>
          </a:p>
          <a:p>
            <a:pPr marL="285750" indent="-285750" algn="just" defTabSz="964565">
              <a:lnSpc>
                <a:spcPct val="140000"/>
              </a:lnSpc>
              <a:spcBef>
                <a:spcPts val="1200"/>
              </a:spcBef>
              <a:buFont typeface="Wingdings" panose="05000000000000000000" pitchFamily="2" charset="2"/>
              <a:buChar char="§"/>
              <a:defRPr/>
            </a:pPr>
            <a:r>
              <a:rPr lang="en-US" sz="20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Misal</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a:t>
            </a:r>
            <a:r>
              <a:rPr lang="en-US" sz="20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MakananKucing</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class </a:t>
            </a:r>
            <a:r>
              <a:rPr lang="en-US" sz="20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Senjata</a:t>
            </a:r>
            <a:r>
              <a:rPr lang="en-US" sz="2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dan class </a:t>
            </a:r>
            <a:r>
              <a:rPr lang="en-US" sz="20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SignIn</a:t>
            </a:r>
            <a:endParaRPr sz="20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
        <p:nvSpPr>
          <p:cNvPr id="14" name="文本框 4">
            <a:extLst>
              <a:ext uri="{FF2B5EF4-FFF2-40B4-BE49-F238E27FC236}">
                <a16:creationId xmlns:a16="http://schemas.microsoft.com/office/drawing/2014/main" id="{85088F44-64AD-423F-9A17-03EE42026DC3}"/>
              </a:ext>
            </a:extLst>
          </p:cNvPr>
          <p:cNvSpPr txBox="1"/>
          <p:nvPr/>
        </p:nvSpPr>
        <p:spPr>
          <a:xfrm>
            <a:off x="1684121" y="452861"/>
            <a:ext cx="8604231" cy="553998"/>
          </a:xfrm>
          <a:prstGeom prst="rect">
            <a:avLst/>
          </a:prstGeom>
          <a:noFill/>
        </p:spPr>
        <p:txBody>
          <a:bodyPr wrap="square" rtlCol="0">
            <a:spAutoFit/>
          </a:bodyPr>
          <a:lstStyle/>
          <a:p>
            <a:pPr algn="ct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Class</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38350200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AwNmI4M2UxM2ExNDIyNjEzMmMwOTBjNTdjYTI2O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FF6737"/>
            </a:gs>
            <a:gs pos="48000">
              <a:srgbClr val="FF784E"/>
            </a:gs>
          </a:gsLst>
          <a:lin ang="10800000" scaled="1"/>
          <a:tileRect/>
        </a:gradFill>
        <a:ln>
          <a:noFill/>
        </a:ln>
      </a:spPr>
      <a:bodyPr rtlCol="0" anchor="ctr"/>
      <a:lstStyle>
        <a:defPPr algn="ctr">
          <a:defRPr sz="6600" kern="2500" dirty="0" smtClean="0">
            <a:solidFill>
              <a:schemeClr val="bg1"/>
            </a:solidFill>
            <a:latin typeface="思源黑体 ExtraLight" panose="020B0200000000000000" pitchFamily="34" charset="-122"/>
            <a:ea typeface="思源黑体 ExtraLight" panose="020B02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Regular"/>
        <a:ea typeface=""/>
        <a:cs typeface=""/>
        <a:font script="Jpan" typeface="ＭＳ Ｐ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808</Words>
  <Application>Microsoft Office PowerPoint</Application>
  <PresentationFormat>Widescreen</PresentationFormat>
  <Paragraphs>139</Paragraphs>
  <Slides>17</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Arial Black</vt:lpstr>
      <vt:lpstr>Courier New</vt:lpstr>
      <vt:lpstr>Trebuchet MS</vt:lpstr>
      <vt:lpstr>Verdana</vt:lpstr>
      <vt:lpstr>Wingdings</vt:lpstr>
      <vt:lpstr>庞门正道标题体</vt:lpstr>
      <vt:lpstr>思源宋体 CN Heavy</vt:lpstr>
      <vt:lpstr>思源黑体 CN Bold</vt:lpstr>
      <vt:lpstr>思源黑体 CN Heavy</vt:lpstr>
      <vt:lpstr>思源黑体 CN Light</vt:lpstr>
      <vt:lpstr>思源黑体 CN Regular</vt:lpstr>
      <vt:lpstr>思源黑体 ExtraLight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Syalis Ibnih</dc:creator>
  <cp:lastModifiedBy>Apandi</cp:lastModifiedBy>
  <cp:revision>769</cp:revision>
  <dcterms:created xsi:type="dcterms:W3CDTF">2020-07-07T03:15:00Z</dcterms:created>
  <dcterms:modified xsi:type="dcterms:W3CDTF">2022-08-29T06:19:27Z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C6E3E62C7AD842AE96887C97A8879F52</vt:lpwstr>
  </property>
</Properties>
</file>