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7FEE-0E35-4E2E-94AC-99E20E95923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ED45-4CC7-42EC-B670-B47F044DF3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014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7FEE-0E35-4E2E-94AC-99E20E95923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ED45-4CC7-42EC-B670-B47F044DF3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737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7FEE-0E35-4E2E-94AC-99E20E95923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ED45-4CC7-42EC-B670-B47F044DF3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60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7FEE-0E35-4E2E-94AC-99E20E95923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ED45-4CC7-42EC-B670-B47F044DF3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91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7FEE-0E35-4E2E-94AC-99E20E95923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ED45-4CC7-42EC-B670-B47F044DF3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99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7FEE-0E35-4E2E-94AC-99E20E95923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ED45-4CC7-42EC-B670-B47F044DF3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128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7FEE-0E35-4E2E-94AC-99E20E95923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ED45-4CC7-42EC-B670-B47F044DF3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03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7FEE-0E35-4E2E-94AC-99E20E95923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ED45-4CC7-42EC-B670-B47F044DF3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449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7FEE-0E35-4E2E-94AC-99E20E95923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ED45-4CC7-42EC-B670-B47F044DF3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04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7FEE-0E35-4E2E-94AC-99E20E95923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ED45-4CC7-42EC-B670-B47F044DF3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991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7FEE-0E35-4E2E-94AC-99E20E95923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ED45-4CC7-42EC-B670-B47F044DF3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155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77FEE-0E35-4E2E-94AC-99E20E959238}" type="datetimeFigureOut">
              <a:rPr lang="id-ID" smtClean="0"/>
              <a:t>25/03/2022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ED45-4CC7-42EC-B670-B47F044DF3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81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DETERMINAN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Minor, </a:t>
            </a:r>
            <a:r>
              <a:rPr lang="en-US" dirty="0" err="1">
                <a:solidFill>
                  <a:schemeClr val="tx1"/>
                </a:solidFill>
              </a:rPr>
              <a:t>Kofaktor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Determinan</a:t>
            </a:r>
            <a:r>
              <a:rPr lang="en-US" dirty="0">
                <a:solidFill>
                  <a:schemeClr val="tx1"/>
                </a:solidFill>
              </a:rPr>
              <a:t>, Singular, Nonsingular, Rank, </a:t>
            </a:r>
          </a:p>
          <a:p>
            <a:r>
              <a:rPr lang="en-US" dirty="0">
                <a:solidFill>
                  <a:schemeClr val="tx1"/>
                </a:solidFill>
              </a:rPr>
              <a:t>Adjoint </a:t>
            </a:r>
            <a:r>
              <a:rPr lang="en-US" dirty="0" err="1">
                <a:solidFill>
                  <a:schemeClr val="tx1"/>
                </a:solidFill>
              </a:rPr>
              <a:t>Matriks</a:t>
            </a:r>
            <a:r>
              <a:rPr lang="en-US" dirty="0">
                <a:solidFill>
                  <a:schemeClr val="tx1"/>
                </a:solidFill>
              </a:rPr>
              <a:t>, Invers </a:t>
            </a:r>
            <a:r>
              <a:rPr lang="en-US" dirty="0" err="1">
                <a:solidFill>
                  <a:schemeClr val="tx1"/>
                </a:solidFill>
              </a:rPr>
              <a:t>Matriks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1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pPr algn="l"/>
            <a:r>
              <a:rPr lang="id-ID" sz="2800" dirty="0">
                <a:latin typeface="Comic Sans MS" pitchFamily="66" charset="0"/>
              </a:rPr>
              <a:t>d. Matriks singular, non singular, dan rank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d-ID" sz="2400" dirty="0"/>
                  <a:t>Suatu matriks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id-ID" sz="2400" dirty="0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400" i="1" dirty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sz="2400" dirty="0"/>
                  <a:t>) dikatakan singular bila det(A)=0, bila det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id-ID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id-ID" sz="2400" dirty="0"/>
                  <a:t> maka matriks A dikatakan non singular. Matriks nonsingular mempunyai invers.</a:t>
                </a:r>
              </a:p>
              <a:p>
                <a:r>
                  <a:rPr lang="id-ID" sz="2400" dirty="0"/>
                  <a:t>Dengan melakukan transformasi baris/kolom, dapat me</a:t>
                </a:r>
                <a:r>
                  <a:rPr lang="en-US" sz="2400" dirty="0"/>
                  <a:t> </a:t>
                </a:r>
                <a:r>
                  <a:rPr lang="id-ID" sz="2400" dirty="0"/>
                  <a:t>no</a:t>
                </a:r>
                <a:r>
                  <a:rPr lang="en-US" sz="2400" dirty="0"/>
                  <a:t>l </a:t>
                </a:r>
                <a:r>
                  <a:rPr lang="id-ID" sz="2400" dirty="0"/>
                  <a:t>kan sebanyak mungkin baris/kolom matriks. Banyak maks baris/kolom yang tidak dapat di nol</a:t>
                </a:r>
                <a:r>
                  <a:rPr lang="en-US" sz="2400" dirty="0"/>
                  <a:t> </a:t>
                </a:r>
                <a:r>
                  <a:rPr lang="id-ID" sz="2400" dirty="0"/>
                  <a:t>kan, disebut rank matriks, ditulis r(A). </a:t>
                </a:r>
              </a:p>
              <a:p>
                <a:pPr marL="0" indent="0">
                  <a:buNone/>
                </a:pPr>
                <a:r>
                  <a:rPr lang="id-ID" sz="2400" dirty="0"/>
                  <a:t>Contoh: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d-ID" sz="24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d-ID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id-ID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400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d-ID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id-ID" sz="2400" i="1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d-ID" sz="2400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400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d-ID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d>
                      <m:d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400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id-ID" sz="2400" dirty="0"/>
              </a:p>
              <a:p>
                <a:r>
                  <a:rPr lang="id-ID" sz="2400" dirty="0"/>
                  <a:t>r(A)=2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id-ID" sz="2400" dirty="0"/>
                  <a:t>n, det(A)=0,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400" b="0" i="1" smtClean="0">
                            <a:latin typeface="Cambria Math"/>
                          </a:rPr>
                          <m:t>3</m:t>
                        </m:r>
                        <m:r>
                          <a:rPr lang="id-ID" sz="2400" b="0" i="1" smtClean="0">
                            <a:latin typeface="Cambria Math"/>
                          </a:rPr>
                          <m:t>𝑥</m:t>
                        </m:r>
                        <m:r>
                          <a:rPr lang="id-ID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id-ID" sz="2400" dirty="0"/>
                  <a:t> matriks singular tidak punya invers</a:t>
                </a:r>
              </a:p>
              <a:p>
                <a:pPr marL="0" indent="0">
                  <a:buNone/>
                </a:pPr>
                <a:endParaRPr lang="id-ID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>
                <a:blip r:embed="rId2"/>
                <a:stretch>
                  <a:fillRect l="-867" t="-1072" r="-933" b="-3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92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pPr algn="l"/>
            <a:r>
              <a:rPr lang="id-ID" sz="2800" dirty="0">
                <a:latin typeface="Comic Sans MS" pitchFamily="66" charset="0"/>
              </a:rPr>
              <a:t>e. Matriks Invers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2"/>
                <a:ext cx="8229600" cy="60212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d-ID" sz="2400" dirty="0"/>
                  <a:t>Sebuah matrik bujur sangkar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𝑛𝑥𝑛</m:t>
                        </m:r>
                      </m:sub>
                    </m:sSub>
                    <m:r>
                      <a:rPr lang="id-ID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d-ID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id-ID" sz="2400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d-ID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d-ID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id-ID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id-ID" sz="2400" b="0" i="1" smtClean="0">
                                          <a:latin typeface="Cambria Math"/>
                                        </a:rPr>
                                        <m:t>21</m:t>
                                      </m:r>
                                    </m:e>
                                    <m:e>
                                      <m:r>
                                        <a:rPr lang="id-ID" sz="2400" b="0" i="1" smtClean="0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id-ID" sz="2400" b="0" i="1" smtClean="0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id-ID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id-ID" sz="2400" b="0" i="1" smtClean="0">
                                          <a:latin typeface="Cambria Math"/>
                                        </a:rPr>
                                        <m:t>22</m:t>
                                      </m:r>
                                    </m:e>
                                    <m:e>
                                      <m:r>
                                        <a:rPr lang="id-ID" sz="2400" b="0" i="1" smtClean="0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id-ID" sz="2400" b="0" i="1" smtClean="0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</m:eqArr>
                                </m:sub>
                              </m:sSub>
                              <m:r>
                                <a:rPr lang="id-ID" sz="2400" b="0" i="1" smtClean="0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d-ID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id-ID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id-ID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id-ID" sz="24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id-ID" sz="2400" b="0" i="1" smtClean="0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id-ID" sz="2400" b="0" i="1" smtClean="0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d-ID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d-ID" sz="2400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d-ID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id-ID" sz="2400" dirty="0"/>
                  <a:t>dikatakan mempunyai invers </a:t>
                </a:r>
                <a:r>
                  <a:rPr lang="id-ID" sz="2400" dirty="0">
                    <a:latin typeface="Cambria Math" pitchFamily="18" charset="0"/>
                    <a:ea typeface="Cambria Math" pitchFamily="18" charset="0"/>
                  </a:rPr>
                  <a:t>B</a:t>
                </a: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id-ID" sz="2400" dirty="0"/>
                  <a:t> sehingga </a:t>
                </a:r>
                <a:r>
                  <a:rPr lang="id-ID" sz="2400" dirty="0">
                    <a:latin typeface="Cambria Math" pitchFamily="18" charset="0"/>
                    <a:ea typeface="Cambria Math" pitchFamily="18" charset="0"/>
                  </a:rPr>
                  <a:t>AB=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d-ID" sz="2400">
                            <a:latin typeface="Cambria Math" pitchFamily="18" charset="0"/>
                            <a:ea typeface="Cambria Math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d-ID" sz="2400">
                            <a:latin typeface="Cambria Math" pitchFamily="18" charset="0"/>
                            <a:ea typeface="Cambria Math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id-ID" sz="2400" dirty="0">
                    <a:latin typeface="Cambria Math" pitchFamily="18" charset="0"/>
                    <a:ea typeface="Cambria Math" pitchFamily="18" charset="0"/>
                  </a:rPr>
                  <a:t>. Matriks B dikatakan invers A, jadi 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id-ID" sz="2400" i="1">
                            <a:latin typeface="Cambria Math"/>
                            <a:ea typeface="Cambria Math" pitchFamily="18" charset="0"/>
                          </a:rPr>
                          <m:t>𝐴</m:t>
                        </m:r>
                      </m:e>
                      <m:sup>
                        <m:r>
                          <a:rPr lang="id-ID" sz="2400" i="1">
                            <a:latin typeface="Cambria Math"/>
                            <a:ea typeface="Cambria Math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d-ID" sz="2400" dirty="0">
                    <a:latin typeface="Cambria Math" pitchFamily="18" charset="0"/>
                    <a:ea typeface="Cambria Math" pitchFamily="18" charset="0"/>
                  </a:rPr>
                  <a:t>.</a:t>
                </a:r>
              </a:p>
              <a:p>
                <a:r>
                  <a:rPr lang="id-ID" sz="2400" dirty="0">
                    <a:latin typeface="Cambria Math" pitchFamily="18" charset="0"/>
                    <a:ea typeface="Cambria Math" pitchFamily="18" charset="0"/>
                  </a:rPr>
                  <a:t>Contoh: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000" b="0" i="1" smtClean="0">
                            <a:latin typeface="Cambria Math"/>
                          </a:rPr>
                          <m:t>2</m:t>
                        </m:r>
                        <m:r>
                          <a:rPr lang="id-ID" sz="2000" b="0" i="1" smtClean="0">
                            <a:latin typeface="Cambria Math"/>
                          </a:rPr>
                          <m:t>𝑥</m:t>
                        </m:r>
                        <m:r>
                          <a:rPr lang="id-ID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2000" dirty="0">
                    <a:latin typeface="Cambria Math" pitchFamily="18" charset="0"/>
                    <a:ea typeface="Cambria Math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00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dirty="0" smtClean="0">
                                  <a:latin typeface="Cambria Math"/>
                                  <a:ea typeface="Cambria Math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000" b="0" i="1" dirty="0" smtClean="0">
                                  <a:latin typeface="Cambria Math"/>
                                  <a:ea typeface="Cambria Math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dirty="0" smtClean="0">
                                  <a:latin typeface="Cambria Math"/>
                                  <a:ea typeface="Cambria Math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000" b="0" i="1" dirty="0" smtClean="0">
                                  <a:latin typeface="Cambria Math"/>
                                  <a:ea typeface="Cambria Math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id-ID" sz="2000" b="0" i="0" dirty="0" smtClean="0">
                        <a:latin typeface="Cambria Math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d-ID" sz="2000" b="0" i="0" dirty="0" smtClean="0">
                        <a:latin typeface="Cambria Math"/>
                        <a:ea typeface="Cambria Math" pitchFamily="18" charset="0"/>
                      </a:rPr>
                      <m:t>maka</m:t>
                    </m:r>
                  </m:oMath>
                </a14:m>
                <a:r>
                  <a:rPr lang="id-ID" sz="2000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00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 dirty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i="1" dirty="0">
                                  <a:latin typeface="Cambria Math"/>
                                  <a:ea typeface="Cambria Math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000" i="1" dirty="0">
                                  <a:latin typeface="Cambria Math"/>
                                  <a:ea typeface="Cambria Math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2000" i="1" dirty="0">
                                  <a:latin typeface="Cambria Math"/>
                                  <a:ea typeface="Cambria Math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000" i="1" dirty="0">
                                  <a:latin typeface="Cambria Math"/>
                                  <a:ea typeface="Cambria Math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id-ID" sz="2000" b="0" i="1" dirty="0" smtClean="0">
                        <a:latin typeface="Cambria Math"/>
                        <a:ea typeface="Cambria Math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id-ID" sz="2000" i="1" dirty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 dirty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d-ID" sz="2000" i="1" dirty="0" smtClean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000" b="0" i="1" dirty="0" smtClean="0">
                                      <a:latin typeface="Cambria Math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000" b="0" i="1" dirty="0" smtClean="0">
                                      <a:latin typeface="Cambria Math"/>
                                      <a:ea typeface="Cambria Math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sz="2000" i="1" dirty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000" i="1" dirty="0">
                                      <a:latin typeface="Cambria Math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000" b="0" i="1" dirty="0" smtClean="0">
                                      <a:latin typeface="Cambria Math"/>
                                      <a:ea typeface="Cambria Math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d-ID" sz="2000" i="1" dirty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000" i="1" dirty="0">
                                      <a:latin typeface="Cambria Math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000" b="0" i="1" dirty="0" smtClean="0">
                                      <a:latin typeface="Cambria Math"/>
                                      <a:ea typeface="Cambria Math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sz="2000" i="1" dirty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000" i="1" dirty="0">
                                      <a:latin typeface="Cambria Math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000" b="0" i="1" dirty="0" smtClean="0">
                                      <a:latin typeface="Cambria Math"/>
                                      <a:ea typeface="Cambria Math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d-ID" sz="2000" dirty="0">
                    <a:latin typeface="Cambria Math" pitchFamily="18" charset="0"/>
                    <a:ea typeface="Cambria Math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00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dirty="0" smtClean="0">
                                  <a:latin typeface="Cambria Math"/>
                                  <a:ea typeface="Cambria Math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b="0" i="1" dirty="0" smtClean="0">
                                  <a:latin typeface="Cambria Math"/>
                                  <a:ea typeface="Cambria Math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dirty="0" smtClean="0">
                                  <a:latin typeface="Cambria Math"/>
                                  <a:ea typeface="Cambria Math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2000" b="0" i="1" dirty="0" smtClean="0">
                                  <a:latin typeface="Cambria Math"/>
                                  <a:ea typeface="Cambria Math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sz="1200" dirty="0">
                  <a:latin typeface="Cambria Math" pitchFamily="18" charset="0"/>
                  <a:ea typeface="Cambria Math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00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d-ID" sz="2000" i="1" dirty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000" b="0" i="1" dirty="0" smtClean="0">
                                      <a:latin typeface="Cambria Math"/>
                                      <a:ea typeface="Cambria Math" pitchFamily="18" charset="0"/>
                                    </a:rPr>
                                    <m:t>2</m:t>
                                  </m:r>
                                  <m:r>
                                    <a:rPr lang="id-ID" sz="2000" i="1" dirty="0">
                                      <a:latin typeface="Cambria Math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000" i="1" dirty="0">
                                      <a:latin typeface="Cambria Math"/>
                                      <a:ea typeface="Cambria Math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d-ID" sz="2000" i="1" dirty="0" smtClean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000" b="0" i="1" dirty="0" smtClean="0">
                                      <a:latin typeface="Cambria Math"/>
                                      <a:ea typeface="Cambria Math" pitchFamily="18" charset="0"/>
                                    </a:rPr>
                                    <m:t>+</m:t>
                                  </m:r>
                                  <m:r>
                                    <a:rPr lang="id-ID" sz="2000" b="0" i="1" dirty="0" smtClean="0">
                                      <a:latin typeface="Cambria Math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000" b="0" i="1" dirty="0" smtClean="0">
                                      <a:latin typeface="Cambria Math"/>
                                      <a:ea typeface="Cambria Math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sz="2000" i="1" dirty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000" b="0" i="1" dirty="0" smtClean="0">
                                      <a:latin typeface="Cambria Math"/>
                                      <a:ea typeface="Cambria Math" pitchFamily="18" charset="0"/>
                                    </a:rPr>
                                    <m:t>2</m:t>
                                  </m:r>
                                  <m:r>
                                    <a:rPr lang="id-ID" sz="2000" i="1" dirty="0">
                                      <a:latin typeface="Cambria Math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000" i="1" dirty="0">
                                      <a:latin typeface="Cambria Math"/>
                                      <a:ea typeface="Cambria Math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d-ID" sz="2000" b="0" i="1" dirty="0" smtClean="0">
                                  <a:latin typeface="Cambria Math"/>
                                  <a:ea typeface="Cambria Math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d-ID" sz="2000" b="0" i="1" dirty="0" smtClean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000" b="0" i="1" dirty="0" smtClean="0">
                                      <a:latin typeface="Cambria Math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000" b="0" i="1" dirty="0" smtClean="0">
                                      <a:latin typeface="Cambria Math"/>
                                      <a:ea typeface="Cambria Math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d-ID" sz="2000" i="1" dirty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000" b="0" i="1" dirty="0" smtClean="0">
                                      <a:latin typeface="Cambria Math"/>
                                      <a:ea typeface="Cambria Math" pitchFamily="18" charset="0"/>
                                    </a:rPr>
                                    <m:t>4</m:t>
                                  </m:r>
                                  <m:r>
                                    <a:rPr lang="id-ID" sz="2000" i="1" dirty="0">
                                      <a:latin typeface="Cambria Math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000" i="1" dirty="0">
                                      <a:latin typeface="Cambria Math"/>
                                      <a:ea typeface="Cambria Math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d-ID" sz="2000" i="1" dirty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000" i="1" dirty="0">
                                      <a:latin typeface="Cambria Math"/>
                                      <a:ea typeface="Cambria Math" pitchFamily="18" charset="0"/>
                                    </a:rPr>
                                    <m:t>+</m:t>
                                  </m:r>
                                  <m:r>
                                    <a:rPr lang="id-ID" sz="2000" b="0" i="1" dirty="0" smtClean="0">
                                      <a:latin typeface="Cambria Math"/>
                                      <a:ea typeface="Cambria Math" pitchFamily="18" charset="0"/>
                                    </a:rPr>
                                    <m:t>3</m:t>
                                  </m:r>
                                  <m:r>
                                    <a:rPr lang="id-ID" sz="2000" i="1" dirty="0">
                                      <a:latin typeface="Cambria Math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000" i="1" dirty="0">
                                      <a:latin typeface="Cambria Math"/>
                                      <a:ea typeface="Cambria Math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sz="2000" i="1" dirty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000" b="0" i="1" dirty="0" smtClean="0">
                                      <a:latin typeface="Cambria Math"/>
                                      <a:ea typeface="Cambria Math" pitchFamily="18" charset="0"/>
                                    </a:rPr>
                                    <m:t>4</m:t>
                                  </m:r>
                                  <m:r>
                                    <a:rPr lang="id-ID" sz="2000" i="1" dirty="0">
                                      <a:latin typeface="Cambria Math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000" i="1" dirty="0">
                                      <a:latin typeface="Cambria Math"/>
                                      <a:ea typeface="Cambria Math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d-ID" sz="2000" i="1" dirty="0">
                                  <a:latin typeface="Cambria Math"/>
                                  <a:ea typeface="Cambria Math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d-ID" sz="2000" i="1" dirty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000" b="0" i="1" dirty="0" smtClean="0">
                                      <a:latin typeface="Cambria Math"/>
                                      <a:ea typeface="Cambria Math" pitchFamily="18" charset="0"/>
                                    </a:rPr>
                                    <m:t>3</m:t>
                                  </m:r>
                                  <m:r>
                                    <a:rPr lang="id-ID" sz="2000" i="1" dirty="0">
                                      <a:latin typeface="Cambria Math"/>
                                      <a:ea typeface="Cambria Math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2000" i="1" dirty="0">
                                      <a:latin typeface="Cambria Math"/>
                                      <a:ea typeface="Cambria Math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d-ID" sz="2000" dirty="0">
                    <a:latin typeface="Cambria Math" pitchFamily="18" charset="0"/>
                    <a:ea typeface="Cambria Math" pitchFamily="18" charset="0"/>
                  </a:rPr>
                  <a:t>=</a:t>
                </a:r>
                <a:r>
                  <a:rPr lang="en-US" sz="2000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000" i="1" dirty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 dirty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i="1" dirty="0">
                                  <a:latin typeface="Cambria Math"/>
                                  <a:ea typeface="Cambria Math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000" i="1" dirty="0">
                                  <a:latin typeface="Cambria Math"/>
                                  <a:ea typeface="Cambria Math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sz="2000" i="1" dirty="0">
                                  <a:latin typeface="Cambria Math"/>
                                  <a:ea typeface="Cambria Math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2000" i="1" dirty="0">
                                  <a:latin typeface="Cambria Math"/>
                                  <a:ea typeface="Cambria Math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US" sz="1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id-ID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d-ID" sz="2000" dirty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000" b="0" i="1" dirty="0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id-ID" sz="2000" b="0" i="1" dirty="0" smtClean="0">
                                  <a:latin typeface="Cambria Math"/>
                                </a:rPr>
                                <m:t>/2</m:t>
                              </m:r>
                            </m:e>
                            <m:e>
                              <m:r>
                                <a:rPr lang="id-ID" sz="2000" b="0" i="1" dirty="0" smtClean="0">
                                  <a:latin typeface="Cambria Math"/>
                                </a:rPr>
                                <m:t>−1/2</m:t>
                              </m:r>
                            </m:e>
                          </m:mr>
                          <m:mr>
                            <m:e>
                              <m:r>
                                <a:rPr lang="id-ID" sz="2000" b="0" i="1" dirty="0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id-ID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US" sz="1200" dirty="0"/>
              </a:p>
              <a:p>
                <a:r>
                  <a:rPr lang="en-US" sz="2400" dirty="0"/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husus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untuk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2</m:t>
                        </m:r>
                        <m:r>
                          <a:rPr lang="id-ID" sz="2400" i="1">
                            <a:latin typeface="Cambria Math"/>
                          </a:rPr>
                          <m:t>𝑥</m:t>
                        </m:r>
                        <m:r>
                          <a:rPr lang="id-ID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2400" dirty="0">
                    <a:latin typeface="Cambria Math" pitchFamily="18" charset="0"/>
                    <a:ea typeface="Cambria Math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400" i="1" dirty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𝑎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  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𝑐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  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,   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maka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 </m:t>
                    </m:r>
                    <m:sSup>
                      <m:sSup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id-ID" sz="2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𝑏𝑐</m:t>
                        </m:r>
                      </m:den>
                    </m:f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400" i="1" dirty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𝑑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    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𝑐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 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 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𝑎</m:t>
                            </m:r>
                          </m:e>
                        </m:eqArr>
                      </m:e>
                    </m:d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2"/>
                <a:ext cx="8229600" cy="6021288"/>
              </a:xfrm>
              <a:blipFill>
                <a:blip r:embed="rId2"/>
                <a:stretch>
                  <a:fillRect l="-1111" t="-14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2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16632"/>
                <a:ext cx="8229600" cy="72008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id-ID" sz="2400" dirty="0"/>
                  <a:t>Catt:</a:t>
                </a:r>
                <a:br>
                  <a:rPr lang="id-ID" sz="2400" dirty="0"/>
                </a:br>
                <a:r>
                  <a:rPr lang="id-ID" sz="2400" dirty="0"/>
                  <a:t>Suatu matriks A mempunyai invers bila nonsingular (det A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id-ID" sz="2400" b="0" i="1" smtClean="0">
                        <a:latin typeface="Cambria Math"/>
                        <a:ea typeface="Cambria Math"/>
                      </a:rPr>
                      <m:t>0)</m:t>
                    </m:r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16632"/>
                <a:ext cx="8229600" cy="720080"/>
              </a:xfrm>
              <a:blipFill rotWithShape="1">
                <a:blip r:embed="rId2"/>
                <a:stretch>
                  <a:fillRect l="-1111" t="-13559" b="-2711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1454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d-ID" sz="2400" dirty="0"/>
                  <a:t>Sifat Invers:</a:t>
                </a:r>
              </a:p>
              <a:p>
                <a:r>
                  <a:rPr lang="id-ID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id-ID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id-ID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d-ID" sz="2400" dirty="0"/>
                  <a:t>= 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</a:rPr>
                          <m:t>(</m:t>
                        </m:r>
                        <m:r>
                          <a:rPr lang="id-ID" sz="2400" i="1">
                            <a:latin typeface="Cambria Math"/>
                          </a:rPr>
                          <m:t>𝐴</m:t>
                        </m:r>
                        <m:r>
                          <a:rPr lang="id-ID" sz="2400" b="0" i="1" smtClean="0">
                            <a:latin typeface="Cambria Math"/>
                          </a:rPr>
                          <m:t>𝐵</m:t>
                        </m:r>
                        <m:r>
                          <a:rPr lang="id-ID" sz="2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id-ID" sz="2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d-ID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id-ID" sz="240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id-ID" sz="2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id-ID" sz="2400" dirty="0"/>
              </a:p>
              <a:p>
                <a:pPr marL="0" indent="0">
                  <a:buNone/>
                </a:pPr>
                <a:r>
                  <a:rPr lang="id-ID" sz="2400" dirty="0"/>
                  <a:t>Definisi:</a:t>
                </a:r>
              </a:p>
              <a:p>
                <a:pPr marL="0" indent="0">
                  <a:buNone/>
                </a:pPr>
                <a:r>
                  <a:rPr lang="id-ID" sz="2400" dirty="0"/>
                  <a:t>Pandang matriks A=(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sz="2400" dirty="0"/>
                  <a:t>), kofaktor dari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sz="2400" dirty="0"/>
                  <a:t> sebagai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sz="2400" dirty="0"/>
                  <a:t>, maka transpose dari matriks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0" i="1" smtClean="0">
                            <a:latin typeface="Cambria Math"/>
                          </a:rPr>
                          <m:t>(</m:t>
                        </m:r>
                        <m:r>
                          <a:rPr lang="id-ID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sz="2400" dirty="0"/>
                  <a:t>) disebut matriks adjoint dari A</a:t>
                </a:r>
              </a:p>
              <a:p>
                <a:pPr marL="0" indent="0">
                  <a:buNone/>
                </a:pPr>
                <a:r>
                  <a:rPr lang="id-ID" sz="2400" dirty="0"/>
                  <a:t>Adj. A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d-ID" sz="24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id-ID" sz="2400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id-ID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id-ID" sz="2400" i="1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id-ID" sz="2400" i="1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id-ID" sz="2400" i="1">
                                          <a:latin typeface="Cambria Math"/>
                                        </a:rPr>
                                        <m:t>22</m:t>
                                      </m:r>
                                    </m:e>
                                    <m:e>
                                      <m:r>
                                        <a:rPr lang="id-ID" sz="2400" i="1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id-ID" sz="2400" i="1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</m:eqArr>
                                </m:sub>
                              </m:sSub>
                              <m:r>
                                <a:rPr lang="id-ID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id-ID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id-ID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id-ID" sz="2400" i="1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id-ID" sz="2400" i="1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id-ID" sz="24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latin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id-ID" sz="2400" dirty="0"/>
              </a:p>
              <a:p>
                <a:pPr marL="0" indent="0">
                  <a:buNone/>
                </a:pPr>
                <a:endParaRPr lang="id-ID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8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id-ID" sz="2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d-ID" sz="2800" dirty="0"/>
                  <a:t>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id-ID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2800" b="0" i="0" dirty="0" smtClean="0">
                                <a:latin typeface="Cambria Math"/>
                              </a:rPr>
                              <m:t>det</m:t>
                            </m:r>
                          </m:fName>
                          <m:e>
                            <m:r>
                              <a:rPr lang="id-ID" sz="2800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id-ID" sz="2800" i="1" dirty="0">
                        <a:latin typeface="Cambria Math"/>
                      </a:rPr>
                      <m:t>𝑎𝑑𝑗</m:t>
                    </m:r>
                    <m:r>
                      <a:rPr lang="id-ID" sz="2800" i="1" dirty="0">
                        <a:latin typeface="Cambria Math"/>
                      </a:rPr>
                      <m:t>.  </m:t>
                    </m:r>
                    <m:r>
                      <a:rPr lang="id-ID" sz="2800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id-ID" sz="2800" dirty="0"/>
                  <a:t>, dengan syarat det(A)</a:t>
                </a:r>
                <a14:m>
                  <m:oMath xmlns:m="http://schemas.openxmlformats.org/officeDocument/2006/math">
                    <m:r>
                      <a:rPr lang="id-ID" sz="28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id-ID" sz="28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id-ID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145435"/>
              </a:xfrm>
              <a:blipFill>
                <a:blip r:embed="rId3"/>
                <a:stretch>
                  <a:fillRect l="-1111" t="-165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31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id-ID" sz="2400" dirty="0"/>
              <a:t>Contoh: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Adjoint A</a:t>
            </a:r>
            <a:endParaRPr lang="id-ID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229600" cy="616530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d-ID" sz="2400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id-ID" sz="2400" b="0" i="0" smtClean="0">
                        <a:latin typeface="Cambria Math"/>
                      </a:rPr>
                      <m:t>,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d-ID" sz="2400" b="0" i="0" smtClean="0">
                        <a:latin typeface="Cambria Math"/>
                      </a:rPr>
                      <m:t>kofaktor</m:t>
                    </m:r>
                    <m:r>
                      <a:rPr lang="id-ID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id-ID" sz="2400" b="0" i="0" smtClean="0">
                        <a:latin typeface="Cambria Math"/>
                      </a:rPr>
                      <m:t>nya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id-ID" sz="13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1800" b="0" i="1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id-ID" sz="1800" dirty="0"/>
                  <a:t>=+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id-ID" sz="1800" dirty="0"/>
                  <a:t>, </a:t>
                </a: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1800" i="1">
                            <a:latin typeface="Cambria Math"/>
                          </a:rPr>
                          <m:t>1</m:t>
                        </m:r>
                        <m:r>
                          <a:rPr lang="id-ID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d-ID" sz="1800" i="1" dirty="0">
                        <a:latin typeface="Cambria Math"/>
                      </a:rPr>
                      <m:t>−</m:t>
                    </m:r>
                    <m:r>
                      <a:rPr lang="id-ID" sz="1800" i="1" dirty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id-ID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 dirty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=</a:t>
                </a:r>
                <a:r>
                  <a:rPr lang="en-US" sz="1800" dirty="0"/>
                  <a:t> -1</a:t>
                </a:r>
                <a:r>
                  <a:rPr lang="id-ID" sz="1800" dirty="0"/>
                  <a:t>,</a:t>
                </a:r>
                <a:r>
                  <a:rPr lang="en-US" sz="1800" dirty="0"/>
                  <a:t>		</a:t>
                </a:r>
                <a:r>
                  <a:rPr lang="id-ID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1800" i="1">
                            <a:latin typeface="Cambria Math"/>
                          </a:rPr>
                          <m:t>13</m:t>
                        </m:r>
                      </m:sub>
                    </m:sSub>
                  </m:oMath>
                </a14:m>
                <a:r>
                  <a:rPr lang="id-ID" sz="1800" dirty="0"/>
                  <a:t>=+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=</a:t>
                </a:r>
                <a:r>
                  <a:rPr lang="en-US" sz="1800" dirty="0"/>
                  <a:t>- 1</a:t>
                </a:r>
                <a:r>
                  <a:rPr lang="id-ID" sz="1800" dirty="0"/>
                  <a:t>, </a:t>
                </a:r>
              </a:p>
              <a:p>
                <a:pPr marL="0" indent="0">
                  <a:buNone/>
                </a:pPr>
                <a:endParaRPr lang="id-ID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1800" b="0" i="1" smtClean="0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id-ID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d-ID" sz="1800" i="1" dirty="0">
                        <a:latin typeface="Cambria Math"/>
                      </a:rPr>
                      <m:t>−</m:t>
                    </m:r>
                    <m:r>
                      <a:rPr lang="id-ID" sz="1800" i="1" dirty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id-ID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d-ID" sz="1800" i="1" dirty="0">
                        <a:latin typeface="Cambria Math"/>
                      </a:rPr>
                      <m:t>−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d-ID" sz="1800" dirty="0"/>
                  <a:t>,</a:t>
                </a:r>
                <a:r>
                  <a:rPr lang="en-US" sz="1800" dirty="0"/>
                  <a:t>	</a:t>
                </a:r>
                <a:r>
                  <a:rPr lang="id-ID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18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id-ID" sz="1800" dirty="0"/>
                  <a:t>=+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=</a:t>
                </a:r>
                <a:r>
                  <a:rPr lang="en-US" sz="1800" dirty="0"/>
                  <a:t> </a:t>
                </a:r>
                <a:r>
                  <a:rPr lang="id-ID" sz="1800" dirty="0"/>
                  <a:t>1,</a:t>
                </a:r>
                <a:r>
                  <a:rPr lang="en-US" sz="1800" dirty="0"/>
                  <a:t>	</a:t>
                </a:r>
                <a:r>
                  <a:rPr lang="id-ID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1800" i="1"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id-ID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d-ID" sz="1800" i="1" dirty="0">
                        <a:latin typeface="Cambria Math"/>
                      </a:rPr>
                      <m:t>−</m:t>
                    </m:r>
                    <m:r>
                      <a:rPr lang="id-ID" sz="1800" i="1" dirty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id-ID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 dirty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=</a:t>
                </a:r>
                <a:r>
                  <a:rPr lang="en-US" sz="1800" dirty="0"/>
                  <a:t> 0</a:t>
                </a:r>
                <a:endParaRPr lang="id-ID" sz="1800" dirty="0"/>
              </a:p>
              <a:p>
                <a:pPr marL="0" indent="0">
                  <a:buNone/>
                </a:pPr>
                <a:endParaRPr lang="id-ID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d-ID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1800" dirty="0"/>
                  <a:t>=+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d-ID" sz="1800" i="1" dirty="0">
                        <a:latin typeface="Cambria Math"/>
                      </a:rPr>
                      <m:t>−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id-ID" sz="1800" dirty="0"/>
                  <a:t>, </a:t>
                </a: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1800" b="0" i="1" smtClean="0">
                            <a:latin typeface="Cambria Math"/>
                          </a:rPr>
                          <m:t>3</m:t>
                        </m:r>
                        <m:r>
                          <a:rPr lang="id-ID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d-ID" sz="1800" i="1" dirty="0">
                        <a:latin typeface="Cambria Math"/>
                      </a:rPr>
                      <m:t>−</m:t>
                    </m:r>
                    <m:r>
                      <a:rPr lang="id-ID" sz="1800" i="1" dirty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id-ID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d-ID" sz="1800" dirty="0"/>
                  <a:t>,</a:t>
                </a:r>
                <a:r>
                  <a:rPr lang="en-US" sz="1800" dirty="0"/>
                  <a:t>	</a:t>
                </a:r>
                <a:r>
                  <a:rPr lang="id-ID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1800" b="0" i="1" smtClean="0">
                            <a:latin typeface="Cambria Math"/>
                          </a:rPr>
                          <m:t>3</m:t>
                        </m:r>
                        <m:r>
                          <a:rPr lang="id-ID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id-ID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800" i="1" dirty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id-ID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d-ID" sz="1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Matriks </a:t>
                </a:r>
                <a:r>
                  <a:rPr lang="en-US" sz="2400" dirty="0" err="1"/>
                  <a:t>kofaktor </a:t>
                </a:r>
                <a:r>
                  <a:rPr lang="en-US" sz="2400" dirty="0"/>
                  <a:t>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id-ID" sz="2400" dirty="0"/>
              </a:p>
              <a:p>
                <a:pPr marL="0" indent="0">
                  <a:buNone/>
                </a:pPr>
                <a:r>
                  <a:rPr lang="id-ID" sz="2400" dirty="0"/>
                  <a:t>Adj</a:t>
                </a:r>
                <a:r>
                  <a:rPr lang="en-US" sz="2400" dirty="0" err="1"/>
                  <a:t>oint</a:t>
                </a:r>
                <a:r>
                  <a:rPr lang="en-US" sz="2400" dirty="0"/>
                  <a:t> </a:t>
                </a:r>
                <a:r>
                  <a:rPr lang="id-ID" sz="2400" dirty="0"/>
                  <a:t>A</a:t>
                </a:r>
                <a:r>
                  <a:rPr lang="en-US" sz="2400" dirty="0"/>
                  <a:t>  </a:t>
                </a:r>
                <a:r>
                  <a:rPr lang="id-ID" sz="2400" dirty="0"/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id-ID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229600" cy="6165304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26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/>
              <a:t>Menentukan</a:t>
            </a:r>
            <a:r>
              <a:rPr lang="en-US" sz="3200" dirty="0"/>
              <a:t> Invers </a:t>
            </a:r>
            <a:r>
              <a:rPr lang="en-US" sz="3200" dirty="0" err="1"/>
              <a:t>Matrik</a:t>
            </a:r>
            <a:r>
              <a:rPr lang="en-US" sz="3200" dirty="0"/>
              <a:t> A</a:t>
            </a:r>
            <a:endParaRPr lang="id-ID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</p:spPr>
            <p:txBody>
              <a:bodyPr>
                <a:normAutofit/>
              </a:bodyPr>
              <a:lstStyle/>
              <a:p>
                <a:r>
                  <a:rPr lang="id-ID" sz="2400" dirty="0"/>
                  <a:t>det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id-ID" sz="2400" b="0" i="0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+1.</m:t>
                    </m:r>
                    <m:d>
                      <m:dPr>
                        <m:begChr m:val="|"/>
                        <m:endChr m:val="|"/>
                        <m:ctrlPr>
                          <a:rPr lang="id-ID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1.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+ </a:t>
                </a:r>
                <a:r>
                  <a:rPr lang="id-ID" sz="2400" dirty="0"/>
                  <a:t>1</a:t>
                </a:r>
                <a:r>
                  <a:rPr lang="en-US" sz="2400" dirty="0"/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id-ID" sz="2400" dirty="0"/>
              </a:p>
              <a:p>
                <a:r>
                  <a:rPr lang="id-ID" sz="2400" dirty="0"/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6−</m:t>
                    </m:r>
                    <m:r>
                      <a:rPr lang="id-ID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2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400" dirty="0"/>
                  <a:t>3</a:t>
                </a:r>
                <a:r>
                  <a:rPr lang="id-ID" sz="2400" dirty="0"/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d-ID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id-ID" sz="2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d-ID" sz="2400" dirty="0"/>
                  <a:t>=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id-ID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2400" dirty="0">
                                <a:latin typeface="Cambria Math"/>
                              </a:rPr>
                              <m:t>det</m:t>
                            </m:r>
                          </m:fName>
                          <m:e>
                            <m:r>
                              <a:rPr lang="id-ID" sz="2400" i="1" dirty="0">
                                <a:latin typeface="Cambria Math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dirty="0">
                        <a:latin typeface="Cambria Math"/>
                      </a:rPr>
                      <m:t>𝑎𝑑𝑗</m:t>
                    </m:r>
                    <m:r>
                      <a:rPr lang="id-ID" sz="2400" i="1" dirty="0">
                        <a:latin typeface="Cambria Math"/>
                      </a:rPr>
                      <m:t>.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id-ID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id-ID" sz="2400" dirty="0"/>
                  <a:t> </a:t>
                </a:r>
                <a:r>
                  <a:rPr lang="en-US" sz="2400" dirty="0"/>
                  <a:t>.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id-ID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400" dirty="0"/>
                  <a:t>=</a:t>
                </a:r>
              </a:p>
              <a:p>
                <a:endParaRPr lang="id-ID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id-ID" sz="2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d-ID" sz="2400" dirty="0"/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id-ID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9AFB9A-96C3-4E7A-A44B-90CBFD4A2F2B}"/>
              </a:ext>
            </a:extLst>
          </p:cNvPr>
          <p:cNvCxnSpPr/>
          <p:nvPr/>
        </p:nvCxnSpPr>
        <p:spPr>
          <a:xfrm>
            <a:off x="1547664" y="105273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8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pPr algn="l"/>
            <a:br>
              <a:rPr lang="id-ID" sz="3200" dirty="0"/>
            </a:br>
            <a:r>
              <a:rPr lang="id-ID" sz="3200" dirty="0"/>
              <a:t>a. </a:t>
            </a:r>
            <a:r>
              <a:rPr lang="id-ID" sz="3100" dirty="0">
                <a:latin typeface="Comic Sans MS" pitchFamily="66" charset="0"/>
              </a:rPr>
              <a:t>Determinan</a:t>
            </a:r>
            <a:br>
              <a:rPr lang="id-ID" sz="3100" dirty="0">
                <a:latin typeface="Comic Sans MS" pitchFamily="66" charset="0"/>
              </a:rPr>
            </a:br>
            <a:endParaRPr lang="id-ID" sz="31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prstGeom prst="rect">
            <a:avLst/>
          </a:prstGeom>
          <a:blipFill rotWithShape="1">
            <a:blip r:embed="rId2"/>
            <a:stretch>
              <a:fillRect l="-963" t="-909" r="-148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4111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pPr algn="l"/>
            <a:r>
              <a:rPr lang="id-ID" sz="2800" dirty="0">
                <a:latin typeface="Comic Sans MS" pitchFamily="66" charset="0"/>
              </a:rPr>
              <a:t>b. Minor dan Kofaktor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400" b="0" i="1" smtClean="0">
                            <a:latin typeface="Cambria Math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id-ID" sz="2400" dirty="0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400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sz="2400" dirty="0"/>
                  <a:t>) suatu matriks bujur sangkar,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4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id-ID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sz="2400" dirty="0"/>
                  <a:t> suatu submatriks dari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id-ID" sz="2400" dirty="0"/>
                  <a:t> dengan ukuran (n-1)x(n-1) dimana baris ke i dan kolom ke j dari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id-ID" sz="2400" dirty="0"/>
                  <a:t> dihilangkan</a:t>
                </a:r>
              </a:p>
              <a:p>
                <a:r>
                  <a:rPr lang="id-ID" sz="2400" dirty="0"/>
                  <a:t>Contoh: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400" b="0" i="1" smtClean="0">
                            <a:latin typeface="Cambria Math"/>
                          </a:rPr>
                          <m:t>4</m:t>
                        </m:r>
                        <m:r>
                          <a:rPr lang="id-ID" sz="2400" i="1">
                            <a:latin typeface="Cambria Math"/>
                          </a:rPr>
                          <m:t>𝑥</m:t>
                        </m:r>
                        <m:r>
                          <a:rPr lang="id-ID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id-ID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4     5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id-ID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id-ID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2     3</m:t>
                                  </m:r>
                                </m:e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3    4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id-ID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id-ID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2    4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400" dirty="0"/>
                  <a:t>,</a:t>
                </a:r>
                <a:r>
                  <a:rPr lang="en-US" sz="2400" dirty="0"/>
                  <a:t>   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id-ID" sz="2400" b="0" i="1" smtClean="0"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id-ID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4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400" b="0" i="1" dirty="0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4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4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4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4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24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4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4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2400" dirty="0"/>
              </a:p>
              <a:p>
                <a:pPr marL="0" indent="0">
                  <a:buNone/>
                </a:pPr>
                <a:r>
                  <a:rPr lang="id-ID" sz="2800" dirty="0">
                    <a:latin typeface="Comic Sans MS" pitchFamily="66" charset="0"/>
                  </a:rPr>
                  <a:t>Minor:</a:t>
                </a:r>
              </a:p>
              <a:p>
                <a:r>
                  <a:rPr lang="id-ID" sz="2400" dirty="0"/>
                  <a:t>Minor dari elemen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sz="2400" dirty="0"/>
                  <a:t> suatu matriks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id-ID" sz="2400" dirty="0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400" i="1" dirty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sz="2400" dirty="0"/>
                  <a:t>)  adalah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id-ID" sz="24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id-ID" sz="2400" dirty="0"/>
              </a:p>
              <a:p>
                <a:pPr marL="0" indent="0">
                  <a:buNone/>
                </a:pPr>
                <a:endParaRPr lang="id-ID" sz="2400" dirty="0"/>
              </a:p>
              <a:p>
                <a:pPr marL="0" indent="0">
                  <a:buNone/>
                </a:pPr>
                <a:r>
                  <a:rPr lang="id-ID" sz="2800" dirty="0">
                    <a:latin typeface="Comic Sans MS" pitchFamily="66" charset="0"/>
                  </a:rPr>
                  <a:t>Kofaktor</a:t>
                </a:r>
              </a:p>
              <a:p>
                <a:r>
                  <a:rPr lang="id-ID" sz="2400" dirty="0"/>
                  <a:t>kofaktor dari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sz="2400" dirty="0"/>
                  <a:t> adalah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id-ID" sz="2400" b="0" i="1" smtClean="0">
                            <a:latin typeface="Cambria Math"/>
                          </a:rPr>
                          <m:t>𝑖</m:t>
                        </m:r>
                        <m:r>
                          <a:rPr lang="id-ID" sz="2400" b="0" i="1" smtClean="0">
                            <a:latin typeface="Cambria Math"/>
                          </a:rPr>
                          <m:t>+</m:t>
                        </m:r>
                        <m:r>
                          <a:rPr lang="id-ID" sz="2400" b="0" i="1" smtClean="0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id-ID" sz="24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400" dirty="0"/>
                  <a:t>  adalah suatu skalar.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  <a:blipFill>
                <a:blip r:embed="rId2"/>
                <a:stretch>
                  <a:fillRect l="-1481" t="-795" r="-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131840" y="263691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67944" y="2348880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1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id-ID" sz="2400" dirty="0"/>
              <a:t>Contoh: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08720"/>
                <a:ext cx="82296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400" b="0" i="1" smtClean="0">
                            <a:latin typeface="Cambria Math"/>
                          </a:rPr>
                          <m:t>3</m:t>
                        </m:r>
                        <m:r>
                          <a:rPr lang="id-ID" sz="2400" i="1">
                            <a:latin typeface="Cambria Math"/>
                          </a:rPr>
                          <m:t>𝑥</m:t>
                        </m:r>
                        <m:r>
                          <a:rPr lang="id-ID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id-ID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400" dirty="0"/>
                  <a:t>,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08720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94219" y="1196752"/>
                <a:ext cx="3611823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id-ID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4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4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400" b="0" i="1" dirty="0" smtClean="0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id-ID" sz="24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400" dirty="0"/>
                  <a:t>= 2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d-ID" sz="2400" i="1" dirty="0">
                        <a:latin typeface="Cambria Math"/>
                      </a:rPr>
                      <m:t>−</m:t>
                    </m:r>
                    <m:r>
                      <a:rPr lang="id-ID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id-ID" sz="2400" dirty="0"/>
                  <a:t>24=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d-ID" sz="2400" i="1" dirty="0">
                        <a:latin typeface="Cambria Math"/>
                      </a:rPr>
                      <m:t>−</m:t>
                    </m:r>
                    <m:r>
                      <a:rPr lang="id-ID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id-ID" sz="2400" dirty="0"/>
                  <a:t>22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219" y="1196752"/>
                <a:ext cx="3611823" cy="708143"/>
              </a:xfrm>
              <a:prstGeom prst="rect">
                <a:avLst/>
              </a:prstGeom>
              <a:blipFill>
                <a:blip r:embed="rId3"/>
                <a:stretch>
                  <a:fillRect r="-1520" b="-25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4596" y="2602468"/>
                <a:ext cx="4846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2400" dirty="0"/>
                  <a:t>Kofaktor dari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400" b="0" i="1" smtClean="0"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id-ID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b="0" i="1" dirty="0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id-ID" sz="2400" b="0" i="1" dirty="0" smtClean="0">
                            <a:latin typeface="Cambria Math"/>
                          </a:rPr>
                          <m:t>2+3</m:t>
                        </m:r>
                      </m:sup>
                    </m:sSup>
                  </m:oMath>
                </a14:m>
                <a:r>
                  <a:rPr lang="id-ID" sz="2400" dirty="0"/>
                  <a:t>.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d-ID" sz="2400" i="1" dirty="0">
                        <a:latin typeface="Cambria Math"/>
                      </a:rPr>
                      <m:t>−</m:t>
                    </m:r>
                    <m:r>
                      <a:rPr lang="id-ID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id-ID" sz="2400" dirty="0"/>
                  <a:t>22= 22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6" y="2602468"/>
                <a:ext cx="4846007" cy="461665"/>
              </a:xfrm>
              <a:prstGeom prst="rect">
                <a:avLst/>
              </a:prstGeom>
              <a:blipFill>
                <a:blip r:embed="rId4"/>
                <a:stretch>
                  <a:fillRect l="-1887" t="-10526" r="-881" b="-28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1979712" y="1412776"/>
            <a:ext cx="955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34932" y="1052736"/>
            <a:ext cx="0" cy="85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0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id-ID" sz="2800" dirty="0"/>
              <a:t>c</a:t>
            </a:r>
            <a:r>
              <a:rPr lang="id-ID" sz="2800" dirty="0">
                <a:latin typeface="Comic Sans MS" pitchFamily="66" charset="0"/>
              </a:rPr>
              <a:t>. Ekspansi secara baris dan kolom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id-ID" sz="2800" dirty="0"/>
                  <a:t>Teorema: </a:t>
                </a:r>
              </a:p>
              <a:p>
                <a:r>
                  <a:rPr lang="id-ID" sz="3000" dirty="0"/>
                  <a:t>Determinan suatu matriks adalah jumlah perkalian elemen dari sebarang baris/kolom dengan kofaktor nya.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id-ID" sz="3000" dirty="0"/>
                  <a:t> </a:t>
                </a:r>
                <a:endParaRPr lang="en-US" sz="3000" dirty="0"/>
              </a:p>
              <a:p>
                <a:r>
                  <a:rPr lang="en-US" sz="3000" dirty="0"/>
                  <a:t>Sec. baris </a:t>
                </a:r>
                <a:r>
                  <a:rPr lang="en-US" sz="3000" dirty="0" err="1"/>
                  <a:t>ke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id-ID" sz="3000" i="1" dirty="0" smtClean="0">
                        <a:latin typeface="Cambria Math"/>
                      </a:rPr>
                      <m:t>𝑖</m:t>
                    </m:r>
                    <m:r>
                      <a:rPr lang="id-ID" sz="3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000" dirty="0"/>
                  <a:t>:</a:t>
                </a:r>
                <a:endParaRPr lang="id-ID" sz="30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3000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id-ID" sz="3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d-ID" sz="3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sz="3000" b="0" i="1" dirty="0" smtClean="0">
                            <a:latin typeface="Cambria Math"/>
                          </a:rPr>
                          <m:t>𝑗</m:t>
                        </m:r>
                        <m:r>
                          <a:rPr lang="id-ID" sz="30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id-ID" sz="3000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id-ID" sz="3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3000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d-ID" sz="3000" b="0" i="1" dirty="0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id-ID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0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3000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sz="3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0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30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id-ID" sz="3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d-ID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0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30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id-ID" sz="3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3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0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3000" i="1" dirty="0">
                            <a:latin typeface="Cambria Math"/>
                          </a:rPr>
                          <m:t>𝑖</m:t>
                        </m:r>
                        <m:r>
                          <a:rPr lang="id-ID" sz="3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d-ID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0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3000" i="1" dirty="0">
                            <a:latin typeface="Cambria Math"/>
                          </a:rPr>
                          <m:t>𝑖</m:t>
                        </m:r>
                        <m:r>
                          <a:rPr lang="id-ID" sz="3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3000" dirty="0"/>
                  <a:t>+....+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0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3000" i="1" dirty="0">
                            <a:latin typeface="Cambria Math"/>
                          </a:rPr>
                          <m:t>𝑖</m:t>
                        </m:r>
                        <m:r>
                          <a:rPr lang="id-ID" sz="30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id-ID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0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3000" i="1" dirty="0">
                            <a:latin typeface="Cambria Math"/>
                          </a:rPr>
                          <m:t>𝑖</m:t>
                        </m:r>
                        <m:r>
                          <a:rPr lang="id-ID" sz="30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id-ID" sz="3000" dirty="0"/>
              </a:p>
              <a:p>
                <a14:m>
                  <m:oMath xmlns:m="http://schemas.openxmlformats.org/officeDocument/2006/math">
                    <m:r>
                      <a:rPr lang="id-ID" sz="30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id-ID" sz="3000" dirty="0"/>
                  <a:t> sebarang</a:t>
                </a:r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dirty="0"/>
                  <a:t>Sec. </a:t>
                </a:r>
                <a:r>
                  <a:rPr lang="en-US" sz="3000" dirty="0" err="1"/>
                  <a:t>kolom</a:t>
                </a:r>
                <a:r>
                  <a:rPr lang="en-US" sz="3000" dirty="0"/>
                  <a:t> </a:t>
                </a:r>
                <a:r>
                  <a:rPr lang="en-US" sz="3000" dirty="0" err="1"/>
                  <a:t>ke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id-ID" sz="30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sz="30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30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id-ID" sz="3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d-ID" sz="3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d-ID" sz="30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id-ID" sz="3000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id-ID" sz="3000" i="1" dirty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id-ID" sz="3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3000" i="1" dirty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d-ID" sz="300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id-ID" sz="30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id-ID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0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3000" i="1" dirty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sz="3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0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3000" b="0" i="1" dirty="0" smtClean="0">
                            <a:latin typeface="Cambria Math"/>
                          </a:rPr>
                          <m:t>1</m:t>
                        </m:r>
                        <m:r>
                          <a:rPr lang="id-ID" sz="30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id-ID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0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3000" i="1" dirty="0">
                            <a:latin typeface="Cambria Math"/>
                          </a:rPr>
                          <m:t>1</m:t>
                        </m:r>
                        <m:r>
                          <a:rPr lang="id-ID" sz="30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d-ID" sz="3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0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3000" b="0" i="1" dirty="0" smtClean="0">
                            <a:latin typeface="Cambria Math"/>
                          </a:rPr>
                          <m:t>2</m:t>
                        </m:r>
                        <m:r>
                          <a:rPr lang="id-ID" sz="30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id-ID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0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3000" b="0" i="1" dirty="0" smtClean="0">
                            <a:latin typeface="Cambria Math"/>
                          </a:rPr>
                          <m:t>2</m:t>
                        </m:r>
                        <m:r>
                          <a:rPr lang="id-ID" sz="30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d-ID" sz="3000" dirty="0"/>
                  <a:t>+....+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0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3000" b="0" i="1" dirty="0" smtClean="0">
                            <a:latin typeface="Cambria Math"/>
                          </a:rPr>
                          <m:t>𝑛𝑗</m:t>
                        </m:r>
                      </m:sub>
                    </m:sSub>
                    <m:sSub>
                      <m:sSubPr>
                        <m:ctrlPr>
                          <a:rPr lang="id-ID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0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3000" i="1" dirty="0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endParaRPr lang="id-ID" sz="3000" dirty="0"/>
              </a:p>
              <a:p>
                <a14:m>
                  <m:oMath xmlns:m="http://schemas.openxmlformats.org/officeDocument/2006/math">
                    <m:r>
                      <a:rPr lang="id-ID" sz="30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id-ID" sz="3000" dirty="0"/>
                  <a:t> sebarang</a:t>
                </a:r>
              </a:p>
              <a:p>
                <a:endParaRPr lang="id-ID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  <a:blipFill>
                <a:blip r:embed="rId2"/>
                <a:stretch>
                  <a:fillRect l="-1333" t="-233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00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id-ID" sz="2400" dirty="0"/>
              <a:t>Contoh: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d-ID" sz="2600" dirty="0"/>
                  <a:t>Tentukan nilai determinan dari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600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id-ID" sz="2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26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sz="2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2600" dirty="0"/>
              </a:p>
              <a:p>
                <a:pPr marL="0" indent="0">
                  <a:buNone/>
                </a:pPr>
                <a:r>
                  <a:rPr lang="id-ID" sz="2600" dirty="0"/>
                  <a:t>Ekspansi menurut </a:t>
                </a:r>
                <a:r>
                  <a:rPr lang="id-ID" sz="2600" dirty="0">
                    <a:solidFill>
                      <a:srgbClr val="FF0000"/>
                    </a:solidFill>
                  </a:rPr>
                  <a:t>kolom 1</a:t>
                </a:r>
                <a:r>
                  <a:rPr lang="id-ID" sz="26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id-ID" sz="2600" dirty="0"/>
                  <a:t>=2,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2</m:t>
                        </m:r>
                        <m:r>
                          <a:rPr lang="id-ID" sz="2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600" dirty="0"/>
                  <a:t>=5,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3</m:t>
                        </m:r>
                        <m:r>
                          <a:rPr lang="id-ID" sz="2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600" dirty="0"/>
                  <a:t>=1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b="0" i="1" dirty="0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id-ID" sz="2600" b="0" i="1" dirty="0" smtClean="0">
                            <a:latin typeface="Cambria Math"/>
                          </a:rPr>
                          <m:t>1+1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id-ID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b="0" i="1" dirty="0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id-ID" sz="2600" b="0" i="1" dirty="0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= 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6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d-ID" sz="2600" i="1" dirty="0">
                        <a:latin typeface="Cambria Math"/>
                      </a:rPr>
                      <m:t>−</m:t>
                    </m:r>
                    <m:r>
                      <a:rPr lang="id-ID" sz="26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id-ID" sz="2600" dirty="0"/>
                  <a:t>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2</m:t>
                        </m:r>
                        <m:r>
                          <a:rPr lang="id-ID" sz="2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i="1" dirty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id-ID" sz="2600" b="0" i="1" dirty="0" smtClean="0">
                            <a:latin typeface="Cambria Math"/>
                          </a:rPr>
                          <m:t>2</m:t>
                        </m:r>
                        <m:r>
                          <a:rPr lang="id-ID" sz="2600" i="1" dirty="0">
                            <a:latin typeface="Cambria Math"/>
                          </a:rPr>
                          <m:t>+1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i="1" dirty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id-ID" sz="2600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id-ID" sz="26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= -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d-ID" sz="2600" i="1" dirty="0">
                        <a:latin typeface="Cambria Math"/>
                      </a:rPr>
                      <m:t>−</m:t>
                    </m:r>
                    <m:r>
                      <a:rPr lang="id-ID" sz="26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id-ID" sz="2600" dirty="0"/>
                  <a:t>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3</m:t>
                        </m:r>
                        <m:r>
                          <a:rPr lang="id-ID" sz="2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i="1" dirty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id-ID" sz="2600" b="0" i="1" dirty="0" smtClean="0">
                            <a:latin typeface="Cambria Math"/>
                          </a:rPr>
                          <m:t>3</m:t>
                        </m:r>
                        <m:r>
                          <a:rPr lang="id-ID" sz="2600" i="1" dirty="0">
                            <a:latin typeface="Cambria Math"/>
                          </a:rPr>
                          <m:t>+1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i="1" dirty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id-ID" sz="2600" b="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id-ID" sz="26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= 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=</a:t>
                </a:r>
                <a:r>
                  <a:rPr lang="en-US" sz="2600" dirty="0"/>
                  <a:t> </a:t>
                </a:r>
                <a:r>
                  <a:rPr lang="id-ID" sz="2600" dirty="0"/>
                  <a:t>4</a:t>
                </a:r>
              </a:p>
              <a:p>
                <a:r>
                  <a:rPr lang="id-ID" sz="2600" dirty="0"/>
                  <a:t>Jadi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i="1">
                            <a:latin typeface="Cambria Math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id-ID" sz="2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i="1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2</m:t>
                        </m:r>
                        <m:r>
                          <a:rPr lang="id-ID" sz="2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i="1">
                            <a:latin typeface="Cambria Math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3</m:t>
                        </m:r>
                        <m:r>
                          <a:rPr lang="id-ID" sz="2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600" dirty="0"/>
              </a:p>
              <a:p>
                <a:r>
                  <a:rPr lang="en-US" sz="2600" dirty="0"/>
                  <a:t>             </a:t>
                </a:r>
                <a:r>
                  <a:rPr lang="id-ID" sz="2600" dirty="0"/>
                  <a:t>=</a:t>
                </a:r>
                <a:r>
                  <a:rPr lang="en-US" sz="2600" dirty="0"/>
                  <a:t>   </a:t>
                </a:r>
                <a:r>
                  <a:rPr lang="id-ID" sz="2600" dirty="0"/>
                  <a:t>2.</a:t>
                </a:r>
                <a:r>
                  <a:rPr lang="en-US" sz="2600" dirty="0"/>
                  <a:t> </a:t>
                </a:r>
                <a:r>
                  <a:rPr lang="id-ID" sz="2600" dirty="0"/>
                  <a:t>(-2)</a:t>
                </a:r>
                <a:r>
                  <a:rPr lang="en-US" sz="2600" dirty="0"/>
                  <a:t> </a:t>
                </a:r>
                <a:r>
                  <a:rPr lang="id-ID" sz="2600" dirty="0"/>
                  <a:t>+</a:t>
                </a:r>
                <a:r>
                  <a:rPr lang="en-US" sz="2600" dirty="0"/>
                  <a:t>   </a:t>
                </a:r>
                <a:r>
                  <a:rPr lang="id-ID" sz="2600" dirty="0"/>
                  <a:t>5.</a:t>
                </a:r>
                <a:r>
                  <a:rPr lang="en-US" sz="2600" dirty="0"/>
                  <a:t> </a:t>
                </a:r>
                <a:r>
                  <a:rPr lang="id-ID" sz="2600" dirty="0"/>
                  <a:t>(-1)</a:t>
                </a:r>
                <a:r>
                  <a:rPr lang="en-US" sz="2600" dirty="0"/>
                  <a:t> </a:t>
                </a:r>
                <a:r>
                  <a:rPr lang="id-ID" sz="2600" dirty="0"/>
                  <a:t>+</a:t>
                </a:r>
                <a:r>
                  <a:rPr lang="en-US" sz="2600" dirty="0"/>
                  <a:t>  </a:t>
                </a:r>
                <a:r>
                  <a:rPr lang="id-ID" sz="2600" dirty="0"/>
                  <a:t>1.</a:t>
                </a:r>
                <a:r>
                  <a:rPr lang="en-US" sz="2600" dirty="0"/>
                  <a:t>  </a:t>
                </a:r>
                <a:r>
                  <a:rPr lang="id-ID" sz="2600" dirty="0"/>
                  <a:t>4</a:t>
                </a:r>
                <a:r>
                  <a:rPr lang="en-US" sz="2600" dirty="0"/>
                  <a:t>   </a:t>
                </a:r>
                <a:r>
                  <a:rPr lang="id-ID" sz="2600" dirty="0"/>
                  <a:t>=</a:t>
                </a:r>
                <a:r>
                  <a:rPr lang="en-US" sz="2600" dirty="0"/>
                  <a:t>  </a:t>
                </a:r>
                <a:r>
                  <a:rPr lang="id-ID" sz="2600" dirty="0"/>
                  <a:t>-5</a:t>
                </a:r>
              </a:p>
              <a:p>
                <a:endParaRPr lang="id-ID" sz="2600" dirty="0"/>
              </a:p>
              <a:p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  <a:blipFill>
                <a:blip r:embed="rId2"/>
                <a:stretch>
                  <a:fillRect l="-1111" t="-15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CB64F4-1078-4796-9C12-DA238B8BA223}"/>
              </a:ext>
            </a:extLst>
          </p:cNvPr>
          <p:cNvCxnSpPr/>
          <p:nvPr/>
        </p:nvCxnSpPr>
        <p:spPr>
          <a:xfrm>
            <a:off x="1619672" y="141277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4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id-ID" sz="2400" dirty="0"/>
              <a:t>Contoh: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d-ID" sz="2600" dirty="0"/>
                  <a:t>Tentukan nilai determinan dari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600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id-ID" sz="2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sz="26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sz="2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2600" dirty="0"/>
              </a:p>
              <a:p>
                <a:pPr marL="0" indent="0">
                  <a:buNone/>
                </a:pPr>
                <a:r>
                  <a:rPr lang="id-ID" sz="2600" dirty="0"/>
                  <a:t>Ekspansi menurut </a:t>
                </a:r>
                <a:r>
                  <a:rPr lang="id-ID" sz="2600" dirty="0">
                    <a:solidFill>
                      <a:srgbClr val="FF0000"/>
                    </a:solidFill>
                  </a:rPr>
                  <a:t>kolom </a:t>
                </a:r>
                <a:r>
                  <a:rPr lang="en-US" sz="2600" dirty="0">
                    <a:solidFill>
                      <a:srgbClr val="FF0000"/>
                    </a:solidFill>
                  </a:rPr>
                  <a:t>3</a:t>
                </a:r>
                <a:r>
                  <a:rPr lang="id-ID" sz="26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1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:r>
                  <a:rPr lang="en-US" sz="2600" dirty="0"/>
                  <a:t>1</a:t>
                </a:r>
                <a:r>
                  <a:rPr lang="id-ID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:r>
                  <a:rPr lang="en-US" sz="2600" dirty="0"/>
                  <a:t>2</a:t>
                </a:r>
                <a:r>
                  <a:rPr lang="id-ID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3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d-ID" sz="2600" dirty="0"/>
                  <a:t>=1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1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b="0" i="1" dirty="0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id-ID" sz="2600" b="0" i="1" dirty="0" smtClean="0">
                            <a:latin typeface="Cambria Math"/>
                          </a:rPr>
                          <m:t>1+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id-ID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b="0" i="1" dirty="0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id-ID" sz="2600" b="0" i="1" dirty="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= 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id-ID" sz="2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i="1" dirty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id-ID" sz="2600" b="0" i="1" dirty="0" smtClean="0">
                            <a:latin typeface="Cambria Math"/>
                          </a:rPr>
                          <m:t>2</m:t>
                        </m:r>
                        <m:r>
                          <a:rPr lang="id-ID" sz="2600" i="1" dirty="0">
                            <a:latin typeface="Cambria Math"/>
                          </a:rPr>
                          <m:t>+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i="1" dirty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id-ID" sz="2600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= -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=</a:t>
                </a:r>
                <a:r>
                  <a:rPr lang="en-US" sz="2600" dirty="0"/>
                  <a:t>-</a:t>
                </a:r>
                <a:r>
                  <a:rPr lang="id-ID" sz="2600" dirty="0"/>
                  <a:t>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3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i="1" dirty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id-ID" sz="2600" b="0" i="1" dirty="0" smtClean="0">
                            <a:latin typeface="Cambria Math"/>
                          </a:rPr>
                          <m:t>3</m:t>
                        </m:r>
                        <m:r>
                          <a:rPr lang="id-ID" sz="2600" i="1" dirty="0">
                            <a:latin typeface="Cambria Math"/>
                          </a:rPr>
                          <m:t>+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i="1" dirty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id-ID" sz="2600" b="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= 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=</a:t>
                </a:r>
                <a:r>
                  <a:rPr lang="en-US" sz="2600" dirty="0"/>
                  <a:t> -11</a:t>
                </a:r>
                <a:endParaRPr lang="id-ID" sz="2600" dirty="0"/>
              </a:p>
              <a:p>
                <a:r>
                  <a:rPr lang="id-ID" sz="2600" dirty="0"/>
                  <a:t>Jadi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i="1">
                            <a:latin typeface="Cambria Math"/>
                          </a:rPr>
                          <m:t>1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1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d-ID" sz="2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i="1">
                            <a:latin typeface="Cambria Math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d-ID" sz="2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i="1">
                            <a:latin typeface="Cambria Math"/>
                          </a:rPr>
                          <m:t>3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3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600" dirty="0"/>
              </a:p>
              <a:p>
                <a:r>
                  <a:rPr lang="en-US" sz="2600" dirty="0"/>
                  <a:t>             </a:t>
                </a:r>
                <a:r>
                  <a:rPr lang="id-ID" sz="2600" dirty="0"/>
                  <a:t>=</a:t>
                </a:r>
                <a:r>
                  <a:rPr lang="en-US" sz="2600" dirty="0"/>
                  <a:t> 1</a:t>
                </a:r>
                <a:r>
                  <a:rPr lang="id-ID" sz="2600" dirty="0"/>
                  <a:t>.</a:t>
                </a:r>
                <a:r>
                  <a:rPr lang="en-US" sz="2600" dirty="0"/>
                  <a:t>   </a:t>
                </a:r>
                <a:r>
                  <a:rPr lang="id-ID" sz="2600" dirty="0"/>
                  <a:t>(</a:t>
                </a:r>
                <a:r>
                  <a:rPr lang="en-US" sz="2600" dirty="0"/>
                  <a:t>8</a:t>
                </a:r>
                <a:r>
                  <a:rPr lang="id-ID" sz="2600" dirty="0"/>
                  <a:t>)</a:t>
                </a:r>
                <a:r>
                  <a:rPr lang="en-US" sz="2600" dirty="0"/>
                  <a:t> </a:t>
                </a:r>
                <a:r>
                  <a:rPr lang="id-ID" sz="2600" dirty="0"/>
                  <a:t>+</a:t>
                </a:r>
                <a:r>
                  <a:rPr lang="en-US" sz="2600" dirty="0"/>
                  <a:t>   2</a:t>
                </a:r>
                <a:r>
                  <a:rPr lang="id-ID" sz="2600" dirty="0"/>
                  <a:t>.</a:t>
                </a:r>
                <a:r>
                  <a:rPr lang="en-US" sz="2600" dirty="0"/>
                  <a:t> </a:t>
                </a:r>
                <a:r>
                  <a:rPr lang="id-ID" sz="2600" dirty="0"/>
                  <a:t>(-1)</a:t>
                </a:r>
                <a:r>
                  <a:rPr lang="en-US" sz="2600" dirty="0"/>
                  <a:t> </a:t>
                </a:r>
                <a:r>
                  <a:rPr lang="id-ID" sz="2600" dirty="0"/>
                  <a:t>+</a:t>
                </a:r>
                <a:r>
                  <a:rPr lang="en-US" sz="2600" dirty="0"/>
                  <a:t> </a:t>
                </a:r>
                <a:r>
                  <a:rPr lang="id-ID" sz="2600" dirty="0"/>
                  <a:t>1.</a:t>
                </a:r>
                <a:r>
                  <a:rPr lang="en-US" sz="2600" dirty="0"/>
                  <a:t> (-11)   </a:t>
                </a:r>
                <a:r>
                  <a:rPr lang="id-ID" sz="2600" dirty="0"/>
                  <a:t>=</a:t>
                </a:r>
                <a:r>
                  <a:rPr lang="en-US" sz="2600" dirty="0"/>
                  <a:t>  </a:t>
                </a:r>
                <a:r>
                  <a:rPr lang="id-ID" sz="2600" dirty="0"/>
                  <a:t>-5</a:t>
                </a:r>
              </a:p>
              <a:p>
                <a:endParaRPr lang="id-ID" sz="2600" dirty="0"/>
              </a:p>
              <a:p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  <a:blipFill>
                <a:blip r:embed="rId2"/>
                <a:stretch>
                  <a:fillRect l="-1111" t="-15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CB64F4-1078-4796-9C12-DA238B8BA223}"/>
              </a:ext>
            </a:extLst>
          </p:cNvPr>
          <p:cNvCxnSpPr/>
          <p:nvPr/>
        </p:nvCxnSpPr>
        <p:spPr>
          <a:xfrm>
            <a:off x="2555776" y="134076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74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15202"/>
          </a:xfrm>
        </p:spPr>
        <p:txBody>
          <a:bodyPr>
            <a:normAutofit/>
          </a:bodyPr>
          <a:lstStyle/>
          <a:p>
            <a:pPr algn="l"/>
            <a:r>
              <a:rPr lang="id-ID" sz="2800" dirty="0"/>
              <a:t>Contoh2: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5"/>
                <a:ext cx="8229600" cy="663927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id-ID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5"/>
                <a:ext cx="8229600" cy="6639271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0973" y="1772816"/>
                <a:ext cx="8460432" cy="5128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2000" dirty="0"/>
                  <a:t>Ekspansi menurut </a:t>
                </a:r>
                <a:r>
                  <a:rPr lang="id-ID" sz="2000" dirty="0">
                    <a:solidFill>
                      <a:srgbClr val="FF0000"/>
                    </a:solidFill>
                  </a:rPr>
                  <a:t>baris 2</a:t>
                </a:r>
                <a:r>
                  <a:rPr lang="id-ID" sz="20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2</m:t>
                        </m:r>
                        <m:r>
                          <a:rPr lang="id-ID" sz="2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:r>
                  <a:rPr lang="en-US" sz="2600" dirty="0"/>
                  <a:t> </a:t>
                </a:r>
                <a:r>
                  <a:rPr lang="id-ID" sz="2600" dirty="0"/>
                  <a:t>4,</a:t>
                </a:r>
                <a:r>
                  <a:rPr lang="en-US" sz="2600" dirty="0"/>
                  <a:t> 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i="1">
                            <a:latin typeface="Cambria Math"/>
                          </a:rPr>
                          <m:t>2</m:t>
                        </m:r>
                        <m:r>
                          <a:rPr lang="id-ID" sz="2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a:rPr lang="id-ID" sz="2600" i="1">
                        <a:latin typeface="Cambria Math"/>
                      </a:rPr>
                      <m:t>− </m:t>
                    </m:r>
                  </m:oMath>
                </a14:m>
                <a:r>
                  <a:rPr lang="id-ID" sz="2600" dirty="0"/>
                  <a:t>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:r>
                  <a:rPr lang="en-US" sz="2600" dirty="0"/>
                  <a:t> </a:t>
                </a:r>
                <a:r>
                  <a:rPr lang="id-ID" sz="2600" dirty="0"/>
                  <a:t>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2</m:t>
                        </m:r>
                        <m:r>
                          <a:rPr lang="id-ID" sz="2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i="1" dirty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id-ID" sz="2600" b="0" i="1" dirty="0" smtClean="0">
                            <a:latin typeface="Cambria Math"/>
                          </a:rPr>
                          <m:t>2</m:t>
                        </m:r>
                        <m:r>
                          <a:rPr lang="id-ID" sz="2600" i="1" dirty="0">
                            <a:latin typeface="Cambria Math"/>
                          </a:rPr>
                          <m:t>+1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i="1" dirty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id-ID" sz="2600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id-ID" sz="26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a:rPr lang="id-ID" sz="2600" i="1">
                        <a:latin typeface="Cambria Math"/>
                      </a:rPr>
                      <m:t>− </m:t>
                    </m:r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6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id-ID" sz="2600" i="1" dirty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=</a:t>
                </a:r>
                <a:r>
                  <a:rPr lang="en-US" sz="2600" dirty="0"/>
                  <a:t> </a:t>
                </a:r>
                <a:r>
                  <a:rPr lang="id-ID" sz="2600" dirty="0"/>
                  <a:t>13</a:t>
                </a:r>
              </a:p>
              <a:p>
                <a:endParaRPr lang="id-ID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i="1">
                            <a:latin typeface="Cambria Math"/>
                          </a:rPr>
                          <m:t>2</m:t>
                        </m:r>
                        <m:r>
                          <a:rPr lang="id-ID" sz="2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i="1" dirty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id-ID" sz="2600" i="1" dirty="0">
                            <a:latin typeface="Cambria Math"/>
                          </a:rPr>
                          <m:t>2+</m:t>
                        </m:r>
                        <m:r>
                          <a:rPr lang="id-ID" sz="26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i="1" dirty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id-ID" sz="2600" i="1" dirty="0">
                                <a:latin typeface="Cambria Math"/>
                              </a:rPr>
                              <m:t>2</m:t>
                            </m:r>
                            <m:r>
                              <a:rPr lang="id-ID" sz="26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a:rPr lang="id-ID" sz="2600" b="0" i="0" dirty="0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6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id-ID" sz="2600" i="1" dirty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a:rPr lang="id-ID" sz="2600" i="1">
                        <a:latin typeface="Cambria Math"/>
                      </a:rPr>
                      <m:t>− </m:t>
                    </m:r>
                  </m:oMath>
                </a14:m>
                <a:r>
                  <a:rPr lang="id-ID" sz="2600" dirty="0"/>
                  <a:t>7</a:t>
                </a:r>
              </a:p>
              <a:p>
                <a:endParaRPr lang="id-ID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i="1" dirty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id-ID" sz="2600" b="0" i="1" dirty="0" smtClean="0">
                            <a:latin typeface="Cambria Math"/>
                          </a:rPr>
                          <m:t>2+</m:t>
                        </m:r>
                        <m:r>
                          <a:rPr lang="id-ID" sz="2600" i="1" dirty="0">
                            <a:latin typeface="Cambria Math"/>
                          </a:rPr>
                          <m:t>3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i="1" dirty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id-ID" sz="2600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id-ID" sz="2600" i="1" dirty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a:rPr lang="id-ID" sz="2600" i="1">
                        <a:latin typeface="Cambria Math"/>
                      </a:rPr>
                      <m:t>− </m:t>
                    </m:r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a:rPr lang="id-ID" sz="2600" i="1">
                        <a:latin typeface="Cambria Math"/>
                      </a:rPr>
                      <m:t>− </m:t>
                    </m:r>
                  </m:oMath>
                </a14:m>
                <a:r>
                  <a:rPr lang="id-ID" sz="2600" dirty="0"/>
                  <a:t>9</a:t>
                </a:r>
                <a:endParaRPr lang="en-US" sz="2600" dirty="0"/>
              </a:p>
              <a:p>
                <a:endParaRPr lang="id-ID" sz="1200" dirty="0"/>
              </a:p>
              <a:p>
                <a:r>
                  <a:rPr lang="id-ID" sz="2600" dirty="0"/>
                  <a:t>Jadi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600" dirty="0"/>
                  <a:t> </a:t>
                </a:r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2</m:t>
                        </m:r>
                        <m:r>
                          <a:rPr lang="id-ID" sz="26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2</m:t>
                        </m:r>
                        <m:r>
                          <a:rPr lang="id-ID" sz="2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i="1">
                            <a:latin typeface="Cambria Math"/>
                          </a:rPr>
                          <m:t>2</m:t>
                        </m:r>
                        <m:r>
                          <a:rPr lang="id-ID" sz="2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i="1">
                            <a:latin typeface="Cambria Math"/>
                          </a:rPr>
                          <m:t>2</m:t>
                        </m:r>
                        <m:r>
                          <a:rPr lang="id-ID" sz="2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2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b="0" i="1" smtClean="0">
                            <a:latin typeface="Cambria Math"/>
                          </a:rPr>
                          <m:t>2</m:t>
                        </m:r>
                        <m:r>
                          <a:rPr lang="id-ID" sz="26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600" dirty="0"/>
              </a:p>
              <a:p>
                <a:r>
                  <a:rPr lang="en-US" sz="2600" dirty="0"/>
                  <a:t>              </a:t>
                </a:r>
                <a:r>
                  <a:rPr lang="id-ID" sz="2600" dirty="0"/>
                  <a:t>=</a:t>
                </a:r>
                <a:r>
                  <a:rPr lang="en-US" sz="2600" dirty="0"/>
                  <a:t>  </a:t>
                </a:r>
                <a:r>
                  <a:rPr lang="id-ID" sz="2600" dirty="0"/>
                  <a:t>4.(13)</a:t>
                </a:r>
                <a:r>
                  <a:rPr lang="en-US" sz="2600" dirty="0"/>
                  <a:t>  </a:t>
                </a:r>
                <a:r>
                  <a:rPr lang="id-ID" sz="2600" dirty="0"/>
                  <a:t>+</a:t>
                </a:r>
                <a:r>
                  <a:rPr lang="en-US" sz="2600" dirty="0"/>
                  <a:t>(</a:t>
                </a:r>
                <a:r>
                  <a:rPr lang="id-ID" sz="2600" dirty="0"/>
                  <a:t>-2</a:t>
                </a:r>
                <a:r>
                  <a:rPr lang="en-US" sz="2600" dirty="0"/>
                  <a:t>)</a:t>
                </a:r>
                <a:r>
                  <a:rPr lang="id-ID" sz="2600" dirty="0"/>
                  <a:t>.(-7)</a:t>
                </a:r>
                <a:r>
                  <a:rPr lang="en-US" sz="2600" dirty="0"/>
                  <a:t> </a:t>
                </a:r>
                <a:r>
                  <a:rPr lang="id-ID" sz="2600" dirty="0"/>
                  <a:t>+3.</a:t>
                </a:r>
                <a:r>
                  <a:rPr lang="en-US" sz="2600" dirty="0"/>
                  <a:t>(</a:t>
                </a:r>
                <a:r>
                  <a:rPr lang="id-ID" sz="2600" dirty="0"/>
                  <a:t>-9</a:t>
                </a:r>
                <a:r>
                  <a:rPr lang="en-US" sz="2600" dirty="0"/>
                  <a:t>)    </a:t>
                </a:r>
                <a:r>
                  <a:rPr lang="id-ID" sz="2600" dirty="0"/>
                  <a:t>=</a:t>
                </a:r>
                <a:r>
                  <a:rPr lang="en-US" sz="2600" dirty="0"/>
                  <a:t> </a:t>
                </a:r>
                <a:r>
                  <a:rPr lang="id-ID" sz="2600" dirty="0"/>
                  <a:t>39</a:t>
                </a:r>
                <a:endParaRPr lang="en-US" sz="2600" dirty="0"/>
              </a:p>
              <a:p>
                <a:endParaRPr lang="id-ID" sz="12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a:rPr lang="id-ID" sz="2600" i="1">
                        <a:latin typeface="Cambria Math"/>
                      </a:rPr>
                      <m:t>− </m:t>
                    </m:r>
                  </m:oMath>
                </a14:m>
                <a:r>
                  <a:rPr lang="en-US" sz="2600" dirty="0"/>
                  <a:t>4.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60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id-ID" sz="2600" i="1" dirty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+ </a:t>
                </a:r>
                <a14:m>
                  <m:oMath xmlns:m="http://schemas.openxmlformats.org/officeDocument/2006/math">
                    <m:r>
                      <a:rPr lang="id-ID" sz="2600" b="0" i="1" smtClean="0">
                        <a:latin typeface="Cambria Math"/>
                      </a:rPr>
                      <m:t>(−2)</m:t>
                    </m:r>
                    <m:r>
                      <m:rPr>
                        <m:nor/>
                      </m:rPr>
                      <a:rPr lang="id-ID" sz="2600" b="0" i="0" smtClean="0">
                        <a:latin typeface="Cambria Math"/>
                      </a:rPr>
                      <m:t>.</m:t>
                    </m:r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r>
                      <a:rPr lang="id-ID" sz="2600" i="1">
                        <a:latin typeface="Cambria Math"/>
                      </a:rPr>
                      <m:t>− </m:t>
                    </m:r>
                    <m:r>
                      <a:rPr lang="id-ID" sz="2600" b="0" i="1" smtClean="0">
                        <a:latin typeface="Cambria Math"/>
                      </a:rPr>
                      <m:t>3</m:t>
                    </m:r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=</a:t>
                </a:r>
                <a:r>
                  <a:rPr lang="en-US" sz="2600" dirty="0"/>
                  <a:t> </a:t>
                </a:r>
                <a:r>
                  <a:rPr lang="id-ID" sz="2600" dirty="0"/>
                  <a:t>39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73" y="1772816"/>
                <a:ext cx="8460432" cy="5128263"/>
              </a:xfrm>
              <a:prstGeom prst="rect">
                <a:avLst/>
              </a:prstGeom>
              <a:blipFill>
                <a:blip r:embed="rId3"/>
                <a:stretch>
                  <a:fillRect l="-1297" t="-71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B2CF9A-3B89-4A40-A4AE-8EC37AEDB92A}"/>
              </a:ext>
            </a:extLst>
          </p:cNvPr>
          <p:cNvCxnSpPr/>
          <p:nvPr/>
        </p:nvCxnSpPr>
        <p:spPr>
          <a:xfrm>
            <a:off x="1691680" y="1268760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7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15202"/>
          </a:xfrm>
        </p:spPr>
        <p:txBody>
          <a:bodyPr>
            <a:normAutofit/>
          </a:bodyPr>
          <a:lstStyle/>
          <a:p>
            <a:pPr algn="l"/>
            <a:r>
              <a:rPr lang="id-ID" sz="2800" dirty="0"/>
              <a:t>Contoh2: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5"/>
                <a:ext cx="8229600" cy="663927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id-ID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5"/>
                <a:ext cx="8229600" cy="6639271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0973" y="1772816"/>
                <a:ext cx="8460432" cy="5128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2000" dirty="0"/>
                  <a:t>Ekspansi menurut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kolom</a:t>
                </a:r>
                <a:r>
                  <a:rPr lang="en-US" sz="2000" dirty="0">
                    <a:solidFill>
                      <a:srgbClr val="FF0000"/>
                    </a:solidFill>
                  </a:rPr>
                  <a:t> 1</a:t>
                </a:r>
                <a:r>
                  <a:rPr lang="id-ID" sz="20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2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:r>
                  <a:rPr lang="en-US" sz="2600" dirty="0"/>
                  <a:t> 1</a:t>
                </a:r>
                <a:r>
                  <a:rPr lang="id-ID" sz="2600" dirty="0"/>
                  <a:t>,</a:t>
                </a:r>
                <a:r>
                  <a:rPr lang="en-US" sz="2600" dirty="0"/>
                  <a:t> </a:t>
                </a:r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i="1">
                            <a:latin typeface="Cambria Math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id-ID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:r>
                  <a:rPr lang="en-US" sz="2600" dirty="0"/>
                  <a:t> 2</a:t>
                </a:r>
                <a:endParaRPr lang="id-ID" sz="2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2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i="1" dirty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2600" i="1" dirty="0">
                            <a:latin typeface="Cambria Math"/>
                          </a:rPr>
                          <m:t>+1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i="1" dirty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d-ID" sz="26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2600" i="1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6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id-ID" sz="2600" i="1" dirty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=</a:t>
                </a:r>
                <a:r>
                  <a:rPr lang="en-US" sz="2600" dirty="0"/>
                  <a:t> -</a:t>
                </a:r>
                <a:r>
                  <a:rPr lang="id-ID" sz="2600" dirty="0"/>
                  <a:t>13</a:t>
                </a:r>
              </a:p>
              <a:p>
                <a:endParaRPr lang="id-ID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i="1">
                            <a:latin typeface="Cambria Math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i="1" dirty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id-ID" sz="2600" i="1" dirty="0">
                            <a:latin typeface="Cambria Math"/>
                          </a:rPr>
                          <m:t>2+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i="1" dirty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id-ID" sz="2600" i="1" dirty="0">
                                <a:latin typeface="Cambria Math"/>
                              </a:rPr>
                              <m:t>2</m:t>
                            </m:r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6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id-ID" sz="2600" i="1" dirty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id-ID" sz="2600" dirty="0"/>
              </a:p>
              <a:p>
                <a:endParaRPr lang="id-ID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id-ID" sz="26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i="1" dirty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3+1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600" i="1" dirty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2600" i="1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600" i="1" dirty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600" dirty="0"/>
              </a:p>
              <a:p>
                <a:endParaRPr lang="id-ID" sz="1200" dirty="0"/>
              </a:p>
              <a:p>
                <a:r>
                  <a:rPr lang="id-ID" sz="2600" dirty="0"/>
                  <a:t>Jadi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600" dirty="0"/>
                  <a:t> </a:t>
                </a:r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26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2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600" i="1">
                            <a:latin typeface="Cambria Math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id-ID" sz="2600" i="1">
                            <a:latin typeface="Cambria Math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endParaRPr lang="en-US" sz="2600" dirty="0"/>
              </a:p>
              <a:p>
                <a:r>
                  <a:rPr lang="en-US" sz="2600" dirty="0"/>
                  <a:t>              </a:t>
                </a:r>
                <a:r>
                  <a:rPr lang="id-ID" sz="2600" dirty="0"/>
                  <a:t>=</a:t>
                </a:r>
                <a:r>
                  <a:rPr lang="en-US" sz="2600" dirty="0"/>
                  <a:t>  1</a:t>
                </a:r>
                <a:r>
                  <a:rPr lang="id-ID" sz="2600" dirty="0"/>
                  <a:t>.(</a:t>
                </a:r>
                <a:r>
                  <a:rPr lang="en-US" sz="2600" dirty="0"/>
                  <a:t>-</a:t>
                </a:r>
                <a:r>
                  <a:rPr lang="id-ID" sz="2600" dirty="0"/>
                  <a:t>13)</a:t>
                </a:r>
                <a:r>
                  <a:rPr lang="en-US" sz="2600" dirty="0"/>
                  <a:t>  </a:t>
                </a:r>
                <a:r>
                  <a:rPr lang="id-ID" sz="2600" dirty="0"/>
                  <a:t>+</a:t>
                </a:r>
                <a:r>
                  <a:rPr lang="en-US" sz="2600" dirty="0"/>
                  <a:t>4</a:t>
                </a:r>
                <a:r>
                  <a:rPr lang="id-ID" sz="2600" dirty="0"/>
                  <a:t>.(</a:t>
                </a:r>
                <a:r>
                  <a:rPr lang="en-US" sz="2600" dirty="0"/>
                  <a:t>13</a:t>
                </a:r>
                <a:r>
                  <a:rPr lang="id-ID" sz="2600" dirty="0"/>
                  <a:t>)</a:t>
                </a:r>
                <a:r>
                  <a:rPr lang="en-US" sz="2600" dirty="0"/>
                  <a:t> </a:t>
                </a:r>
                <a:r>
                  <a:rPr lang="id-ID" sz="2600" dirty="0"/>
                  <a:t>+</a:t>
                </a:r>
                <a:r>
                  <a:rPr lang="en-US" sz="2600" dirty="0"/>
                  <a:t>2</a:t>
                </a:r>
                <a:r>
                  <a:rPr lang="id-ID" sz="2600" dirty="0"/>
                  <a:t>.</a:t>
                </a:r>
                <a:r>
                  <a:rPr lang="en-US" sz="2600" dirty="0"/>
                  <a:t>(0)    </a:t>
                </a:r>
                <a:r>
                  <a:rPr lang="id-ID" sz="2600" dirty="0"/>
                  <a:t>=</a:t>
                </a:r>
                <a:r>
                  <a:rPr lang="en-US" sz="2600" dirty="0"/>
                  <a:t> </a:t>
                </a:r>
                <a:r>
                  <a:rPr lang="id-ID" sz="2600" dirty="0"/>
                  <a:t>39</a:t>
                </a:r>
                <a:r>
                  <a:rPr lang="en-US" sz="2600" dirty="0"/>
                  <a:t> </a:t>
                </a:r>
                <a:r>
                  <a:rPr lang="en-US" sz="2600" dirty="0" err="1"/>
                  <a:t>atau</a:t>
                </a:r>
                <a:endParaRPr lang="en-US" sz="2600" dirty="0"/>
              </a:p>
              <a:p>
                <a:endParaRPr lang="id-ID" sz="12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6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id-ID" sz="2600" dirty="0"/>
                  <a:t>=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600" dirty="0"/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260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id-ID" sz="2600" i="1" dirty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+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id-ID" sz="2600" b="0" i="0" smtClean="0">
                        <a:latin typeface="Cambria Math"/>
                      </a:rPr>
                      <m:t>.</m:t>
                    </m:r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sz="2600" i="1" dirty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 </a:t>
                </a:r>
                <a14:m>
                  <m:oMath xmlns:m="http://schemas.openxmlformats.org/officeDocument/2006/math">
                    <m:r>
                      <a:rPr lang="id-ID" sz="2600" i="1">
                        <a:latin typeface="Cambria Math"/>
                      </a:rPr>
                      <m:t>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2.</m:t>
                    </m:r>
                    <m:d>
                      <m:dPr>
                        <m:begChr m:val="|"/>
                        <m:endChr m:val="|"/>
                        <m:ctrlPr>
                          <a:rPr lang="id-ID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sz="2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600" i="1" dirty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d-ID" sz="2600" dirty="0"/>
                  <a:t>=</a:t>
                </a:r>
                <a:r>
                  <a:rPr lang="en-US" sz="2600" dirty="0"/>
                  <a:t> </a:t>
                </a:r>
                <a:r>
                  <a:rPr lang="id-ID" sz="2600" dirty="0"/>
                  <a:t>39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73" y="1772816"/>
                <a:ext cx="8460432" cy="5128263"/>
              </a:xfrm>
              <a:prstGeom prst="rect">
                <a:avLst/>
              </a:prstGeom>
              <a:blipFill>
                <a:blip r:embed="rId3"/>
                <a:stretch>
                  <a:fillRect l="-1297" t="-71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A1231D-B922-4194-BA36-36BB19F043B5}"/>
              </a:ext>
            </a:extLst>
          </p:cNvPr>
          <p:cNvCxnSpPr/>
          <p:nvPr/>
        </p:nvCxnSpPr>
        <p:spPr>
          <a:xfrm>
            <a:off x="1763688" y="90872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7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947</Words>
  <Application>Microsoft Office PowerPoint</Application>
  <PresentationFormat>On-screen Show (4:3)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Comic Sans MS</vt:lpstr>
      <vt:lpstr>Office Theme</vt:lpstr>
      <vt:lpstr>DETERMINAN</vt:lpstr>
      <vt:lpstr> a. Determinan </vt:lpstr>
      <vt:lpstr>b. Minor dan Kofaktor</vt:lpstr>
      <vt:lpstr>Contoh:</vt:lpstr>
      <vt:lpstr>c. Ekspansi secara baris dan kolom</vt:lpstr>
      <vt:lpstr>Contoh:</vt:lpstr>
      <vt:lpstr>Contoh:</vt:lpstr>
      <vt:lpstr>Contoh2:</vt:lpstr>
      <vt:lpstr>Contoh2:</vt:lpstr>
      <vt:lpstr>d. Matriks singular, non singular, dan rank</vt:lpstr>
      <vt:lpstr>e. Matriks Invers</vt:lpstr>
      <vt:lpstr>Catt: Suatu matriks A mempunyai invers bila nonsingular (det A≠0)</vt:lpstr>
      <vt:lpstr>Contoh: Menentukan Adjoint A</vt:lpstr>
      <vt:lpstr>Menentukan Invers Matrik 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DETERMINAN</dc:title>
  <dc:creator>ismail - [2010]</dc:creator>
  <cp:lastModifiedBy>Henny Widowati</cp:lastModifiedBy>
  <cp:revision>38</cp:revision>
  <dcterms:created xsi:type="dcterms:W3CDTF">2020-07-02T08:43:05Z</dcterms:created>
  <dcterms:modified xsi:type="dcterms:W3CDTF">2022-03-25T00:08:30Z</dcterms:modified>
</cp:coreProperties>
</file>